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9" r:id="rId3"/>
    <p:sldId id="258" r:id="rId4"/>
    <p:sldId id="260" r:id="rId5"/>
    <p:sldId id="280" r:id="rId6"/>
    <p:sldId id="281" r:id="rId7"/>
    <p:sldId id="282" r:id="rId8"/>
    <p:sldId id="283" r:id="rId9"/>
    <p:sldId id="284" r:id="rId10"/>
    <p:sldId id="285" r:id="rId11"/>
    <p:sldId id="286" r:id="rId12"/>
    <p:sldId id="287" r:id="rId13"/>
    <p:sldId id="288" r:id="rId14"/>
    <p:sldId id="289" r:id="rId15"/>
    <p:sldId id="290" r:id="rId16"/>
    <p:sldId id="291" r:id="rId17"/>
    <p:sldId id="320" r:id="rId18"/>
    <p:sldId id="292" r:id="rId19"/>
    <p:sldId id="321" r:id="rId20"/>
    <p:sldId id="293" r:id="rId21"/>
    <p:sldId id="322" r:id="rId22"/>
    <p:sldId id="294" r:id="rId23"/>
    <p:sldId id="295" r:id="rId24"/>
    <p:sldId id="296" r:id="rId25"/>
    <p:sldId id="297" r:id="rId26"/>
    <p:sldId id="298" r:id="rId27"/>
    <p:sldId id="299" r:id="rId28"/>
    <p:sldId id="423" r:id="rId29"/>
    <p:sldId id="344" r:id="rId30"/>
    <p:sldId id="404" r:id="rId31"/>
    <p:sldId id="345" r:id="rId32"/>
    <p:sldId id="346" r:id="rId33"/>
    <p:sldId id="352" r:id="rId34"/>
    <p:sldId id="405" r:id="rId35"/>
    <p:sldId id="347" r:id="rId36"/>
    <p:sldId id="353" r:id="rId37"/>
    <p:sldId id="406" r:id="rId38"/>
    <p:sldId id="407" r:id="rId39"/>
    <p:sldId id="408" r:id="rId40"/>
    <p:sldId id="409" r:id="rId41"/>
    <p:sldId id="411" r:id="rId42"/>
    <p:sldId id="410" r:id="rId43"/>
    <p:sldId id="414" r:id="rId44"/>
    <p:sldId id="300" r:id="rId45"/>
    <p:sldId id="323" r:id="rId46"/>
    <p:sldId id="301" r:id="rId47"/>
    <p:sldId id="324" r:id="rId48"/>
    <p:sldId id="425" r:id="rId49"/>
    <p:sldId id="426" r:id="rId50"/>
    <p:sldId id="427" r:id="rId51"/>
    <p:sldId id="428" r:id="rId52"/>
    <p:sldId id="313" r:id="rId53"/>
    <p:sldId id="314" r:id="rId54"/>
    <p:sldId id="424" r:id="rId55"/>
    <p:sldId id="315" r:id="rId56"/>
    <p:sldId id="316" r:id="rId57"/>
    <p:sldId id="317" r:id="rId58"/>
    <p:sldId id="318" r:id="rId59"/>
    <p:sldId id="319" r:id="rId60"/>
    <p:sldId id="257" r:id="rId61"/>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4"/>
    <p:restoredTop sz="95755"/>
  </p:normalViewPr>
  <p:slideViewPr>
    <p:cSldViewPr snapToGrid="0">
      <p:cViewPr>
        <p:scale>
          <a:sx n="111" d="100"/>
          <a:sy n="111" d="100"/>
        </p:scale>
        <p:origin x="-1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5655C-B1F7-194B-8666-988C37435BE3}" type="datetimeFigureOut">
              <a:rPr lang="en-NP" smtClean="0"/>
              <a:t>23/01/2024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9A6FB-B529-A742-B95C-03EB58F3AEE2}" type="slidenum">
              <a:rPr lang="en-NP" smtClean="0"/>
              <a:t>‹#›</a:t>
            </a:fld>
            <a:endParaRPr lang="en-NP"/>
          </a:p>
        </p:txBody>
      </p:sp>
    </p:spTree>
    <p:extLst>
      <p:ext uri="{BB962C8B-B14F-4D97-AF65-F5344CB8AC3E}">
        <p14:creationId xmlns:p14="http://schemas.microsoft.com/office/powerpoint/2010/main" val="233392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33C9-220B-AAF8-5A27-9FC30C93F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E8571614-1E22-4D3D-FD0F-D5DB14047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F20C08A7-1336-6E36-D920-7FA769BBDCE4}"/>
              </a:ext>
            </a:extLst>
          </p:cNvPr>
          <p:cNvSpPr>
            <a:spLocks noGrp="1"/>
          </p:cNvSpPr>
          <p:nvPr>
            <p:ph type="dt" sz="half" idx="10"/>
          </p:nvPr>
        </p:nvSpPr>
        <p:spPr/>
        <p:txBody>
          <a:bodyPr/>
          <a:lstStyle/>
          <a:p>
            <a:fld id="{DD59FCBF-1FF4-814F-B9F7-74276386E5F3}" type="datetime1">
              <a:rPr lang="en-US" smtClean="0"/>
              <a:t>1/23/24</a:t>
            </a:fld>
            <a:endParaRPr lang="en-NP"/>
          </a:p>
        </p:txBody>
      </p:sp>
      <p:sp>
        <p:nvSpPr>
          <p:cNvPr id="5" name="Footer Placeholder 4">
            <a:extLst>
              <a:ext uri="{FF2B5EF4-FFF2-40B4-BE49-F238E27FC236}">
                <a16:creationId xmlns:a16="http://schemas.microsoft.com/office/drawing/2014/main" id="{2349CC5E-6DA5-5447-6D13-6FE42174A1ED}"/>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08785B66-903A-080E-7362-70DF72976515}"/>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331637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A792-0CF0-AA65-BFD3-10DC5431E854}"/>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2C53DC83-7235-8345-3643-A6772647C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F7865FE2-C7F3-B62C-911D-5C0EE0911A41}"/>
              </a:ext>
            </a:extLst>
          </p:cNvPr>
          <p:cNvSpPr>
            <a:spLocks noGrp="1"/>
          </p:cNvSpPr>
          <p:nvPr>
            <p:ph type="dt" sz="half" idx="10"/>
          </p:nvPr>
        </p:nvSpPr>
        <p:spPr/>
        <p:txBody>
          <a:bodyPr/>
          <a:lstStyle/>
          <a:p>
            <a:fld id="{26409691-63D8-2340-ABD8-56150F6911BC}" type="datetime1">
              <a:rPr lang="en-US" smtClean="0"/>
              <a:t>1/23/24</a:t>
            </a:fld>
            <a:endParaRPr lang="en-NP"/>
          </a:p>
        </p:txBody>
      </p:sp>
      <p:sp>
        <p:nvSpPr>
          <p:cNvPr id="5" name="Footer Placeholder 4">
            <a:extLst>
              <a:ext uri="{FF2B5EF4-FFF2-40B4-BE49-F238E27FC236}">
                <a16:creationId xmlns:a16="http://schemas.microsoft.com/office/drawing/2014/main" id="{D914518B-484B-DABC-33A7-6784F76CEFCC}"/>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DF578EAE-6C56-772F-D06E-DD040D0AE9F7}"/>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132879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A2C05-246B-5667-A7A1-950B27A57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21908043-908E-3146-9B9E-5767365FF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650B39D-6FB0-9979-B726-0002C740FD07}"/>
              </a:ext>
            </a:extLst>
          </p:cNvPr>
          <p:cNvSpPr>
            <a:spLocks noGrp="1"/>
          </p:cNvSpPr>
          <p:nvPr>
            <p:ph type="dt" sz="half" idx="10"/>
          </p:nvPr>
        </p:nvSpPr>
        <p:spPr/>
        <p:txBody>
          <a:bodyPr/>
          <a:lstStyle/>
          <a:p>
            <a:fld id="{6005E91F-DB1B-FD4E-9B1C-69F1DB283210}" type="datetime1">
              <a:rPr lang="en-US" smtClean="0"/>
              <a:t>1/23/24</a:t>
            </a:fld>
            <a:endParaRPr lang="en-NP"/>
          </a:p>
        </p:txBody>
      </p:sp>
      <p:sp>
        <p:nvSpPr>
          <p:cNvPr id="5" name="Footer Placeholder 4">
            <a:extLst>
              <a:ext uri="{FF2B5EF4-FFF2-40B4-BE49-F238E27FC236}">
                <a16:creationId xmlns:a16="http://schemas.microsoft.com/office/drawing/2014/main" id="{DAFC2CDA-9455-4E7B-B2AB-4DB40D260A29}"/>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F93FBAA6-02F8-B025-970A-E8B64D4770E5}"/>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285205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C4E5-0D04-8FAC-B2F4-ABF297AF8911}"/>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C5B03E0F-342B-A702-18DD-441EB2CC1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710A92E-5FA3-85EC-613A-B8222464CF8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64DDB352-67D2-0387-11D1-39A7545151EF}"/>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F361094-934D-C7FD-A956-5D4E0600C39D}"/>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188919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49E4-886C-53BE-17A2-8615CFF61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50B0466B-7685-2C19-00E4-13D453904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B8C0F-EA0B-842C-2C76-7C45497F3C74}"/>
              </a:ext>
            </a:extLst>
          </p:cNvPr>
          <p:cNvSpPr>
            <a:spLocks noGrp="1"/>
          </p:cNvSpPr>
          <p:nvPr>
            <p:ph type="dt" sz="half" idx="10"/>
          </p:nvPr>
        </p:nvSpPr>
        <p:spPr/>
        <p:txBody>
          <a:bodyPr/>
          <a:lstStyle/>
          <a:p>
            <a:fld id="{E94D2168-B232-694D-854A-26121281C30C}" type="datetime1">
              <a:rPr lang="en-US" smtClean="0"/>
              <a:t>1/23/24</a:t>
            </a:fld>
            <a:endParaRPr lang="en-NP"/>
          </a:p>
        </p:txBody>
      </p:sp>
      <p:sp>
        <p:nvSpPr>
          <p:cNvPr id="5" name="Footer Placeholder 4">
            <a:extLst>
              <a:ext uri="{FF2B5EF4-FFF2-40B4-BE49-F238E27FC236}">
                <a16:creationId xmlns:a16="http://schemas.microsoft.com/office/drawing/2014/main" id="{82E323E2-6CC8-4336-1430-A7F2A23EF711}"/>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04F0E16-A621-2353-A8A2-5A7443610B87}"/>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271173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D3F6-B61B-C242-1A21-2663D034C62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71F31314-C1D6-A2A6-1242-CD8232A18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B58203C3-C97B-004E-A885-583254C64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CF6D02DF-AE90-9733-EEBA-9883703EECAD}"/>
              </a:ext>
            </a:extLst>
          </p:cNvPr>
          <p:cNvSpPr>
            <a:spLocks noGrp="1"/>
          </p:cNvSpPr>
          <p:nvPr>
            <p:ph type="dt" sz="half" idx="10"/>
          </p:nvPr>
        </p:nvSpPr>
        <p:spPr/>
        <p:txBody>
          <a:bodyPr/>
          <a:lstStyle/>
          <a:p>
            <a:fld id="{690BF322-4D5A-2942-977E-DEA0D54C02B7}" type="datetime1">
              <a:rPr lang="en-US" smtClean="0"/>
              <a:t>1/23/24</a:t>
            </a:fld>
            <a:endParaRPr lang="en-NP"/>
          </a:p>
        </p:txBody>
      </p:sp>
      <p:sp>
        <p:nvSpPr>
          <p:cNvPr id="6" name="Footer Placeholder 5">
            <a:extLst>
              <a:ext uri="{FF2B5EF4-FFF2-40B4-BE49-F238E27FC236}">
                <a16:creationId xmlns:a16="http://schemas.microsoft.com/office/drawing/2014/main" id="{75318B63-A099-812D-8887-D980AEFFF450}"/>
              </a:ext>
            </a:extLst>
          </p:cNvPr>
          <p:cNvSpPr>
            <a:spLocks noGrp="1"/>
          </p:cNvSpPr>
          <p:nvPr>
            <p:ph type="ftr" sz="quarter" idx="11"/>
          </p:nvPr>
        </p:nvSpPr>
        <p:spPr/>
        <p:txBody>
          <a:bodyPr/>
          <a:lstStyle/>
          <a:p>
            <a:r>
              <a:rPr lang="en-US"/>
              <a:t>Prepared by Er. Ganga Gautam</a:t>
            </a:r>
            <a:endParaRPr lang="en-NP"/>
          </a:p>
        </p:txBody>
      </p:sp>
      <p:sp>
        <p:nvSpPr>
          <p:cNvPr id="7" name="Slide Number Placeholder 6">
            <a:extLst>
              <a:ext uri="{FF2B5EF4-FFF2-40B4-BE49-F238E27FC236}">
                <a16:creationId xmlns:a16="http://schemas.microsoft.com/office/drawing/2014/main" id="{0874B75A-4ACB-DBC3-4E45-5A9ED29BDD99}"/>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139823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6475-E3D1-D355-4801-FB267333AD9E}"/>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A4ECD056-B952-885B-0F95-5328B666C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C80A1-1402-9BE4-FC19-2300DD256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531E2883-5025-0489-A33D-BD7669134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AE3A6-2B0B-8A74-7174-7B871EA45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18E19E57-12D8-1EEF-1665-77FF86341C39}"/>
              </a:ext>
            </a:extLst>
          </p:cNvPr>
          <p:cNvSpPr>
            <a:spLocks noGrp="1"/>
          </p:cNvSpPr>
          <p:nvPr>
            <p:ph type="dt" sz="half" idx="10"/>
          </p:nvPr>
        </p:nvSpPr>
        <p:spPr/>
        <p:txBody>
          <a:bodyPr/>
          <a:lstStyle/>
          <a:p>
            <a:fld id="{339A7D4E-3386-1A4A-A9FC-ADFE4A00D25B}" type="datetime1">
              <a:rPr lang="en-US" smtClean="0"/>
              <a:t>1/23/24</a:t>
            </a:fld>
            <a:endParaRPr lang="en-NP"/>
          </a:p>
        </p:txBody>
      </p:sp>
      <p:sp>
        <p:nvSpPr>
          <p:cNvPr id="8" name="Footer Placeholder 7">
            <a:extLst>
              <a:ext uri="{FF2B5EF4-FFF2-40B4-BE49-F238E27FC236}">
                <a16:creationId xmlns:a16="http://schemas.microsoft.com/office/drawing/2014/main" id="{24203361-CEF4-A639-5BB5-77C7A0BEAF90}"/>
              </a:ext>
            </a:extLst>
          </p:cNvPr>
          <p:cNvSpPr>
            <a:spLocks noGrp="1"/>
          </p:cNvSpPr>
          <p:nvPr>
            <p:ph type="ftr" sz="quarter" idx="11"/>
          </p:nvPr>
        </p:nvSpPr>
        <p:spPr/>
        <p:txBody>
          <a:bodyPr/>
          <a:lstStyle/>
          <a:p>
            <a:r>
              <a:rPr lang="en-US"/>
              <a:t>Prepared by Er. Ganga Gautam</a:t>
            </a:r>
            <a:endParaRPr lang="en-NP"/>
          </a:p>
        </p:txBody>
      </p:sp>
      <p:sp>
        <p:nvSpPr>
          <p:cNvPr id="9" name="Slide Number Placeholder 8">
            <a:extLst>
              <a:ext uri="{FF2B5EF4-FFF2-40B4-BE49-F238E27FC236}">
                <a16:creationId xmlns:a16="http://schemas.microsoft.com/office/drawing/2014/main" id="{F0707870-D4F5-90AC-59B3-B9ED6B61CC77}"/>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270619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BA78-36DF-7F5D-88DD-67B45DB74CB8}"/>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7FAE2F33-0607-2190-D76D-35FD7090CD83}"/>
              </a:ext>
            </a:extLst>
          </p:cNvPr>
          <p:cNvSpPr>
            <a:spLocks noGrp="1"/>
          </p:cNvSpPr>
          <p:nvPr>
            <p:ph type="dt" sz="half" idx="10"/>
          </p:nvPr>
        </p:nvSpPr>
        <p:spPr/>
        <p:txBody>
          <a:bodyPr/>
          <a:lstStyle/>
          <a:p>
            <a:fld id="{9F8EA295-815F-CD46-A54D-28B9B979968A}" type="datetime1">
              <a:rPr lang="en-US" smtClean="0"/>
              <a:t>1/23/24</a:t>
            </a:fld>
            <a:endParaRPr lang="en-NP"/>
          </a:p>
        </p:txBody>
      </p:sp>
      <p:sp>
        <p:nvSpPr>
          <p:cNvPr id="4" name="Footer Placeholder 3">
            <a:extLst>
              <a:ext uri="{FF2B5EF4-FFF2-40B4-BE49-F238E27FC236}">
                <a16:creationId xmlns:a16="http://schemas.microsoft.com/office/drawing/2014/main" id="{F39A77CD-70ED-3736-ECDD-14507B76B1BD}"/>
              </a:ext>
            </a:extLst>
          </p:cNvPr>
          <p:cNvSpPr>
            <a:spLocks noGrp="1"/>
          </p:cNvSpPr>
          <p:nvPr>
            <p:ph type="ftr" sz="quarter" idx="11"/>
          </p:nvPr>
        </p:nvSpPr>
        <p:spPr/>
        <p:txBody>
          <a:bodyPr/>
          <a:lstStyle/>
          <a:p>
            <a:r>
              <a:rPr lang="en-US"/>
              <a:t>Prepared by Er. Ganga Gautam</a:t>
            </a:r>
            <a:endParaRPr lang="en-NP"/>
          </a:p>
        </p:txBody>
      </p:sp>
      <p:sp>
        <p:nvSpPr>
          <p:cNvPr id="5" name="Slide Number Placeholder 4">
            <a:extLst>
              <a:ext uri="{FF2B5EF4-FFF2-40B4-BE49-F238E27FC236}">
                <a16:creationId xmlns:a16="http://schemas.microsoft.com/office/drawing/2014/main" id="{6F18E2F3-2C34-50BD-F8CB-4967CEF848F0}"/>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110387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1DDC-CB2D-92BA-5AFA-57461A650408}"/>
              </a:ext>
            </a:extLst>
          </p:cNvPr>
          <p:cNvSpPr>
            <a:spLocks noGrp="1"/>
          </p:cNvSpPr>
          <p:nvPr>
            <p:ph type="dt" sz="half" idx="10"/>
          </p:nvPr>
        </p:nvSpPr>
        <p:spPr/>
        <p:txBody>
          <a:bodyPr/>
          <a:lstStyle/>
          <a:p>
            <a:fld id="{E0949B57-2932-BC4C-BA01-34F347F648FD}" type="datetime1">
              <a:rPr lang="en-US" smtClean="0"/>
              <a:t>1/23/24</a:t>
            </a:fld>
            <a:endParaRPr lang="en-NP"/>
          </a:p>
        </p:txBody>
      </p:sp>
      <p:sp>
        <p:nvSpPr>
          <p:cNvPr id="3" name="Footer Placeholder 2">
            <a:extLst>
              <a:ext uri="{FF2B5EF4-FFF2-40B4-BE49-F238E27FC236}">
                <a16:creationId xmlns:a16="http://schemas.microsoft.com/office/drawing/2014/main" id="{C36378CA-A34D-7B4C-3BEA-5A4F98CAD1F5}"/>
              </a:ext>
            </a:extLst>
          </p:cNvPr>
          <p:cNvSpPr>
            <a:spLocks noGrp="1"/>
          </p:cNvSpPr>
          <p:nvPr>
            <p:ph type="ftr" sz="quarter" idx="11"/>
          </p:nvPr>
        </p:nvSpPr>
        <p:spPr/>
        <p:txBody>
          <a:bodyPr/>
          <a:lstStyle/>
          <a:p>
            <a:r>
              <a:rPr lang="en-US"/>
              <a:t>Prepared by Er. Ganga Gautam</a:t>
            </a:r>
            <a:endParaRPr lang="en-NP"/>
          </a:p>
        </p:txBody>
      </p:sp>
      <p:sp>
        <p:nvSpPr>
          <p:cNvPr id="4" name="Slide Number Placeholder 3">
            <a:extLst>
              <a:ext uri="{FF2B5EF4-FFF2-40B4-BE49-F238E27FC236}">
                <a16:creationId xmlns:a16="http://schemas.microsoft.com/office/drawing/2014/main" id="{3485768C-71C1-DFD5-645F-84B4954D47E1}"/>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284111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00B3-64DD-03A7-4B6C-EA0D0A117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1C8F4FE5-5989-261E-CEAA-67C60BABE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AABA3D3B-A27C-90B2-09D4-6FC44B9E8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D0521-98EB-868F-B432-976065406120}"/>
              </a:ext>
            </a:extLst>
          </p:cNvPr>
          <p:cNvSpPr>
            <a:spLocks noGrp="1"/>
          </p:cNvSpPr>
          <p:nvPr>
            <p:ph type="dt" sz="half" idx="10"/>
          </p:nvPr>
        </p:nvSpPr>
        <p:spPr/>
        <p:txBody>
          <a:bodyPr/>
          <a:lstStyle/>
          <a:p>
            <a:fld id="{ECCCBEF7-8361-CC43-BF80-243479B56715}" type="datetime1">
              <a:rPr lang="en-US" smtClean="0"/>
              <a:t>1/23/24</a:t>
            </a:fld>
            <a:endParaRPr lang="en-NP"/>
          </a:p>
        </p:txBody>
      </p:sp>
      <p:sp>
        <p:nvSpPr>
          <p:cNvPr id="6" name="Footer Placeholder 5">
            <a:extLst>
              <a:ext uri="{FF2B5EF4-FFF2-40B4-BE49-F238E27FC236}">
                <a16:creationId xmlns:a16="http://schemas.microsoft.com/office/drawing/2014/main" id="{13E9C1F0-9EDD-DC1C-CB46-C0E498E9F95B}"/>
              </a:ext>
            </a:extLst>
          </p:cNvPr>
          <p:cNvSpPr>
            <a:spLocks noGrp="1"/>
          </p:cNvSpPr>
          <p:nvPr>
            <p:ph type="ftr" sz="quarter" idx="11"/>
          </p:nvPr>
        </p:nvSpPr>
        <p:spPr/>
        <p:txBody>
          <a:bodyPr/>
          <a:lstStyle/>
          <a:p>
            <a:r>
              <a:rPr lang="en-US"/>
              <a:t>Prepared by Er. Ganga Gautam</a:t>
            </a:r>
            <a:endParaRPr lang="en-NP"/>
          </a:p>
        </p:txBody>
      </p:sp>
      <p:sp>
        <p:nvSpPr>
          <p:cNvPr id="7" name="Slide Number Placeholder 6">
            <a:extLst>
              <a:ext uri="{FF2B5EF4-FFF2-40B4-BE49-F238E27FC236}">
                <a16:creationId xmlns:a16="http://schemas.microsoft.com/office/drawing/2014/main" id="{18C7AEDE-DDF0-7C01-CB05-3863A8F59469}"/>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292990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F696-20F5-647F-F59B-81DDCB2C5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573FC604-C0A9-2756-BD62-1C9723F63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AECF1BEF-DE04-A18C-9FD1-A21C98D8C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51A2F-7A1F-0FE0-1B40-035AEB49146C}"/>
              </a:ext>
            </a:extLst>
          </p:cNvPr>
          <p:cNvSpPr>
            <a:spLocks noGrp="1"/>
          </p:cNvSpPr>
          <p:nvPr>
            <p:ph type="dt" sz="half" idx="10"/>
          </p:nvPr>
        </p:nvSpPr>
        <p:spPr/>
        <p:txBody>
          <a:bodyPr/>
          <a:lstStyle/>
          <a:p>
            <a:fld id="{851F927A-8C3B-394F-BE72-4CDF2CE4F816}" type="datetime1">
              <a:rPr lang="en-US" smtClean="0"/>
              <a:t>1/23/24</a:t>
            </a:fld>
            <a:endParaRPr lang="en-NP"/>
          </a:p>
        </p:txBody>
      </p:sp>
      <p:sp>
        <p:nvSpPr>
          <p:cNvPr id="6" name="Footer Placeholder 5">
            <a:extLst>
              <a:ext uri="{FF2B5EF4-FFF2-40B4-BE49-F238E27FC236}">
                <a16:creationId xmlns:a16="http://schemas.microsoft.com/office/drawing/2014/main" id="{ACA0B8C7-1824-F63C-8215-9F500F36A2A0}"/>
              </a:ext>
            </a:extLst>
          </p:cNvPr>
          <p:cNvSpPr>
            <a:spLocks noGrp="1"/>
          </p:cNvSpPr>
          <p:nvPr>
            <p:ph type="ftr" sz="quarter" idx="11"/>
          </p:nvPr>
        </p:nvSpPr>
        <p:spPr/>
        <p:txBody>
          <a:bodyPr/>
          <a:lstStyle/>
          <a:p>
            <a:r>
              <a:rPr lang="en-US"/>
              <a:t>Prepared by Er. Ganga Gautam</a:t>
            </a:r>
            <a:endParaRPr lang="en-NP"/>
          </a:p>
        </p:txBody>
      </p:sp>
      <p:sp>
        <p:nvSpPr>
          <p:cNvPr id="7" name="Slide Number Placeholder 6">
            <a:extLst>
              <a:ext uri="{FF2B5EF4-FFF2-40B4-BE49-F238E27FC236}">
                <a16:creationId xmlns:a16="http://schemas.microsoft.com/office/drawing/2014/main" id="{94411FB8-C0F5-0128-D528-13963A9AB5E8}"/>
              </a:ext>
            </a:extLst>
          </p:cNvPr>
          <p:cNvSpPr>
            <a:spLocks noGrp="1"/>
          </p:cNvSpPr>
          <p:nvPr>
            <p:ph type="sldNum" sz="quarter" idx="12"/>
          </p:nvPr>
        </p:nvSpPr>
        <p:spPr/>
        <p:txBody>
          <a:bodyPr/>
          <a:lstStyle/>
          <a:p>
            <a:fld id="{FBB2CDA3-3741-CA4A-A16E-9752FEDAB45F}" type="slidenum">
              <a:rPr lang="en-NP" smtClean="0"/>
              <a:t>‹#›</a:t>
            </a:fld>
            <a:endParaRPr lang="en-NP"/>
          </a:p>
        </p:txBody>
      </p:sp>
    </p:spTree>
    <p:extLst>
      <p:ext uri="{BB962C8B-B14F-4D97-AF65-F5344CB8AC3E}">
        <p14:creationId xmlns:p14="http://schemas.microsoft.com/office/powerpoint/2010/main" val="169568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29E86-591D-EA04-5CD0-9966879AC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A527A43-FF2A-6511-D033-67887B95B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2A5825A-032C-A1B0-C60E-9185DF722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40B4E-0756-5D40-9C70-001E9715AE4E}" type="datetime1">
              <a:rPr lang="en-US" smtClean="0"/>
              <a:t>1/23/24</a:t>
            </a:fld>
            <a:endParaRPr lang="en-NP"/>
          </a:p>
        </p:txBody>
      </p:sp>
      <p:sp>
        <p:nvSpPr>
          <p:cNvPr id="5" name="Footer Placeholder 4">
            <a:extLst>
              <a:ext uri="{FF2B5EF4-FFF2-40B4-BE49-F238E27FC236}">
                <a16:creationId xmlns:a16="http://schemas.microsoft.com/office/drawing/2014/main" id="{D377177F-45C1-0EC0-C1BE-61C35BD59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Er. Ganga Gautam</a:t>
            </a:r>
            <a:endParaRPr lang="en-NP"/>
          </a:p>
        </p:txBody>
      </p:sp>
      <p:sp>
        <p:nvSpPr>
          <p:cNvPr id="6" name="Slide Number Placeholder 5">
            <a:extLst>
              <a:ext uri="{FF2B5EF4-FFF2-40B4-BE49-F238E27FC236}">
                <a16:creationId xmlns:a16="http://schemas.microsoft.com/office/drawing/2014/main" id="{E75289D3-E911-2392-73F5-D6C5E1F10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CDA3-3741-CA4A-A16E-9752FEDAB45F}" type="slidenum">
              <a:rPr lang="en-NP" smtClean="0"/>
              <a:t>‹#›</a:t>
            </a:fld>
            <a:endParaRPr lang="en-NP"/>
          </a:p>
        </p:txBody>
      </p:sp>
    </p:spTree>
    <p:extLst>
      <p:ext uri="{BB962C8B-B14F-4D97-AF65-F5344CB8AC3E}">
        <p14:creationId xmlns:p14="http://schemas.microsoft.com/office/powerpoint/2010/main" val="2627049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023C-B5DA-83E9-B783-48D8170F7017}"/>
              </a:ext>
            </a:extLst>
          </p:cNvPr>
          <p:cNvSpPr>
            <a:spLocks noGrp="1"/>
          </p:cNvSpPr>
          <p:nvPr>
            <p:ph type="ctrTitle"/>
          </p:nvPr>
        </p:nvSpPr>
        <p:spPr/>
        <p:txBody>
          <a:bodyPr/>
          <a:lstStyle/>
          <a:p>
            <a:r>
              <a:rPr lang="en-NP" dirty="0">
                <a:solidFill>
                  <a:srgbClr val="FF0000"/>
                </a:solidFill>
              </a:rPr>
              <a:t>Operating System</a:t>
            </a:r>
          </a:p>
        </p:txBody>
      </p:sp>
      <p:sp>
        <p:nvSpPr>
          <p:cNvPr id="3" name="Subtitle 2">
            <a:extLst>
              <a:ext uri="{FF2B5EF4-FFF2-40B4-BE49-F238E27FC236}">
                <a16:creationId xmlns:a16="http://schemas.microsoft.com/office/drawing/2014/main" id="{1DBE0C48-E097-8B7D-7D24-CDF217884D90}"/>
              </a:ext>
            </a:extLst>
          </p:cNvPr>
          <p:cNvSpPr>
            <a:spLocks noGrp="1"/>
          </p:cNvSpPr>
          <p:nvPr>
            <p:ph type="subTitle" idx="1"/>
          </p:nvPr>
        </p:nvSpPr>
        <p:spPr/>
        <p:txBody>
          <a:bodyPr/>
          <a:lstStyle/>
          <a:p>
            <a:r>
              <a:rPr lang="en-NP" dirty="0"/>
              <a:t>Bachelors in Computer Engineering</a:t>
            </a:r>
          </a:p>
        </p:txBody>
      </p:sp>
      <p:sp>
        <p:nvSpPr>
          <p:cNvPr id="4" name="Date Placeholder 3">
            <a:extLst>
              <a:ext uri="{FF2B5EF4-FFF2-40B4-BE49-F238E27FC236}">
                <a16:creationId xmlns:a16="http://schemas.microsoft.com/office/drawing/2014/main" id="{2C1B227F-C379-3BA1-35CC-3747E31903C8}"/>
              </a:ext>
            </a:extLst>
          </p:cNvPr>
          <p:cNvSpPr>
            <a:spLocks noGrp="1"/>
          </p:cNvSpPr>
          <p:nvPr>
            <p:ph type="dt" sz="half" idx="10"/>
          </p:nvPr>
        </p:nvSpPr>
        <p:spPr/>
        <p:txBody>
          <a:bodyPr/>
          <a:lstStyle/>
          <a:p>
            <a:fld id="{1B5B29F5-99A2-BE4D-9E71-1A663792374F}" type="datetime1">
              <a:rPr lang="en-US" smtClean="0"/>
              <a:t>1/23/24</a:t>
            </a:fld>
            <a:endParaRPr lang="en-NP"/>
          </a:p>
        </p:txBody>
      </p:sp>
      <p:sp>
        <p:nvSpPr>
          <p:cNvPr id="5" name="Footer Placeholder 4">
            <a:extLst>
              <a:ext uri="{FF2B5EF4-FFF2-40B4-BE49-F238E27FC236}">
                <a16:creationId xmlns:a16="http://schemas.microsoft.com/office/drawing/2014/main" id="{A5AF7F15-3255-82A8-DECD-F12029C9A95C}"/>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6D7AAA4D-84C7-F7DC-A8B2-4C9E8EAEE3DA}"/>
              </a:ext>
            </a:extLst>
          </p:cNvPr>
          <p:cNvSpPr>
            <a:spLocks noGrp="1"/>
          </p:cNvSpPr>
          <p:nvPr>
            <p:ph type="sldNum" sz="quarter" idx="12"/>
          </p:nvPr>
        </p:nvSpPr>
        <p:spPr/>
        <p:txBody>
          <a:bodyPr/>
          <a:lstStyle/>
          <a:p>
            <a:fld id="{FBB2CDA3-3741-CA4A-A16E-9752FEDAB45F}" type="slidenum">
              <a:rPr lang="en-NP" smtClean="0"/>
              <a:t>1</a:t>
            </a:fld>
            <a:endParaRPr lang="en-NP"/>
          </a:p>
        </p:txBody>
      </p:sp>
    </p:spTree>
    <p:extLst>
      <p:ext uri="{BB962C8B-B14F-4D97-AF65-F5344CB8AC3E}">
        <p14:creationId xmlns:p14="http://schemas.microsoft.com/office/powerpoint/2010/main" val="1365144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40AB-E209-1F5F-7BA1-8F71FFDF5FD2}"/>
              </a:ext>
            </a:extLst>
          </p:cNvPr>
          <p:cNvSpPr>
            <a:spLocks noGrp="1"/>
          </p:cNvSpPr>
          <p:nvPr>
            <p:ph type="title"/>
          </p:nvPr>
        </p:nvSpPr>
        <p:spPr/>
        <p:txBody>
          <a:bodyPr/>
          <a:lstStyle/>
          <a:p>
            <a:r>
              <a:rPr lang="en-US" sz="4400" b="1" dirty="0">
                <a:uFill>
                  <a:solidFill>
                    <a:srgbClr val="000000"/>
                  </a:solidFill>
                </a:uFill>
                <a:latin typeface="Times New Roman"/>
                <a:cs typeface="Times New Roman"/>
              </a:rPr>
              <a:t>Memory</a:t>
            </a:r>
            <a:r>
              <a:rPr lang="en-US" sz="4400" b="1" spc="-14"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Mapped</a:t>
            </a:r>
            <a:r>
              <a:rPr lang="en-US" sz="4400" b="1" spc="-31" dirty="0">
                <a:uFill>
                  <a:solidFill>
                    <a:srgbClr val="000000"/>
                  </a:solidFill>
                </a:uFill>
                <a:latin typeface="Times New Roman"/>
                <a:cs typeface="Times New Roman"/>
              </a:rPr>
              <a:t> </a:t>
            </a:r>
            <a:r>
              <a:rPr lang="en-US" sz="4400" b="1" spc="-17" dirty="0">
                <a:uFill>
                  <a:solidFill>
                    <a:srgbClr val="000000"/>
                  </a:solidFill>
                </a:uFill>
                <a:latin typeface="Times New Roman"/>
                <a:cs typeface="Times New Roman"/>
              </a:rPr>
              <a:t>I/O</a:t>
            </a:r>
            <a:endParaRPr lang="en-NP" dirty="0"/>
          </a:p>
        </p:txBody>
      </p:sp>
      <p:sp>
        <p:nvSpPr>
          <p:cNvPr id="3" name="Content Placeholder 2">
            <a:extLst>
              <a:ext uri="{FF2B5EF4-FFF2-40B4-BE49-F238E27FC236}">
                <a16:creationId xmlns:a16="http://schemas.microsoft.com/office/drawing/2014/main" id="{04AF8586-3266-53D8-CC06-EA724F2D4868}"/>
              </a:ext>
            </a:extLst>
          </p:cNvPr>
          <p:cNvSpPr>
            <a:spLocks noGrp="1"/>
          </p:cNvSpPr>
          <p:nvPr>
            <p:ph idx="1"/>
          </p:nvPr>
        </p:nvSpPr>
        <p:spPr/>
        <p:txBody>
          <a:bodyPr>
            <a:normAutofit fontScale="92500"/>
          </a:bodyPr>
          <a:lstStyle/>
          <a:p>
            <a:pPr marL="177074" marR="17318" indent="155859">
              <a:lnSpc>
                <a:spcPct val="100000"/>
              </a:lnSpc>
              <a:spcBef>
                <a:spcPts val="10"/>
              </a:spcBef>
            </a:pPr>
            <a:r>
              <a:rPr lang="en-US" sz="2400" dirty="0">
                <a:latin typeface="Times New Roman"/>
                <a:cs typeface="Times New Roman"/>
              </a:rPr>
              <a:t>Each controller has a few I/O registers that are used for communicating with the CPU.</a:t>
            </a:r>
          </a:p>
          <a:p>
            <a:pPr marL="634274" marR="17318" lvl="1" indent="155859">
              <a:lnSpc>
                <a:spcPct val="100000"/>
              </a:lnSpc>
              <a:spcBef>
                <a:spcPts val="10"/>
              </a:spcBef>
            </a:pPr>
            <a:r>
              <a:rPr lang="en-US" sz="2000" dirty="0">
                <a:latin typeface="Times New Roman"/>
                <a:cs typeface="Times New Roman"/>
              </a:rPr>
              <a:t>By writing into these registers, the operating system can command the device to deliver data, accept data, switch itself on or off, or otherwise perform some action. \</a:t>
            </a:r>
          </a:p>
          <a:p>
            <a:pPr marL="634274" marR="17318" lvl="1" indent="155859">
              <a:lnSpc>
                <a:spcPct val="100000"/>
              </a:lnSpc>
              <a:spcBef>
                <a:spcPts val="10"/>
              </a:spcBef>
            </a:pPr>
            <a:r>
              <a:rPr lang="en-US" sz="2000" dirty="0">
                <a:latin typeface="Times New Roman"/>
                <a:cs typeface="Times New Roman"/>
              </a:rPr>
              <a:t>By reading from these registers, the operating system can learn what the device's state is, whether it is prepared to accept a new command, and so on.</a:t>
            </a:r>
          </a:p>
          <a:p>
            <a:pPr marL="177074" marR="16019" indent="155859">
              <a:lnSpc>
                <a:spcPct val="100000"/>
              </a:lnSpc>
            </a:pPr>
            <a:r>
              <a:rPr lang="en-US" sz="2400" dirty="0">
                <a:latin typeface="Times New Roman"/>
                <a:cs typeface="Times New Roman"/>
              </a:rPr>
              <a:t>The system that contains I/O registers as the part of regular memory address space is known as memory mapped I/O. Each control register is assigned a unique memory address to which no memory is assigned. Usually, the assigned addresses are at the top of the address space.</a:t>
            </a:r>
          </a:p>
          <a:p>
            <a:pPr marL="177074" marR="15153" indent="155859">
              <a:lnSpc>
                <a:spcPct val="100000"/>
              </a:lnSpc>
              <a:spcBef>
                <a:spcPts val="7"/>
              </a:spcBef>
            </a:pPr>
            <a:r>
              <a:rPr lang="en-US" sz="2400" dirty="0">
                <a:latin typeface="Times New Roman"/>
                <a:cs typeface="Times New Roman"/>
              </a:rPr>
              <a:t>In short, the scheme that assigns specific memory location to I/O devices is known as memory mapped I/O.</a:t>
            </a:r>
          </a:p>
          <a:p>
            <a:pPr marL="634274" marR="15153" lvl="1" indent="155859">
              <a:lnSpc>
                <a:spcPct val="100000"/>
              </a:lnSpc>
              <a:spcBef>
                <a:spcPts val="7"/>
              </a:spcBef>
            </a:pPr>
            <a:r>
              <a:rPr lang="en-US" sz="2000" dirty="0">
                <a:latin typeface="Times New Roman"/>
                <a:cs typeface="Times New Roman"/>
              </a:rPr>
              <a:t> Thus communication to and from I/O device can be same as reading and writing to memory address that responds to the I/O devices.</a:t>
            </a:r>
          </a:p>
          <a:p>
            <a:endParaRPr lang="en-NP" dirty="0"/>
          </a:p>
        </p:txBody>
      </p:sp>
      <p:sp>
        <p:nvSpPr>
          <p:cNvPr id="4" name="Date Placeholder 3">
            <a:extLst>
              <a:ext uri="{FF2B5EF4-FFF2-40B4-BE49-F238E27FC236}">
                <a16:creationId xmlns:a16="http://schemas.microsoft.com/office/drawing/2014/main" id="{EF76D92E-CD7B-3BE2-5270-E8C0297D6013}"/>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A3CF68EB-39E8-43E4-92D5-49563FA9D1B4}"/>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38E83FC4-B66A-419B-5E50-704543F9DFF2}"/>
              </a:ext>
            </a:extLst>
          </p:cNvPr>
          <p:cNvSpPr>
            <a:spLocks noGrp="1"/>
          </p:cNvSpPr>
          <p:nvPr>
            <p:ph type="sldNum" sz="quarter" idx="12"/>
          </p:nvPr>
        </p:nvSpPr>
        <p:spPr/>
        <p:txBody>
          <a:bodyPr/>
          <a:lstStyle/>
          <a:p>
            <a:fld id="{FBB2CDA3-3741-CA4A-A16E-9752FEDAB45F}" type="slidenum">
              <a:rPr lang="en-NP" smtClean="0"/>
              <a:t>10</a:t>
            </a:fld>
            <a:endParaRPr lang="en-NP"/>
          </a:p>
        </p:txBody>
      </p:sp>
    </p:spTree>
    <p:extLst>
      <p:ext uri="{BB962C8B-B14F-4D97-AF65-F5344CB8AC3E}">
        <p14:creationId xmlns:p14="http://schemas.microsoft.com/office/powerpoint/2010/main" val="287854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F887-C829-1485-1B7B-CBCF31EAD315}"/>
              </a:ext>
            </a:extLst>
          </p:cNvPr>
          <p:cNvSpPr>
            <a:spLocks noGrp="1"/>
          </p:cNvSpPr>
          <p:nvPr>
            <p:ph type="title"/>
          </p:nvPr>
        </p:nvSpPr>
        <p:spPr/>
        <p:txBody>
          <a:bodyPr/>
          <a:lstStyle/>
          <a:p>
            <a:r>
              <a:rPr lang="en-US" sz="4400" b="1" dirty="0">
                <a:uFill>
                  <a:solidFill>
                    <a:srgbClr val="000000"/>
                  </a:solidFill>
                </a:uFill>
                <a:latin typeface="Times New Roman"/>
                <a:cs typeface="Times New Roman"/>
              </a:rPr>
              <a:t>Direct</a:t>
            </a:r>
            <a:r>
              <a:rPr lang="en-US" sz="4400" b="1" spc="-10"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Memory</a:t>
            </a:r>
            <a:r>
              <a:rPr lang="en-US" sz="4400" b="1" spc="-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Access</a:t>
            </a:r>
            <a:r>
              <a:rPr lang="en-US" sz="4400" b="1" spc="-10" dirty="0">
                <a:uFill>
                  <a:solidFill>
                    <a:srgbClr val="000000"/>
                  </a:solidFill>
                </a:uFill>
                <a:latin typeface="Times New Roman"/>
                <a:cs typeface="Times New Roman"/>
              </a:rPr>
              <a:t> </a:t>
            </a:r>
            <a:r>
              <a:rPr lang="en-US" sz="4400" b="1" spc="-14" dirty="0">
                <a:uFill>
                  <a:solidFill>
                    <a:srgbClr val="000000"/>
                  </a:solidFill>
                </a:uFill>
                <a:latin typeface="Times New Roman"/>
                <a:cs typeface="Times New Roman"/>
              </a:rPr>
              <a:t>(DMA)</a:t>
            </a:r>
            <a:endParaRPr lang="en-NP" dirty="0"/>
          </a:p>
        </p:txBody>
      </p:sp>
      <p:sp>
        <p:nvSpPr>
          <p:cNvPr id="3" name="Content Placeholder 2">
            <a:extLst>
              <a:ext uri="{FF2B5EF4-FFF2-40B4-BE49-F238E27FC236}">
                <a16:creationId xmlns:a16="http://schemas.microsoft.com/office/drawing/2014/main" id="{20BE96B6-F807-8D46-8CAA-F278E1B2DCE0}"/>
              </a:ext>
            </a:extLst>
          </p:cNvPr>
          <p:cNvSpPr>
            <a:spLocks noGrp="1"/>
          </p:cNvSpPr>
          <p:nvPr>
            <p:ph idx="1"/>
          </p:nvPr>
        </p:nvSpPr>
        <p:spPr/>
        <p:txBody>
          <a:bodyPr>
            <a:normAutofit fontScale="62500" lnSpcReduction="20000"/>
          </a:bodyPr>
          <a:lstStyle/>
          <a:p>
            <a:pPr marL="177074" marR="15153" indent="155859" algn="just">
              <a:lnSpc>
                <a:spcPct val="110200"/>
              </a:lnSpc>
              <a:spcBef>
                <a:spcPts val="10"/>
              </a:spcBef>
            </a:pPr>
            <a:r>
              <a:rPr lang="en-US" sz="2800" dirty="0">
                <a:latin typeface="Times New Roman"/>
                <a:cs typeface="Times New Roman"/>
              </a:rPr>
              <a:t>DMA</a:t>
            </a:r>
            <a:r>
              <a:rPr lang="en-US" sz="2800" spc="112" dirty="0">
                <a:latin typeface="Times New Roman"/>
                <a:cs typeface="Times New Roman"/>
              </a:rPr>
              <a:t> </a:t>
            </a:r>
            <a:r>
              <a:rPr lang="en-US" sz="2800" dirty="0">
                <a:latin typeface="Times New Roman"/>
                <a:cs typeface="Times New Roman"/>
              </a:rPr>
              <a:t>Stands</a:t>
            </a:r>
            <a:r>
              <a:rPr lang="en-US" sz="2800" spc="116" dirty="0">
                <a:latin typeface="Times New Roman"/>
                <a:cs typeface="Times New Roman"/>
              </a:rPr>
              <a:t> </a:t>
            </a:r>
            <a:r>
              <a:rPr lang="en-US" sz="2800" dirty="0">
                <a:latin typeface="Times New Roman"/>
                <a:cs typeface="Times New Roman"/>
              </a:rPr>
              <a:t>for</a:t>
            </a:r>
            <a:r>
              <a:rPr lang="en-US" sz="2800" spc="109" dirty="0">
                <a:latin typeface="Times New Roman"/>
                <a:cs typeface="Times New Roman"/>
              </a:rPr>
              <a:t> </a:t>
            </a:r>
            <a:r>
              <a:rPr lang="en-US" sz="2800" dirty="0">
                <a:latin typeface="Times New Roman"/>
                <a:cs typeface="Times New Roman"/>
              </a:rPr>
              <a:t>"Direct</a:t>
            </a:r>
            <a:r>
              <a:rPr lang="en-US" sz="2800" spc="119" dirty="0">
                <a:latin typeface="Times New Roman"/>
                <a:cs typeface="Times New Roman"/>
              </a:rPr>
              <a:t> </a:t>
            </a:r>
            <a:r>
              <a:rPr lang="en-US" sz="2800" dirty="0">
                <a:latin typeface="Times New Roman"/>
                <a:cs typeface="Times New Roman"/>
              </a:rPr>
              <a:t>Memory</a:t>
            </a:r>
            <a:r>
              <a:rPr lang="en-US" sz="2800" spc="99" dirty="0">
                <a:latin typeface="Times New Roman"/>
                <a:cs typeface="Times New Roman"/>
              </a:rPr>
              <a:t> </a:t>
            </a:r>
            <a:r>
              <a:rPr lang="en-US" sz="2800" dirty="0">
                <a:latin typeface="Times New Roman"/>
                <a:cs typeface="Times New Roman"/>
              </a:rPr>
              <a:t>Access."</a:t>
            </a:r>
            <a:r>
              <a:rPr lang="en-US" sz="2800" spc="109" dirty="0">
                <a:latin typeface="Times New Roman"/>
                <a:cs typeface="Times New Roman"/>
              </a:rPr>
              <a:t> </a:t>
            </a:r>
            <a:r>
              <a:rPr lang="en-US" sz="2800" dirty="0">
                <a:latin typeface="Times New Roman"/>
                <a:cs typeface="Times New Roman"/>
              </a:rPr>
              <a:t>DMA</a:t>
            </a:r>
            <a:r>
              <a:rPr lang="en-US" sz="2800" spc="116" dirty="0">
                <a:latin typeface="Times New Roman"/>
                <a:cs typeface="Times New Roman"/>
              </a:rPr>
              <a:t> </a:t>
            </a:r>
            <a:r>
              <a:rPr lang="en-US" sz="2800" dirty="0">
                <a:latin typeface="Times New Roman"/>
                <a:cs typeface="Times New Roman"/>
              </a:rPr>
              <a:t>is</a:t>
            </a:r>
            <a:r>
              <a:rPr lang="en-US" sz="2800" spc="123" dirty="0">
                <a:latin typeface="Times New Roman"/>
                <a:cs typeface="Times New Roman"/>
              </a:rPr>
              <a:t> </a:t>
            </a:r>
            <a:r>
              <a:rPr lang="en-US" sz="2800" dirty="0">
                <a:latin typeface="Times New Roman"/>
                <a:cs typeface="Times New Roman"/>
              </a:rPr>
              <a:t>a</a:t>
            </a:r>
            <a:r>
              <a:rPr lang="en-US" sz="2800" spc="112" dirty="0">
                <a:latin typeface="Times New Roman"/>
                <a:cs typeface="Times New Roman"/>
              </a:rPr>
              <a:t> </a:t>
            </a:r>
            <a:r>
              <a:rPr lang="en-US" sz="2800" dirty="0">
                <a:latin typeface="Times New Roman"/>
                <a:cs typeface="Times New Roman"/>
              </a:rPr>
              <a:t>method</a:t>
            </a:r>
            <a:r>
              <a:rPr lang="en-US" sz="2800" spc="119" dirty="0">
                <a:latin typeface="Times New Roman"/>
                <a:cs typeface="Times New Roman"/>
              </a:rPr>
              <a:t> </a:t>
            </a:r>
            <a:r>
              <a:rPr lang="en-US" sz="2800" dirty="0">
                <a:latin typeface="Times New Roman"/>
                <a:cs typeface="Times New Roman"/>
              </a:rPr>
              <a:t>of</a:t>
            </a:r>
            <a:r>
              <a:rPr lang="en-US" sz="2800" spc="112" dirty="0">
                <a:latin typeface="Times New Roman"/>
                <a:cs typeface="Times New Roman"/>
              </a:rPr>
              <a:t> </a:t>
            </a:r>
            <a:r>
              <a:rPr lang="en-US" sz="2800" dirty="0">
                <a:latin typeface="Times New Roman"/>
                <a:cs typeface="Times New Roman"/>
              </a:rPr>
              <a:t>transferring</a:t>
            </a:r>
            <a:r>
              <a:rPr lang="en-US" sz="2800" spc="106" dirty="0">
                <a:latin typeface="Times New Roman"/>
                <a:cs typeface="Times New Roman"/>
              </a:rPr>
              <a:t> </a:t>
            </a:r>
            <a:r>
              <a:rPr lang="en-US" sz="2800" dirty="0">
                <a:latin typeface="Times New Roman"/>
                <a:cs typeface="Times New Roman"/>
              </a:rPr>
              <a:t>data</a:t>
            </a:r>
            <a:r>
              <a:rPr lang="en-US" sz="2800" spc="112" dirty="0">
                <a:latin typeface="Times New Roman"/>
                <a:cs typeface="Times New Roman"/>
              </a:rPr>
              <a:t> </a:t>
            </a:r>
            <a:r>
              <a:rPr lang="en-US" sz="2800" dirty="0">
                <a:latin typeface="Times New Roman"/>
                <a:cs typeface="Times New Roman"/>
              </a:rPr>
              <a:t>from</a:t>
            </a:r>
            <a:r>
              <a:rPr lang="en-US" sz="2800" spc="116"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computer's</a:t>
            </a:r>
            <a:r>
              <a:rPr lang="en-US" sz="2800" spc="3" dirty="0">
                <a:latin typeface="Times New Roman"/>
                <a:cs typeface="Times New Roman"/>
              </a:rPr>
              <a:t> </a:t>
            </a:r>
            <a:r>
              <a:rPr lang="en-US" sz="2800" dirty="0">
                <a:latin typeface="Times New Roman"/>
                <a:cs typeface="Times New Roman"/>
              </a:rPr>
              <a:t>RAM to</a:t>
            </a:r>
            <a:r>
              <a:rPr lang="en-US" sz="2800" spc="3" dirty="0">
                <a:latin typeface="Times New Roman"/>
                <a:cs typeface="Times New Roman"/>
              </a:rPr>
              <a:t> </a:t>
            </a:r>
            <a:r>
              <a:rPr lang="en-US" sz="2800" dirty="0">
                <a:latin typeface="Times New Roman"/>
                <a:cs typeface="Times New Roman"/>
              </a:rPr>
              <a:t>another part of the</a:t>
            </a:r>
            <a:r>
              <a:rPr lang="en-US" sz="2800" spc="7" dirty="0">
                <a:latin typeface="Times New Roman"/>
                <a:cs typeface="Times New Roman"/>
              </a:rPr>
              <a:t> </a:t>
            </a:r>
            <a:r>
              <a:rPr lang="en-US" sz="2800" dirty="0">
                <a:latin typeface="Times New Roman"/>
                <a:cs typeface="Times New Roman"/>
              </a:rPr>
              <a:t>computer</a:t>
            </a:r>
            <a:r>
              <a:rPr lang="en-US" sz="2800" spc="14" dirty="0">
                <a:latin typeface="Times New Roman"/>
                <a:cs typeface="Times New Roman"/>
              </a:rPr>
              <a:t> </a:t>
            </a:r>
            <a:r>
              <a:rPr lang="en-US" sz="2800" dirty="0">
                <a:latin typeface="Times New Roman"/>
                <a:cs typeface="Times New Roman"/>
              </a:rPr>
              <a:t>without</a:t>
            </a:r>
            <a:r>
              <a:rPr lang="en-US" sz="2800" spc="3" dirty="0">
                <a:latin typeface="Times New Roman"/>
                <a:cs typeface="Times New Roman"/>
              </a:rPr>
              <a:t> </a:t>
            </a:r>
            <a:r>
              <a:rPr lang="en-US" sz="2800" dirty="0">
                <a:latin typeface="Times New Roman"/>
                <a:cs typeface="Times New Roman"/>
              </a:rPr>
              <a:t>processing</a:t>
            </a:r>
            <a:r>
              <a:rPr lang="en-US" sz="2800" spc="-3" dirty="0">
                <a:latin typeface="Times New Roman"/>
                <a:cs typeface="Times New Roman"/>
              </a:rPr>
              <a:t> </a:t>
            </a:r>
            <a:r>
              <a:rPr lang="en-US" sz="2800" dirty="0">
                <a:latin typeface="Times New Roman"/>
                <a:cs typeface="Times New Roman"/>
              </a:rPr>
              <a:t>it</a:t>
            </a:r>
            <a:r>
              <a:rPr lang="en-US" sz="2800" spc="3" dirty="0">
                <a:latin typeface="Times New Roman"/>
                <a:cs typeface="Times New Roman"/>
              </a:rPr>
              <a:t> </a:t>
            </a:r>
            <a:r>
              <a:rPr lang="en-US" sz="2800" dirty="0">
                <a:latin typeface="Times New Roman"/>
                <a:cs typeface="Times New Roman"/>
              </a:rPr>
              <a:t>using</a:t>
            </a:r>
            <a:r>
              <a:rPr lang="en-US" sz="2800" spc="-7" dirty="0">
                <a:latin typeface="Times New Roman"/>
                <a:cs typeface="Times New Roman"/>
              </a:rPr>
              <a:t> </a:t>
            </a:r>
            <a:r>
              <a:rPr lang="en-US" sz="2800" dirty="0">
                <a:latin typeface="Times New Roman"/>
                <a:cs typeface="Times New Roman"/>
              </a:rPr>
              <a:t>the</a:t>
            </a:r>
            <a:r>
              <a:rPr lang="en-US" sz="2800" spc="31" dirty="0">
                <a:latin typeface="Times New Roman"/>
                <a:cs typeface="Times New Roman"/>
              </a:rPr>
              <a:t> </a:t>
            </a:r>
            <a:r>
              <a:rPr lang="en-US" sz="2800" dirty="0">
                <a:latin typeface="Times New Roman"/>
                <a:cs typeface="Times New Roman"/>
              </a:rPr>
              <a:t>CPU.</a:t>
            </a:r>
            <a:r>
              <a:rPr lang="en-US" sz="2800" spc="211" dirty="0">
                <a:latin typeface="Times New Roman"/>
                <a:cs typeface="Times New Roman"/>
              </a:rPr>
              <a:t> </a:t>
            </a:r>
            <a:r>
              <a:rPr lang="en-US" sz="2800" dirty="0">
                <a:latin typeface="Times New Roman"/>
                <a:cs typeface="Times New Roman"/>
              </a:rPr>
              <a:t>Most</a:t>
            </a:r>
            <a:r>
              <a:rPr lang="en-US" sz="2800" spc="3" dirty="0">
                <a:latin typeface="Times New Roman"/>
                <a:cs typeface="Times New Roman"/>
              </a:rPr>
              <a:t> </a:t>
            </a:r>
            <a:r>
              <a:rPr lang="en-US" sz="2800" dirty="0">
                <a:latin typeface="Times New Roman"/>
                <a:cs typeface="Times New Roman"/>
              </a:rPr>
              <a:t>of </a:t>
            </a:r>
            <a:r>
              <a:rPr lang="en-US" sz="2800" spc="-17" dirty="0">
                <a:latin typeface="Times New Roman"/>
                <a:cs typeface="Times New Roman"/>
              </a:rPr>
              <a:t>the </a:t>
            </a:r>
            <a:r>
              <a:rPr lang="en-US" sz="2800" dirty="0">
                <a:latin typeface="Times New Roman"/>
                <a:cs typeface="Times New Roman"/>
              </a:rPr>
              <a:t>data</a:t>
            </a:r>
            <a:r>
              <a:rPr lang="en-US" sz="2800" spc="27" dirty="0">
                <a:latin typeface="Times New Roman"/>
                <a:cs typeface="Times New Roman"/>
              </a:rPr>
              <a:t> </a:t>
            </a:r>
            <a:r>
              <a:rPr lang="en-US" sz="2800" dirty="0">
                <a:latin typeface="Times New Roman"/>
                <a:cs typeface="Times New Roman"/>
              </a:rPr>
              <a:t>that</a:t>
            </a:r>
            <a:r>
              <a:rPr lang="en-US" sz="2800" spc="34" dirty="0">
                <a:latin typeface="Times New Roman"/>
                <a:cs typeface="Times New Roman"/>
              </a:rPr>
              <a:t> </a:t>
            </a:r>
            <a:r>
              <a:rPr lang="en-US" sz="2800" dirty="0">
                <a:latin typeface="Times New Roman"/>
                <a:cs typeface="Times New Roman"/>
              </a:rPr>
              <a:t>is</a:t>
            </a:r>
            <a:r>
              <a:rPr lang="en-US" sz="2800" spc="34" dirty="0">
                <a:latin typeface="Times New Roman"/>
                <a:cs typeface="Times New Roman"/>
              </a:rPr>
              <a:t> </a:t>
            </a:r>
            <a:r>
              <a:rPr lang="en-US" sz="2800" dirty="0">
                <a:latin typeface="Times New Roman"/>
                <a:cs typeface="Times New Roman"/>
              </a:rPr>
              <a:t>input</a:t>
            </a:r>
            <a:r>
              <a:rPr lang="en-US" sz="2800" spc="31" dirty="0">
                <a:latin typeface="Times New Roman"/>
                <a:cs typeface="Times New Roman"/>
              </a:rPr>
              <a:t> </a:t>
            </a:r>
            <a:r>
              <a:rPr lang="en-US" sz="2800" dirty="0">
                <a:latin typeface="Times New Roman"/>
                <a:cs typeface="Times New Roman"/>
              </a:rPr>
              <a:t>to</a:t>
            </a:r>
            <a:r>
              <a:rPr lang="en-US" sz="2800" spc="34" dirty="0">
                <a:latin typeface="Times New Roman"/>
                <a:cs typeface="Times New Roman"/>
              </a:rPr>
              <a:t> </a:t>
            </a:r>
            <a:r>
              <a:rPr lang="en-US" sz="2800" dirty="0">
                <a:latin typeface="Times New Roman"/>
                <a:cs typeface="Times New Roman"/>
              </a:rPr>
              <a:t>or</a:t>
            </a:r>
            <a:r>
              <a:rPr lang="en-US" sz="2800" spc="24" dirty="0">
                <a:latin typeface="Times New Roman"/>
                <a:cs typeface="Times New Roman"/>
              </a:rPr>
              <a:t> </a:t>
            </a:r>
            <a:r>
              <a:rPr lang="en-US" sz="2800" dirty="0">
                <a:latin typeface="Times New Roman"/>
                <a:cs typeface="Times New Roman"/>
              </a:rPr>
              <a:t>output</a:t>
            </a:r>
            <a:r>
              <a:rPr lang="en-US" sz="2800" spc="34" dirty="0">
                <a:latin typeface="Times New Roman"/>
                <a:cs typeface="Times New Roman"/>
              </a:rPr>
              <a:t> </a:t>
            </a:r>
            <a:r>
              <a:rPr lang="en-US" sz="2800" dirty="0">
                <a:latin typeface="Times New Roman"/>
                <a:cs typeface="Times New Roman"/>
              </a:rPr>
              <a:t>from</a:t>
            </a:r>
            <a:r>
              <a:rPr lang="en-US" sz="2800" spc="41" dirty="0">
                <a:latin typeface="Times New Roman"/>
                <a:cs typeface="Times New Roman"/>
              </a:rPr>
              <a:t> </a:t>
            </a:r>
            <a:r>
              <a:rPr lang="en-US" sz="2800" dirty="0">
                <a:latin typeface="Times New Roman"/>
                <a:cs typeface="Times New Roman"/>
              </a:rPr>
              <a:t>the</a:t>
            </a:r>
            <a:r>
              <a:rPr lang="en-US" sz="2800" spc="34" dirty="0">
                <a:latin typeface="Times New Roman"/>
                <a:cs typeface="Times New Roman"/>
              </a:rPr>
              <a:t> </a:t>
            </a:r>
            <a:r>
              <a:rPr lang="en-US" sz="2800" dirty="0">
                <a:latin typeface="Times New Roman"/>
                <a:cs typeface="Times New Roman"/>
              </a:rPr>
              <a:t>computer</a:t>
            </a:r>
            <a:r>
              <a:rPr lang="en-US" sz="2800" spc="24" dirty="0">
                <a:latin typeface="Times New Roman"/>
                <a:cs typeface="Times New Roman"/>
              </a:rPr>
              <a:t> </a:t>
            </a:r>
            <a:r>
              <a:rPr lang="en-US" sz="2800" dirty="0">
                <a:latin typeface="Times New Roman"/>
                <a:cs typeface="Times New Roman"/>
              </a:rPr>
              <a:t>is</a:t>
            </a:r>
            <a:r>
              <a:rPr lang="en-US" sz="2800" spc="34" dirty="0">
                <a:latin typeface="Times New Roman"/>
                <a:cs typeface="Times New Roman"/>
              </a:rPr>
              <a:t> </a:t>
            </a:r>
            <a:r>
              <a:rPr lang="en-US" sz="2800" dirty="0">
                <a:latin typeface="Times New Roman"/>
                <a:cs typeface="Times New Roman"/>
              </a:rPr>
              <a:t>processed</a:t>
            </a:r>
            <a:r>
              <a:rPr lang="en-US" sz="2800" spc="31" dirty="0">
                <a:latin typeface="Times New Roman"/>
                <a:cs typeface="Times New Roman"/>
              </a:rPr>
              <a:t> </a:t>
            </a:r>
            <a:r>
              <a:rPr lang="en-US" sz="2800" dirty="0">
                <a:latin typeface="Times New Roman"/>
                <a:cs typeface="Times New Roman"/>
              </a:rPr>
              <a:t>by</a:t>
            </a:r>
            <a:r>
              <a:rPr lang="en-US" sz="2800" spc="17" dirty="0">
                <a:latin typeface="Times New Roman"/>
                <a:cs typeface="Times New Roman"/>
              </a:rPr>
              <a:t> </a:t>
            </a:r>
            <a:r>
              <a:rPr lang="en-US" sz="2800" dirty="0">
                <a:latin typeface="Times New Roman"/>
                <a:cs typeface="Times New Roman"/>
              </a:rPr>
              <a:t>the</a:t>
            </a:r>
            <a:r>
              <a:rPr lang="en-US" sz="2800" spc="31" dirty="0">
                <a:latin typeface="Times New Roman"/>
                <a:cs typeface="Times New Roman"/>
              </a:rPr>
              <a:t> </a:t>
            </a:r>
            <a:r>
              <a:rPr lang="en-US" sz="2800" dirty="0">
                <a:latin typeface="Times New Roman"/>
                <a:cs typeface="Times New Roman"/>
              </a:rPr>
              <a:t>CPU,</a:t>
            </a:r>
            <a:r>
              <a:rPr lang="en-US" sz="2800" spc="41" dirty="0">
                <a:latin typeface="Times New Roman"/>
                <a:cs typeface="Times New Roman"/>
              </a:rPr>
              <a:t> </a:t>
            </a:r>
            <a:r>
              <a:rPr lang="en-US" sz="2800" dirty="0">
                <a:latin typeface="Times New Roman"/>
                <a:cs typeface="Times New Roman"/>
              </a:rPr>
              <a:t>but</a:t>
            </a:r>
            <a:r>
              <a:rPr lang="en-US" sz="2800" spc="37" dirty="0">
                <a:latin typeface="Times New Roman"/>
                <a:cs typeface="Times New Roman"/>
              </a:rPr>
              <a:t> </a:t>
            </a:r>
            <a:r>
              <a:rPr lang="en-US" sz="2800" dirty="0">
                <a:latin typeface="Times New Roman"/>
                <a:cs typeface="Times New Roman"/>
              </a:rPr>
              <a:t>some</a:t>
            </a:r>
            <a:r>
              <a:rPr lang="en-US" sz="2800" spc="31" dirty="0">
                <a:latin typeface="Times New Roman"/>
                <a:cs typeface="Times New Roman"/>
              </a:rPr>
              <a:t> </a:t>
            </a:r>
            <a:r>
              <a:rPr lang="en-US" sz="2800" dirty="0">
                <a:latin typeface="Times New Roman"/>
                <a:cs typeface="Times New Roman"/>
              </a:rPr>
              <a:t>data</a:t>
            </a:r>
            <a:r>
              <a:rPr lang="en-US" sz="2800" spc="31" dirty="0">
                <a:latin typeface="Times New Roman"/>
                <a:cs typeface="Times New Roman"/>
              </a:rPr>
              <a:t> </a:t>
            </a:r>
            <a:r>
              <a:rPr lang="en-US" sz="2800" dirty="0">
                <a:latin typeface="Times New Roman"/>
                <a:cs typeface="Times New Roman"/>
              </a:rPr>
              <a:t>does</a:t>
            </a:r>
            <a:r>
              <a:rPr lang="en-US" sz="2800" spc="34" dirty="0">
                <a:latin typeface="Times New Roman"/>
                <a:cs typeface="Times New Roman"/>
              </a:rPr>
              <a:t> </a:t>
            </a:r>
            <a:r>
              <a:rPr lang="en-US" sz="2800" spc="-17" dirty="0">
                <a:latin typeface="Times New Roman"/>
                <a:cs typeface="Times New Roman"/>
              </a:rPr>
              <a:t>not </a:t>
            </a:r>
            <a:r>
              <a:rPr lang="en-US" sz="2800" dirty="0">
                <a:latin typeface="Times New Roman"/>
                <a:cs typeface="Times New Roman"/>
              </a:rPr>
              <a:t>require</a:t>
            </a:r>
            <a:r>
              <a:rPr lang="en-US" sz="2800" spc="143" dirty="0">
                <a:latin typeface="Times New Roman"/>
                <a:cs typeface="Times New Roman"/>
              </a:rPr>
              <a:t> </a:t>
            </a:r>
            <a:r>
              <a:rPr lang="en-US" sz="2800" dirty="0">
                <a:latin typeface="Times New Roman"/>
                <a:cs typeface="Times New Roman"/>
              </a:rPr>
              <a:t>processing,</a:t>
            </a:r>
            <a:r>
              <a:rPr lang="en-US" sz="2800" spc="147" dirty="0">
                <a:latin typeface="Times New Roman"/>
                <a:cs typeface="Times New Roman"/>
              </a:rPr>
              <a:t> </a:t>
            </a:r>
            <a:r>
              <a:rPr lang="en-US" sz="2800" dirty="0">
                <a:latin typeface="Times New Roman"/>
                <a:cs typeface="Times New Roman"/>
              </a:rPr>
              <a:t>or</a:t>
            </a:r>
            <a:r>
              <a:rPr lang="en-US" sz="2800" spc="150" dirty="0">
                <a:latin typeface="Times New Roman"/>
                <a:cs typeface="Times New Roman"/>
              </a:rPr>
              <a:t> </a:t>
            </a:r>
            <a:r>
              <a:rPr lang="en-US" sz="2800" dirty="0">
                <a:latin typeface="Times New Roman"/>
                <a:cs typeface="Times New Roman"/>
              </a:rPr>
              <a:t>can</a:t>
            </a:r>
            <a:r>
              <a:rPr lang="en-US" sz="2800" spc="139" dirty="0">
                <a:latin typeface="Times New Roman"/>
                <a:cs typeface="Times New Roman"/>
              </a:rPr>
              <a:t> </a:t>
            </a:r>
            <a:r>
              <a:rPr lang="en-US" sz="2800" dirty="0">
                <a:latin typeface="Times New Roman"/>
                <a:cs typeface="Times New Roman"/>
              </a:rPr>
              <a:t>be</a:t>
            </a:r>
            <a:r>
              <a:rPr lang="en-US" sz="2800" spc="136" dirty="0">
                <a:latin typeface="Times New Roman"/>
                <a:cs typeface="Times New Roman"/>
              </a:rPr>
              <a:t> </a:t>
            </a:r>
            <a:r>
              <a:rPr lang="en-US" sz="2800" dirty="0">
                <a:latin typeface="Times New Roman"/>
                <a:cs typeface="Times New Roman"/>
              </a:rPr>
              <a:t>processed</a:t>
            </a:r>
            <a:r>
              <a:rPr lang="en-US" sz="2800" spc="136" dirty="0">
                <a:latin typeface="Times New Roman"/>
                <a:cs typeface="Times New Roman"/>
              </a:rPr>
              <a:t> </a:t>
            </a:r>
            <a:r>
              <a:rPr lang="en-US" sz="2800" dirty="0">
                <a:latin typeface="Times New Roman"/>
                <a:cs typeface="Times New Roman"/>
              </a:rPr>
              <a:t>by</a:t>
            </a:r>
            <a:r>
              <a:rPr lang="en-US" sz="2800" spc="130" dirty="0">
                <a:latin typeface="Times New Roman"/>
                <a:cs typeface="Times New Roman"/>
              </a:rPr>
              <a:t> </a:t>
            </a:r>
            <a:r>
              <a:rPr lang="en-US" sz="2800" dirty="0">
                <a:latin typeface="Times New Roman"/>
                <a:cs typeface="Times New Roman"/>
              </a:rPr>
              <a:t>another</a:t>
            </a:r>
            <a:r>
              <a:rPr lang="en-US" sz="2800" spc="136" dirty="0">
                <a:latin typeface="Times New Roman"/>
                <a:cs typeface="Times New Roman"/>
              </a:rPr>
              <a:t> </a:t>
            </a:r>
            <a:r>
              <a:rPr lang="en-US" sz="2800" dirty="0">
                <a:latin typeface="Times New Roman"/>
                <a:cs typeface="Times New Roman"/>
              </a:rPr>
              <a:t>device.</a:t>
            </a:r>
            <a:r>
              <a:rPr lang="en-US" sz="2800" spc="147" dirty="0">
                <a:latin typeface="Times New Roman"/>
                <a:cs typeface="Times New Roman"/>
              </a:rPr>
              <a:t> </a:t>
            </a:r>
            <a:r>
              <a:rPr lang="en-US" sz="2800" dirty="0">
                <a:latin typeface="Times New Roman"/>
                <a:cs typeface="Times New Roman"/>
              </a:rPr>
              <a:t>In</a:t>
            </a:r>
            <a:r>
              <a:rPr lang="en-US" sz="2800" spc="147" dirty="0">
                <a:latin typeface="Times New Roman"/>
                <a:cs typeface="Times New Roman"/>
              </a:rPr>
              <a:t> </a:t>
            </a:r>
            <a:r>
              <a:rPr lang="en-US" sz="2800" dirty="0">
                <a:latin typeface="Times New Roman"/>
                <a:cs typeface="Times New Roman"/>
              </a:rPr>
              <a:t>these</a:t>
            </a:r>
            <a:r>
              <a:rPr lang="en-US" sz="2800" spc="143" dirty="0">
                <a:latin typeface="Times New Roman"/>
                <a:cs typeface="Times New Roman"/>
              </a:rPr>
              <a:t> </a:t>
            </a:r>
            <a:r>
              <a:rPr lang="en-US" sz="2800" dirty="0">
                <a:latin typeface="Times New Roman"/>
                <a:cs typeface="Times New Roman"/>
              </a:rPr>
              <a:t>situations,</a:t>
            </a:r>
            <a:r>
              <a:rPr lang="en-US" sz="2800" spc="139" dirty="0">
                <a:latin typeface="Times New Roman"/>
                <a:cs typeface="Times New Roman"/>
              </a:rPr>
              <a:t> </a:t>
            </a:r>
            <a:r>
              <a:rPr lang="en-US" sz="2800" dirty="0">
                <a:latin typeface="Times New Roman"/>
                <a:cs typeface="Times New Roman"/>
              </a:rPr>
              <a:t>DMA</a:t>
            </a:r>
            <a:r>
              <a:rPr lang="en-US" sz="2800" spc="136" dirty="0">
                <a:latin typeface="Times New Roman"/>
                <a:cs typeface="Times New Roman"/>
              </a:rPr>
              <a:t> </a:t>
            </a:r>
            <a:r>
              <a:rPr lang="en-US" sz="2800" dirty="0">
                <a:latin typeface="Times New Roman"/>
                <a:cs typeface="Times New Roman"/>
              </a:rPr>
              <a:t>can</a:t>
            </a:r>
            <a:r>
              <a:rPr lang="en-US" sz="2800" spc="139" dirty="0">
                <a:latin typeface="Times New Roman"/>
                <a:cs typeface="Times New Roman"/>
              </a:rPr>
              <a:t> </a:t>
            </a:r>
            <a:r>
              <a:rPr lang="en-US" sz="2800" spc="-14" dirty="0">
                <a:latin typeface="Times New Roman"/>
                <a:cs typeface="Times New Roman"/>
              </a:rPr>
              <a:t>save </a:t>
            </a:r>
            <a:r>
              <a:rPr lang="en-US" sz="2800" dirty="0">
                <a:latin typeface="Times New Roman"/>
                <a:cs typeface="Times New Roman"/>
              </a:rPr>
              <a:t>processing</a:t>
            </a:r>
            <a:r>
              <a:rPr lang="en-US" sz="2800" spc="72" dirty="0">
                <a:latin typeface="Times New Roman"/>
                <a:cs typeface="Times New Roman"/>
              </a:rPr>
              <a:t> </a:t>
            </a:r>
            <a:r>
              <a:rPr lang="en-US" sz="2800" dirty="0">
                <a:latin typeface="Times New Roman"/>
                <a:cs typeface="Times New Roman"/>
              </a:rPr>
              <a:t>time</a:t>
            </a:r>
            <a:r>
              <a:rPr lang="en-US" sz="2800" spc="89" dirty="0">
                <a:latin typeface="Times New Roman"/>
                <a:cs typeface="Times New Roman"/>
              </a:rPr>
              <a:t> </a:t>
            </a:r>
            <a:r>
              <a:rPr lang="en-US" sz="2800" dirty="0">
                <a:latin typeface="Times New Roman"/>
                <a:cs typeface="Times New Roman"/>
              </a:rPr>
              <a:t>and</a:t>
            </a:r>
            <a:r>
              <a:rPr lang="en-US" sz="2800" spc="82" dirty="0">
                <a:latin typeface="Times New Roman"/>
                <a:cs typeface="Times New Roman"/>
              </a:rPr>
              <a:t> </a:t>
            </a:r>
            <a:r>
              <a:rPr lang="en-US" sz="2800" dirty="0">
                <a:latin typeface="Times New Roman"/>
                <a:cs typeface="Times New Roman"/>
              </a:rPr>
              <a:t>is</a:t>
            </a:r>
            <a:r>
              <a:rPr lang="en-US" sz="2800" spc="89" dirty="0">
                <a:latin typeface="Times New Roman"/>
                <a:cs typeface="Times New Roman"/>
              </a:rPr>
              <a:t> </a:t>
            </a:r>
            <a:r>
              <a:rPr lang="en-US" sz="2800" dirty="0">
                <a:latin typeface="Times New Roman"/>
                <a:cs typeface="Times New Roman"/>
              </a:rPr>
              <a:t>a</a:t>
            </a:r>
            <a:r>
              <a:rPr lang="en-US" sz="2800" spc="85" dirty="0">
                <a:latin typeface="Times New Roman"/>
                <a:cs typeface="Times New Roman"/>
              </a:rPr>
              <a:t> </a:t>
            </a:r>
            <a:r>
              <a:rPr lang="en-US" sz="2800" dirty="0">
                <a:latin typeface="Times New Roman"/>
                <a:cs typeface="Times New Roman"/>
              </a:rPr>
              <a:t>more</a:t>
            </a:r>
            <a:r>
              <a:rPr lang="en-US" sz="2800" spc="85" dirty="0">
                <a:latin typeface="Times New Roman"/>
                <a:cs typeface="Times New Roman"/>
              </a:rPr>
              <a:t> </a:t>
            </a:r>
            <a:r>
              <a:rPr lang="en-US" sz="2800" dirty="0">
                <a:latin typeface="Times New Roman"/>
                <a:cs typeface="Times New Roman"/>
              </a:rPr>
              <a:t>efficient</a:t>
            </a:r>
            <a:r>
              <a:rPr lang="en-US" sz="2800" spc="82" dirty="0">
                <a:latin typeface="Times New Roman"/>
                <a:cs typeface="Times New Roman"/>
              </a:rPr>
              <a:t> </a:t>
            </a:r>
            <a:r>
              <a:rPr lang="en-US" sz="2800" dirty="0">
                <a:latin typeface="Times New Roman"/>
                <a:cs typeface="Times New Roman"/>
              </a:rPr>
              <a:t>way</a:t>
            </a:r>
            <a:r>
              <a:rPr lang="en-US" sz="2800" spc="65" dirty="0">
                <a:latin typeface="Times New Roman"/>
                <a:cs typeface="Times New Roman"/>
              </a:rPr>
              <a:t> </a:t>
            </a:r>
            <a:r>
              <a:rPr lang="en-US" sz="2800" dirty="0">
                <a:latin typeface="Times New Roman"/>
                <a:cs typeface="Times New Roman"/>
              </a:rPr>
              <a:t>to</a:t>
            </a:r>
            <a:r>
              <a:rPr lang="en-US" sz="2800" spc="89" dirty="0">
                <a:latin typeface="Times New Roman"/>
                <a:cs typeface="Times New Roman"/>
              </a:rPr>
              <a:t> </a:t>
            </a:r>
            <a:r>
              <a:rPr lang="en-US" sz="2800" dirty="0">
                <a:latin typeface="Times New Roman"/>
                <a:cs typeface="Times New Roman"/>
              </a:rPr>
              <a:t>move</a:t>
            </a:r>
            <a:r>
              <a:rPr lang="en-US" sz="2800" spc="82" dirty="0">
                <a:latin typeface="Times New Roman"/>
                <a:cs typeface="Times New Roman"/>
              </a:rPr>
              <a:t> </a:t>
            </a:r>
            <a:r>
              <a:rPr lang="en-US" sz="2800" dirty="0">
                <a:latin typeface="Times New Roman"/>
                <a:cs typeface="Times New Roman"/>
              </a:rPr>
              <a:t>data</a:t>
            </a:r>
            <a:r>
              <a:rPr lang="en-US" sz="2800" spc="89" dirty="0">
                <a:latin typeface="Times New Roman"/>
                <a:cs typeface="Times New Roman"/>
              </a:rPr>
              <a:t> </a:t>
            </a:r>
            <a:r>
              <a:rPr lang="en-US" sz="2800" dirty="0">
                <a:latin typeface="Times New Roman"/>
                <a:cs typeface="Times New Roman"/>
              </a:rPr>
              <a:t>from</a:t>
            </a:r>
            <a:r>
              <a:rPr lang="en-US" sz="2800" spc="89" dirty="0">
                <a:latin typeface="Times New Roman"/>
                <a:cs typeface="Times New Roman"/>
              </a:rPr>
              <a:t> </a:t>
            </a:r>
            <a:r>
              <a:rPr lang="en-US" sz="2800" dirty="0">
                <a:latin typeface="Times New Roman"/>
                <a:cs typeface="Times New Roman"/>
              </a:rPr>
              <a:t>the</a:t>
            </a:r>
            <a:r>
              <a:rPr lang="en-US" sz="2800" spc="89" dirty="0">
                <a:latin typeface="Times New Roman"/>
                <a:cs typeface="Times New Roman"/>
              </a:rPr>
              <a:t> </a:t>
            </a:r>
            <a:r>
              <a:rPr lang="en-US" sz="2800" dirty="0">
                <a:latin typeface="Times New Roman"/>
                <a:cs typeface="Times New Roman"/>
              </a:rPr>
              <a:t>computer's</a:t>
            </a:r>
            <a:r>
              <a:rPr lang="en-US" sz="2800" spc="89" dirty="0">
                <a:latin typeface="Times New Roman"/>
                <a:cs typeface="Times New Roman"/>
              </a:rPr>
              <a:t> </a:t>
            </a:r>
            <a:r>
              <a:rPr lang="en-US" sz="2800" dirty="0">
                <a:latin typeface="Times New Roman"/>
                <a:cs typeface="Times New Roman"/>
              </a:rPr>
              <a:t>memory</a:t>
            </a:r>
            <a:r>
              <a:rPr lang="en-US" sz="2800" spc="65" dirty="0">
                <a:latin typeface="Times New Roman"/>
                <a:cs typeface="Times New Roman"/>
              </a:rPr>
              <a:t> </a:t>
            </a:r>
            <a:r>
              <a:rPr lang="en-US" sz="2800" dirty="0">
                <a:latin typeface="Times New Roman"/>
                <a:cs typeface="Times New Roman"/>
              </a:rPr>
              <a:t>to</a:t>
            </a:r>
            <a:r>
              <a:rPr lang="en-US" sz="2800" spc="89" dirty="0">
                <a:latin typeface="Times New Roman"/>
                <a:cs typeface="Times New Roman"/>
              </a:rPr>
              <a:t> </a:t>
            </a:r>
            <a:r>
              <a:rPr lang="en-US" sz="2800" spc="-7" dirty="0">
                <a:latin typeface="Times New Roman"/>
                <a:cs typeface="Times New Roman"/>
              </a:rPr>
              <a:t>other devices.</a:t>
            </a:r>
            <a:endParaRPr lang="en-US" sz="2800" dirty="0">
              <a:latin typeface="Times New Roman"/>
              <a:cs typeface="Times New Roman"/>
            </a:endParaRPr>
          </a:p>
          <a:p>
            <a:pPr marL="177074" marR="14287" indent="155859" algn="just">
              <a:lnSpc>
                <a:spcPct val="110200"/>
              </a:lnSpc>
              <a:spcBef>
                <a:spcPts val="7"/>
              </a:spcBef>
            </a:pPr>
            <a:r>
              <a:rPr lang="en-US" sz="2800" dirty="0">
                <a:latin typeface="Times New Roman"/>
                <a:cs typeface="Times New Roman"/>
              </a:rPr>
              <a:t>In</a:t>
            </a:r>
            <a:r>
              <a:rPr lang="en-US" sz="2800" spc="-7" dirty="0">
                <a:latin typeface="Times New Roman"/>
                <a:cs typeface="Times New Roman"/>
              </a:rPr>
              <a:t> </a:t>
            </a:r>
            <a:r>
              <a:rPr lang="en-US" sz="2800" dirty="0">
                <a:latin typeface="Times New Roman"/>
                <a:cs typeface="Times New Roman"/>
              </a:rPr>
              <a:t>other</a:t>
            </a:r>
            <a:r>
              <a:rPr lang="en-US" sz="2800" spc="-10" dirty="0">
                <a:latin typeface="Times New Roman"/>
                <a:cs typeface="Times New Roman"/>
              </a:rPr>
              <a:t> </a:t>
            </a:r>
            <a:r>
              <a:rPr lang="en-US" sz="2800" dirty="0">
                <a:latin typeface="Times New Roman"/>
                <a:cs typeface="Times New Roman"/>
              </a:rPr>
              <a:t>words,</a:t>
            </a:r>
            <a:r>
              <a:rPr lang="en-US" sz="2800" spc="-3" dirty="0">
                <a:latin typeface="Times New Roman"/>
                <a:cs typeface="Times New Roman"/>
              </a:rPr>
              <a:t> </a:t>
            </a:r>
            <a:r>
              <a:rPr lang="en-US" sz="2800" dirty="0">
                <a:latin typeface="Times New Roman"/>
                <a:cs typeface="Times New Roman"/>
              </a:rPr>
              <a:t>DMA</a:t>
            </a:r>
            <a:r>
              <a:rPr lang="en-US" sz="2800" spc="-14" dirty="0">
                <a:latin typeface="Times New Roman"/>
                <a:cs typeface="Times New Roman"/>
              </a:rPr>
              <a:t> </a:t>
            </a:r>
            <a:r>
              <a:rPr lang="en-US" sz="2800" dirty="0">
                <a:latin typeface="Times New Roman"/>
                <a:cs typeface="Times New Roman"/>
              </a:rPr>
              <a:t>is</a:t>
            </a:r>
            <a:r>
              <a:rPr lang="en-US" sz="2800" spc="-3" dirty="0">
                <a:latin typeface="Times New Roman"/>
                <a:cs typeface="Times New Roman"/>
              </a:rPr>
              <a:t> </a:t>
            </a:r>
            <a:r>
              <a:rPr lang="en-US" sz="2800" dirty="0">
                <a:latin typeface="Times New Roman"/>
                <a:cs typeface="Times New Roman"/>
              </a:rPr>
              <a:t>a</a:t>
            </a:r>
            <a:r>
              <a:rPr lang="en-US" sz="2800" spc="-17" dirty="0">
                <a:latin typeface="Times New Roman"/>
                <a:cs typeface="Times New Roman"/>
              </a:rPr>
              <a:t> </a:t>
            </a:r>
            <a:r>
              <a:rPr lang="en-US" sz="2800" dirty="0">
                <a:latin typeface="Times New Roman"/>
                <a:cs typeface="Times New Roman"/>
              </a:rPr>
              <a:t>method</a:t>
            </a:r>
            <a:r>
              <a:rPr lang="en-US" sz="2800" spc="-10" dirty="0">
                <a:latin typeface="Times New Roman"/>
                <a:cs typeface="Times New Roman"/>
              </a:rPr>
              <a:t> </a:t>
            </a:r>
            <a:r>
              <a:rPr lang="en-US" sz="2800" dirty="0">
                <a:latin typeface="Times New Roman"/>
                <a:cs typeface="Times New Roman"/>
              </a:rPr>
              <a:t>that</a:t>
            </a:r>
            <a:r>
              <a:rPr lang="en-US" sz="2800" spc="-3" dirty="0">
                <a:latin typeface="Times New Roman"/>
                <a:cs typeface="Times New Roman"/>
              </a:rPr>
              <a:t> </a:t>
            </a:r>
            <a:r>
              <a:rPr lang="en-US" sz="2800" dirty="0">
                <a:latin typeface="Times New Roman"/>
                <a:cs typeface="Times New Roman"/>
              </a:rPr>
              <a:t>allows</a:t>
            </a:r>
            <a:r>
              <a:rPr lang="en-US" sz="2800" spc="-14" dirty="0">
                <a:latin typeface="Times New Roman"/>
                <a:cs typeface="Times New Roman"/>
              </a:rPr>
              <a:t> </a:t>
            </a:r>
            <a:r>
              <a:rPr lang="en-US" sz="2800" dirty="0">
                <a:latin typeface="Times New Roman"/>
                <a:cs typeface="Times New Roman"/>
              </a:rPr>
              <a:t>an</a:t>
            </a:r>
            <a:r>
              <a:rPr lang="en-US" sz="2800" spc="3" dirty="0">
                <a:latin typeface="Times New Roman"/>
                <a:cs typeface="Times New Roman"/>
              </a:rPr>
              <a:t> </a:t>
            </a:r>
            <a:r>
              <a:rPr lang="en-US" sz="2800" dirty="0">
                <a:latin typeface="Times New Roman"/>
                <a:cs typeface="Times New Roman"/>
              </a:rPr>
              <a:t>I/O</a:t>
            </a:r>
            <a:r>
              <a:rPr lang="en-US" sz="2800" spc="-14" dirty="0">
                <a:latin typeface="Times New Roman"/>
                <a:cs typeface="Times New Roman"/>
              </a:rPr>
              <a:t> </a:t>
            </a:r>
            <a:r>
              <a:rPr lang="en-US" sz="2800" dirty="0">
                <a:latin typeface="Times New Roman"/>
                <a:cs typeface="Times New Roman"/>
              </a:rPr>
              <a:t>device</a:t>
            </a:r>
            <a:r>
              <a:rPr lang="en-US" sz="2800" spc="-10"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send</a:t>
            </a:r>
            <a:r>
              <a:rPr lang="en-US" sz="2800" spc="-14" dirty="0">
                <a:latin typeface="Times New Roman"/>
                <a:cs typeface="Times New Roman"/>
              </a:rPr>
              <a:t> </a:t>
            </a:r>
            <a:r>
              <a:rPr lang="en-US" sz="2800" dirty="0">
                <a:latin typeface="Times New Roman"/>
                <a:cs typeface="Times New Roman"/>
              </a:rPr>
              <a:t>or</a:t>
            </a:r>
            <a:r>
              <a:rPr lang="en-US" sz="2800" spc="-10" dirty="0">
                <a:latin typeface="Times New Roman"/>
                <a:cs typeface="Times New Roman"/>
              </a:rPr>
              <a:t> </a:t>
            </a:r>
            <a:r>
              <a:rPr lang="en-US" sz="2800" dirty="0">
                <a:latin typeface="Times New Roman"/>
                <a:cs typeface="Times New Roman"/>
              </a:rPr>
              <a:t>receive</a:t>
            </a:r>
            <a:r>
              <a:rPr lang="en-US" sz="2800" spc="-10" dirty="0">
                <a:latin typeface="Times New Roman"/>
                <a:cs typeface="Times New Roman"/>
              </a:rPr>
              <a:t> </a:t>
            </a:r>
            <a:r>
              <a:rPr lang="en-US" sz="2800" dirty="0">
                <a:latin typeface="Times New Roman"/>
                <a:cs typeface="Times New Roman"/>
              </a:rPr>
              <a:t>data</a:t>
            </a:r>
            <a:r>
              <a:rPr lang="en-US" sz="2800" spc="-14" dirty="0">
                <a:latin typeface="Times New Roman"/>
                <a:cs typeface="Times New Roman"/>
              </a:rPr>
              <a:t> </a:t>
            </a:r>
            <a:r>
              <a:rPr lang="en-US" sz="2800" dirty="0">
                <a:latin typeface="Times New Roman"/>
                <a:cs typeface="Times New Roman"/>
              </a:rPr>
              <a:t>directly</a:t>
            </a:r>
            <a:r>
              <a:rPr lang="en-US" sz="2800" spc="-27"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spc="-17" dirty="0">
                <a:latin typeface="Times New Roman"/>
                <a:cs typeface="Times New Roman"/>
              </a:rPr>
              <a:t>or </a:t>
            </a:r>
            <a:r>
              <a:rPr lang="en-US" sz="2800" dirty="0">
                <a:latin typeface="Times New Roman"/>
                <a:cs typeface="Times New Roman"/>
              </a:rPr>
              <a:t>from</a:t>
            </a:r>
            <a:r>
              <a:rPr lang="en-US" sz="2800" spc="51" dirty="0">
                <a:latin typeface="Times New Roman"/>
                <a:cs typeface="Times New Roman"/>
              </a:rPr>
              <a:t> </a:t>
            </a:r>
            <a:r>
              <a:rPr lang="en-US" sz="2800" dirty="0">
                <a:latin typeface="Times New Roman"/>
                <a:cs typeface="Times New Roman"/>
              </a:rPr>
              <a:t>the</a:t>
            </a:r>
            <a:r>
              <a:rPr lang="en-US" sz="2800" spc="48" dirty="0">
                <a:latin typeface="Times New Roman"/>
                <a:cs typeface="Times New Roman"/>
              </a:rPr>
              <a:t> </a:t>
            </a:r>
            <a:r>
              <a:rPr lang="en-US" sz="2800" dirty="0">
                <a:latin typeface="Times New Roman"/>
                <a:cs typeface="Times New Roman"/>
              </a:rPr>
              <a:t>main</a:t>
            </a:r>
            <a:r>
              <a:rPr lang="en-US" sz="2800" spc="48" dirty="0">
                <a:latin typeface="Times New Roman"/>
                <a:cs typeface="Times New Roman"/>
              </a:rPr>
              <a:t> </a:t>
            </a:r>
            <a:r>
              <a:rPr lang="en-US" sz="2800" dirty="0">
                <a:latin typeface="Times New Roman"/>
                <a:cs typeface="Times New Roman"/>
              </a:rPr>
              <a:t>memory,</a:t>
            </a:r>
            <a:r>
              <a:rPr lang="en-US" sz="2800" spc="48" dirty="0">
                <a:latin typeface="Times New Roman"/>
                <a:cs typeface="Times New Roman"/>
              </a:rPr>
              <a:t> </a:t>
            </a:r>
            <a:r>
              <a:rPr lang="en-US" sz="2800" dirty="0">
                <a:latin typeface="Times New Roman"/>
                <a:cs typeface="Times New Roman"/>
              </a:rPr>
              <a:t>bypassing</a:t>
            </a:r>
            <a:r>
              <a:rPr lang="en-US" sz="2800" spc="44" dirty="0">
                <a:latin typeface="Times New Roman"/>
                <a:cs typeface="Times New Roman"/>
              </a:rPr>
              <a:t> </a:t>
            </a:r>
            <a:r>
              <a:rPr lang="en-US" sz="2800" dirty="0">
                <a:latin typeface="Times New Roman"/>
                <a:cs typeface="Times New Roman"/>
              </a:rPr>
              <a:t>the</a:t>
            </a:r>
            <a:r>
              <a:rPr lang="en-US" sz="2800" spc="48" dirty="0">
                <a:latin typeface="Times New Roman"/>
                <a:cs typeface="Times New Roman"/>
              </a:rPr>
              <a:t> </a:t>
            </a:r>
            <a:r>
              <a:rPr lang="en-US" sz="2800" dirty="0">
                <a:latin typeface="Times New Roman"/>
                <a:cs typeface="Times New Roman"/>
              </a:rPr>
              <a:t>CPU</a:t>
            </a:r>
            <a:r>
              <a:rPr lang="en-US" sz="2800" spc="48" dirty="0">
                <a:latin typeface="Times New Roman"/>
                <a:cs typeface="Times New Roman"/>
              </a:rPr>
              <a:t> </a:t>
            </a:r>
            <a:r>
              <a:rPr lang="en-US" sz="2800" dirty="0">
                <a:latin typeface="Times New Roman"/>
                <a:cs typeface="Times New Roman"/>
              </a:rPr>
              <a:t>to</a:t>
            </a:r>
            <a:r>
              <a:rPr lang="en-US" sz="2800" spc="55" dirty="0">
                <a:latin typeface="Times New Roman"/>
                <a:cs typeface="Times New Roman"/>
              </a:rPr>
              <a:t> </a:t>
            </a:r>
            <a:r>
              <a:rPr lang="en-US" sz="2800" dirty="0">
                <a:latin typeface="Times New Roman"/>
                <a:cs typeface="Times New Roman"/>
              </a:rPr>
              <a:t>speed</a:t>
            </a:r>
            <a:r>
              <a:rPr lang="en-US" sz="2800" spc="48" dirty="0">
                <a:latin typeface="Times New Roman"/>
                <a:cs typeface="Times New Roman"/>
              </a:rPr>
              <a:t> </a:t>
            </a:r>
            <a:r>
              <a:rPr lang="en-US" sz="2800" dirty="0">
                <a:latin typeface="Times New Roman"/>
                <a:cs typeface="Times New Roman"/>
              </a:rPr>
              <a:t>up</a:t>
            </a:r>
            <a:r>
              <a:rPr lang="en-US" sz="2800" spc="48" dirty="0">
                <a:latin typeface="Times New Roman"/>
                <a:cs typeface="Times New Roman"/>
              </a:rPr>
              <a:t> </a:t>
            </a:r>
            <a:r>
              <a:rPr lang="en-US" sz="2800" dirty="0">
                <a:latin typeface="Times New Roman"/>
                <a:cs typeface="Times New Roman"/>
              </a:rPr>
              <a:t>memory</a:t>
            </a:r>
            <a:r>
              <a:rPr lang="en-US" sz="2800" spc="34" dirty="0">
                <a:latin typeface="Times New Roman"/>
                <a:cs typeface="Times New Roman"/>
              </a:rPr>
              <a:t> </a:t>
            </a:r>
            <a:r>
              <a:rPr lang="en-US" sz="2800" dirty="0">
                <a:latin typeface="Times New Roman"/>
                <a:cs typeface="Times New Roman"/>
              </a:rPr>
              <a:t>operations.</a:t>
            </a:r>
            <a:r>
              <a:rPr lang="en-US" sz="2800" spc="75" dirty="0">
                <a:latin typeface="Times New Roman"/>
                <a:cs typeface="Times New Roman"/>
              </a:rPr>
              <a:t> </a:t>
            </a:r>
            <a:r>
              <a:rPr lang="en-US" sz="2800" dirty="0">
                <a:latin typeface="Times New Roman"/>
                <a:cs typeface="Times New Roman"/>
              </a:rPr>
              <a:t>DMA</a:t>
            </a:r>
            <a:r>
              <a:rPr lang="en-US" sz="2800" spc="51" dirty="0">
                <a:latin typeface="Times New Roman"/>
                <a:cs typeface="Times New Roman"/>
              </a:rPr>
              <a:t> </a:t>
            </a:r>
            <a:r>
              <a:rPr lang="en-US" sz="2800" dirty="0">
                <a:latin typeface="Times New Roman"/>
                <a:cs typeface="Times New Roman"/>
              </a:rPr>
              <a:t>is</a:t>
            </a:r>
            <a:r>
              <a:rPr lang="en-US" sz="2800" spc="51" dirty="0">
                <a:latin typeface="Times New Roman"/>
                <a:cs typeface="Times New Roman"/>
              </a:rPr>
              <a:t> </a:t>
            </a:r>
            <a:r>
              <a:rPr lang="en-US" sz="2800" dirty="0">
                <a:latin typeface="Times New Roman"/>
                <a:cs typeface="Times New Roman"/>
              </a:rPr>
              <a:t>an</a:t>
            </a:r>
            <a:r>
              <a:rPr lang="en-US" sz="2800" spc="48" dirty="0">
                <a:latin typeface="Times New Roman"/>
                <a:cs typeface="Times New Roman"/>
              </a:rPr>
              <a:t> </a:t>
            </a:r>
            <a:r>
              <a:rPr lang="en-US" sz="2800" spc="-7" dirty="0">
                <a:latin typeface="Times New Roman"/>
                <a:cs typeface="Times New Roman"/>
              </a:rPr>
              <a:t>essential </a:t>
            </a:r>
            <a:r>
              <a:rPr lang="en-US" sz="2800" dirty="0">
                <a:latin typeface="Times New Roman"/>
                <a:cs typeface="Times New Roman"/>
              </a:rPr>
              <a:t>feature</a:t>
            </a:r>
            <a:r>
              <a:rPr lang="en-US" sz="2800" spc="-10" dirty="0">
                <a:latin typeface="Times New Roman"/>
                <a:cs typeface="Times New Roman"/>
              </a:rPr>
              <a:t> </a:t>
            </a:r>
            <a:r>
              <a:rPr lang="en-US" sz="2800" dirty="0">
                <a:latin typeface="Times New Roman"/>
                <a:cs typeface="Times New Roman"/>
              </a:rPr>
              <a:t>of</a:t>
            </a:r>
            <a:r>
              <a:rPr lang="en-US" sz="2800" spc="-7" dirty="0">
                <a:latin typeface="Times New Roman"/>
                <a:cs typeface="Times New Roman"/>
              </a:rPr>
              <a:t> </a:t>
            </a:r>
            <a:r>
              <a:rPr lang="en-US" sz="2800" dirty="0">
                <a:latin typeface="Times New Roman"/>
                <a:cs typeface="Times New Roman"/>
              </a:rPr>
              <a:t>all modern</a:t>
            </a:r>
            <a:r>
              <a:rPr lang="en-US" sz="2800" spc="3" dirty="0">
                <a:latin typeface="Times New Roman"/>
                <a:cs typeface="Times New Roman"/>
              </a:rPr>
              <a:t> </a:t>
            </a:r>
            <a:r>
              <a:rPr lang="en-US" sz="2800" dirty="0">
                <a:latin typeface="Times New Roman"/>
                <a:cs typeface="Times New Roman"/>
              </a:rPr>
              <a:t>computers,</a:t>
            </a:r>
            <a:r>
              <a:rPr lang="en-US" sz="2800" spc="-3" dirty="0">
                <a:latin typeface="Times New Roman"/>
                <a:cs typeface="Times New Roman"/>
              </a:rPr>
              <a:t> </a:t>
            </a:r>
            <a:r>
              <a:rPr lang="en-US" sz="2800" dirty="0">
                <a:latin typeface="Times New Roman"/>
                <a:cs typeface="Times New Roman"/>
              </a:rPr>
              <a:t>as</a:t>
            </a:r>
            <a:r>
              <a:rPr lang="en-US" sz="2800" spc="-7" dirty="0">
                <a:latin typeface="Times New Roman"/>
                <a:cs typeface="Times New Roman"/>
              </a:rPr>
              <a:t> </a:t>
            </a:r>
            <a:r>
              <a:rPr lang="en-US" sz="2800" dirty="0">
                <a:latin typeface="Times New Roman"/>
                <a:cs typeface="Times New Roman"/>
              </a:rPr>
              <a:t>it allows</a:t>
            </a:r>
            <a:r>
              <a:rPr lang="en-US" sz="2800" spc="-3" dirty="0">
                <a:latin typeface="Times New Roman"/>
                <a:cs typeface="Times New Roman"/>
              </a:rPr>
              <a:t> </a:t>
            </a:r>
            <a:r>
              <a:rPr lang="en-US" sz="2800" dirty="0">
                <a:latin typeface="Times New Roman"/>
                <a:cs typeface="Times New Roman"/>
              </a:rPr>
              <a:t>devices</a:t>
            </a:r>
            <a:r>
              <a:rPr lang="en-US" sz="2800" spc="-3" dirty="0">
                <a:latin typeface="Times New Roman"/>
                <a:cs typeface="Times New Roman"/>
              </a:rPr>
              <a:t> </a:t>
            </a:r>
            <a:r>
              <a:rPr lang="en-US" sz="2800" dirty="0">
                <a:latin typeface="Times New Roman"/>
                <a:cs typeface="Times New Roman"/>
              </a:rPr>
              <a:t>to transfer</a:t>
            </a:r>
            <a:r>
              <a:rPr lang="en-US" sz="2800" spc="-7" dirty="0">
                <a:latin typeface="Times New Roman"/>
                <a:cs typeface="Times New Roman"/>
              </a:rPr>
              <a:t> </a:t>
            </a:r>
            <a:r>
              <a:rPr lang="en-US" sz="2800" dirty="0">
                <a:latin typeface="Times New Roman"/>
                <a:cs typeface="Times New Roman"/>
              </a:rPr>
              <a:t>data</a:t>
            </a:r>
            <a:r>
              <a:rPr lang="en-US" sz="2800" spc="-7" dirty="0">
                <a:latin typeface="Times New Roman"/>
                <a:cs typeface="Times New Roman"/>
              </a:rPr>
              <a:t> </a:t>
            </a:r>
            <a:r>
              <a:rPr lang="en-US" sz="2800" dirty="0">
                <a:latin typeface="Times New Roman"/>
                <a:cs typeface="Times New Roman"/>
              </a:rPr>
              <a:t>without subjecting</a:t>
            </a:r>
            <a:r>
              <a:rPr lang="en-US" sz="2800" spc="-10" dirty="0">
                <a:latin typeface="Times New Roman"/>
                <a:cs typeface="Times New Roman"/>
              </a:rPr>
              <a:t> </a:t>
            </a:r>
            <a:r>
              <a:rPr lang="en-US" sz="2800" dirty="0">
                <a:latin typeface="Times New Roman"/>
                <a:cs typeface="Times New Roman"/>
              </a:rPr>
              <a:t>the</a:t>
            </a:r>
            <a:r>
              <a:rPr lang="en-US" sz="2800" spc="-3" dirty="0">
                <a:latin typeface="Times New Roman"/>
                <a:cs typeface="Times New Roman"/>
              </a:rPr>
              <a:t> </a:t>
            </a:r>
            <a:r>
              <a:rPr lang="en-US" sz="2800" dirty="0">
                <a:latin typeface="Times New Roman"/>
                <a:cs typeface="Times New Roman"/>
              </a:rPr>
              <a:t>CPU</a:t>
            </a:r>
            <a:r>
              <a:rPr lang="en-US" sz="2800" spc="-3" dirty="0">
                <a:latin typeface="Times New Roman"/>
                <a:cs typeface="Times New Roman"/>
              </a:rPr>
              <a:t> </a:t>
            </a:r>
            <a:r>
              <a:rPr lang="en-US" sz="2800" spc="-17" dirty="0">
                <a:latin typeface="Times New Roman"/>
                <a:cs typeface="Times New Roman"/>
              </a:rPr>
              <a:t>to </a:t>
            </a:r>
            <a:r>
              <a:rPr lang="en-US" sz="2800" dirty="0">
                <a:latin typeface="Times New Roman"/>
                <a:cs typeface="Times New Roman"/>
              </a:rPr>
              <a:t>a</a:t>
            </a:r>
            <a:r>
              <a:rPr lang="en-US" sz="2800" spc="112" dirty="0">
                <a:latin typeface="Times New Roman"/>
                <a:cs typeface="Times New Roman"/>
              </a:rPr>
              <a:t> </a:t>
            </a:r>
            <a:r>
              <a:rPr lang="en-US" sz="2800" dirty="0">
                <a:latin typeface="Times New Roman"/>
                <a:cs typeface="Times New Roman"/>
              </a:rPr>
              <a:t>heavy</a:t>
            </a:r>
            <a:r>
              <a:rPr lang="en-US" sz="2800" spc="99" dirty="0">
                <a:latin typeface="Times New Roman"/>
                <a:cs typeface="Times New Roman"/>
              </a:rPr>
              <a:t> </a:t>
            </a:r>
            <a:r>
              <a:rPr lang="en-US" sz="2800" dirty="0">
                <a:latin typeface="Times New Roman"/>
                <a:cs typeface="Times New Roman"/>
              </a:rPr>
              <a:t>overhead.</a:t>
            </a:r>
            <a:r>
              <a:rPr lang="en-US" sz="2800" spc="119" dirty="0">
                <a:latin typeface="Times New Roman"/>
                <a:cs typeface="Times New Roman"/>
              </a:rPr>
              <a:t> </a:t>
            </a:r>
            <a:r>
              <a:rPr lang="en-US" sz="2800" dirty="0">
                <a:latin typeface="Times New Roman"/>
                <a:cs typeface="Times New Roman"/>
              </a:rPr>
              <a:t>With</a:t>
            </a:r>
            <a:r>
              <a:rPr lang="en-US" sz="2800" spc="116" dirty="0">
                <a:latin typeface="Times New Roman"/>
                <a:cs typeface="Times New Roman"/>
              </a:rPr>
              <a:t> </a:t>
            </a:r>
            <a:r>
              <a:rPr lang="en-US" sz="2800" dirty="0">
                <a:latin typeface="Times New Roman"/>
                <a:cs typeface="Times New Roman"/>
              </a:rPr>
              <a:t>DMA,</a:t>
            </a:r>
            <a:r>
              <a:rPr lang="en-US" sz="2800" spc="116" dirty="0">
                <a:latin typeface="Times New Roman"/>
                <a:cs typeface="Times New Roman"/>
              </a:rPr>
              <a:t> </a:t>
            </a:r>
            <a:r>
              <a:rPr lang="en-US" sz="2800" dirty="0">
                <a:latin typeface="Times New Roman"/>
                <a:cs typeface="Times New Roman"/>
              </a:rPr>
              <a:t>the</a:t>
            </a:r>
            <a:r>
              <a:rPr lang="en-US" sz="2800" spc="112" dirty="0">
                <a:latin typeface="Times New Roman"/>
                <a:cs typeface="Times New Roman"/>
              </a:rPr>
              <a:t> </a:t>
            </a:r>
            <a:r>
              <a:rPr lang="en-US" sz="2800" dirty="0">
                <a:latin typeface="Times New Roman"/>
                <a:cs typeface="Times New Roman"/>
              </a:rPr>
              <a:t>CPU</a:t>
            </a:r>
            <a:r>
              <a:rPr lang="en-US" sz="2800" spc="112" dirty="0">
                <a:latin typeface="Times New Roman"/>
                <a:cs typeface="Times New Roman"/>
              </a:rPr>
              <a:t> </a:t>
            </a:r>
            <a:r>
              <a:rPr lang="en-US" sz="2800" dirty="0">
                <a:latin typeface="Times New Roman"/>
                <a:cs typeface="Times New Roman"/>
              </a:rPr>
              <a:t>gets</a:t>
            </a:r>
            <a:r>
              <a:rPr lang="en-US" sz="2800" spc="116" dirty="0">
                <a:latin typeface="Times New Roman"/>
                <a:cs typeface="Times New Roman"/>
              </a:rPr>
              <a:t> </a:t>
            </a:r>
            <a:r>
              <a:rPr lang="en-US" sz="2800" dirty="0">
                <a:latin typeface="Times New Roman"/>
                <a:cs typeface="Times New Roman"/>
              </a:rPr>
              <a:t>freed</a:t>
            </a:r>
            <a:r>
              <a:rPr lang="en-US" sz="2800" spc="116" dirty="0">
                <a:latin typeface="Times New Roman"/>
                <a:cs typeface="Times New Roman"/>
              </a:rPr>
              <a:t> </a:t>
            </a:r>
            <a:r>
              <a:rPr lang="en-US" sz="2800" dirty="0">
                <a:latin typeface="Times New Roman"/>
                <a:cs typeface="Times New Roman"/>
              </a:rPr>
              <a:t>from</a:t>
            </a:r>
            <a:r>
              <a:rPr lang="en-US" sz="2800" spc="116" dirty="0">
                <a:latin typeface="Times New Roman"/>
                <a:cs typeface="Times New Roman"/>
              </a:rPr>
              <a:t> </a:t>
            </a:r>
            <a:r>
              <a:rPr lang="en-US" sz="2800" dirty="0">
                <a:latin typeface="Times New Roman"/>
                <a:cs typeface="Times New Roman"/>
              </a:rPr>
              <a:t>this</a:t>
            </a:r>
            <a:r>
              <a:rPr lang="en-US" sz="2800" spc="116" dirty="0">
                <a:latin typeface="Times New Roman"/>
                <a:cs typeface="Times New Roman"/>
              </a:rPr>
              <a:t> </a:t>
            </a:r>
            <a:r>
              <a:rPr lang="en-US" sz="2800" dirty="0">
                <a:latin typeface="Times New Roman"/>
                <a:cs typeface="Times New Roman"/>
              </a:rPr>
              <a:t>overhead</a:t>
            </a:r>
            <a:r>
              <a:rPr lang="en-US" sz="2800" spc="123" dirty="0">
                <a:latin typeface="Times New Roman"/>
                <a:cs typeface="Times New Roman"/>
              </a:rPr>
              <a:t> </a:t>
            </a:r>
            <a:r>
              <a:rPr lang="en-US" sz="2800" dirty="0">
                <a:latin typeface="Times New Roman"/>
                <a:cs typeface="Times New Roman"/>
              </a:rPr>
              <a:t>and</a:t>
            </a:r>
            <a:r>
              <a:rPr lang="en-US" sz="2800" spc="116" dirty="0">
                <a:latin typeface="Times New Roman"/>
                <a:cs typeface="Times New Roman"/>
              </a:rPr>
              <a:t> </a:t>
            </a:r>
            <a:r>
              <a:rPr lang="en-US" sz="2800" dirty="0">
                <a:latin typeface="Times New Roman"/>
                <a:cs typeface="Times New Roman"/>
              </a:rPr>
              <a:t>can</a:t>
            </a:r>
            <a:r>
              <a:rPr lang="en-US" sz="2800" spc="116" dirty="0">
                <a:latin typeface="Times New Roman"/>
                <a:cs typeface="Times New Roman"/>
              </a:rPr>
              <a:t> </a:t>
            </a:r>
            <a:r>
              <a:rPr lang="en-US" sz="2800" dirty="0">
                <a:latin typeface="Times New Roman"/>
                <a:cs typeface="Times New Roman"/>
              </a:rPr>
              <a:t>do</a:t>
            </a:r>
            <a:r>
              <a:rPr lang="en-US" sz="2800" spc="116" dirty="0">
                <a:latin typeface="Times New Roman"/>
                <a:cs typeface="Times New Roman"/>
              </a:rPr>
              <a:t> </a:t>
            </a:r>
            <a:r>
              <a:rPr lang="en-US" sz="2800" dirty="0">
                <a:latin typeface="Times New Roman"/>
                <a:cs typeface="Times New Roman"/>
              </a:rPr>
              <a:t>useful</a:t>
            </a:r>
            <a:r>
              <a:rPr lang="en-US" sz="2800" spc="116" dirty="0">
                <a:latin typeface="Times New Roman"/>
                <a:cs typeface="Times New Roman"/>
              </a:rPr>
              <a:t> </a:t>
            </a:r>
            <a:r>
              <a:rPr lang="en-US" sz="2800" spc="-7" dirty="0">
                <a:latin typeface="Times New Roman"/>
                <a:cs typeface="Times New Roman"/>
              </a:rPr>
              <a:t>tasks </a:t>
            </a:r>
            <a:r>
              <a:rPr lang="en-US" sz="2800" dirty="0">
                <a:latin typeface="Times New Roman"/>
                <a:cs typeface="Times New Roman"/>
              </a:rPr>
              <a:t>during</a:t>
            </a:r>
            <a:r>
              <a:rPr lang="en-US" sz="2800" spc="58" dirty="0">
                <a:latin typeface="Times New Roman"/>
                <a:cs typeface="Times New Roman"/>
              </a:rPr>
              <a:t> </a:t>
            </a:r>
            <a:r>
              <a:rPr lang="en-US" sz="2800" dirty="0">
                <a:latin typeface="Times New Roman"/>
                <a:cs typeface="Times New Roman"/>
              </a:rPr>
              <a:t>data</a:t>
            </a:r>
            <a:r>
              <a:rPr lang="en-US" sz="2800" spc="65" dirty="0">
                <a:latin typeface="Times New Roman"/>
                <a:cs typeface="Times New Roman"/>
              </a:rPr>
              <a:t> </a:t>
            </a:r>
            <a:r>
              <a:rPr lang="en-US" sz="2800" dirty="0">
                <a:latin typeface="Times New Roman"/>
                <a:cs typeface="Times New Roman"/>
              </a:rPr>
              <a:t>transfer.</a:t>
            </a:r>
            <a:r>
              <a:rPr lang="en-US" sz="2800" spc="68" dirty="0">
                <a:latin typeface="Times New Roman"/>
                <a:cs typeface="Times New Roman"/>
              </a:rPr>
              <a:t> </a:t>
            </a:r>
            <a:r>
              <a:rPr lang="en-US" sz="2800" dirty="0">
                <a:latin typeface="Times New Roman"/>
                <a:cs typeface="Times New Roman"/>
              </a:rPr>
              <a:t>The</a:t>
            </a:r>
            <a:r>
              <a:rPr lang="en-US" sz="2800" spc="68" dirty="0">
                <a:latin typeface="Times New Roman"/>
                <a:cs typeface="Times New Roman"/>
              </a:rPr>
              <a:t> </a:t>
            </a:r>
            <a:r>
              <a:rPr lang="en-US" sz="2800" dirty="0">
                <a:latin typeface="Times New Roman"/>
                <a:cs typeface="Times New Roman"/>
              </a:rPr>
              <a:t>process</a:t>
            </a:r>
            <a:r>
              <a:rPr lang="en-US" sz="2800" spc="72" dirty="0">
                <a:latin typeface="Times New Roman"/>
                <a:cs typeface="Times New Roman"/>
              </a:rPr>
              <a:t> </a:t>
            </a:r>
            <a:r>
              <a:rPr lang="en-US" sz="2800" dirty="0">
                <a:latin typeface="Times New Roman"/>
                <a:cs typeface="Times New Roman"/>
              </a:rPr>
              <a:t>is</a:t>
            </a:r>
            <a:r>
              <a:rPr lang="en-US" sz="2800" spc="68" dirty="0">
                <a:latin typeface="Times New Roman"/>
                <a:cs typeface="Times New Roman"/>
              </a:rPr>
              <a:t> </a:t>
            </a:r>
            <a:r>
              <a:rPr lang="en-US" sz="2800" dirty="0">
                <a:latin typeface="Times New Roman"/>
                <a:cs typeface="Times New Roman"/>
              </a:rPr>
              <a:t>managed</a:t>
            </a:r>
            <a:r>
              <a:rPr lang="en-US" sz="2800" spc="65" dirty="0">
                <a:latin typeface="Times New Roman"/>
                <a:cs typeface="Times New Roman"/>
              </a:rPr>
              <a:t> </a:t>
            </a:r>
            <a:r>
              <a:rPr lang="en-US" sz="2800" dirty="0">
                <a:latin typeface="Times New Roman"/>
                <a:cs typeface="Times New Roman"/>
              </a:rPr>
              <a:t>by</a:t>
            </a:r>
            <a:r>
              <a:rPr lang="en-US" sz="2800" spc="58" dirty="0">
                <a:latin typeface="Times New Roman"/>
                <a:cs typeface="Times New Roman"/>
              </a:rPr>
              <a:t> </a:t>
            </a:r>
            <a:r>
              <a:rPr lang="en-US" sz="2800" dirty="0">
                <a:latin typeface="Times New Roman"/>
                <a:cs typeface="Times New Roman"/>
              </a:rPr>
              <a:t>a</a:t>
            </a:r>
            <a:r>
              <a:rPr lang="en-US" sz="2800" spc="65" dirty="0">
                <a:latin typeface="Times New Roman"/>
                <a:cs typeface="Times New Roman"/>
              </a:rPr>
              <a:t> </a:t>
            </a:r>
            <a:r>
              <a:rPr lang="en-US" sz="2800" dirty="0">
                <a:latin typeface="Times New Roman"/>
                <a:cs typeface="Times New Roman"/>
              </a:rPr>
              <a:t>chip</a:t>
            </a:r>
            <a:r>
              <a:rPr lang="en-US" sz="2800" spc="68" dirty="0">
                <a:latin typeface="Times New Roman"/>
                <a:cs typeface="Times New Roman"/>
              </a:rPr>
              <a:t> </a:t>
            </a:r>
            <a:r>
              <a:rPr lang="en-US" sz="2800" dirty="0">
                <a:latin typeface="Times New Roman"/>
                <a:cs typeface="Times New Roman"/>
              </a:rPr>
              <a:t>known</a:t>
            </a:r>
            <a:r>
              <a:rPr lang="en-US" sz="2800" spc="65" dirty="0">
                <a:latin typeface="Times New Roman"/>
                <a:cs typeface="Times New Roman"/>
              </a:rPr>
              <a:t> </a:t>
            </a:r>
            <a:r>
              <a:rPr lang="en-US" sz="2800" dirty="0">
                <a:latin typeface="Times New Roman"/>
                <a:cs typeface="Times New Roman"/>
              </a:rPr>
              <a:t>as</a:t>
            </a:r>
            <a:r>
              <a:rPr lang="en-US" sz="2800" spc="68" dirty="0">
                <a:latin typeface="Times New Roman"/>
                <a:cs typeface="Times New Roman"/>
              </a:rPr>
              <a:t> </a:t>
            </a:r>
            <a:r>
              <a:rPr lang="en-US" sz="2800" dirty="0">
                <a:latin typeface="Times New Roman"/>
                <a:cs typeface="Times New Roman"/>
              </a:rPr>
              <a:t>a</a:t>
            </a:r>
            <a:r>
              <a:rPr lang="en-US" sz="2800" spc="65" dirty="0">
                <a:latin typeface="Times New Roman"/>
                <a:cs typeface="Times New Roman"/>
              </a:rPr>
              <a:t> </a:t>
            </a:r>
            <a:r>
              <a:rPr lang="en-US" sz="2800" dirty="0">
                <a:latin typeface="Times New Roman"/>
                <a:cs typeface="Times New Roman"/>
              </a:rPr>
              <a:t>DMA</a:t>
            </a:r>
            <a:r>
              <a:rPr lang="en-US" sz="2800" spc="65" dirty="0">
                <a:latin typeface="Times New Roman"/>
                <a:cs typeface="Times New Roman"/>
              </a:rPr>
              <a:t> </a:t>
            </a:r>
            <a:r>
              <a:rPr lang="en-US" sz="2800" dirty="0">
                <a:latin typeface="Times New Roman"/>
                <a:cs typeface="Times New Roman"/>
              </a:rPr>
              <a:t>controller</a:t>
            </a:r>
            <a:r>
              <a:rPr lang="en-US" sz="2800" spc="65" dirty="0">
                <a:latin typeface="Times New Roman"/>
                <a:cs typeface="Times New Roman"/>
              </a:rPr>
              <a:t> </a:t>
            </a:r>
            <a:r>
              <a:rPr lang="en-US" sz="2800" dirty="0">
                <a:latin typeface="Times New Roman"/>
                <a:cs typeface="Times New Roman"/>
              </a:rPr>
              <a:t>(DMAC).</a:t>
            </a:r>
            <a:r>
              <a:rPr lang="en-US" sz="2800" spc="95"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DMA</a:t>
            </a:r>
            <a:r>
              <a:rPr lang="en-US" sz="2800" spc="10" dirty="0">
                <a:latin typeface="Times New Roman"/>
                <a:cs typeface="Times New Roman"/>
              </a:rPr>
              <a:t> </a:t>
            </a:r>
            <a:r>
              <a:rPr lang="en-US" sz="2800" dirty="0">
                <a:latin typeface="Times New Roman"/>
                <a:cs typeface="Times New Roman"/>
              </a:rPr>
              <a:t>Controller</a:t>
            </a:r>
            <a:r>
              <a:rPr lang="en-US" sz="2800" spc="14" dirty="0">
                <a:latin typeface="Times New Roman"/>
                <a:cs typeface="Times New Roman"/>
              </a:rPr>
              <a:t> </a:t>
            </a:r>
            <a:r>
              <a:rPr lang="en-US" sz="2800" dirty="0">
                <a:latin typeface="Times New Roman"/>
                <a:cs typeface="Times New Roman"/>
              </a:rPr>
              <a:t>is</a:t>
            </a:r>
            <a:r>
              <a:rPr lang="en-US" sz="2800" spc="17" dirty="0">
                <a:latin typeface="Times New Roman"/>
                <a:cs typeface="Times New Roman"/>
              </a:rPr>
              <a:t> </a:t>
            </a:r>
            <a:r>
              <a:rPr lang="en-US" sz="2800" dirty="0">
                <a:latin typeface="Times New Roman"/>
                <a:cs typeface="Times New Roman"/>
              </a:rPr>
              <a:t>a</a:t>
            </a:r>
            <a:r>
              <a:rPr lang="en-US" sz="2800" spc="14" dirty="0">
                <a:latin typeface="Times New Roman"/>
                <a:cs typeface="Times New Roman"/>
              </a:rPr>
              <a:t> </a:t>
            </a:r>
            <a:r>
              <a:rPr lang="en-US" sz="2800" dirty="0">
                <a:latin typeface="Times New Roman"/>
                <a:cs typeface="Times New Roman"/>
              </a:rPr>
              <a:t>device,</a:t>
            </a:r>
            <a:r>
              <a:rPr lang="en-US" sz="2800" spc="14" dirty="0">
                <a:latin typeface="Times New Roman"/>
                <a:cs typeface="Times New Roman"/>
              </a:rPr>
              <a:t> </a:t>
            </a:r>
            <a:r>
              <a:rPr lang="en-US" sz="2800" dirty="0">
                <a:latin typeface="Times New Roman"/>
                <a:cs typeface="Times New Roman"/>
              </a:rPr>
              <a:t>which</a:t>
            </a:r>
            <a:r>
              <a:rPr lang="en-US" sz="2800" spc="17" dirty="0">
                <a:latin typeface="Times New Roman"/>
                <a:cs typeface="Times New Roman"/>
              </a:rPr>
              <a:t> </a:t>
            </a:r>
            <a:r>
              <a:rPr lang="en-US" sz="2800" dirty="0">
                <a:latin typeface="Times New Roman"/>
                <a:cs typeface="Times New Roman"/>
              </a:rPr>
              <a:t>takes</a:t>
            </a:r>
            <a:r>
              <a:rPr lang="en-US" sz="2800" spc="17" dirty="0">
                <a:latin typeface="Times New Roman"/>
                <a:cs typeface="Times New Roman"/>
              </a:rPr>
              <a:t> </a:t>
            </a:r>
            <a:r>
              <a:rPr lang="en-US" sz="2800" dirty="0">
                <a:latin typeface="Times New Roman"/>
                <a:cs typeface="Times New Roman"/>
              </a:rPr>
              <a:t>over</a:t>
            </a:r>
            <a:r>
              <a:rPr lang="en-US" sz="2800" spc="10" dirty="0">
                <a:latin typeface="Times New Roman"/>
                <a:cs typeface="Times New Roman"/>
              </a:rPr>
              <a:t> </a:t>
            </a: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system</a:t>
            </a:r>
            <a:r>
              <a:rPr lang="en-US" sz="2800" spc="14" dirty="0">
                <a:latin typeface="Times New Roman"/>
                <a:cs typeface="Times New Roman"/>
              </a:rPr>
              <a:t> </a:t>
            </a:r>
            <a:r>
              <a:rPr lang="en-US" sz="2800" dirty="0">
                <a:latin typeface="Times New Roman"/>
                <a:cs typeface="Times New Roman"/>
              </a:rPr>
              <a:t>bus</a:t>
            </a:r>
            <a:r>
              <a:rPr lang="en-US" sz="2800" spc="17" dirty="0">
                <a:latin typeface="Times New Roman"/>
                <a:cs typeface="Times New Roman"/>
              </a:rPr>
              <a:t> </a:t>
            </a:r>
            <a:r>
              <a:rPr lang="en-US" sz="2800" dirty="0">
                <a:latin typeface="Times New Roman"/>
                <a:cs typeface="Times New Roman"/>
              </a:rPr>
              <a:t>to</a:t>
            </a:r>
            <a:r>
              <a:rPr lang="en-US" sz="2800" spc="14" dirty="0">
                <a:latin typeface="Times New Roman"/>
                <a:cs typeface="Times New Roman"/>
              </a:rPr>
              <a:t> </a:t>
            </a:r>
            <a:r>
              <a:rPr lang="en-US" sz="2800" dirty="0">
                <a:latin typeface="Times New Roman"/>
                <a:cs typeface="Times New Roman"/>
              </a:rPr>
              <a:t>directly transfer</a:t>
            </a:r>
            <a:r>
              <a:rPr lang="en-US" sz="2800" spc="14" dirty="0">
                <a:latin typeface="Times New Roman"/>
                <a:cs typeface="Times New Roman"/>
              </a:rPr>
              <a:t> </a:t>
            </a:r>
            <a:r>
              <a:rPr lang="en-US" sz="2800" dirty="0">
                <a:latin typeface="Times New Roman"/>
                <a:cs typeface="Times New Roman"/>
              </a:rPr>
              <a:t>information</a:t>
            </a:r>
            <a:r>
              <a:rPr lang="en-US" sz="2800" spc="14" dirty="0">
                <a:latin typeface="Times New Roman"/>
                <a:cs typeface="Times New Roman"/>
              </a:rPr>
              <a:t> </a:t>
            </a:r>
            <a:r>
              <a:rPr lang="en-US" sz="2800" spc="-14" dirty="0">
                <a:latin typeface="Times New Roman"/>
                <a:cs typeface="Times New Roman"/>
              </a:rPr>
              <a:t>from </a:t>
            </a:r>
            <a:r>
              <a:rPr lang="en-US" sz="2800" dirty="0">
                <a:latin typeface="Times New Roman"/>
                <a:cs typeface="Times New Roman"/>
              </a:rPr>
              <a:t>one</a:t>
            </a:r>
            <a:r>
              <a:rPr lang="en-US" sz="2800" spc="-17" dirty="0">
                <a:latin typeface="Times New Roman"/>
                <a:cs typeface="Times New Roman"/>
              </a:rPr>
              <a:t> </a:t>
            </a:r>
            <a:r>
              <a:rPr lang="en-US" sz="2800" dirty="0">
                <a:latin typeface="Times New Roman"/>
                <a:cs typeface="Times New Roman"/>
              </a:rPr>
              <a:t>part</a:t>
            </a:r>
            <a:r>
              <a:rPr lang="en-US" sz="2800" spc="-10" dirty="0">
                <a:latin typeface="Times New Roman"/>
                <a:cs typeface="Times New Roman"/>
              </a:rPr>
              <a:t> </a:t>
            </a:r>
            <a:r>
              <a:rPr lang="en-US" sz="2800" dirty="0">
                <a:latin typeface="Times New Roman"/>
                <a:cs typeface="Times New Roman"/>
              </a:rPr>
              <a:t>of</a:t>
            </a:r>
            <a:r>
              <a:rPr lang="en-US" sz="2800" spc="-14"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system</a:t>
            </a:r>
            <a:r>
              <a:rPr lang="en-US" sz="2800" spc="-10" dirty="0">
                <a:latin typeface="Times New Roman"/>
                <a:cs typeface="Times New Roman"/>
              </a:rPr>
              <a:t> </a:t>
            </a:r>
            <a:r>
              <a:rPr lang="en-US" sz="2800" dirty="0">
                <a:latin typeface="Times New Roman"/>
                <a:cs typeface="Times New Roman"/>
              </a:rPr>
              <a:t>to</a:t>
            </a:r>
            <a:r>
              <a:rPr lang="en-US" sz="2800" spc="-7" dirty="0">
                <a:latin typeface="Times New Roman"/>
                <a:cs typeface="Times New Roman"/>
              </a:rPr>
              <a:t> another.</a:t>
            </a:r>
            <a:endParaRPr lang="en-US" sz="2800" dirty="0">
              <a:latin typeface="Times New Roman"/>
              <a:cs typeface="Times New Roman"/>
            </a:endParaRPr>
          </a:p>
          <a:p>
            <a:pPr marL="177074" indent="155859" algn="just">
              <a:spcBef>
                <a:spcPts val="99"/>
              </a:spcBef>
            </a:pPr>
            <a:r>
              <a:rPr lang="en-US" sz="2800" dirty="0">
                <a:latin typeface="Times New Roman"/>
                <a:cs typeface="Times New Roman"/>
              </a:rPr>
              <a:t>For</a:t>
            </a:r>
            <a:r>
              <a:rPr lang="en-US" sz="2800" spc="24" dirty="0">
                <a:latin typeface="Times New Roman"/>
                <a:cs typeface="Times New Roman"/>
              </a:rPr>
              <a:t> </a:t>
            </a:r>
            <a:r>
              <a:rPr lang="en-US" sz="2800" dirty="0">
                <a:latin typeface="Times New Roman"/>
                <a:cs typeface="Times New Roman"/>
              </a:rPr>
              <a:t>example,</a:t>
            </a:r>
            <a:r>
              <a:rPr lang="en-US" sz="2800" spc="24" dirty="0">
                <a:latin typeface="Times New Roman"/>
                <a:cs typeface="Times New Roman"/>
              </a:rPr>
              <a:t> </a:t>
            </a:r>
          </a:p>
          <a:p>
            <a:pPr marL="634274" lvl="1" indent="155859" algn="just">
              <a:spcBef>
                <a:spcPts val="99"/>
              </a:spcBef>
            </a:pPr>
            <a:r>
              <a:rPr lang="en-US" dirty="0">
                <a:latin typeface="Times New Roman"/>
                <a:cs typeface="Times New Roman"/>
              </a:rPr>
              <a:t>a</a:t>
            </a:r>
            <a:r>
              <a:rPr lang="en-US" spc="27" dirty="0">
                <a:latin typeface="Times New Roman"/>
                <a:cs typeface="Times New Roman"/>
              </a:rPr>
              <a:t> </a:t>
            </a:r>
            <a:r>
              <a:rPr lang="en-US" dirty="0">
                <a:latin typeface="Times New Roman"/>
                <a:cs typeface="Times New Roman"/>
              </a:rPr>
              <a:t>sound</a:t>
            </a:r>
            <a:r>
              <a:rPr lang="en-US" spc="34" dirty="0">
                <a:latin typeface="Times New Roman"/>
                <a:cs typeface="Times New Roman"/>
              </a:rPr>
              <a:t> </a:t>
            </a:r>
            <a:r>
              <a:rPr lang="en-US" dirty="0">
                <a:latin typeface="Times New Roman"/>
                <a:cs typeface="Times New Roman"/>
              </a:rPr>
              <a:t>card</a:t>
            </a:r>
            <a:r>
              <a:rPr lang="en-US" spc="27" dirty="0">
                <a:latin typeface="Times New Roman"/>
                <a:cs typeface="Times New Roman"/>
              </a:rPr>
              <a:t> </a:t>
            </a:r>
            <a:r>
              <a:rPr lang="en-US" dirty="0">
                <a:latin typeface="Times New Roman"/>
                <a:cs typeface="Times New Roman"/>
              </a:rPr>
              <a:t>may</a:t>
            </a:r>
            <a:r>
              <a:rPr lang="en-US" spc="7" dirty="0">
                <a:latin typeface="Times New Roman"/>
                <a:cs typeface="Times New Roman"/>
              </a:rPr>
              <a:t> </a:t>
            </a:r>
            <a:r>
              <a:rPr lang="en-US" dirty="0">
                <a:latin typeface="Times New Roman"/>
                <a:cs typeface="Times New Roman"/>
              </a:rPr>
              <a:t>need</a:t>
            </a:r>
            <a:r>
              <a:rPr lang="en-US" spc="27" dirty="0">
                <a:latin typeface="Times New Roman"/>
                <a:cs typeface="Times New Roman"/>
              </a:rPr>
              <a:t> </a:t>
            </a:r>
            <a:r>
              <a:rPr lang="en-US" dirty="0">
                <a:latin typeface="Times New Roman"/>
                <a:cs typeface="Times New Roman"/>
              </a:rPr>
              <a:t>to</a:t>
            </a:r>
            <a:r>
              <a:rPr lang="en-US" spc="37" dirty="0">
                <a:latin typeface="Times New Roman"/>
                <a:cs typeface="Times New Roman"/>
              </a:rPr>
              <a:t> </a:t>
            </a:r>
            <a:r>
              <a:rPr lang="en-US" dirty="0">
                <a:latin typeface="Times New Roman"/>
                <a:cs typeface="Times New Roman"/>
              </a:rPr>
              <a:t>access</a:t>
            </a:r>
            <a:r>
              <a:rPr lang="en-US" spc="27" dirty="0">
                <a:latin typeface="Times New Roman"/>
                <a:cs typeface="Times New Roman"/>
              </a:rPr>
              <a:t> </a:t>
            </a:r>
            <a:r>
              <a:rPr lang="en-US" dirty="0">
                <a:latin typeface="Times New Roman"/>
                <a:cs typeface="Times New Roman"/>
              </a:rPr>
              <a:t>data</a:t>
            </a:r>
            <a:r>
              <a:rPr lang="en-US" spc="27" dirty="0">
                <a:latin typeface="Times New Roman"/>
                <a:cs typeface="Times New Roman"/>
              </a:rPr>
              <a:t> </a:t>
            </a:r>
            <a:r>
              <a:rPr lang="en-US" dirty="0">
                <a:latin typeface="Times New Roman"/>
                <a:cs typeface="Times New Roman"/>
              </a:rPr>
              <a:t>stored</a:t>
            </a:r>
            <a:r>
              <a:rPr lang="en-US" spc="24" dirty="0">
                <a:latin typeface="Times New Roman"/>
                <a:cs typeface="Times New Roman"/>
              </a:rPr>
              <a:t> </a:t>
            </a:r>
            <a:r>
              <a:rPr lang="en-US" dirty="0">
                <a:latin typeface="Times New Roman"/>
                <a:cs typeface="Times New Roman"/>
              </a:rPr>
              <a:t>in</a:t>
            </a:r>
            <a:r>
              <a:rPr lang="en-US" spc="27" dirty="0">
                <a:latin typeface="Times New Roman"/>
                <a:cs typeface="Times New Roman"/>
              </a:rPr>
              <a:t> </a:t>
            </a:r>
            <a:r>
              <a:rPr lang="en-US" dirty="0">
                <a:latin typeface="Times New Roman"/>
                <a:cs typeface="Times New Roman"/>
              </a:rPr>
              <a:t>the</a:t>
            </a:r>
            <a:r>
              <a:rPr lang="en-US" spc="24" dirty="0">
                <a:latin typeface="Times New Roman"/>
                <a:cs typeface="Times New Roman"/>
              </a:rPr>
              <a:t> </a:t>
            </a:r>
            <a:r>
              <a:rPr lang="en-US" dirty="0">
                <a:latin typeface="Times New Roman"/>
                <a:cs typeface="Times New Roman"/>
              </a:rPr>
              <a:t>computer's</a:t>
            </a:r>
            <a:r>
              <a:rPr lang="en-US" spc="27" dirty="0">
                <a:latin typeface="Times New Roman"/>
                <a:cs typeface="Times New Roman"/>
              </a:rPr>
              <a:t> </a:t>
            </a:r>
            <a:r>
              <a:rPr lang="en-US" dirty="0">
                <a:latin typeface="Times New Roman"/>
                <a:cs typeface="Times New Roman"/>
              </a:rPr>
              <a:t>RAM,</a:t>
            </a:r>
            <a:r>
              <a:rPr lang="en-US" spc="27" dirty="0">
                <a:latin typeface="Times New Roman"/>
                <a:cs typeface="Times New Roman"/>
              </a:rPr>
              <a:t> </a:t>
            </a:r>
            <a:r>
              <a:rPr lang="en-US" dirty="0">
                <a:latin typeface="Times New Roman"/>
                <a:cs typeface="Times New Roman"/>
              </a:rPr>
              <a:t>but</a:t>
            </a:r>
            <a:r>
              <a:rPr lang="en-US" spc="27" dirty="0">
                <a:latin typeface="Times New Roman"/>
                <a:cs typeface="Times New Roman"/>
              </a:rPr>
              <a:t> </a:t>
            </a:r>
            <a:r>
              <a:rPr lang="en-US" dirty="0">
                <a:latin typeface="Times New Roman"/>
                <a:cs typeface="Times New Roman"/>
              </a:rPr>
              <a:t>since</a:t>
            </a:r>
            <a:r>
              <a:rPr lang="en-US" spc="20" dirty="0">
                <a:latin typeface="Times New Roman"/>
                <a:cs typeface="Times New Roman"/>
              </a:rPr>
              <a:t> </a:t>
            </a:r>
            <a:r>
              <a:rPr lang="en-US" spc="-17" dirty="0" err="1">
                <a:latin typeface="Times New Roman"/>
                <a:cs typeface="Times New Roman"/>
              </a:rPr>
              <a:t>it</a:t>
            </a:r>
            <a:r>
              <a:rPr lang="en-US" dirty="0" err="1">
                <a:latin typeface="Times New Roman"/>
                <a:cs typeface="Times New Roman"/>
              </a:rPr>
              <a:t>can</a:t>
            </a:r>
            <a:r>
              <a:rPr lang="en-US" dirty="0">
                <a:latin typeface="Times New Roman"/>
                <a:cs typeface="Times New Roman"/>
              </a:rPr>
              <a:t> process</a:t>
            </a:r>
            <a:r>
              <a:rPr lang="en-US" spc="7" dirty="0">
                <a:latin typeface="Times New Roman"/>
                <a:cs typeface="Times New Roman"/>
              </a:rPr>
              <a:t> </a:t>
            </a:r>
            <a:r>
              <a:rPr lang="en-US" dirty="0">
                <a:latin typeface="Times New Roman"/>
                <a:cs typeface="Times New Roman"/>
              </a:rPr>
              <a:t>the</a:t>
            </a:r>
            <a:r>
              <a:rPr lang="en-US" spc="3" dirty="0">
                <a:latin typeface="Times New Roman"/>
                <a:cs typeface="Times New Roman"/>
              </a:rPr>
              <a:t> </a:t>
            </a:r>
            <a:r>
              <a:rPr lang="en-US" dirty="0">
                <a:latin typeface="Times New Roman"/>
                <a:cs typeface="Times New Roman"/>
              </a:rPr>
              <a:t>data</a:t>
            </a:r>
            <a:r>
              <a:rPr lang="en-US" spc="3" dirty="0">
                <a:latin typeface="Times New Roman"/>
                <a:cs typeface="Times New Roman"/>
              </a:rPr>
              <a:t> </a:t>
            </a:r>
            <a:r>
              <a:rPr lang="en-US" dirty="0">
                <a:latin typeface="Times New Roman"/>
                <a:cs typeface="Times New Roman"/>
              </a:rPr>
              <a:t>itself, it</a:t>
            </a:r>
            <a:r>
              <a:rPr lang="en-US" spc="7" dirty="0">
                <a:latin typeface="Times New Roman"/>
                <a:cs typeface="Times New Roman"/>
              </a:rPr>
              <a:t> </a:t>
            </a:r>
            <a:r>
              <a:rPr lang="en-US" dirty="0">
                <a:latin typeface="Times New Roman"/>
                <a:cs typeface="Times New Roman"/>
              </a:rPr>
              <a:t>may</a:t>
            </a:r>
            <a:r>
              <a:rPr lang="en-US" spc="-14" dirty="0">
                <a:latin typeface="Times New Roman"/>
                <a:cs typeface="Times New Roman"/>
              </a:rPr>
              <a:t> </a:t>
            </a:r>
            <a:r>
              <a:rPr lang="en-US" dirty="0">
                <a:latin typeface="Times New Roman"/>
                <a:cs typeface="Times New Roman"/>
              </a:rPr>
              <a:t>use DMA to</a:t>
            </a:r>
            <a:r>
              <a:rPr lang="en-US" spc="7" dirty="0">
                <a:latin typeface="Times New Roman"/>
                <a:cs typeface="Times New Roman"/>
              </a:rPr>
              <a:t> </a:t>
            </a:r>
            <a:r>
              <a:rPr lang="en-US" dirty="0">
                <a:latin typeface="Times New Roman"/>
                <a:cs typeface="Times New Roman"/>
              </a:rPr>
              <a:t>bypass</a:t>
            </a:r>
            <a:r>
              <a:rPr lang="en-US" spc="7" dirty="0">
                <a:latin typeface="Times New Roman"/>
                <a:cs typeface="Times New Roman"/>
              </a:rPr>
              <a:t> </a:t>
            </a:r>
            <a:r>
              <a:rPr lang="en-US" dirty="0">
                <a:latin typeface="Times New Roman"/>
                <a:cs typeface="Times New Roman"/>
              </a:rPr>
              <a:t>the</a:t>
            </a:r>
            <a:r>
              <a:rPr lang="en-US" spc="3" dirty="0">
                <a:latin typeface="Times New Roman"/>
                <a:cs typeface="Times New Roman"/>
              </a:rPr>
              <a:t> </a:t>
            </a:r>
            <a:r>
              <a:rPr lang="en-US" dirty="0">
                <a:latin typeface="Times New Roman"/>
                <a:cs typeface="Times New Roman"/>
              </a:rPr>
              <a:t>CPU.</a:t>
            </a:r>
            <a:r>
              <a:rPr lang="en-US" spc="24" dirty="0">
                <a:latin typeface="Times New Roman"/>
                <a:cs typeface="Times New Roman"/>
              </a:rPr>
              <a:t> </a:t>
            </a:r>
          </a:p>
          <a:p>
            <a:pPr marL="634274" lvl="1" indent="155859" algn="just">
              <a:spcBef>
                <a:spcPts val="99"/>
              </a:spcBef>
            </a:pPr>
            <a:r>
              <a:rPr lang="en-US" dirty="0">
                <a:latin typeface="Times New Roman"/>
                <a:cs typeface="Times New Roman"/>
              </a:rPr>
              <a:t>Video</a:t>
            </a:r>
            <a:r>
              <a:rPr lang="en-US" spc="3" dirty="0">
                <a:latin typeface="Times New Roman"/>
                <a:cs typeface="Times New Roman"/>
              </a:rPr>
              <a:t> </a:t>
            </a:r>
            <a:r>
              <a:rPr lang="en-US" dirty="0">
                <a:latin typeface="Times New Roman"/>
                <a:cs typeface="Times New Roman"/>
              </a:rPr>
              <a:t>cards</a:t>
            </a:r>
            <a:r>
              <a:rPr lang="en-US" spc="7" dirty="0">
                <a:latin typeface="Times New Roman"/>
                <a:cs typeface="Times New Roman"/>
              </a:rPr>
              <a:t> </a:t>
            </a:r>
            <a:r>
              <a:rPr lang="en-US" dirty="0">
                <a:latin typeface="Times New Roman"/>
                <a:cs typeface="Times New Roman"/>
              </a:rPr>
              <a:t>that</a:t>
            </a:r>
            <a:r>
              <a:rPr lang="en-US" spc="3" dirty="0">
                <a:latin typeface="Times New Roman"/>
                <a:cs typeface="Times New Roman"/>
              </a:rPr>
              <a:t> </a:t>
            </a:r>
            <a:r>
              <a:rPr lang="en-US" dirty="0">
                <a:latin typeface="Times New Roman"/>
                <a:cs typeface="Times New Roman"/>
              </a:rPr>
              <a:t>support</a:t>
            </a:r>
            <a:r>
              <a:rPr lang="en-US" spc="3" dirty="0">
                <a:latin typeface="Times New Roman"/>
                <a:cs typeface="Times New Roman"/>
              </a:rPr>
              <a:t> </a:t>
            </a:r>
            <a:r>
              <a:rPr lang="en-US" dirty="0">
                <a:latin typeface="Times New Roman"/>
                <a:cs typeface="Times New Roman"/>
              </a:rPr>
              <a:t>DMA </a:t>
            </a:r>
            <a:r>
              <a:rPr lang="en-US" spc="-17" dirty="0">
                <a:latin typeface="Times New Roman"/>
                <a:cs typeface="Times New Roman"/>
              </a:rPr>
              <a:t>can </a:t>
            </a:r>
            <a:r>
              <a:rPr lang="en-US" dirty="0">
                <a:latin typeface="Times New Roman"/>
                <a:cs typeface="Times New Roman"/>
              </a:rPr>
              <a:t>also</a:t>
            </a:r>
            <a:r>
              <a:rPr lang="en-US" spc="-20" dirty="0">
                <a:latin typeface="Times New Roman"/>
                <a:cs typeface="Times New Roman"/>
              </a:rPr>
              <a:t> </a:t>
            </a:r>
            <a:r>
              <a:rPr lang="en-US" dirty="0">
                <a:latin typeface="Times New Roman"/>
                <a:cs typeface="Times New Roman"/>
              </a:rPr>
              <a:t>access</a:t>
            </a:r>
            <a:r>
              <a:rPr lang="en-US" spc="-17" dirty="0">
                <a:latin typeface="Times New Roman"/>
                <a:cs typeface="Times New Roman"/>
              </a:rPr>
              <a:t> </a:t>
            </a:r>
            <a:r>
              <a:rPr lang="en-US" dirty="0">
                <a:latin typeface="Times New Roman"/>
                <a:cs typeface="Times New Roman"/>
              </a:rPr>
              <a:t>the</a:t>
            </a:r>
            <a:r>
              <a:rPr lang="en-US" spc="-20" dirty="0">
                <a:latin typeface="Times New Roman"/>
                <a:cs typeface="Times New Roman"/>
              </a:rPr>
              <a:t> </a:t>
            </a:r>
            <a:r>
              <a:rPr lang="en-US" dirty="0">
                <a:latin typeface="Times New Roman"/>
                <a:cs typeface="Times New Roman"/>
              </a:rPr>
              <a:t>system</a:t>
            </a:r>
            <a:r>
              <a:rPr lang="en-US" spc="-17" dirty="0">
                <a:latin typeface="Times New Roman"/>
                <a:cs typeface="Times New Roman"/>
              </a:rPr>
              <a:t> </a:t>
            </a:r>
            <a:r>
              <a:rPr lang="en-US" dirty="0">
                <a:latin typeface="Times New Roman"/>
                <a:cs typeface="Times New Roman"/>
              </a:rPr>
              <a:t>memory</a:t>
            </a:r>
            <a:r>
              <a:rPr lang="en-US" spc="-27" dirty="0">
                <a:latin typeface="Times New Roman"/>
                <a:cs typeface="Times New Roman"/>
              </a:rPr>
              <a:t> </a:t>
            </a:r>
            <a:r>
              <a:rPr lang="en-US" dirty="0">
                <a:latin typeface="Times New Roman"/>
                <a:cs typeface="Times New Roman"/>
              </a:rPr>
              <a:t>and</a:t>
            </a:r>
            <a:r>
              <a:rPr lang="en-US" spc="-20" dirty="0">
                <a:latin typeface="Times New Roman"/>
                <a:cs typeface="Times New Roman"/>
              </a:rPr>
              <a:t> </a:t>
            </a:r>
            <a:r>
              <a:rPr lang="en-US" dirty="0">
                <a:latin typeface="Times New Roman"/>
                <a:cs typeface="Times New Roman"/>
              </a:rPr>
              <a:t>process</a:t>
            </a:r>
            <a:r>
              <a:rPr lang="en-US" spc="-10" dirty="0">
                <a:latin typeface="Times New Roman"/>
                <a:cs typeface="Times New Roman"/>
              </a:rPr>
              <a:t> </a:t>
            </a:r>
            <a:r>
              <a:rPr lang="en-US" dirty="0">
                <a:latin typeface="Times New Roman"/>
                <a:cs typeface="Times New Roman"/>
              </a:rPr>
              <a:t>graphics</a:t>
            </a:r>
            <a:r>
              <a:rPr lang="en-US" spc="-17" dirty="0">
                <a:latin typeface="Times New Roman"/>
                <a:cs typeface="Times New Roman"/>
              </a:rPr>
              <a:t> </a:t>
            </a:r>
            <a:r>
              <a:rPr lang="en-US" dirty="0">
                <a:latin typeface="Times New Roman"/>
                <a:cs typeface="Times New Roman"/>
              </a:rPr>
              <a:t>without</a:t>
            </a:r>
            <a:r>
              <a:rPr lang="en-US" spc="-7" dirty="0">
                <a:latin typeface="Times New Roman"/>
                <a:cs typeface="Times New Roman"/>
              </a:rPr>
              <a:t> </a:t>
            </a:r>
            <a:r>
              <a:rPr lang="en-US" dirty="0">
                <a:latin typeface="Times New Roman"/>
                <a:cs typeface="Times New Roman"/>
              </a:rPr>
              <a:t>needing</a:t>
            </a:r>
            <a:r>
              <a:rPr lang="en-US" spc="-24" dirty="0">
                <a:latin typeface="Times New Roman"/>
                <a:cs typeface="Times New Roman"/>
              </a:rPr>
              <a:t> </a:t>
            </a:r>
            <a:r>
              <a:rPr lang="en-US" dirty="0">
                <a:latin typeface="Times New Roman"/>
                <a:cs typeface="Times New Roman"/>
              </a:rPr>
              <a:t>the</a:t>
            </a:r>
            <a:r>
              <a:rPr lang="en-US" spc="-17" dirty="0">
                <a:latin typeface="Times New Roman"/>
                <a:cs typeface="Times New Roman"/>
              </a:rPr>
              <a:t> CPU</a:t>
            </a:r>
            <a:endParaRPr lang="en-US"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D09EDB8E-2A65-7DC9-7AB5-F8688C999AF5}"/>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5F75E394-8821-AAC6-DFC6-4B484DE6C3DE}"/>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1141D340-D6E8-63D3-3A01-68BA44FBB270}"/>
              </a:ext>
            </a:extLst>
          </p:cNvPr>
          <p:cNvSpPr>
            <a:spLocks noGrp="1"/>
          </p:cNvSpPr>
          <p:nvPr>
            <p:ph type="sldNum" sz="quarter" idx="12"/>
          </p:nvPr>
        </p:nvSpPr>
        <p:spPr/>
        <p:txBody>
          <a:bodyPr/>
          <a:lstStyle/>
          <a:p>
            <a:fld id="{FBB2CDA3-3741-CA4A-A16E-9752FEDAB45F}" type="slidenum">
              <a:rPr lang="en-NP" smtClean="0"/>
              <a:t>11</a:t>
            </a:fld>
            <a:endParaRPr lang="en-NP"/>
          </a:p>
        </p:txBody>
      </p:sp>
    </p:spTree>
    <p:extLst>
      <p:ext uri="{BB962C8B-B14F-4D97-AF65-F5344CB8AC3E}">
        <p14:creationId xmlns:p14="http://schemas.microsoft.com/office/powerpoint/2010/main" val="140211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1F53C8-B034-8445-DBE5-7182962F5EF2}"/>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93D30185-C766-E7F5-15F8-32B3B7C34DD9}"/>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757ABAD6-D189-713F-687D-0AD684FF22BE}"/>
              </a:ext>
            </a:extLst>
          </p:cNvPr>
          <p:cNvSpPr>
            <a:spLocks noGrp="1"/>
          </p:cNvSpPr>
          <p:nvPr>
            <p:ph type="sldNum" sz="quarter" idx="12"/>
          </p:nvPr>
        </p:nvSpPr>
        <p:spPr/>
        <p:txBody>
          <a:bodyPr/>
          <a:lstStyle/>
          <a:p>
            <a:fld id="{FBB2CDA3-3741-CA4A-A16E-9752FEDAB45F}" type="slidenum">
              <a:rPr lang="en-NP" smtClean="0"/>
              <a:t>12</a:t>
            </a:fld>
            <a:endParaRPr lang="en-NP"/>
          </a:p>
        </p:txBody>
      </p:sp>
      <p:pic>
        <p:nvPicPr>
          <p:cNvPr id="7" name="object 3">
            <a:extLst>
              <a:ext uri="{FF2B5EF4-FFF2-40B4-BE49-F238E27FC236}">
                <a16:creationId xmlns:a16="http://schemas.microsoft.com/office/drawing/2014/main" id="{4FB7534F-0C9D-707F-2923-5E8157BCE0B8}"/>
              </a:ext>
            </a:extLst>
          </p:cNvPr>
          <p:cNvPicPr>
            <a:picLocks noGrp="1"/>
          </p:cNvPicPr>
          <p:nvPr>
            <p:ph idx="1"/>
          </p:nvPr>
        </p:nvPicPr>
        <p:blipFill>
          <a:blip r:embed="rId2" cstate="print"/>
          <a:stretch>
            <a:fillRect/>
          </a:stretch>
        </p:blipFill>
        <p:spPr>
          <a:xfrm>
            <a:off x="1047963" y="246579"/>
            <a:ext cx="9061807" cy="5712431"/>
          </a:xfrm>
          <a:prstGeom prst="rect">
            <a:avLst/>
          </a:prstGeom>
        </p:spPr>
      </p:pic>
      <p:sp>
        <p:nvSpPr>
          <p:cNvPr id="9" name="TextBox 8">
            <a:extLst>
              <a:ext uri="{FF2B5EF4-FFF2-40B4-BE49-F238E27FC236}">
                <a16:creationId xmlns:a16="http://schemas.microsoft.com/office/drawing/2014/main" id="{20A92710-D12B-ED2B-908E-68BE2B1A9974}"/>
              </a:ext>
            </a:extLst>
          </p:cNvPr>
          <p:cNvSpPr txBox="1"/>
          <p:nvPr/>
        </p:nvSpPr>
        <p:spPr>
          <a:xfrm>
            <a:off x="3047048" y="5788348"/>
            <a:ext cx="6097904" cy="369332"/>
          </a:xfrm>
          <a:prstGeom prst="rect">
            <a:avLst/>
          </a:prstGeom>
          <a:noFill/>
        </p:spPr>
        <p:txBody>
          <a:bodyPr wrap="square">
            <a:spAutoFit/>
          </a:bodyPr>
          <a:lstStyle/>
          <a:p>
            <a:pPr marR="153262" algn="ctr">
              <a:spcBef>
                <a:spcPts val="68"/>
              </a:spcBef>
            </a:pPr>
            <a:r>
              <a:rPr lang="en-US" sz="1800" b="1" u="sng" dirty="0">
                <a:uFill>
                  <a:solidFill>
                    <a:srgbClr val="000000"/>
                  </a:solidFill>
                </a:uFill>
                <a:latin typeface="Times New Roman"/>
                <a:cs typeface="Times New Roman"/>
              </a:rPr>
              <a:t>Fig:</a:t>
            </a:r>
            <a:r>
              <a:rPr lang="en-US" sz="1800" b="1" u="sng" spc="-17" dirty="0">
                <a:uFill>
                  <a:solidFill>
                    <a:srgbClr val="000000"/>
                  </a:solidFill>
                </a:uFill>
                <a:latin typeface="Times New Roman"/>
                <a:cs typeface="Times New Roman"/>
              </a:rPr>
              <a:t> </a:t>
            </a:r>
            <a:r>
              <a:rPr lang="en-US" sz="1800" b="1" u="sng" dirty="0">
                <a:uFill>
                  <a:solidFill>
                    <a:srgbClr val="000000"/>
                  </a:solidFill>
                </a:uFill>
                <a:latin typeface="Times New Roman"/>
                <a:cs typeface="Times New Roman"/>
              </a:rPr>
              <a:t>Operation</a:t>
            </a:r>
            <a:r>
              <a:rPr lang="en-US" sz="1800" b="1" u="sng" spc="-17" dirty="0">
                <a:uFill>
                  <a:solidFill>
                    <a:srgbClr val="000000"/>
                  </a:solidFill>
                </a:uFill>
                <a:latin typeface="Times New Roman"/>
                <a:cs typeface="Times New Roman"/>
              </a:rPr>
              <a:t> </a:t>
            </a:r>
            <a:r>
              <a:rPr lang="en-US" sz="1800" b="1" u="sng" dirty="0">
                <a:uFill>
                  <a:solidFill>
                    <a:srgbClr val="000000"/>
                  </a:solidFill>
                </a:uFill>
                <a:latin typeface="Times New Roman"/>
                <a:cs typeface="Times New Roman"/>
              </a:rPr>
              <a:t>of</a:t>
            </a:r>
            <a:r>
              <a:rPr lang="en-US" sz="1800" b="1" u="sng" spc="-14" dirty="0">
                <a:uFill>
                  <a:solidFill>
                    <a:srgbClr val="000000"/>
                  </a:solidFill>
                </a:uFill>
                <a:latin typeface="Times New Roman"/>
                <a:cs typeface="Times New Roman"/>
              </a:rPr>
              <a:t> </a:t>
            </a:r>
            <a:r>
              <a:rPr lang="en-US" sz="1800" b="1" u="sng" dirty="0">
                <a:uFill>
                  <a:solidFill>
                    <a:srgbClr val="000000"/>
                  </a:solidFill>
                </a:uFill>
                <a:latin typeface="Times New Roman"/>
                <a:cs typeface="Times New Roman"/>
              </a:rPr>
              <a:t>DMA</a:t>
            </a:r>
            <a:r>
              <a:rPr lang="en-US" sz="1800" b="1" u="sng" spc="-14" dirty="0">
                <a:uFill>
                  <a:solidFill>
                    <a:srgbClr val="000000"/>
                  </a:solidFill>
                </a:uFill>
                <a:latin typeface="Times New Roman"/>
                <a:cs typeface="Times New Roman"/>
              </a:rPr>
              <a:t> </a:t>
            </a:r>
            <a:r>
              <a:rPr lang="en-US" sz="1800" b="1" u="sng" spc="-7" dirty="0">
                <a:uFill>
                  <a:solidFill>
                    <a:srgbClr val="000000"/>
                  </a:solidFill>
                </a:uFill>
                <a:latin typeface="Times New Roman"/>
                <a:cs typeface="Times New Roman"/>
              </a:rPr>
              <a:t>transfer</a:t>
            </a:r>
            <a:endParaRPr lang="en-US" sz="1800" dirty="0">
              <a:latin typeface="Times New Roman"/>
              <a:cs typeface="Times New Roman"/>
            </a:endParaRPr>
          </a:p>
        </p:txBody>
      </p:sp>
    </p:spTree>
    <p:extLst>
      <p:ext uri="{BB962C8B-B14F-4D97-AF65-F5344CB8AC3E}">
        <p14:creationId xmlns:p14="http://schemas.microsoft.com/office/powerpoint/2010/main" val="202090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61F6-F851-F3A1-E57E-000E388AC9E9}"/>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A766CE4A-710A-01B2-8BDC-859F414A1125}"/>
              </a:ext>
            </a:extLst>
          </p:cNvPr>
          <p:cNvSpPr>
            <a:spLocks noGrp="1"/>
          </p:cNvSpPr>
          <p:nvPr>
            <p:ph idx="1"/>
          </p:nvPr>
        </p:nvSpPr>
        <p:spPr/>
        <p:txBody>
          <a:bodyPr>
            <a:normAutofit fontScale="77500" lnSpcReduction="20000"/>
          </a:bodyPr>
          <a:lstStyle/>
          <a:p>
            <a:r>
              <a:rPr lang="en-US" sz="2800" dirty="0">
                <a:latin typeface="Times New Roman"/>
                <a:cs typeface="Times New Roman"/>
              </a:rPr>
              <a:t>First</a:t>
            </a:r>
            <a:r>
              <a:rPr lang="en-US" sz="2800" spc="10" dirty="0">
                <a:latin typeface="Times New Roman"/>
                <a:cs typeface="Times New Roman"/>
              </a:rPr>
              <a:t>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CPU</a:t>
            </a:r>
            <a:r>
              <a:rPr lang="en-US" sz="2800" spc="7" dirty="0">
                <a:latin typeface="Times New Roman"/>
                <a:cs typeface="Times New Roman"/>
              </a:rPr>
              <a:t> </a:t>
            </a:r>
            <a:r>
              <a:rPr lang="en-US" sz="2800" dirty="0">
                <a:latin typeface="Times New Roman"/>
                <a:cs typeface="Times New Roman"/>
              </a:rPr>
              <a:t>programs</a:t>
            </a:r>
            <a:r>
              <a:rPr lang="en-US" sz="2800" spc="14" dirty="0">
                <a:latin typeface="Times New Roman"/>
                <a:cs typeface="Times New Roman"/>
              </a:rPr>
              <a:t>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DMA</a:t>
            </a:r>
            <a:r>
              <a:rPr lang="en-US" sz="2800" spc="7" dirty="0">
                <a:latin typeface="Times New Roman"/>
                <a:cs typeface="Times New Roman"/>
              </a:rPr>
              <a:t> </a:t>
            </a:r>
            <a:r>
              <a:rPr lang="en-US" sz="2800" dirty="0">
                <a:latin typeface="Times New Roman"/>
                <a:cs typeface="Times New Roman"/>
              </a:rPr>
              <a:t>controller</a:t>
            </a:r>
            <a:r>
              <a:rPr lang="en-US" sz="2800" spc="10" dirty="0">
                <a:latin typeface="Times New Roman"/>
                <a:cs typeface="Times New Roman"/>
              </a:rPr>
              <a:t> </a:t>
            </a:r>
            <a:r>
              <a:rPr lang="en-US" sz="2800" dirty="0">
                <a:latin typeface="Times New Roman"/>
                <a:cs typeface="Times New Roman"/>
              </a:rPr>
              <a:t>by</a:t>
            </a:r>
            <a:r>
              <a:rPr lang="en-US" sz="2800" spc="-7" dirty="0">
                <a:latin typeface="Times New Roman"/>
                <a:cs typeface="Times New Roman"/>
              </a:rPr>
              <a:t> </a:t>
            </a:r>
            <a:r>
              <a:rPr lang="en-US" sz="2800" dirty="0">
                <a:latin typeface="Times New Roman"/>
                <a:cs typeface="Times New Roman"/>
              </a:rPr>
              <a:t>setting</a:t>
            </a:r>
            <a:r>
              <a:rPr lang="en-US" sz="2800" spc="7" dirty="0">
                <a:latin typeface="Times New Roman"/>
                <a:cs typeface="Times New Roman"/>
              </a:rPr>
              <a:t> </a:t>
            </a:r>
            <a:r>
              <a:rPr lang="en-US" sz="2800" dirty="0">
                <a:latin typeface="Times New Roman"/>
                <a:cs typeface="Times New Roman"/>
              </a:rPr>
              <a:t>its</a:t>
            </a:r>
            <a:r>
              <a:rPr lang="en-US" sz="2800" spc="10" dirty="0">
                <a:latin typeface="Times New Roman"/>
                <a:cs typeface="Times New Roman"/>
              </a:rPr>
              <a:t> </a:t>
            </a:r>
            <a:r>
              <a:rPr lang="en-US" sz="2800" dirty="0">
                <a:latin typeface="Times New Roman"/>
                <a:cs typeface="Times New Roman"/>
              </a:rPr>
              <a:t>registers</a:t>
            </a:r>
            <a:r>
              <a:rPr lang="en-US" sz="2800" spc="7" dirty="0">
                <a:latin typeface="Times New Roman"/>
                <a:cs typeface="Times New Roman"/>
              </a:rPr>
              <a:t> </a:t>
            </a:r>
            <a:r>
              <a:rPr lang="en-US" sz="2800" dirty="0">
                <a:latin typeface="Times New Roman"/>
                <a:cs typeface="Times New Roman"/>
              </a:rPr>
              <a:t>so</a:t>
            </a:r>
            <a:r>
              <a:rPr lang="en-US" sz="2800" spc="14" dirty="0">
                <a:latin typeface="Times New Roman"/>
                <a:cs typeface="Times New Roman"/>
              </a:rPr>
              <a:t> </a:t>
            </a:r>
            <a:r>
              <a:rPr lang="en-US" sz="2800" dirty="0">
                <a:latin typeface="Times New Roman"/>
                <a:cs typeface="Times New Roman"/>
              </a:rPr>
              <a:t>it</a:t>
            </a:r>
            <a:r>
              <a:rPr lang="en-US" sz="2800" spc="10" dirty="0">
                <a:latin typeface="Times New Roman"/>
                <a:cs typeface="Times New Roman"/>
              </a:rPr>
              <a:t> </a:t>
            </a:r>
            <a:r>
              <a:rPr lang="en-US" sz="2800" dirty="0">
                <a:latin typeface="Times New Roman"/>
                <a:cs typeface="Times New Roman"/>
              </a:rPr>
              <a:t>knows</a:t>
            </a:r>
            <a:r>
              <a:rPr lang="en-US" sz="2800" spc="7" dirty="0">
                <a:latin typeface="Times New Roman"/>
                <a:cs typeface="Times New Roman"/>
              </a:rPr>
              <a:t> </a:t>
            </a:r>
            <a:r>
              <a:rPr lang="en-US" sz="2800" dirty="0">
                <a:latin typeface="Times New Roman"/>
                <a:cs typeface="Times New Roman"/>
              </a:rPr>
              <a:t>what</a:t>
            </a:r>
            <a:r>
              <a:rPr lang="en-US" sz="2800" spc="10" dirty="0">
                <a:latin typeface="Times New Roman"/>
                <a:cs typeface="Times New Roman"/>
              </a:rPr>
              <a:t> </a:t>
            </a:r>
            <a:r>
              <a:rPr lang="en-US" sz="2800" dirty="0">
                <a:latin typeface="Times New Roman"/>
                <a:cs typeface="Times New Roman"/>
              </a:rPr>
              <a:t>to</a:t>
            </a:r>
            <a:r>
              <a:rPr lang="en-US" sz="2800" spc="14" dirty="0">
                <a:latin typeface="Times New Roman"/>
                <a:cs typeface="Times New Roman"/>
              </a:rPr>
              <a:t> </a:t>
            </a:r>
            <a:r>
              <a:rPr lang="en-US" sz="2800" spc="-7" dirty="0">
                <a:latin typeface="Times New Roman"/>
                <a:cs typeface="Times New Roman"/>
              </a:rPr>
              <a:t>transfer </a:t>
            </a:r>
            <a:r>
              <a:rPr lang="en-US" sz="2800" dirty="0">
                <a:latin typeface="Times New Roman"/>
                <a:cs typeface="Times New Roman"/>
              </a:rPr>
              <a:t>and</a:t>
            </a:r>
            <a:r>
              <a:rPr lang="en-US" sz="2800" spc="17" dirty="0">
                <a:latin typeface="Times New Roman"/>
                <a:cs typeface="Times New Roman"/>
              </a:rPr>
              <a:t> </a:t>
            </a:r>
            <a:r>
              <a:rPr lang="en-US" sz="2800" dirty="0">
                <a:latin typeface="Times New Roman"/>
                <a:cs typeface="Times New Roman"/>
              </a:rPr>
              <a:t>where</a:t>
            </a:r>
            <a:r>
              <a:rPr lang="en-US" sz="2800" spc="10" dirty="0">
                <a:latin typeface="Times New Roman"/>
                <a:cs typeface="Times New Roman"/>
              </a:rPr>
              <a:t> </a:t>
            </a:r>
            <a:r>
              <a:rPr lang="en-US" sz="2800" dirty="0">
                <a:latin typeface="Times New Roman"/>
                <a:cs typeface="Times New Roman"/>
              </a:rPr>
              <a:t>(step</a:t>
            </a:r>
            <a:r>
              <a:rPr lang="en-US" sz="2800" spc="20" dirty="0">
                <a:latin typeface="Times New Roman"/>
                <a:cs typeface="Times New Roman"/>
              </a:rPr>
              <a:t> </a:t>
            </a:r>
            <a:r>
              <a:rPr lang="en-US" sz="2800" dirty="0">
                <a:latin typeface="Times New Roman"/>
                <a:cs typeface="Times New Roman"/>
              </a:rPr>
              <a:t>1</a:t>
            </a:r>
            <a:r>
              <a:rPr lang="en-US" sz="2800" spc="17" dirty="0">
                <a:latin typeface="Times New Roman"/>
                <a:cs typeface="Times New Roman"/>
              </a:rPr>
              <a:t> </a:t>
            </a:r>
            <a:r>
              <a:rPr lang="en-US" sz="2800" dirty="0">
                <a:latin typeface="Times New Roman"/>
                <a:cs typeface="Times New Roman"/>
              </a:rPr>
              <a:t>in</a:t>
            </a:r>
            <a:r>
              <a:rPr lang="en-US" sz="2800" spc="20" dirty="0">
                <a:latin typeface="Times New Roman"/>
                <a:cs typeface="Times New Roman"/>
              </a:rPr>
              <a:t> </a:t>
            </a:r>
            <a:r>
              <a:rPr lang="en-US" sz="2800" dirty="0">
                <a:latin typeface="Times New Roman"/>
                <a:cs typeface="Times New Roman"/>
              </a:rPr>
              <a:t>Fig.).</a:t>
            </a:r>
            <a:r>
              <a:rPr lang="en-US" sz="2800" spc="20" dirty="0">
                <a:latin typeface="Times New Roman"/>
                <a:cs typeface="Times New Roman"/>
              </a:rPr>
              <a:t> </a:t>
            </a:r>
          </a:p>
          <a:p>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DMA</a:t>
            </a:r>
            <a:r>
              <a:rPr lang="en-US" sz="2800" spc="14" dirty="0">
                <a:latin typeface="Times New Roman"/>
                <a:cs typeface="Times New Roman"/>
              </a:rPr>
              <a:t> </a:t>
            </a:r>
            <a:r>
              <a:rPr lang="en-US" sz="2800" dirty="0">
                <a:latin typeface="Times New Roman"/>
                <a:cs typeface="Times New Roman"/>
              </a:rPr>
              <a:t>controller</a:t>
            </a:r>
            <a:r>
              <a:rPr lang="en-US" sz="2800" spc="17" dirty="0">
                <a:latin typeface="Times New Roman"/>
                <a:cs typeface="Times New Roman"/>
              </a:rPr>
              <a:t> </a:t>
            </a:r>
            <a:r>
              <a:rPr lang="en-US" sz="2800" dirty="0">
                <a:latin typeface="Times New Roman"/>
                <a:cs typeface="Times New Roman"/>
              </a:rPr>
              <a:t>initiates</a:t>
            </a:r>
            <a:r>
              <a:rPr lang="en-US" sz="2800" spc="7"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transfer</a:t>
            </a:r>
            <a:r>
              <a:rPr lang="en-US" sz="2800" spc="14" dirty="0">
                <a:latin typeface="Times New Roman"/>
                <a:cs typeface="Times New Roman"/>
              </a:rPr>
              <a:t> </a:t>
            </a:r>
            <a:r>
              <a:rPr lang="en-US" sz="2800" dirty="0">
                <a:latin typeface="Times New Roman"/>
                <a:cs typeface="Times New Roman"/>
              </a:rPr>
              <a:t>by</a:t>
            </a:r>
            <a:r>
              <a:rPr lang="en-US" sz="2800" spc="-3" dirty="0">
                <a:latin typeface="Times New Roman"/>
                <a:cs typeface="Times New Roman"/>
              </a:rPr>
              <a:t> </a:t>
            </a:r>
            <a:r>
              <a:rPr lang="en-US" sz="2800" dirty="0">
                <a:latin typeface="Times New Roman"/>
                <a:cs typeface="Times New Roman"/>
              </a:rPr>
              <a:t>issuing</a:t>
            </a:r>
            <a:r>
              <a:rPr lang="en-US" sz="2800" spc="10" dirty="0">
                <a:latin typeface="Times New Roman"/>
                <a:cs typeface="Times New Roman"/>
              </a:rPr>
              <a:t> </a:t>
            </a:r>
            <a:r>
              <a:rPr lang="en-US" sz="2800" dirty="0">
                <a:latin typeface="Times New Roman"/>
                <a:cs typeface="Times New Roman"/>
              </a:rPr>
              <a:t>a</a:t>
            </a:r>
            <a:r>
              <a:rPr lang="en-US" sz="2800" spc="10" dirty="0">
                <a:latin typeface="Times New Roman"/>
                <a:cs typeface="Times New Roman"/>
              </a:rPr>
              <a:t> </a:t>
            </a:r>
            <a:r>
              <a:rPr lang="en-US" sz="2800" dirty="0">
                <a:latin typeface="Times New Roman"/>
                <a:cs typeface="Times New Roman"/>
              </a:rPr>
              <a:t>read</a:t>
            </a:r>
            <a:r>
              <a:rPr lang="en-US" sz="2800" spc="37" dirty="0">
                <a:latin typeface="Times New Roman"/>
                <a:cs typeface="Times New Roman"/>
              </a:rPr>
              <a:t> </a:t>
            </a:r>
            <a:r>
              <a:rPr lang="en-US" sz="2800" dirty="0">
                <a:latin typeface="Times New Roman"/>
                <a:cs typeface="Times New Roman"/>
              </a:rPr>
              <a:t>request</a:t>
            </a:r>
            <a:r>
              <a:rPr lang="en-US" sz="2800" spc="14" dirty="0">
                <a:latin typeface="Times New Roman"/>
                <a:cs typeface="Times New Roman"/>
              </a:rPr>
              <a:t> </a:t>
            </a:r>
            <a:r>
              <a:rPr lang="en-US" sz="2800" spc="-14" dirty="0">
                <a:latin typeface="Times New Roman"/>
                <a:cs typeface="Times New Roman"/>
              </a:rPr>
              <a:t>over </a:t>
            </a:r>
            <a:r>
              <a:rPr lang="en-US" sz="2800" dirty="0">
                <a:latin typeface="Times New Roman"/>
                <a:cs typeface="Times New Roman"/>
              </a:rPr>
              <a:t>the</a:t>
            </a:r>
            <a:r>
              <a:rPr lang="en-US" sz="2800" spc="41" dirty="0">
                <a:latin typeface="Times New Roman"/>
                <a:cs typeface="Times New Roman"/>
              </a:rPr>
              <a:t> </a:t>
            </a:r>
            <a:r>
              <a:rPr lang="en-US" sz="2800" dirty="0">
                <a:latin typeface="Times New Roman"/>
                <a:cs typeface="Times New Roman"/>
              </a:rPr>
              <a:t>bus</a:t>
            </a:r>
            <a:r>
              <a:rPr lang="en-US" sz="2800" spc="41" dirty="0">
                <a:latin typeface="Times New Roman"/>
                <a:cs typeface="Times New Roman"/>
              </a:rPr>
              <a:t> </a:t>
            </a:r>
            <a:r>
              <a:rPr lang="en-US" sz="2800" dirty="0">
                <a:latin typeface="Times New Roman"/>
                <a:cs typeface="Times New Roman"/>
              </a:rPr>
              <a:t>to</a:t>
            </a:r>
            <a:r>
              <a:rPr lang="en-US" sz="2800" spc="48" dirty="0">
                <a:latin typeface="Times New Roman"/>
                <a:cs typeface="Times New Roman"/>
              </a:rPr>
              <a:t> </a:t>
            </a:r>
            <a:r>
              <a:rPr lang="en-US" sz="2800" dirty="0">
                <a:latin typeface="Times New Roman"/>
                <a:cs typeface="Times New Roman"/>
              </a:rPr>
              <a:t>the</a:t>
            </a:r>
            <a:r>
              <a:rPr lang="en-US" sz="2800" spc="41" dirty="0">
                <a:latin typeface="Times New Roman"/>
                <a:cs typeface="Times New Roman"/>
              </a:rPr>
              <a:t> </a:t>
            </a:r>
            <a:r>
              <a:rPr lang="en-US" sz="2800" dirty="0">
                <a:latin typeface="Times New Roman"/>
                <a:cs typeface="Times New Roman"/>
              </a:rPr>
              <a:t>disk</a:t>
            </a:r>
            <a:r>
              <a:rPr lang="en-US" sz="2800" spc="48" dirty="0">
                <a:latin typeface="Times New Roman"/>
                <a:cs typeface="Times New Roman"/>
              </a:rPr>
              <a:t> </a:t>
            </a:r>
            <a:r>
              <a:rPr lang="en-US" sz="2800" dirty="0">
                <a:latin typeface="Times New Roman"/>
                <a:cs typeface="Times New Roman"/>
              </a:rPr>
              <a:t>controller</a:t>
            </a:r>
            <a:r>
              <a:rPr lang="en-US" sz="2800" spc="37" dirty="0">
                <a:latin typeface="Times New Roman"/>
                <a:cs typeface="Times New Roman"/>
              </a:rPr>
              <a:t> </a:t>
            </a:r>
            <a:r>
              <a:rPr lang="en-US" sz="2800" dirty="0">
                <a:latin typeface="Times New Roman"/>
                <a:cs typeface="Times New Roman"/>
              </a:rPr>
              <a:t>(step</a:t>
            </a:r>
            <a:r>
              <a:rPr lang="en-US" sz="2800" spc="44" dirty="0">
                <a:latin typeface="Times New Roman"/>
                <a:cs typeface="Times New Roman"/>
              </a:rPr>
              <a:t> </a:t>
            </a:r>
            <a:r>
              <a:rPr lang="en-US" sz="2800" dirty="0">
                <a:latin typeface="Times New Roman"/>
                <a:cs typeface="Times New Roman"/>
              </a:rPr>
              <a:t>2).</a:t>
            </a:r>
            <a:r>
              <a:rPr lang="en-US" sz="2800" spc="51" dirty="0">
                <a:latin typeface="Times New Roman"/>
                <a:cs typeface="Times New Roman"/>
              </a:rPr>
              <a:t> </a:t>
            </a:r>
            <a:r>
              <a:rPr lang="en-US" sz="2800" dirty="0">
                <a:latin typeface="Times New Roman"/>
                <a:cs typeface="Times New Roman"/>
              </a:rPr>
              <a:t>This</a:t>
            </a:r>
            <a:r>
              <a:rPr lang="en-US" sz="2800" spc="44" dirty="0">
                <a:latin typeface="Times New Roman"/>
                <a:cs typeface="Times New Roman"/>
              </a:rPr>
              <a:t> </a:t>
            </a:r>
            <a:r>
              <a:rPr lang="en-US" sz="2800" dirty="0">
                <a:latin typeface="Times New Roman"/>
                <a:cs typeface="Times New Roman"/>
              </a:rPr>
              <a:t>read</a:t>
            </a:r>
            <a:r>
              <a:rPr lang="en-US" sz="2800" spc="51" dirty="0">
                <a:latin typeface="Times New Roman"/>
                <a:cs typeface="Times New Roman"/>
              </a:rPr>
              <a:t> </a:t>
            </a:r>
            <a:r>
              <a:rPr lang="en-US" sz="2800" dirty="0">
                <a:latin typeface="Times New Roman"/>
                <a:cs typeface="Times New Roman"/>
              </a:rPr>
              <a:t>request</a:t>
            </a:r>
            <a:r>
              <a:rPr lang="en-US" sz="2800" spc="44" dirty="0">
                <a:latin typeface="Times New Roman"/>
                <a:cs typeface="Times New Roman"/>
              </a:rPr>
              <a:t> </a:t>
            </a:r>
            <a:r>
              <a:rPr lang="en-US" sz="2800" dirty="0">
                <a:latin typeface="Times New Roman"/>
                <a:cs typeface="Times New Roman"/>
              </a:rPr>
              <a:t>looks</a:t>
            </a:r>
            <a:r>
              <a:rPr lang="en-US" sz="2800" spc="44" dirty="0">
                <a:latin typeface="Times New Roman"/>
                <a:cs typeface="Times New Roman"/>
              </a:rPr>
              <a:t> </a:t>
            </a:r>
            <a:r>
              <a:rPr lang="en-US" sz="2800" dirty="0">
                <a:latin typeface="Times New Roman"/>
                <a:cs typeface="Times New Roman"/>
              </a:rPr>
              <a:t>like</a:t>
            </a:r>
            <a:r>
              <a:rPr lang="en-US" sz="2800" spc="41" dirty="0">
                <a:latin typeface="Times New Roman"/>
                <a:cs typeface="Times New Roman"/>
              </a:rPr>
              <a:t> </a:t>
            </a:r>
            <a:r>
              <a:rPr lang="en-US" sz="2800" dirty="0">
                <a:latin typeface="Times New Roman"/>
                <a:cs typeface="Times New Roman"/>
              </a:rPr>
              <a:t>any</a:t>
            </a:r>
            <a:r>
              <a:rPr lang="en-US" sz="2800" spc="27" dirty="0">
                <a:latin typeface="Times New Roman"/>
                <a:cs typeface="Times New Roman"/>
              </a:rPr>
              <a:t> </a:t>
            </a:r>
            <a:r>
              <a:rPr lang="en-US" sz="2800" dirty="0">
                <a:latin typeface="Times New Roman"/>
                <a:cs typeface="Times New Roman"/>
              </a:rPr>
              <a:t>other</a:t>
            </a:r>
            <a:r>
              <a:rPr lang="en-US" sz="2800" spc="37" dirty="0">
                <a:latin typeface="Times New Roman"/>
                <a:cs typeface="Times New Roman"/>
              </a:rPr>
              <a:t> </a:t>
            </a:r>
            <a:r>
              <a:rPr lang="en-US" sz="2800" dirty="0">
                <a:latin typeface="Times New Roman"/>
                <a:cs typeface="Times New Roman"/>
              </a:rPr>
              <a:t>read</a:t>
            </a:r>
            <a:r>
              <a:rPr lang="en-US" sz="2800" spc="41" dirty="0">
                <a:latin typeface="Times New Roman"/>
                <a:cs typeface="Times New Roman"/>
              </a:rPr>
              <a:t> </a:t>
            </a:r>
            <a:r>
              <a:rPr lang="en-US" sz="2800" dirty="0">
                <a:latin typeface="Times New Roman"/>
                <a:cs typeface="Times New Roman"/>
              </a:rPr>
              <a:t>request,</a:t>
            </a:r>
            <a:r>
              <a:rPr lang="en-US" sz="2800" spc="48" dirty="0">
                <a:latin typeface="Times New Roman"/>
                <a:cs typeface="Times New Roman"/>
              </a:rPr>
              <a:t> </a:t>
            </a:r>
            <a:r>
              <a:rPr lang="en-US" sz="2800" dirty="0">
                <a:latin typeface="Times New Roman"/>
                <a:cs typeface="Times New Roman"/>
              </a:rPr>
              <a:t>and</a:t>
            </a:r>
            <a:r>
              <a:rPr lang="en-US" sz="2800" spc="41"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disk</a:t>
            </a:r>
            <a:r>
              <a:rPr lang="en-US" sz="2800" spc="68" dirty="0">
                <a:latin typeface="Times New Roman"/>
                <a:cs typeface="Times New Roman"/>
              </a:rPr>
              <a:t> </a:t>
            </a:r>
            <a:r>
              <a:rPr lang="en-US" sz="2800" dirty="0">
                <a:latin typeface="Times New Roman"/>
                <a:cs typeface="Times New Roman"/>
              </a:rPr>
              <a:t>controller</a:t>
            </a:r>
            <a:r>
              <a:rPr lang="en-US" sz="2800" spc="65" dirty="0">
                <a:latin typeface="Times New Roman"/>
                <a:cs typeface="Times New Roman"/>
              </a:rPr>
              <a:t> </a:t>
            </a:r>
            <a:r>
              <a:rPr lang="en-US" sz="2800" dirty="0">
                <a:latin typeface="Times New Roman"/>
                <a:cs typeface="Times New Roman"/>
              </a:rPr>
              <a:t>does</a:t>
            </a:r>
            <a:r>
              <a:rPr lang="en-US" sz="2800" spc="68" dirty="0">
                <a:latin typeface="Times New Roman"/>
                <a:cs typeface="Times New Roman"/>
              </a:rPr>
              <a:t> </a:t>
            </a:r>
            <a:r>
              <a:rPr lang="en-US" sz="2800" dirty="0">
                <a:latin typeface="Times New Roman"/>
                <a:cs typeface="Times New Roman"/>
              </a:rPr>
              <a:t>not</a:t>
            </a:r>
            <a:r>
              <a:rPr lang="en-US" sz="2800" spc="68" dirty="0">
                <a:latin typeface="Times New Roman"/>
                <a:cs typeface="Times New Roman"/>
              </a:rPr>
              <a:t> </a:t>
            </a:r>
            <a:r>
              <a:rPr lang="en-US" sz="2800" dirty="0">
                <a:latin typeface="Times New Roman"/>
                <a:cs typeface="Times New Roman"/>
              </a:rPr>
              <a:t>know</a:t>
            </a:r>
            <a:r>
              <a:rPr lang="en-US" sz="2800" spc="68" dirty="0">
                <a:latin typeface="Times New Roman"/>
                <a:cs typeface="Times New Roman"/>
              </a:rPr>
              <a:t> </a:t>
            </a:r>
            <a:r>
              <a:rPr lang="en-US" sz="2800" dirty="0">
                <a:latin typeface="Times New Roman"/>
                <a:cs typeface="Times New Roman"/>
              </a:rPr>
              <a:t>or</a:t>
            </a:r>
            <a:r>
              <a:rPr lang="en-US" sz="2800" spc="65" dirty="0">
                <a:latin typeface="Times New Roman"/>
                <a:cs typeface="Times New Roman"/>
              </a:rPr>
              <a:t> </a:t>
            </a:r>
            <a:r>
              <a:rPr lang="en-US" sz="2800" dirty="0">
                <a:latin typeface="Times New Roman"/>
                <a:cs typeface="Times New Roman"/>
              </a:rPr>
              <a:t>care</a:t>
            </a:r>
            <a:r>
              <a:rPr lang="en-US" sz="2800" spc="61" dirty="0">
                <a:latin typeface="Times New Roman"/>
                <a:cs typeface="Times New Roman"/>
              </a:rPr>
              <a:t> </a:t>
            </a:r>
            <a:r>
              <a:rPr lang="en-US" sz="2800" dirty="0">
                <a:latin typeface="Times New Roman"/>
                <a:cs typeface="Times New Roman"/>
              </a:rPr>
              <a:t>whether</a:t>
            </a:r>
            <a:r>
              <a:rPr lang="en-US" sz="2800" spc="65" dirty="0">
                <a:latin typeface="Times New Roman"/>
                <a:cs typeface="Times New Roman"/>
              </a:rPr>
              <a:t> </a:t>
            </a:r>
            <a:r>
              <a:rPr lang="en-US" sz="2800" dirty="0">
                <a:latin typeface="Times New Roman"/>
                <a:cs typeface="Times New Roman"/>
              </a:rPr>
              <a:t>it</a:t>
            </a:r>
            <a:r>
              <a:rPr lang="en-US" sz="2800" spc="72" dirty="0">
                <a:latin typeface="Times New Roman"/>
                <a:cs typeface="Times New Roman"/>
              </a:rPr>
              <a:t> </a:t>
            </a:r>
            <a:r>
              <a:rPr lang="en-US" sz="2800" dirty="0">
                <a:latin typeface="Times New Roman"/>
                <a:cs typeface="Times New Roman"/>
              </a:rPr>
              <a:t>came</a:t>
            </a:r>
            <a:r>
              <a:rPr lang="en-US" sz="2800" spc="65" dirty="0">
                <a:latin typeface="Times New Roman"/>
                <a:cs typeface="Times New Roman"/>
              </a:rPr>
              <a:t> </a:t>
            </a:r>
            <a:r>
              <a:rPr lang="en-US" sz="2800" dirty="0">
                <a:latin typeface="Times New Roman"/>
                <a:cs typeface="Times New Roman"/>
              </a:rPr>
              <a:t>from</a:t>
            </a:r>
            <a:r>
              <a:rPr lang="en-US" sz="2800" spc="68" dirty="0">
                <a:latin typeface="Times New Roman"/>
                <a:cs typeface="Times New Roman"/>
              </a:rPr>
              <a:t> </a:t>
            </a:r>
            <a:r>
              <a:rPr lang="en-US" sz="2800" dirty="0">
                <a:latin typeface="Times New Roman"/>
                <a:cs typeface="Times New Roman"/>
              </a:rPr>
              <a:t>the</a:t>
            </a:r>
            <a:r>
              <a:rPr lang="en-US" sz="2800" spc="65" dirty="0">
                <a:latin typeface="Times New Roman"/>
                <a:cs typeface="Times New Roman"/>
              </a:rPr>
              <a:t> </a:t>
            </a:r>
            <a:r>
              <a:rPr lang="en-US" sz="2800" dirty="0">
                <a:latin typeface="Times New Roman"/>
                <a:cs typeface="Times New Roman"/>
              </a:rPr>
              <a:t>CPU</a:t>
            </a:r>
            <a:r>
              <a:rPr lang="en-US" sz="2800" spc="68" dirty="0">
                <a:latin typeface="Times New Roman"/>
                <a:cs typeface="Times New Roman"/>
              </a:rPr>
              <a:t> </a:t>
            </a:r>
            <a:r>
              <a:rPr lang="en-US" sz="2800" dirty="0">
                <a:latin typeface="Times New Roman"/>
                <a:cs typeface="Times New Roman"/>
              </a:rPr>
              <a:t>or</a:t>
            </a:r>
            <a:r>
              <a:rPr lang="en-US" sz="2800" spc="72" dirty="0">
                <a:latin typeface="Times New Roman"/>
                <a:cs typeface="Times New Roman"/>
              </a:rPr>
              <a:t> </a:t>
            </a:r>
            <a:r>
              <a:rPr lang="en-US" sz="2800" dirty="0">
                <a:latin typeface="Times New Roman"/>
                <a:cs typeface="Times New Roman"/>
              </a:rPr>
              <a:t>from</a:t>
            </a:r>
            <a:r>
              <a:rPr lang="en-US" sz="2800" spc="68" dirty="0">
                <a:latin typeface="Times New Roman"/>
                <a:cs typeface="Times New Roman"/>
              </a:rPr>
              <a:t> </a:t>
            </a:r>
            <a:r>
              <a:rPr lang="en-US" sz="2800" dirty="0">
                <a:latin typeface="Times New Roman"/>
                <a:cs typeface="Times New Roman"/>
              </a:rPr>
              <a:t>a</a:t>
            </a:r>
            <a:r>
              <a:rPr lang="en-US" sz="2800" spc="61" dirty="0">
                <a:latin typeface="Times New Roman"/>
                <a:cs typeface="Times New Roman"/>
              </a:rPr>
              <a:t> </a:t>
            </a:r>
            <a:r>
              <a:rPr lang="en-US" sz="2800" dirty="0">
                <a:latin typeface="Times New Roman"/>
                <a:cs typeface="Times New Roman"/>
              </a:rPr>
              <a:t>DMA</a:t>
            </a:r>
            <a:r>
              <a:rPr lang="en-US" sz="2800" spc="68" dirty="0">
                <a:latin typeface="Times New Roman"/>
                <a:cs typeface="Times New Roman"/>
              </a:rPr>
              <a:t> </a:t>
            </a:r>
            <a:r>
              <a:rPr lang="en-US" sz="2800" spc="-7" dirty="0">
                <a:latin typeface="Times New Roman"/>
                <a:cs typeface="Times New Roman"/>
              </a:rPr>
              <a:t>controller. </a:t>
            </a:r>
          </a:p>
          <a:p>
            <a:r>
              <a:rPr lang="en-US" sz="2800" dirty="0">
                <a:latin typeface="Times New Roman"/>
                <a:cs typeface="Times New Roman"/>
              </a:rPr>
              <a:t>Typically,</a:t>
            </a:r>
            <a:r>
              <a:rPr lang="en-US" sz="2800" spc="123" dirty="0">
                <a:latin typeface="Times New Roman"/>
                <a:cs typeface="Times New Roman"/>
              </a:rPr>
              <a:t> </a:t>
            </a:r>
            <a:r>
              <a:rPr lang="en-US" sz="2800" dirty="0">
                <a:latin typeface="Times New Roman"/>
                <a:cs typeface="Times New Roman"/>
              </a:rPr>
              <a:t>the</a:t>
            </a:r>
            <a:r>
              <a:rPr lang="en-US" sz="2800" spc="123" dirty="0">
                <a:latin typeface="Times New Roman"/>
                <a:cs typeface="Times New Roman"/>
              </a:rPr>
              <a:t> </a:t>
            </a:r>
            <a:r>
              <a:rPr lang="en-US" sz="2800" dirty="0">
                <a:latin typeface="Times New Roman"/>
                <a:cs typeface="Times New Roman"/>
              </a:rPr>
              <a:t>memory</a:t>
            </a:r>
            <a:r>
              <a:rPr lang="en-US" sz="2800" spc="119" dirty="0">
                <a:latin typeface="Times New Roman"/>
                <a:cs typeface="Times New Roman"/>
              </a:rPr>
              <a:t> </a:t>
            </a:r>
            <a:r>
              <a:rPr lang="en-US" sz="2800" dirty="0">
                <a:latin typeface="Times New Roman"/>
                <a:cs typeface="Times New Roman"/>
              </a:rPr>
              <a:t>address</a:t>
            </a:r>
            <a:r>
              <a:rPr lang="en-US" sz="2800" spc="126" dirty="0">
                <a:latin typeface="Times New Roman"/>
                <a:cs typeface="Times New Roman"/>
              </a:rPr>
              <a:t> </a:t>
            </a:r>
            <a:r>
              <a:rPr lang="en-US" sz="2800" dirty="0">
                <a:latin typeface="Times New Roman"/>
                <a:cs typeface="Times New Roman"/>
              </a:rPr>
              <a:t>to</a:t>
            </a:r>
            <a:r>
              <a:rPr lang="en-US" sz="2800" spc="130" dirty="0">
                <a:latin typeface="Times New Roman"/>
                <a:cs typeface="Times New Roman"/>
              </a:rPr>
              <a:t> </a:t>
            </a:r>
            <a:r>
              <a:rPr lang="en-US" sz="2800" dirty="0">
                <a:latin typeface="Times New Roman"/>
                <a:cs typeface="Times New Roman"/>
              </a:rPr>
              <a:t>write</a:t>
            </a:r>
            <a:r>
              <a:rPr lang="en-US" sz="2800" spc="123" dirty="0">
                <a:latin typeface="Times New Roman"/>
                <a:cs typeface="Times New Roman"/>
              </a:rPr>
              <a:t> </a:t>
            </a:r>
            <a:r>
              <a:rPr lang="en-US" sz="2800" dirty="0">
                <a:latin typeface="Times New Roman"/>
                <a:cs typeface="Times New Roman"/>
              </a:rPr>
              <a:t>to</a:t>
            </a:r>
            <a:r>
              <a:rPr lang="en-US" sz="2800" spc="130" dirty="0">
                <a:latin typeface="Times New Roman"/>
                <a:cs typeface="Times New Roman"/>
              </a:rPr>
              <a:t> </a:t>
            </a:r>
            <a:r>
              <a:rPr lang="en-US" sz="2800" dirty="0">
                <a:latin typeface="Times New Roman"/>
                <a:cs typeface="Times New Roman"/>
              </a:rPr>
              <a:t>is</a:t>
            </a:r>
            <a:r>
              <a:rPr lang="en-US" sz="2800" spc="126" dirty="0">
                <a:latin typeface="Times New Roman"/>
                <a:cs typeface="Times New Roman"/>
              </a:rPr>
              <a:t> </a:t>
            </a:r>
            <a:r>
              <a:rPr lang="en-US" sz="2800" dirty="0">
                <a:latin typeface="Times New Roman"/>
                <a:cs typeface="Times New Roman"/>
              </a:rPr>
              <a:t>on</a:t>
            </a:r>
            <a:r>
              <a:rPr lang="en-US" sz="2800" spc="143" dirty="0">
                <a:latin typeface="Times New Roman"/>
                <a:cs typeface="Times New Roman"/>
              </a:rPr>
              <a:t> </a:t>
            </a:r>
            <a:r>
              <a:rPr lang="en-US" sz="2800" dirty="0">
                <a:latin typeface="Times New Roman"/>
                <a:cs typeface="Times New Roman"/>
              </a:rPr>
              <a:t>the</a:t>
            </a:r>
            <a:r>
              <a:rPr lang="en-US" sz="2800" spc="126" dirty="0">
                <a:latin typeface="Times New Roman"/>
                <a:cs typeface="Times New Roman"/>
              </a:rPr>
              <a:t> </a:t>
            </a:r>
            <a:r>
              <a:rPr lang="en-US" sz="2800" dirty="0">
                <a:latin typeface="Times New Roman"/>
                <a:cs typeface="Times New Roman"/>
              </a:rPr>
              <a:t>address</a:t>
            </a:r>
            <a:r>
              <a:rPr lang="en-US" sz="2800" spc="126" dirty="0">
                <a:latin typeface="Times New Roman"/>
                <a:cs typeface="Times New Roman"/>
              </a:rPr>
              <a:t> </a:t>
            </a:r>
            <a:r>
              <a:rPr lang="en-US" sz="2800" dirty="0">
                <a:latin typeface="Times New Roman"/>
                <a:cs typeface="Times New Roman"/>
              </a:rPr>
              <a:t>lines</a:t>
            </a:r>
            <a:r>
              <a:rPr lang="en-US" sz="2800" spc="126" dirty="0">
                <a:latin typeface="Times New Roman"/>
                <a:cs typeface="Times New Roman"/>
              </a:rPr>
              <a:t> </a:t>
            </a:r>
            <a:r>
              <a:rPr lang="en-US" sz="2800" dirty="0">
                <a:latin typeface="Times New Roman"/>
                <a:cs typeface="Times New Roman"/>
              </a:rPr>
              <a:t>of</a:t>
            </a:r>
            <a:r>
              <a:rPr lang="en-US" sz="2800" spc="123" dirty="0">
                <a:latin typeface="Times New Roman"/>
                <a:cs typeface="Times New Roman"/>
              </a:rPr>
              <a:t> </a:t>
            </a:r>
            <a:r>
              <a:rPr lang="en-US" sz="2800" dirty="0">
                <a:latin typeface="Times New Roman"/>
                <a:cs typeface="Times New Roman"/>
              </a:rPr>
              <a:t>the</a:t>
            </a:r>
            <a:r>
              <a:rPr lang="en-US" sz="2800" spc="123" dirty="0">
                <a:latin typeface="Times New Roman"/>
                <a:cs typeface="Times New Roman"/>
              </a:rPr>
              <a:t> </a:t>
            </a:r>
            <a:r>
              <a:rPr lang="en-US" sz="2800" dirty="0">
                <a:latin typeface="Times New Roman"/>
                <a:cs typeface="Times New Roman"/>
              </a:rPr>
              <a:t>bus</a:t>
            </a:r>
            <a:r>
              <a:rPr lang="en-US" sz="2800" spc="123" dirty="0">
                <a:latin typeface="Times New Roman"/>
                <a:cs typeface="Times New Roman"/>
              </a:rPr>
              <a:t> </a:t>
            </a:r>
            <a:r>
              <a:rPr lang="en-US" sz="2800" dirty="0">
                <a:latin typeface="Times New Roman"/>
                <a:cs typeface="Times New Roman"/>
              </a:rPr>
              <a:t>so</a:t>
            </a:r>
            <a:r>
              <a:rPr lang="en-US" sz="2800" spc="126" dirty="0">
                <a:latin typeface="Times New Roman"/>
                <a:cs typeface="Times New Roman"/>
              </a:rPr>
              <a:t> </a:t>
            </a:r>
            <a:r>
              <a:rPr lang="en-US" sz="2800" dirty="0">
                <a:latin typeface="Times New Roman"/>
                <a:cs typeface="Times New Roman"/>
              </a:rPr>
              <a:t>when</a:t>
            </a:r>
            <a:r>
              <a:rPr lang="en-US" sz="2800" spc="133" dirty="0">
                <a:latin typeface="Times New Roman"/>
                <a:cs typeface="Times New Roman"/>
              </a:rPr>
              <a:t> </a:t>
            </a:r>
            <a:r>
              <a:rPr lang="en-US" sz="2800" dirty="0">
                <a:latin typeface="Times New Roman"/>
                <a:cs typeface="Times New Roman"/>
              </a:rPr>
              <a:t>the</a:t>
            </a:r>
            <a:r>
              <a:rPr lang="en-US" sz="2800" spc="123" dirty="0">
                <a:latin typeface="Times New Roman"/>
                <a:cs typeface="Times New Roman"/>
              </a:rPr>
              <a:t> </a:t>
            </a:r>
            <a:r>
              <a:rPr lang="en-US" sz="2800" spc="-14" dirty="0">
                <a:latin typeface="Times New Roman"/>
                <a:cs typeface="Times New Roman"/>
              </a:rPr>
              <a:t>disk </a:t>
            </a:r>
            <a:r>
              <a:rPr lang="en-US" sz="2800" dirty="0">
                <a:latin typeface="Times New Roman"/>
                <a:cs typeface="Times New Roman"/>
              </a:rPr>
              <a:t>controller</a:t>
            </a:r>
            <a:r>
              <a:rPr lang="en-US" sz="2800" spc="61" dirty="0">
                <a:latin typeface="Times New Roman"/>
                <a:cs typeface="Times New Roman"/>
              </a:rPr>
              <a:t> </a:t>
            </a:r>
            <a:r>
              <a:rPr lang="en-US" sz="2800" dirty="0">
                <a:latin typeface="Times New Roman"/>
                <a:cs typeface="Times New Roman"/>
              </a:rPr>
              <a:t>fetches</a:t>
            </a:r>
            <a:r>
              <a:rPr lang="en-US" sz="2800" spc="72" dirty="0">
                <a:latin typeface="Times New Roman"/>
                <a:cs typeface="Times New Roman"/>
              </a:rPr>
              <a:t> </a:t>
            </a:r>
            <a:r>
              <a:rPr lang="en-US" sz="2800" dirty="0">
                <a:latin typeface="Times New Roman"/>
                <a:cs typeface="Times New Roman"/>
              </a:rPr>
              <a:t>the</a:t>
            </a:r>
            <a:r>
              <a:rPr lang="en-US" sz="2800" spc="65" dirty="0">
                <a:latin typeface="Times New Roman"/>
                <a:cs typeface="Times New Roman"/>
              </a:rPr>
              <a:t> </a:t>
            </a:r>
            <a:r>
              <a:rPr lang="en-US" sz="2800" dirty="0">
                <a:latin typeface="Times New Roman"/>
                <a:cs typeface="Times New Roman"/>
              </a:rPr>
              <a:t>next</a:t>
            </a:r>
            <a:r>
              <a:rPr lang="en-US" sz="2800" spc="65" dirty="0">
                <a:latin typeface="Times New Roman"/>
                <a:cs typeface="Times New Roman"/>
              </a:rPr>
              <a:t> </a:t>
            </a:r>
            <a:r>
              <a:rPr lang="en-US" sz="2800" dirty="0">
                <a:latin typeface="Times New Roman"/>
                <a:cs typeface="Times New Roman"/>
              </a:rPr>
              <a:t>word</a:t>
            </a:r>
            <a:r>
              <a:rPr lang="en-US" sz="2800" spc="61" dirty="0">
                <a:latin typeface="Times New Roman"/>
                <a:cs typeface="Times New Roman"/>
              </a:rPr>
              <a:t> </a:t>
            </a:r>
            <a:r>
              <a:rPr lang="en-US" sz="2800" dirty="0">
                <a:latin typeface="Times New Roman"/>
                <a:cs typeface="Times New Roman"/>
              </a:rPr>
              <a:t>from</a:t>
            </a:r>
            <a:r>
              <a:rPr lang="en-US" sz="2800" spc="68" dirty="0">
                <a:latin typeface="Times New Roman"/>
                <a:cs typeface="Times New Roman"/>
              </a:rPr>
              <a:t> </a:t>
            </a:r>
            <a:r>
              <a:rPr lang="en-US" sz="2800" dirty="0">
                <a:latin typeface="Times New Roman"/>
                <a:cs typeface="Times New Roman"/>
              </a:rPr>
              <a:t>its</a:t>
            </a:r>
            <a:r>
              <a:rPr lang="en-US" sz="2800" spc="65" dirty="0">
                <a:latin typeface="Times New Roman"/>
                <a:cs typeface="Times New Roman"/>
              </a:rPr>
              <a:t> </a:t>
            </a:r>
            <a:r>
              <a:rPr lang="en-US" sz="2800" dirty="0">
                <a:latin typeface="Times New Roman"/>
                <a:cs typeface="Times New Roman"/>
              </a:rPr>
              <a:t>internal</a:t>
            </a:r>
            <a:r>
              <a:rPr lang="en-US" sz="2800" spc="72" dirty="0">
                <a:latin typeface="Times New Roman"/>
                <a:cs typeface="Times New Roman"/>
              </a:rPr>
              <a:t> </a:t>
            </a:r>
            <a:r>
              <a:rPr lang="en-US" sz="2800" dirty="0">
                <a:latin typeface="Times New Roman"/>
                <a:cs typeface="Times New Roman"/>
              </a:rPr>
              <a:t>buffer,</a:t>
            </a:r>
            <a:r>
              <a:rPr lang="en-US" sz="2800" spc="65" dirty="0">
                <a:latin typeface="Times New Roman"/>
                <a:cs typeface="Times New Roman"/>
              </a:rPr>
              <a:t> </a:t>
            </a:r>
            <a:r>
              <a:rPr lang="en-US" sz="2800" dirty="0">
                <a:latin typeface="Times New Roman"/>
                <a:cs typeface="Times New Roman"/>
              </a:rPr>
              <a:t>it</a:t>
            </a:r>
            <a:r>
              <a:rPr lang="en-US" sz="2800" spc="65" dirty="0">
                <a:latin typeface="Times New Roman"/>
                <a:cs typeface="Times New Roman"/>
              </a:rPr>
              <a:t> </a:t>
            </a:r>
            <a:r>
              <a:rPr lang="en-US" sz="2800" dirty="0">
                <a:latin typeface="Times New Roman"/>
                <a:cs typeface="Times New Roman"/>
              </a:rPr>
              <a:t>knows</a:t>
            </a:r>
            <a:r>
              <a:rPr lang="en-US" sz="2800" spc="68" dirty="0">
                <a:latin typeface="Times New Roman"/>
                <a:cs typeface="Times New Roman"/>
              </a:rPr>
              <a:t> </a:t>
            </a:r>
            <a:r>
              <a:rPr lang="en-US" sz="2800" dirty="0">
                <a:latin typeface="Times New Roman"/>
                <a:cs typeface="Times New Roman"/>
              </a:rPr>
              <a:t>where</a:t>
            </a:r>
            <a:r>
              <a:rPr lang="en-US" sz="2800" spc="72" dirty="0">
                <a:latin typeface="Times New Roman"/>
                <a:cs typeface="Times New Roman"/>
              </a:rPr>
              <a:t> </a:t>
            </a:r>
            <a:r>
              <a:rPr lang="en-US" sz="2800" dirty="0">
                <a:latin typeface="Times New Roman"/>
                <a:cs typeface="Times New Roman"/>
              </a:rPr>
              <a:t>to</a:t>
            </a:r>
            <a:r>
              <a:rPr lang="en-US" sz="2800" spc="65" dirty="0">
                <a:latin typeface="Times New Roman"/>
                <a:cs typeface="Times New Roman"/>
              </a:rPr>
              <a:t> </a:t>
            </a:r>
            <a:r>
              <a:rPr lang="en-US" sz="2800" dirty="0">
                <a:latin typeface="Times New Roman"/>
                <a:cs typeface="Times New Roman"/>
              </a:rPr>
              <a:t>write</a:t>
            </a:r>
            <a:r>
              <a:rPr lang="en-US" sz="2800" spc="58" dirty="0">
                <a:latin typeface="Times New Roman"/>
                <a:cs typeface="Times New Roman"/>
              </a:rPr>
              <a:t> </a:t>
            </a:r>
            <a:r>
              <a:rPr lang="en-US" sz="2800" dirty="0">
                <a:latin typeface="Times New Roman"/>
                <a:cs typeface="Times New Roman"/>
              </a:rPr>
              <a:t>it.</a:t>
            </a:r>
            <a:r>
              <a:rPr lang="en-US" sz="2800" spc="65" dirty="0">
                <a:latin typeface="Times New Roman"/>
                <a:cs typeface="Times New Roman"/>
              </a:rPr>
              <a:t> </a:t>
            </a:r>
            <a:r>
              <a:rPr lang="en-US" sz="2800" dirty="0">
                <a:latin typeface="Times New Roman"/>
                <a:cs typeface="Times New Roman"/>
              </a:rPr>
              <a:t>The</a:t>
            </a:r>
            <a:r>
              <a:rPr lang="en-US" sz="2800" spc="65" dirty="0">
                <a:latin typeface="Times New Roman"/>
                <a:cs typeface="Times New Roman"/>
              </a:rPr>
              <a:t> </a:t>
            </a:r>
            <a:r>
              <a:rPr lang="en-US" sz="2800" dirty="0">
                <a:latin typeface="Times New Roman"/>
                <a:cs typeface="Times New Roman"/>
              </a:rPr>
              <a:t>write</a:t>
            </a:r>
            <a:r>
              <a:rPr lang="en-US" sz="2800" spc="68" dirty="0">
                <a:latin typeface="Times New Roman"/>
                <a:cs typeface="Times New Roman"/>
              </a:rPr>
              <a:t> </a:t>
            </a:r>
            <a:r>
              <a:rPr lang="en-US" sz="2800" spc="-17" dirty="0">
                <a:latin typeface="Times New Roman"/>
                <a:cs typeface="Times New Roman"/>
              </a:rPr>
              <a:t>to </a:t>
            </a:r>
            <a:r>
              <a:rPr lang="en-US" sz="2800" dirty="0">
                <a:latin typeface="Times New Roman"/>
                <a:cs typeface="Times New Roman"/>
              </a:rPr>
              <a:t>memory</a:t>
            </a:r>
            <a:r>
              <a:rPr lang="en-US" sz="2800" spc="95" dirty="0">
                <a:latin typeface="Times New Roman"/>
                <a:cs typeface="Times New Roman"/>
              </a:rPr>
              <a:t> </a:t>
            </a:r>
            <a:r>
              <a:rPr lang="en-US" sz="2800" dirty="0">
                <a:latin typeface="Times New Roman"/>
                <a:cs typeface="Times New Roman"/>
              </a:rPr>
              <a:t>is</a:t>
            </a:r>
            <a:r>
              <a:rPr lang="en-US" sz="2800" spc="109" dirty="0">
                <a:latin typeface="Times New Roman"/>
                <a:cs typeface="Times New Roman"/>
              </a:rPr>
              <a:t> </a:t>
            </a:r>
            <a:r>
              <a:rPr lang="en-US" sz="2800" dirty="0">
                <a:latin typeface="Times New Roman"/>
                <a:cs typeface="Times New Roman"/>
              </a:rPr>
              <a:t>another</a:t>
            </a:r>
            <a:r>
              <a:rPr lang="en-US" sz="2800" spc="106" dirty="0">
                <a:latin typeface="Times New Roman"/>
                <a:cs typeface="Times New Roman"/>
              </a:rPr>
              <a:t> </a:t>
            </a:r>
            <a:r>
              <a:rPr lang="en-US" sz="2800" dirty="0">
                <a:latin typeface="Times New Roman"/>
                <a:cs typeface="Times New Roman"/>
              </a:rPr>
              <a:t>standard</a:t>
            </a:r>
            <a:r>
              <a:rPr lang="en-US" sz="2800" spc="106" dirty="0">
                <a:latin typeface="Times New Roman"/>
                <a:cs typeface="Times New Roman"/>
              </a:rPr>
              <a:t> </a:t>
            </a:r>
            <a:r>
              <a:rPr lang="en-US" sz="2800" dirty="0">
                <a:latin typeface="Times New Roman"/>
                <a:cs typeface="Times New Roman"/>
              </a:rPr>
              <a:t>bus</a:t>
            </a:r>
            <a:r>
              <a:rPr lang="en-US" sz="2800" spc="116" dirty="0">
                <a:latin typeface="Times New Roman"/>
                <a:cs typeface="Times New Roman"/>
              </a:rPr>
              <a:t> </a:t>
            </a:r>
            <a:r>
              <a:rPr lang="en-US" sz="2800" dirty="0">
                <a:latin typeface="Times New Roman"/>
                <a:cs typeface="Times New Roman"/>
              </a:rPr>
              <a:t>cycle</a:t>
            </a:r>
            <a:r>
              <a:rPr lang="en-US" sz="2800" spc="112" dirty="0">
                <a:latin typeface="Times New Roman"/>
                <a:cs typeface="Times New Roman"/>
              </a:rPr>
              <a:t> </a:t>
            </a:r>
            <a:r>
              <a:rPr lang="en-US" sz="2800" dirty="0">
                <a:latin typeface="Times New Roman"/>
                <a:cs typeface="Times New Roman"/>
              </a:rPr>
              <a:t>(step</a:t>
            </a:r>
            <a:r>
              <a:rPr lang="en-US" sz="2800" spc="109" dirty="0">
                <a:latin typeface="Times New Roman"/>
                <a:cs typeface="Times New Roman"/>
              </a:rPr>
              <a:t> </a:t>
            </a:r>
            <a:r>
              <a:rPr lang="en-US" sz="2800" dirty="0">
                <a:latin typeface="Times New Roman"/>
                <a:cs typeface="Times New Roman"/>
              </a:rPr>
              <a:t>3).</a:t>
            </a:r>
            <a:r>
              <a:rPr lang="en-US" sz="2800" spc="112" dirty="0">
                <a:latin typeface="Times New Roman"/>
                <a:cs typeface="Times New Roman"/>
              </a:rPr>
              <a:t> </a:t>
            </a:r>
          </a:p>
          <a:p>
            <a:r>
              <a:rPr lang="en-US" sz="2800" dirty="0">
                <a:latin typeface="Times New Roman"/>
                <a:cs typeface="Times New Roman"/>
              </a:rPr>
              <a:t>When</a:t>
            </a:r>
            <a:r>
              <a:rPr lang="en-US" sz="2800" spc="106" dirty="0">
                <a:latin typeface="Times New Roman"/>
                <a:cs typeface="Times New Roman"/>
              </a:rPr>
              <a:t> </a:t>
            </a:r>
            <a:r>
              <a:rPr lang="en-US" sz="2800" dirty="0">
                <a:latin typeface="Times New Roman"/>
                <a:cs typeface="Times New Roman"/>
              </a:rPr>
              <a:t>the</a:t>
            </a:r>
            <a:r>
              <a:rPr lang="en-US" sz="2800" spc="112" dirty="0">
                <a:latin typeface="Times New Roman"/>
                <a:cs typeface="Times New Roman"/>
              </a:rPr>
              <a:t> </a:t>
            </a:r>
            <a:r>
              <a:rPr lang="en-US" sz="2800" dirty="0">
                <a:latin typeface="Times New Roman"/>
                <a:cs typeface="Times New Roman"/>
              </a:rPr>
              <a:t>write</a:t>
            </a:r>
            <a:r>
              <a:rPr lang="en-US" sz="2800" spc="102" dirty="0">
                <a:latin typeface="Times New Roman"/>
                <a:cs typeface="Times New Roman"/>
              </a:rPr>
              <a:t> </a:t>
            </a:r>
            <a:r>
              <a:rPr lang="en-US" sz="2800" dirty="0">
                <a:latin typeface="Times New Roman"/>
                <a:cs typeface="Times New Roman"/>
              </a:rPr>
              <a:t>is</a:t>
            </a:r>
            <a:r>
              <a:rPr lang="en-US" sz="2800" spc="116" dirty="0">
                <a:latin typeface="Times New Roman"/>
                <a:cs typeface="Times New Roman"/>
              </a:rPr>
              <a:t> </a:t>
            </a:r>
            <a:r>
              <a:rPr lang="en-US" sz="2800" dirty="0">
                <a:latin typeface="Times New Roman"/>
                <a:cs typeface="Times New Roman"/>
              </a:rPr>
              <a:t>complete,</a:t>
            </a:r>
            <a:r>
              <a:rPr lang="en-US" sz="2800" spc="102" dirty="0">
                <a:latin typeface="Times New Roman"/>
                <a:cs typeface="Times New Roman"/>
              </a:rPr>
              <a:t> </a:t>
            </a:r>
            <a:r>
              <a:rPr lang="en-US" sz="2800" dirty="0">
                <a:latin typeface="Times New Roman"/>
                <a:cs typeface="Times New Roman"/>
              </a:rPr>
              <a:t>the</a:t>
            </a:r>
            <a:r>
              <a:rPr lang="en-US" sz="2800" spc="106" dirty="0">
                <a:latin typeface="Times New Roman"/>
                <a:cs typeface="Times New Roman"/>
              </a:rPr>
              <a:t> </a:t>
            </a:r>
            <a:r>
              <a:rPr lang="en-US" sz="2800" dirty="0">
                <a:latin typeface="Times New Roman"/>
                <a:cs typeface="Times New Roman"/>
              </a:rPr>
              <a:t>disk</a:t>
            </a:r>
            <a:r>
              <a:rPr lang="en-US" sz="2800" spc="116" dirty="0">
                <a:latin typeface="Times New Roman"/>
                <a:cs typeface="Times New Roman"/>
              </a:rPr>
              <a:t> </a:t>
            </a:r>
            <a:r>
              <a:rPr lang="en-US" sz="2800" spc="-7" dirty="0">
                <a:latin typeface="Times New Roman"/>
                <a:cs typeface="Times New Roman"/>
              </a:rPr>
              <a:t>controller </a:t>
            </a:r>
            <a:r>
              <a:rPr lang="en-US" sz="2800" dirty="0">
                <a:latin typeface="Times New Roman"/>
                <a:cs typeface="Times New Roman"/>
              </a:rPr>
              <a:t>sends</a:t>
            </a:r>
            <a:r>
              <a:rPr lang="en-US" sz="2800" spc="24" dirty="0">
                <a:latin typeface="Times New Roman"/>
                <a:cs typeface="Times New Roman"/>
              </a:rPr>
              <a:t> </a:t>
            </a:r>
            <a:r>
              <a:rPr lang="en-US" sz="2800" dirty="0">
                <a:latin typeface="Times New Roman"/>
                <a:cs typeface="Times New Roman"/>
              </a:rPr>
              <a:t>an</a:t>
            </a:r>
            <a:r>
              <a:rPr lang="en-US" sz="2800" spc="24" dirty="0">
                <a:latin typeface="Times New Roman"/>
                <a:cs typeface="Times New Roman"/>
              </a:rPr>
              <a:t> </a:t>
            </a:r>
            <a:r>
              <a:rPr lang="en-US" sz="2800" dirty="0">
                <a:latin typeface="Times New Roman"/>
                <a:cs typeface="Times New Roman"/>
              </a:rPr>
              <a:t>acknowledgement</a:t>
            </a:r>
            <a:r>
              <a:rPr lang="en-US" sz="2800" spc="27" dirty="0">
                <a:latin typeface="Times New Roman"/>
                <a:cs typeface="Times New Roman"/>
              </a:rPr>
              <a:t> </a:t>
            </a:r>
            <a:r>
              <a:rPr lang="en-US" sz="2800" dirty="0">
                <a:latin typeface="Times New Roman"/>
                <a:cs typeface="Times New Roman"/>
              </a:rPr>
              <a:t>signal</a:t>
            </a:r>
            <a:r>
              <a:rPr lang="en-US" sz="2800" spc="27" dirty="0">
                <a:latin typeface="Times New Roman"/>
                <a:cs typeface="Times New Roman"/>
              </a:rPr>
              <a:t> </a:t>
            </a:r>
            <a:r>
              <a:rPr lang="en-US" sz="2800" dirty="0">
                <a:latin typeface="Times New Roman"/>
                <a:cs typeface="Times New Roman"/>
              </a:rPr>
              <a:t>to</a:t>
            </a:r>
            <a:r>
              <a:rPr lang="en-US" sz="2800" spc="24" dirty="0">
                <a:latin typeface="Times New Roman"/>
                <a:cs typeface="Times New Roman"/>
              </a:rPr>
              <a:t> </a:t>
            </a: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disk</a:t>
            </a:r>
            <a:r>
              <a:rPr lang="en-US" sz="2800" spc="20" dirty="0">
                <a:latin typeface="Times New Roman"/>
                <a:cs typeface="Times New Roman"/>
              </a:rPr>
              <a:t> </a:t>
            </a:r>
            <a:r>
              <a:rPr lang="en-US" sz="2800" dirty="0">
                <a:latin typeface="Times New Roman"/>
                <a:cs typeface="Times New Roman"/>
              </a:rPr>
              <a:t>controller</a:t>
            </a:r>
            <a:r>
              <a:rPr lang="en-US" sz="2800" spc="24" dirty="0">
                <a:latin typeface="Times New Roman"/>
                <a:cs typeface="Times New Roman"/>
              </a:rPr>
              <a:t> </a:t>
            </a:r>
            <a:r>
              <a:rPr lang="en-US" sz="2800" dirty="0">
                <a:latin typeface="Times New Roman"/>
                <a:cs typeface="Times New Roman"/>
              </a:rPr>
              <a:t>over</a:t>
            </a:r>
            <a:r>
              <a:rPr lang="en-US" sz="2800" spc="24"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bus</a:t>
            </a:r>
            <a:r>
              <a:rPr lang="en-US" sz="2800" spc="27" dirty="0">
                <a:latin typeface="Times New Roman"/>
                <a:cs typeface="Times New Roman"/>
              </a:rPr>
              <a:t> </a:t>
            </a:r>
            <a:r>
              <a:rPr lang="en-US" sz="2800" dirty="0">
                <a:latin typeface="Times New Roman"/>
                <a:cs typeface="Times New Roman"/>
              </a:rPr>
              <a:t>(step</a:t>
            </a:r>
            <a:r>
              <a:rPr lang="en-US" sz="2800" spc="24" dirty="0">
                <a:latin typeface="Times New Roman"/>
                <a:cs typeface="Times New Roman"/>
              </a:rPr>
              <a:t> </a:t>
            </a:r>
            <a:r>
              <a:rPr lang="en-US" sz="2800" dirty="0">
                <a:latin typeface="Times New Roman"/>
                <a:cs typeface="Times New Roman"/>
              </a:rPr>
              <a:t>4).</a:t>
            </a:r>
            <a:r>
              <a:rPr lang="en-US" sz="2800" spc="41" dirty="0">
                <a:latin typeface="Times New Roman"/>
                <a:cs typeface="Times New Roman"/>
              </a:rPr>
              <a:t> </a:t>
            </a:r>
          </a:p>
          <a:p>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DMA</a:t>
            </a:r>
            <a:r>
              <a:rPr lang="en-US" sz="2800" spc="24" dirty="0">
                <a:latin typeface="Times New Roman"/>
                <a:cs typeface="Times New Roman"/>
              </a:rPr>
              <a:t> </a:t>
            </a:r>
            <a:r>
              <a:rPr lang="en-US" sz="2800" spc="-7" dirty="0">
                <a:latin typeface="Times New Roman"/>
                <a:cs typeface="Times New Roman"/>
              </a:rPr>
              <a:t>controller </a:t>
            </a:r>
            <a:r>
              <a:rPr lang="en-US" sz="2800" dirty="0">
                <a:latin typeface="Times New Roman"/>
                <a:cs typeface="Times New Roman"/>
              </a:rPr>
              <a:t>then</a:t>
            </a:r>
            <a:r>
              <a:rPr lang="en-US" sz="2800" spc="3" dirty="0">
                <a:latin typeface="Times New Roman"/>
                <a:cs typeface="Times New Roman"/>
              </a:rPr>
              <a:t> </a:t>
            </a:r>
            <a:r>
              <a:rPr lang="en-US" sz="2800" dirty="0">
                <a:latin typeface="Times New Roman"/>
                <a:cs typeface="Times New Roman"/>
              </a:rPr>
              <a:t>increments</a:t>
            </a:r>
            <a:r>
              <a:rPr lang="en-US" sz="2800" spc="10" dirty="0">
                <a:latin typeface="Times New Roman"/>
                <a:cs typeface="Times New Roman"/>
              </a:rPr>
              <a:t>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memory address</a:t>
            </a:r>
            <a:r>
              <a:rPr lang="en-US" sz="2800" spc="7"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use</a:t>
            </a:r>
            <a:r>
              <a:rPr lang="en-US" sz="2800" spc="14" dirty="0">
                <a:latin typeface="Times New Roman"/>
                <a:cs typeface="Times New Roman"/>
              </a:rPr>
              <a:t> </a:t>
            </a:r>
            <a:r>
              <a:rPr lang="en-US" sz="2800" dirty="0">
                <a:latin typeface="Times New Roman"/>
                <a:cs typeface="Times New Roman"/>
              </a:rPr>
              <a:t>and</a:t>
            </a:r>
            <a:r>
              <a:rPr lang="en-US" sz="2800" spc="3" dirty="0">
                <a:latin typeface="Times New Roman"/>
                <a:cs typeface="Times New Roman"/>
              </a:rPr>
              <a:t> </a:t>
            </a:r>
            <a:r>
              <a:rPr lang="en-US" sz="2800" dirty="0">
                <a:latin typeface="Times New Roman"/>
                <a:cs typeface="Times New Roman"/>
              </a:rPr>
              <a:t>decrements</a:t>
            </a:r>
            <a:r>
              <a:rPr lang="en-US" sz="2800" spc="10" dirty="0">
                <a:latin typeface="Times New Roman"/>
                <a:cs typeface="Times New Roman"/>
              </a:rPr>
              <a:t>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byte</a:t>
            </a:r>
            <a:r>
              <a:rPr lang="en-US" sz="2800" spc="10" dirty="0">
                <a:latin typeface="Times New Roman"/>
                <a:cs typeface="Times New Roman"/>
              </a:rPr>
              <a:t> </a:t>
            </a:r>
            <a:r>
              <a:rPr lang="en-US" sz="2800" dirty="0">
                <a:latin typeface="Times New Roman"/>
                <a:cs typeface="Times New Roman"/>
              </a:rPr>
              <a:t>count.</a:t>
            </a:r>
            <a:r>
              <a:rPr lang="en-US" sz="2800" spc="17" dirty="0">
                <a:latin typeface="Times New Roman"/>
                <a:cs typeface="Times New Roman"/>
              </a:rPr>
              <a:t> </a:t>
            </a:r>
            <a:r>
              <a:rPr lang="en-US" sz="2800" dirty="0">
                <a:latin typeface="Times New Roman"/>
                <a:cs typeface="Times New Roman"/>
              </a:rPr>
              <a:t>If</a:t>
            </a:r>
            <a:r>
              <a:rPr lang="en-US" sz="2800" spc="7"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byte</a:t>
            </a:r>
            <a:r>
              <a:rPr lang="en-US" sz="2800" spc="14" dirty="0">
                <a:latin typeface="Times New Roman"/>
                <a:cs typeface="Times New Roman"/>
              </a:rPr>
              <a:t> </a:t>
            </a:r>
            <a:r>
              <a:rPr lang="en-US" sz="2800" dirty="0">
                <a:latin typeface="Times New Roman"/>
                <a:cs typeface="Times New Roman"/>
              </a:rPr>
              <a:t>count</a:t>
            </a:r>
            <a:r>
              <a:rPr lang="en-US" sz="2800" spc="7"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spc="-7" dirty="0">
                <a:latin typeface="Times New Roman"/>
                <a:cs typeface="Times New Roman"/>
              </a:rPr>
              <a:t>still </a:t>
            </a:r>
            <a:r>
              <a:rPr lang="en-US" sz="2800" dirty="0">
                <a:latin typeface="Times New Roman"/>
                <a:cs typeface="Times New Roman"/>
              </a:rPr>
              <a:t>greater</a:t>
            </a:r>
            <a:r>
              <a:rPr lang="en-US" sz="2800" spc="24" dirty="0">
                <a:latin typeface="Times New Roman"/>
                <a:cs typeface="Times New Roman"/>
              </a:rPr>
              <a:t> </a:t>
            </a:r>
            <a:r>
              <a:rPr lang="en-US" sz="2800" dirty="0">
                <a:latin typeface="Times New Roman"/>
                <a:cs typeface="Times New Roman"/>
              </a:rPr>
              <a:t>than</a:t>
            </a:r>
            <a:r>
              <a:rPr lang="en-US" sz="2800" spc="24" dirty="0">
                <a:latin typeface="Times New Roman"/>
                <a:cs typeface="Times New Roman"/>
              </a:rPr>
              <a:t> </a:t>
            </a:r>
            <a:r>
              <a:rPr lang="en-US" sz="2800" dirty="0">
                <a:latin typeface="Times New Roman"/>
                <a:cs typeface="Times New Roman"/>
              </a:rPr>
              <a:t>0,</a:t>
            </a:r>
            <a:r>
              <a:rPr lang="en-US" sz="2800" spc="27" dirty="0">
                <a:latin typeface="Times New Roman"/>
                <a:cs typeface="Times New Roman"/>
              </a:rPr>
              <a:t> </a:t>
            </a:r>
            <a:r>
              <a:rPr lang="en-US" sz="2800" dirty="0">
                <a:latin typeface="Times New Roman"/>
                <a:cs typeface="Times New Roman"/>
              </a:rPr>
              <a:t>steps</a:t>
            </a:r>
            <a:r>
              <a:rPr lang="en-US" sz="2800" spc="24" dirty="0">
                <a:latin typeface="Times New Roman"/>
                <a:cs typeface="Times New Roman"/>
              </a:rPr>
              <a:t> </a:t>
            </a:r>
            <a:r>
              <a:rPr lang="en-US" sz="2800" dirty="0">
                <a:latin typeface="Times New Roman"/>
                <a:cs typeface="Times New Roman"/>
              </a:rPr>
              <a:t>2</a:t>
            </a:r>
            <a:r>
              <a:rPr lang="en-US" sz="2800" spc="24" dirty="0">
                <a:latin typeface="Times New Roman"/>
                <a:cs typeface="Times New Roman"/>
              </a:rPr>
              <a:t> </a:t>
            </a:r>
            <a:r>
              <a:rPr lang="en-US" sz="2800" dirty="0">
                <a:latin typeface="Times New Roman"/>
                <a:cs typeface="Times New Roman"/>
              </a:rPr>
              <a:t>through</a:t>
            </a:r>
            <a:r>
              <a:rPr lang="en-US" sz="2800" spc="27" dirty="0">
                <a:latin typeface="Times New Roman"/>
                <a:cs typeface="Times New Roman"/>
              </a:rPr>
              <a:t> </a:t>
            </a:r>
            <a:r>
              <a:rPr lang="en-US" sz="2800" dirty="0">
                <a:latin typeface="Times New Roman"/>
                <a:cs typeface="Times New Roman"/>
              </a:rPr>
              <a:t>4</a:t>
            </a:r>
            <a:r>
              <a:rPr lang="en-US" sz="2800" spc="34" dirty="0">
                <a:latin typeface="Times New Roman"/>
                <a:cs typeface="Times New Roman"/>
              </a:rPr>
              <a:t> </a:t>
            </a:r>
            <a:r>
              <a:rPr lang="en-US" sz="2800" dirty="0">
                <a:latin typeface="Times New Roman"/>
                <a:cs typeface="Times New Roman"/>
              </a:rPr>
              <a:t>are</a:t>
            </a:r>
            <a:r>
              <a:rPr lang="en-US" sz="2800" spc="27" dirty="0">
                <a:latin typeface="Times New Roman"/>
                <a:cs typeface="Times New Roman"/>
              </a:rPr>
              <a:t> </a:t>
            </a:r>
            <a:r>
              <a:rPr lang="en-US" sz="2800" dirty="0">
                <a:latin typeface="Times New Roman"/>
                <a:cs typeface="Times New Roman"/>
              </a:rPr>
              <a:t>repeated</a:t>
            </a:r>
            <a:r>
              <a:rPr lang="en-US" sz="2800" spc="24" dirty="0">
                <a:latin typeface="Times New Roman"/>
                <a:cs typeface="Times New Roman"/>
              </a:rPr>
              <a:t> </a:t>
            </a:r>
            <a:r>
              <a:rPr lang="en-US" sz="2800" dirty="0">
                <a:latin typeface="Times New Roman"/>
                <a:cs typeface="Times New Roman"/>
              </a:rPr>
              <a:t>until</a:t>
            </a:r>
            <a:r>
              <a:rPr lang="en-US" sz="2800" spc="31" dirty="0">
                <a:latin typeface="Times New Roman"/>
                <a:cs typeface="Times New Roman"/>
              </a:rPr>
              <a:t> </a:t>
            </a: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count</a:t>
            </a:r>
            <a:r>
              <a:rPr lang="en-US" sz="2800" spc="27" dirty="0">
                <a:latin typeface="Times New Roman"/>
                <a:cs typeface="Times New Roman"/>
              </a:rPr>
              <a:t> </a:t>
            </a:r>
            <a:r>
              <a:rPr lang="en-US" sz="2800" dirty="0">
                <a:latin typeface="Times New Roman"/>
                <a:cs typeface="Times New Roman"/>
              </a:rPr>
              <a:t>reaches</a:t>
            </a:r>
            <a:r>
              <a:rPr lang="en-US" sz="2800" spc="31" dirty="0">
                <a:latin typeface="Times New Roman"/>
                <a:cs typeface="Times New Roman"/>
              </a:rPr>
              <a:t> </a:t>
            </a:r>
            <a:r>
              <a:rPr lang="en-US" sz="2800" dirty="0">
                <a:latin typeface="Times New Roman"/>
                <a:cs typeface="Times New Roman"/>
              </a:rPr>
              <a:t>0.</a:t>
            </a:r>
            <a:r>
              <a:rPr lang="en-US" sz="2800" spc="48" dirty="0">
                <a:latin typeface="Times New Roman"/>
                <a:cs typeface="Times New Roman"/>
              </a:rPr>
              <a:t> </a:t>
            </a:r>
            <a:r>
              <a:rPr lang="en-US" sz="2800" dirty="0">
                <a:latin typeface="Times New Roman"/>
                <a:cs typeface="Times New Roman"/>
              </a:rPr>
              <a:t>At</a:t>
            </a:r>
            <a:r>
              <a:rPr lang="en-US" sz="2800" spc="31" dirty="0">
                <a:latin typeface="Times New Roman"/>
                <a:cs typeface="Times New Roman"/>
              </a:rPr>
              <a:t> </a:t>
            </a:r>
            <a:r>
              <a:rPr lang="en-US" sz="2800" dirty="0">
                <a:latin typeface="Times New Roman"/>
                <a:cs typeface="Times New Roman"/>
              </a:rPr>
              <a:t>this</a:t>
            </a:r>
            <a:r>
              <a:rPr lang="en-US" sz="2800" spc="27" dirty="0">
                <a:latin typeface="Times New Roman"/>
                <a:cs typeface="Times New Roman"/>
              </a:rPr>
              <a:t> </a:t>
            </a:r>
            <a:r>
              <a:rPr lang="en-US" sz="2800" dirty="0">
                <a:latin typeface="Times New Roman"/>
                <a:cs typeface="Times New Roman"/>
              </a:rPr>
              <a:t>point</a:t>
            </a:r>
            <a:r>
              <a:rPr lang="en-US" sz="2800" spc="31" dirty="0">
                <a:latin typeface="Times New Roman"/>
                <a:cs typeface="Times New Roman"/>
              </a:rPr>
              <a:t> </a:t>
            </a:r>
            <a:r>
              <a:rPr lang="en-US" sz="2800" dirty="0">
                <a:latin typeface="Times New Roman"/>
                <a:cs typeface="Times New Roman"/>
              </a:rPr>
              <a:t>the</a:t>
            </a:r>
            <a:r>
              <a:rPr lang="en-US" sz="2800" spc="31" dirty="0">
                <a:latin typeface="Times New Roman"/>
                <a:cs typeface="Times New Roman"/>
              </a:rPr>
              <a:t> </a:t>
            </a:r>
            <a:r>
              <a:rPr lang="en-US" sz="2800" spc="-7" dirty="0">
                <a:latin typeface="Times New Roman"/>
                <a:cs typeface="Times New Roman"/>
              </a:rPr>
              <a:t>controller </a:t>
            </a:r>
            <a:r>
              <a:rPr lang="en-US" sz="2800" dirty="0">
                <a:latin typeface="Times New Roman"/>
                <a:cs typeface="Times New Roman"/>
              </a:rPr>
              <a:t>interrupts</a:t>
            </a:r>
            <a:r>
              <a:rPr lang="en-US" sz="2800" spc="-10"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CPU</a:t>
            </a:r>
            <a:r>
              <a:rPr lang="en-US" sz="2800" spc="-14"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let</a:t>
            </a:r>
            <a:r>
              <a:rPr lang="en-US" sz="2800" spc="-10" dirty="0">
                <a:latin typeface="Times New Roman"/>
                <a:cs typeface="Times New Roman"/>
              </a:rPr>
              <a:t> </a:t>
            </a:r>
            <a:r>
              <a:rPr lang="en-US" sz="2800" dirty="0">
                <a:latin typeface="Times New Roman"/>
                <a:cs typeface="Times New Roman"/>
              </a:rPr>
              <a:t>it</a:t>
            </a:r>
            <a:r>
              <a:rPr lang="en-US" sz="2800" spc="-10" dirty="0">
                <a:latin typeface="Times New Roman"/>
                <a:cs typeface="Times New Roman"/>
              </a:rPr>
              <a:t> </a:t>
            </a:r>
            <a:r>
              <a:rPr lang="en-US" sz="2800" dirty="0">
                <a:latin typeface="Times New Roman"/>
                <a:cs typeface="Times New Roman"/>
              </a:rPr>
              <a:t>know</a:t>
            </a:r>
            <a:r>
              <a:rPr lang="en-US" sz="2800" spc="-14" dirty="0">
                <a:latin typeface="Times New Roman"/>
                <a:cs typeface="Times New Roman"/>
              </a:rPr>
              <a:t> </a:t>
            </a:r>
            <a:r>
              <a:rPr lang="en-US" sz="2800" dirty="0">
                <a:latin typeface="Times New Roman"/>
                <a:cs typeface="Times New Roman"/>
              </a:rPr>
              <a:t>that</a:t>
            </a:r>
            <a:r>
              <a:rPr lang="en-US" sz="2800" spc="-10"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transfer</a:t>
            </a:r>
            <a:r>
              <a:rPr lang="en-US" sz="2800" spc="-14"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now</a:t>
            </a:r>
            <a:r>
              <a:rPr lang="en-US" sz="2800" spc="-14" dirty="0">
                <a:latin typeface="Times New Roman"/>
                <a:cs typeface="Times New Roman"/>
              </a:rPr>
              <a:t> </a:t>
            </a:r>
            <a:r>
              <a:rPr lang="en-US" sz="2800" spc="-7" dirty="0">
                <a:latin typeface="Times New Roman"/>
                <a:cs typeface="Times New Roman"/>
              </a:rPr>
              <a:t>complete.</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BB4FB92C-DA7D-37FC-134F-113988F05325}"/>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4C2CDDE0-2D3E-63EA-AA99-DD534E4D3234}"/>
              </a:ext>
            </a:extLst>
          </p:cNvPr>
          <p:cNvSpPr>
            <a:spLocks noGrp="1"/>
          </p:cNvSpPr>
          <p:nvPr>
            <p:ph type="ftr" sz="quarter" idx="11"/>
          </p:nvPr>
        </p:nvSpPr>
        <p:spPr/>
        <p:txBody>
          <a:bodyPr/>
          <a:lstStyle/>
          <a:p>
            <a:r>
              <a:rPr lang="en-US" dirty="0"/>
              <a:t>Prepared by Er. Ganga Gautam</a:t>
            </a:r>
            <a:endParaRPr lang="en-NP" dirty="0"/>
          </a:p>
        </p:txBody>
      </p:sp>
      <p:sp>
        <p:nvSpPr>
          <p:cNvPr id="6" name="Slide Number Placeholder 5">
            <a:extLst>
              <a:ext uri="{FF2B5EF4-FFF2-40B4-BE49-F238E27FC236}">
                <a16:creationId xmlns:a16="http://schemas.microsoft.com/office/drawing/2014/main" id="{F8D16BE4-8372-0545-222E-C96D25438C87}"/>
              </a:ext>
            </a:extLst>
          </p:cNvPr>
          <p:cNvSpPr>
            <a:spLocks noGrp="1"/>
          </p:cNvSpPr>
          <p:nvPr>
            <p:ph type="sldNum" sz="quarter" idx="12"/>
          </p:nvPr>
        </p:nvSpPr>
        <p:spPr/>
        <p:txBody>
          <a:bodyPr/>
          <a:lstStyle/>
          <a:p>
            <a:fld id="{FBB2CDA3-3741-CA4A-A16E-9752FEDAB45F}" type="slidenum">
              <a:rPr lang="en-NP" smtClean="0"/>
              <a:t>13</a:t>
            </a:fld>
            <a:endParaRPr lang="en-NP"/>
          </a:p>
        </p:txBody>
      </p:sp>
    </p:spTree>
    <p:extLst>
      <p:ext uri="{BB962C8B-B14F-4D97-AF65-F5344CB8AC3E}">
        <p14:creationId xmlns:p14="http://schemas.microsoft.com/office/powerpoint/2010/main" val="323382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9B1A-0CB5-30BF-9E8B-3EB2DB30478B}"/>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11D1DEF8-6DBD-73D2-F632-EB141524988A}"/>
              </a:ext>
            </a:extLst>
          </p:cNvPr>
          <p:cNvSpPr>
            <a:spLocks noGrp="1"/>
          </p:cNvSpPr>
          <p:nvPr>
            <p:ph idx="1"/>
          </p:nvPr>
        </p:nvSpPr>
        <p:spPr/>
        <p:txBody>
          <a:bodyPr/>
          <a:lstStyle/>
          <a:p>
            <a:pPr marL="177074">
              <a:lnSpc>
                <a:spcPct val="100000"/>
              </a:lnSpc>
            </a:pPr>
            <a:r>
              <a:rPr lang="en-US" sz="2800" b="1" dirty="0">
                <a:latin typeface="Times New Roman"/>
                <a:cs typeface="Times New Roman"/>
              </a:rPr>
              <a:t>Working</a:t>
            </a:r>
            <a:r>
              <a:rPr lang="en-US" sz="2800" b="1" spc="-14" dirty="0">
                <a:latin typeface="Times New Roman"/>
                <a:cs typeface="Times New Roman"/>
              </a:rPr>
              <a:t> </a:t>
            </a:r>
            <a:r>
              <a:rPr lang="en-US" sz="2800" b="1" dirty="0">
                <a:latin typeface="Times New Roman"/>
                <a:cs typeface="Times New Roman"/>
              </a:rPr>
              <a:t>of</a:t>
            </a:r>
            <a:r>
              <a:rPr lang="en-US" sz="2800" b="1" spc="-7" dirty="0">
                <a:latin typeface="Times New Roman"/>
                <a:cs typeface="Times New Roman"/>
              </a:rPr>
              <a:t> </a:t>
            </a:r>
            <a:r>
              <a:rPr lang="en-US" sz="2800" b="1" dirty="0">
                <a:latin typeface="Times New Roman"/>
                <a:cs typeface="Times New Roman"/>
              </a:rPr>
              <a:t>DMA</a:t>
            </a:r>
            <a:r>
              <a:rPr lang="en-US" sz="2800" b="1" spc="-10" dirty="0">
                <a:latin typeface="Times New Roman"/>
                <a:cs typeface="Times New Roman"/>
              </a:rPr>
              <a:t> </a:t>
            </a:r>
            <a:r>
              <a:rPr lang="en-US" sz="2800" b="1" dirty="0">
                <a:latin typeface="Times New Roman"/>
                <a:cs typeface="Times New Roman"/>
              </a:rPr>
              <a:t>in</a:t>
            </a:r>
            <a:r>
              <a:rPr lang="en-US" sz="2800" b="1" spc="-7" dirty="0">
                <a:latin typeface="Times New Roman"/>
                <a:cs typeface="Times New Roman"/>
              </a:rPr>
              <a:t> short</a:t>
            </a:r>
            <a:endParaRPr lang="en-US" sz="2800" dirty="0">
              <a:latin typeface="Times New Roman"/>
              <a:cs typeface="Times New Roman"/>
            </a:endParaRPr>
          </a:p>
          <a:p>
            <a:pPr marL="488360" indent="-155427">
              <a:lnSpc>
                <a:spcPct val="100000"/>
              </a:lnSpc>
              <a:buFont typeface="Wingdings"/>
              <a:buChar char=""/>
              <a:tabLst>
                <a:tab pos="488360" algn="l"/>
              </a:tabLst>
            </a:pPr>
            <a:r>
              <a:rPr lang="en-US" sz="2800" dirty="0">
                <a:latin typeface="Times New Roman"/>
                <a:cs typeface="Times New Roman"/>
              </a:rPr>
              <a:t>Transfers</a:t>
            </a:r>
            <a:r>
              <a:rPr lang="en-US" sz="2800" spc="-17" dirty="0">
                <a:latin typeface="Times New Roman"/>
                <a:cs typeface="Times New Roman"/>
              </a:rPr>
              <a:t> </a:t>
            </a:r>
            <a:r>
              <a:rPr lang="en-US" sz="2800" dirty="0">
                <a:latin typeface="Times New Roman"/>
                <a:cs typeface="Times New Roman"/>
              </a:rPr>
              <a:t>a</a:t>
            </a:r>
            <a:r>
              <a:rPr lang="en-US" sz="2800" spc="-20" dirty="0">
                <a:latin typeface="Times New Roman"/>
                <a:cs typeface="Times New Roman"/>
              </a:rPr>
              <a:t> </a:t>
            </a:r>
            <a:r>
              <a:rPr lang="en-US" sz="2800" dirty="0">
                <a:latin typeface="Times New Roman"/>
                <a:cs typeface="Times New Roman"/>
              </a:rPr>
              <a:t>block</a:t>
            </a:r>
            <a:r>
              <a:rPr lang="en-US" sz="2800" spc="-14" dirty="0">
                <a:latin typeface="Times New Roman"/>
                <a:cs typeface="Times New Roman"/>
              </a:rPr>
              <a:t> </a:t>
            </a:r>
            <a:r>
              <a:rPr lang="en-US" sz="2800" dirty="0">
                <a:latin typeface="Times New Roman"/>
                <a:cs typeface="Times New Roman"/>
              </a:rPr>
              <a:t>of</a:t>
            </a:r>
            <a:r>
              <a:rPr lang="en-US" sz="2800" spc="-17" dirty="0">
                <a:latin typeface="Times New Roman"/>
                <a:cs typeface="Times New Roman"/>
              </a:rPr>
              <a:t> </a:t>
            </a:r>
            <a:r>
              <a:rPr lang="en-US" sz="2800" dirty="0">
                <a:latin typeface="Times New Roman"/>
                <a:cs typeface="Times New Roman"/>
              </a:rPr>
              <a:t>data</a:t>
            </a:r>
            <a:r>
              <a:rPr lang="en-US" sz="2800" spc="-10" dirty="0">
                <a:latin typeface="Times New Roman"/>
                <a:cs typeface="Times New Roman"/>
              </a:rPr>
              <a:t> </a:t>
            </a:r>
            <a:r>
              <a:rPr lang="en-US" sz="2800" dirty="0">
                <a:latin typeface="Times New Roman"/>
                <a:cs typeface="Times New Roman"/>
              </a:rPr>
              <a:t>directly</a:t>
            </a:r>
            <a:r>
              <a:rPr lang="en-US" sz="2800" spc="-31" dirty="0">
                <a:latin typeface="Times New Roman"/>
                <a:cs typeface="Times New Roman"/>
              </a:rPr>
              <a:t> </a:t>
            </a:r>
            <a:r>
              <a:rPr lang="en-US" sz="2800" dirty="0">
                <a:latin typeface="Times New Roman"/>
                <a:cs typeface="Times New Roman"/>
              </a:rPr>
              <a:t>to</a:t>
            </a:r>
            <a:r>
              <a:rPr lang="en-US" sz="2800" spc="-14" dirty="0">
                <a:latin typeface="Times New Roman"/>
                <a:cs typeface="Times New Roman"/>
              </a:rPr>
              <a:t> </a:t>
            </a:r>
            <a:r>
              <a:rPr lang="en-US" sz="2800" dirty="0">
                <a:latin typeface="Times New Roman"/>
                <a:cs typeface="Times New Roman"/>
              </a:rPr>
              <a:t>or</a:t>
            </a:r>
            <a:r>
              <a:rPr lang="en-US" sz="2800" spc="-14" dirty="0">
                <a:latin typeface="Times New Roman"/>
                <a:cs typeface="Times New Roman"/>
              </a:rPr>
              <a:t> </a:t>
            </a:r>
            <a:r>
              <a:rPr lang="en-US" sz="2800" dirty="0">
                <a:latin typeface="Times New Roman"/>
                <a:cs typeface="Times New Roman"/>
              </a:rPr>
              <a:t>from</a:t>
            </a:r>
            <a:r>
              <a:rPr lang="en-US" sz="2800" spc="-17" dirty="0">
                <a:latin typeface="Times New Roman"/>
                <a:cs typeface="Times New Roman"/>
              </a:rPr>
              <a:t> </a:t>
            </a:r>
            <a:r>
              <a:rPr lang="en-US" sz="2800" spc="-7" dirty="0">
                <a:latin typeface="Times New Roman"/>
                <a:cs typeface="Times New Roman"/>
              </a:rPr>
              <a:t>memory</a:t>
            </a:r>
            <a:endParaRPr lang="en-US" sz="2800" dirty="0">
              <a:latin typeface="Times New Roman"/>
              <a:cs typeface="Times New Roman"/>
            </a:endParaRPr>
          </a:p>
          <a:p>
            <a:pPr marL="488360" indent="-155427">
              <a:lnSpc>
                <a:spcPct val="100000"/>
              </a:lnSpc>
              <a:buFont typeface="Wingdings"/>
              <a:buChar char=""/>
              <a:tabLst>
                <a:tab pos="488360" algn="l"/>
              </a:tabLst>
            </a:pPr>
            <a:r>
              <a:rPr lang="en-US" sz="2800" dirty="0">
                <a:latin typeface="Times New Roman"/>
                <a:cs typeface="Times New Roman"/>
              </a:rPr>
              <a:t>An</a:t>
            </a:r>
            <a:r>
              <a:rPr lang="en-US" sz="2800" spc="-14" dirty="0">
                <a:latin typeface="Times New Roman"/>
                <a:cs typeface="Times New Roman"/>
              </a:rPr>
              <a:t> </a:t>
            </a:r>
            <a:r>
              <a:rPr lang="en-US" sz="2800" dirty="0">
                <a:latin typeface="Times New Roman"/>
                <a:cs typeface="Times New Roman"/>
              </a:rPr>
              <a:t>interrupt</a:t>
            </a:r>
            <a:r>
              <a:rPr lang="en-US" sz="2800" spc="-10" dirty="0">
                <a:latin typeface="Times New Roman"/>
                <a:cs typeface="Times New Roman"/>
              </a:rPr>
              <a:t> </a:t>
            </a:r>
            <a:r>
              <a:rPr lang="en-US" sz="2800" dirty="0">
                <a:latin typeface="Times New Roman"/>
                <a:cs typeface="Times New Roman"/>
              </a:rPr>
              <a:t>is</a:t>
            </a:r>
            <a:r>
              <a:rPr lang="en-US" sz="2800" spc="-14" dirty="0">
                <a:latin typeface="Times New Roman"/>
                <a:cs typeface="Times New Roman"/>
              </a:rPr>
              <a:t> </a:t>
            </a:r>
            <a:r>
              <a:rPr lang="en-US" sz="2800" dirty="0">
                <a:latin typeface="Times New Roman"/>
                <a:cs typeface="Times New Roman"/>
              </a:rPr>
              <a:t>sent</a:t>
            </a:r>
            <a:r>
              <a:rPr lang="en-US" sz="2800" spc="-10" dirty="0">
                <a:latin typeface="Times New Roman"/>
                <a:cs typeface="Times New Roman"/>
              </a:rPr>
              <a:t> </a:t>
            </a:r>
            <a:r>
              <a:rPr lang="en-US" sz="2800" dirty="0">
                <a:latin typeface="Times New Roman"/>
                <a:cs typeface="Times New Roman"/>
              </a:rPr>
              <a:t>when</a:t>
            </a:r>
            <a:r>
              <a:rPr lang="en-US" sz="2800" spc="-7"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task</a:t>
            </a:r>
            <a:r>
              <a:rPr lang="en-US" sz="2800" spc="-10" dirty="0">
                <a:latin typeface="Times New Roman"/>
                <a:cs typeface="Times New Roman"/>
              </a:rPr>
              <a:t> </a:t>
            </a:r>
            <a:r>
              <a:rPr lang="en-US" sz="2800" dirty="0">
                <a:latin typeface="Times New Roman"/>
                <a:cs typeface="Times New Roman"/>
              </a:rPr>
              <a:t>is</a:t>
            </a:r>
            <a:r>
              <a:rPr lang="en-US" sz="2800" spc="-14" dirty="0">
                <a:latin typeface="Times New Roman"/>
                <a:cs typeface="Times New Roman"/>
              </a:rPr>
              <a:t> </a:t>
            </a:r>
            <a:r>
              <a:rPr lang="en-US" sz="2800" spc="-7" dirty="0">
                <a:latin typeface="Times New Roman"/>
                <a:cs typeface="Times New Roman"/>
              </a:rPr>
              <a:t>complete.</a:t>
            </a:r>
            <a:endParaRPr lang="en-US" sz="2800" dirty="0">
              <a:latin typeface="Times New Roman"/>
              <a:cs typeface="Times New Roman"/>
            </a:endParaRPr>
          </a:p>
          <a:p>
            <a:pPr marL="488360" indent="-155427">
              <a:lnSpc>
                <a:spcPct val="100000"/>
              </a:lnSpc>
              <a:buFont typeface="Wingdings"/>
              <a:buChar char=""/>
              <a:tabLst>
                <a:tab pos="488360" algn="l"/>
              </a:tabLst>
            </a:pP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processor</a:t>
            </a:r>
            <a:r>
              <a:rPr lang="en-US" sz="2800" spc="-14"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only</a:t>
            </a:r>
            <a:r>
              <a:rPr lang="en-US" sz="2800" spc="-27" dirty="0">
                <a:latin typeface="Times New Roman"/>
                <a:cs typeface="Times New Roman"/>
              </a:rPr>
              <a:t> </a:t>
            </a:r>
            <a:r>
              <a:rPr lang="en-US" sz="2800" dirty="0">
                <a:latin typeface="Times New Roman"/>
                <a:cs typeface="Times New Roman"/>
              </a:rPr>
              <a:t>involved</a:t>
            </a:r>
            <a:r>
              <a:rPr lang="en-US" sz="2800" spc="-7" dirty="0">
                <a:latin typeface="Times New Roman"/>
                <a:cs typeface="Times New Roman"/>
              </a:rPr>
              <a:t> </a:t>
            </a:r>
            <a:r>
              <a:rPr lang="en-US" sz="2800" dirty="0">
                <a:latin typeface="Times New Roman"/>
                <a:cs typeface="Times New Roman"/>
              </a:rPr>
              <a:t>at</a:t>
            </a:r>
            <a:r>
              <a:rPr lang="en-US" sz="2800" spc="-10"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beginning</a:t>
            </a:r>
            <a:r>
              <a:rPr lang="en-US" sz="2800" spc="-20" dirty="0">
                <a:latin typeface="Times New Roman"/>
                <a:cs typeface="Times New Roman"/>
              </a:rPr>
              <a:t> </a:t>
            </a:r>
            <a:r>
              <a:rPr lang="en-US" sz="2800" dirty="0">
                <a:latin typeface="Times New Roman"/>
                <a:cs typeface="Times New Roman"/>
              </a:rPr>
              <a:t>and</a:t>
            </a:r>
            <a:r>
              <a:rPr lang="en-US" sz="2800" spc="-10" dirty="0">
                <a:latin typeface="Times New Roman"/>
                <a:cs typeface="Times New Roman"/>
              </a:rPr>
              <a:t> </a:t>
            </a:r>
            <a:r>
              <a:rPr lang="en-US" sz="2800" dirty="0">
                <a:latin typeface="Times New Roman"/>
                <a:cs typeface="Times New Roman"/>
              </a:rPr>
              <a:t>end</a:t>
            </a:r>
            <a:r>
              <a:rPr lang="en-US" sz="2800" spc="-10" dirty="0">
                <a:latin typeface="Times New Roman"/>
                <a:cs typeface="Times New Roman"/>
              </a:rPr>
              <a:t> </a:t>
            </a:r>
            <a:r>
              <a:rPr lang="en-US" sz="2800" dirty="0">
                <a:latin typeface="Times New Roman"/>
                <a:cs typeface="Times New Roman"/>
              </a:rPr>
              <a:t>of</a:t>
            </a:r>
            <a:r>
              <a:rPr lang="en-US" sz="2800" spc="-14"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spc="-7" dirty="0">
                <a:latin typeface="Times New Roman"/>
                <a:cs typeface="Times New Roman"/>
              </a:rPr>
              <a:t>transfer</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73D12103-394A-E95D-B7C6-F722F179415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EAA3CB40-533E-0753-F8AC-28414A4DDD21}"/>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42EA85DC-ED2C-537F-5916-CE3A6A610842}"/>
              </a:ext>
            </a:extLst>
          </p:cNvPr>
          <p:cNvSpPr>
            <a:spLocks noGrp="1"/>
          </p:cNvSpPr>
          <p:nvPr>
            <p:ph type="sldNum" sz="quarter" idx="12"/>
          </p:nvPr>
        </p:nvSpPr>
        <p:spPr/>
        <p:txBody>
          <a:bodyPr/>
          <a:lstStyle/>
          <a:p>
            <a:fld id="{FBB2CDA3-3741-CA4A-A16E-9752FEDAB45F}" type="slidenum">
              <a:rPr lang="en-NP" smtClean="0"/>
              <a:t>14</a:t>
            </a:fld>
            <a:endParaRPr lang="en-NP"/>
          </a:p>
        </p:txBody>
      </p:sp>
    </p:spTree>
    <p:extLst>
      <p:ext uri="{BB962C8B-B14F-4D97-AF65-F5344CB8AC3E}">
        <p14:creationId xmlns:p14="http://schemas.microsoft.com/office/powerpoint/2010/main" val="420883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8C8-70E8-A30D-3975-F599393B883B}"/>
              </a:ext>
            </a:extLst>
          </p:cNvPr>
          <p:cNvSpPr>
            <a:spLocks noGrp="1"/>
          </p:cNvSpPr>
          <p:nvPr>
            <p:ph type="title"/>
          </p:nvPr>
        </p:nvSpPr>
        <p:spPr/>
        <p:txBody>
          <a:bodyPr/>
          <a:lstStyle/>
          <a:p>
            <a:r>
              <a:rPr lang="en-US" sz="4400" b="1" u="sng" dirty="0">
                <a:uFill>
                  <a:solidFill>
                    <a:srgbClr val="000000"/>
                  </a:solidFill>
                </a:uFill>
                <a:latin typeface="Times New Roman"/>
                <a:cs typeface="Times New Roman"/>
              </a:rPr>
              <a:t>Principle</a:t>
            </a:r>
            <a:r>
              <a:rPr lang="en-US" sz="4400" b="1" u="sng" spc="-14" dirty="0">
                <a:uFill>
                  <a:solidFill>
                    <a:srgbClr val="000000"/>
                  </a:solidFill>
                </a:uFill>
                <a:latin typeface="Times New Roman"/>
                <a:cs typeface="Times New Roman"/>
              </a:rPr>
              <a:t> </a:t>
            </a:r>
            <a:r>
              <a:rPr lang="en-US" sz="4400" b="1" u="sng" dirty="0">
                <a:uFill>
                  <a:solidFill>
                    <a:srgbClr val="000000"/>
                  </a:solidFill>
                </a:uFill>
                <a:latin typeface="Times New Roman"/>
                <a:cs typeface="Times New Roman"/>
              </a:rPr>
              <a:t>Of</a:t>
            </a:r>
            <a:r>
              <a:rPr lang="en-US" sz="4400" b="1" u="sng" spc="-10" dirty="0">
                <a:uFill>
                  <a:solidFill>
                    <a:srgbClr val="000000"/>
                  </a:solidFill>
                </a:uFill>
                <a:latin typeface="Times New Roman"/>
                <a:cs typeface="Times New Roman"/>
              </a:rPr>
              <a:t> </a:t>
            </a:r>
            <a:r>
              <a:rPr lang="en-US" sz="4400" b="1" u="sng" dirty="0">
                <a:uFill>
                  <a:solidFill>
                    <a:srgbClr val="000000"/>
                  </a:solidFill>
                </a:uFill>
                <a:latin typeface="Times New Roman"/>
                <a:cs typeface="Times New Roman"/>
              </a:rPr>
              <a:t>I/O</a:t>
            </a:r>
            <a:r>
              <a:rPr lang="en-US" sz="4400" b="1" u="sng" spc="-14" dirty="0">
                <a:uFill>
                  <a:solidFill>
                    <a:srgbClr val="000000"/>
                  </a:solidFill>
                </a:uFill>
                <a:latin typeface="Times New Roman"/>
                <a:cs typeface="Times New Roman"/>
              </a:rPr>
              <a:t> </a:t>
            </a:r>
            <a:r>
              <a:rPr lang="en-US" sz="4400" b="1" u="sng" spc="-7" dirty="0">
                <a:uFill>
                  <a:solidFill>
                    <a:srgbClr val="000000"/>
                  </a:solidFill>
                </a:uFill>
                <a:latin typeface="Times New Roman"/>
                <a:cs typeface="Times New Roman"/>
              </a:rPr>
              <a:t>Software</a:t>
            </a:r>
            <a:endParaRPr lang="en-NP" dirty="0"/>
          </a:p>
        </p:txBody>
      </p:sp>
      <p:sp>
        <p:nvSpPr>
          <p:cNvPr id="3" name="Content Placeholder 2">
            <a:extLst>
              <a:ext uri="{FF2B5EF4-FFF2-40B4-BE49-F238E27FC236}">
                <a16:creationId xmlns:a16="http://schemas.microsoft.com/office/drawing/2014/main" id="{CE4524C6-1BCA-1683-5998-F70893291CA6}"/>
              </a:ext>
            </a:extLst>
          </p:cNvPr>
          <p:cNvSpPr>
            <a:spLocks noGrp="1"/>
          </p:cNvSpPr>
          <p:nvPr>
            <p:ph idx="1"/>
          </p:nvPr>
        </p:nvSpPr>
        <p:spPr/>
        <p:txBody>
          <a:bodyPr>
            <a:normAutofit fontScale="62500" lnSpcReduction="20000"/>
          </a:bodyPr>
          <a:lstStyle/>
          <a:p>
            <a:pPr marL="332933" lvl="1" indent="0">
              <a:lnSpc>
                <a:spcPct val="100000"/>
              </a:lnSpc>
              <a:spcBef>
                <a:spcPts val="1000"/>
              </a:spcBef>
              <a:buNone/>
              <a:tabLst>
                <a:tab pos="488360" algn="l"/>
              </a:tabLst>
            </a:pPr>
            <a:r>
              <a:rPr lang="en-US" sz="2800" b="1" dirty="0">
                <a:latin typeface="Times New Roman"/>
                <a:cs typeface="Times New Roman"/>
              </a:rPr>
              <a:t>Goals of I/O Software</a:t>
            </a:r>
          </a:p>
          <a:p>
            <a:pPr marL="332933" indent="0">
              <a:lnSpc>
                <a:spcPct val="100000"/>
              </a:lnSpc>
              <a:buNone/>
              <a:tabLst>
                <a:tab pos="488360" algn="l"/>
              </a:tabLst>
            </a:pPr>
            <a:r>
              <a:rPr lang="en-US" dirty="0">
                <a:latin typeface="Times New Roman"/>
                <a:cs typeface="Times New Roman"/>
              </a:rPr>
              <a:t>The main goals of I/O software are:</a:t>
            </a:r>
          </a:p>
          <a:p>
            <a:pPr marL="488360" marR="15586" lvl="2" indent="-155427">
              <a:lnSpc>
                <a:spcPct val="100000"/>
              </a:lnSpc>
              <a:spcBef>
                <a:spcPts val="1000"/>
              </a:spcBef>
              <a:buSzPct val="116666"/>
              <a:buFont typeface="Wingdings"/>
              <a:buChar char=""/>
              <a:tabLst>
                <a:tab pos="488360" algn="l"/>
              </a:tabLst>
            </a:pPr>
            <a:r>
              <a:rPr lang="en-US" sz="2800" dirty="0">
                <a:latin typeface="Times New Roman"/>
                <a:cs typeface="Times New Roman"/>
              </a:rPr>
              <a:t>Device Independence: It means that it should be possible to write programs that can access any I/O device without having to specify the device in advance. For example, a program that reads a file as input should be able to read a file on a floppy disk, on a hard disk, or on a CD-ROM, without having to modify the program for each different device.</a:t>
            </a:r>
          </a:p>
          <a:p>
            <a:pPr marL="488360" marR="17750" lvl="2" indent="-155427">
              <a:lnSpc>
                <a:spcPct val="100000"/>
              </a:lnSpc>
              <a:spcBef>
                <a:spcPts val="1000"/>
              </a:spcBef>
              <a:buSzPct val="116666"/>
              <a:buFont typeface="Wingdings"/>
              <a:buChar char=""/>
              <a:tabLst>
                <a:tab pos="488360" algn="l"/>
              </a:tabLst>
            </a:pPr>
            <a:r>
              <a:rPr lang="en-US" sz="2800" dirty="0">
                <a:latin typeface="Times New Roman"/>
                <a:cs typeface="Times New Roman"/>
              </a:rPr>
              <a:t>Uniform Naming: The name of a file or a device should simply be a string or an integer and not depend on the device in any way. The naming scheme for any device should be uniform or similar.</a:t>
            </a:r>
          </a:p>
          <a:p>
            <a:pPr marL="488360" marR="17750" lvl="2" indent="-155427">
              <a:lnSpc>
                <a:spcPct val="100000"/>
              </a:lnSpc>
              <a:spcBef>
                <a:spcPts val="1000"/>
              </a:spcBef>
              <a:buSzPct val="116666"/>
              <a:buFont typeface="Wingdings"/>
              <a:buChar char=""/>
              <a:tabLst>
                <a:tab pos="488360" algn="l"/>
              </a:tabLst>
            </a:pPr>
            <a:r>
              <a:rPr lang="en-US" sz="2800" dirty="0">
                <a:latin typeface="Times New Roman"/>
                <a:cs typeface="Times New Roman"/>
              </a:rPr>
              <a:t>Error Handling: Errors should be handled as close to the hardware as possible. If the controller discovers a read error, it should try to correct the error itself if it can. If it cannot, then the device driver should handle it.</a:t>
            </a:r>
          </a:p>
          <a:p>
            <a:pPr marL="488360" marR="16452" lvl="2" indent="-155427">
              <a:lnSpc>
                <a:spcPct val="100000"/>
              </a:lnSpc>
              <a:spcBef>
                <a:spcPts val="1000"/>
              </a:spcBef>
              <a:buSzPct val="116666"/>
              <a:buFont typeface="Wingdings"/>
              <a:buChar char=""/>
              <a:tabLst>
                <a:tab pos="488360" algn="l"/>
              </a:tabLst>
            </a:pPr>
            <a:r>
              <a:rPr lang="en-US" sz="2800" dirty="0">
                <a:latin typeface="Times New Roman"/>
                <a:cs typeface="Times New Roman"/>
              </a:rPr>
              <a:t>Buffering: Data that come off a device cannot be stored directly in its final destination. The data must be put into the buffer before storing in its final destination to increase the rate of data transfer.</a:t>
            </a:r>
          </a:p>
          <a:p>
            <a:pPr marL="488360" marR="17318" lvl="2" indent="-155427">
              <a:lnSpc>
                <a:spcPct val="100000"/>
              </a:lnSpc>
              <a:spcBef>
                <a:spcPts val="1000"/>
              </a:spcBef>
              <a:buSzPct val="116666"/>
              <a:buFont typeface="Wingdings"/>
              <a:buChar char=""/>
              <a:tabLst>
                <a:tab pos="488360" algn="l"/>
              </a:tabLst>
            </a:pPr>
            <a:r>
              <a:rPr lang="en-US" sz="2800" dirty="0">
                <a:latin typeface="Times New Roman"/>
                <a:cs typeface="Times New Roman"/>
              </a:rPr>
              <a:t>Provide a Device Independent Block Size: The sector size and block size vary from device to device. The I/O software must provide a uniform block size by treating many sectors as a single logical block.</a:t>
            </a:r>
          </a:p>
          <a:p>
            <a:endParaRPr lang="en-NP" dirty="0"/>
          </a:p>
        </p:txBody>
      </p:sp>
      <p:sp>
        <p:nvSpPr>
          <p:cNvPr id="4" name="Date Placeholder 3">
            <a:extLst>
              <a:ext uri="{FF2B5EF4-FFF2-40B4-BE49-F238E27FC236}">
                <a16:creationId xmlns:a16="http://schemas.microsoft.com/office/drawing/2014/main" id="{F78359B3-EBE0-C9B9-96E6-464E22D7F2B4}"/>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EAD78600-2A8C-3494-7B27-5EDCA42D8E48}"/>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83CB0362-5A5C-44BB-F2BD-DEB866619072}"/>
              </a:ext>
            </a:extLst>
          </p:cNvPr>
          <p:cNvSpPr>
            <a:spLocks noGrp="1"/>
          </p:cNvSpPr>
          <p:nvPr>
            <p:ph type="sldNum" sz="quarter" idx="12"/>
          </p:nvPr>
        </p:nvSpPr>
        <p:spPr/>
        <p:txBody>
          <a:bodyPr/>
          <a:lstStyle/>
          <a:p>
            <a:fld id="{FBB2CDA3-3741-CA4A-A16E-9752FEDAB45F}" type="slidenum">
              <a:rPr lang="en-NP" smtClean="0"/>
              <a:t>15</a:t>
            </a:fld>
            <a:endParaRPr lang="en-NP"/>
          </a:p>
        </p:txBody>
      </p:sp>
    </p:spTree>
    <p:extLst>
      <p:ext uri="{BB962C8B-B14F-4D97-AF65-F5344CB8AC3E}">
        <p14:creationId xmlns:p14="http://schemas.microsoft.com/office/powerpoint/2010/main" val="52162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A8CD-16E7-1085-D67E-BE532E3C5D3C}"/>
              </a:ext>
            </a:extLst>
          </p:cNvPr>
          <p:cNvSpPr>
            <a:spLocks noGrp="1"/>
          </p:cNvSpPr>
          <p:nvPr>
            <p:ph type="title"/>
          </p:nvPr>
        </p:nvSpPr>
        <p:spPr/>
        <p:txBody>
          <a:bodyPr/>
          <a:lstStyle/>
          <a:p>
            <a:r>
              <a:rPr lang="en-US" sz="4400" b="1" u="sng" dirty="0">
                <a:uFill>
                  <a:solidFill>
                    <a:srgbClr val="000000"/>
                  </a:solidFill>
                </a:uFill>
                <a:latin typeface="Times New Roman"/>
                <a:cs typeface="Times New Roman"/>
              </a:rPr>
              <a:t>Program</a:t>
            </a:r>
            <a:r>
              <a:rPr lang="en-US" sz="4400" b="1" u="sng" spc="-17" dirty="0">
                <a:uFill>
                  <a:solidFill>
                    <a:srgbClr val="000000"/>
                  </a:solidFill>
                </a:uFill>
                <a:latin typeface="Times New Roman"/>
                <a:cs typeface="Times New Roman"/>
              </a:rPr>
              <a:t> I/O</a:t>
            </a:r>
            <a:endParaRPr lang="en-NP" dirty="0"/>
          </a:p>
        </p:txBody>
      </p:sp>
      <p:sp>
        <p:nvSpPr>
          <p:cNvPr id="3" name="Content Placeholder 2">
            <a:extLst>
              <a:ext uri="{FF2B5EF4-FFF2-40B4-BE49-F238E27FC236}">
                <a16:creationId xmlns:a16="http://schemas.microsoft.com/office/drawing/2014/main" id="{8F1124CB-E45F-FE6D-D49C-BF4A9FE50B06}"/>
              </a:ext>
            </a:extLst>
          </p:cNvPr>
          <p:cNvSpPr>
            <a:spLocks noGrp="1"/>
          </p:cNvSpPr>
          <p:nvPr>
            <p:ph idx="1"/>
          </p:nvPr>
        </p:nvSpPr>
        <p:spPr/>
        <p:txBody>
          <a:bodyPr>
            <a:normAutofit fontScale="92500" lnSpcReduction="10000"/>
          </a:bodyPr>
          <a:lstStyle/>
          <a:p>
            <a:pPr marL="177074" marR="16019" indent="155859" algn="just">
              <a:lnSpc>
                <a:spcPct val="110200"/>
              </a:lnSpc>
              <a:spcBef>
                <a:spcPts val="20"/>
              </a:spcBef>
            </a:pPr>
            <a:r>
              <a:rPr lang="en-US" sz="2800" dirty="0">
                <a:latin typeface="Times New Roman"/>
                <a:cs typeface="Times New Roman"/>
              </a:rPr>
              <a:t>When</a:t>
            </a:r>
            <a:r>
              <a:rPr lang="en-US" sz="2800" spc="109" dirty="0">
                <a:latin typeface="Times New Roman"/>
                <a:cs typeface="Times New Roman"/>
              </a:rPr>
              <a:t> </a:t>
            </a:r>
            <a:r>
              <a:rPr lang="en-US" sz="2800" dirty="0">
                <a:latin typeface="Times New Roman"/>
                <a:cs typeface="Times New Roman"/>
              </a:rPr>
              <a:t>the</a:t>
            </a:r>
            <a:r>
              <a:rPr lang="en-US" sz="2800" spc="106" dirty="0">
                <a:latin typeface="Times New Roman"/>
                <a:cs typeface="Times New Roman"/>
              </a:rPr>
              <a:t> </a:t>
            </a:r>
            <a:r>
              <a:rPr lang="en-US" sz="2800" dirty="0">
                <a:latin typeface="Times New Roman"/>
                <a:cs typeface="Times New Roman"/>
              </a:rPr>
              <a:t>processor</a:t>
            </a:r>
            <a:r>
              <a:rPr lang="en-US" sz="2800" spc="109" dirty="0">
                <a:latin typeface="Times New Roman"/>
                <a:cs typeface="Times New Roman"/>
              </a:rPr>
              <a:t> </a:t>
            </a:r>
            <a:r>
              <a:rPr lang="en-US" sz="2800" dirty="0">
                <a:latin typeface="Times New Roman"/>
                <a:cs typeface="Times New Roman"/>
              </a:rPr>
              <a:t>is</a:t>
            </a:r>
            <a:r>
              <a:rPr lang="en-US" sz="2800" spc="109" dirty="0">
                <a:latin typeface="Times New Roman"/>
                <a:cs typeface="Times New Roman"/>
              </a:rPr>
              <a:t> </a:t>
            </a:r>
            <a:r>
              <a:rPr lang="en-US" sz="2800" dirty="0">
                <a:latin typeface="Times New Roman"/>
                <a:cs typeface="Times New Roman"/>
              </a:rPr>
              <a:t>executing</a:t>
            </a:r>
            <a:r>
              <a:rPr lang="en-US" sz="2800" spc="102" dirty="0">
                <a:latin typeface="Times New Roman"/>
                <a:cs typeface="Times New Roman"/>
              </a:rPr>
              <a:t> </a:t>
            </a:r>
            <a:r>
              <a:rPr lang="en-US" sz="2800" dirty="0">
                <a:latin typeface="Times New Roman"/>
                <a:cs typeface="Times New Roman"/>
              </a:rPr>
              <a:t>a</a:t>
            </a:r>
            <a:r>
              <a:rPr lang="en-US" sz="2800" spc="109" dirty="0">
                <a:latin typeface="Times New Roman"/>
                <a:cs typeface="Times New Roman"/>
              </a:rPr>
              <a:t> </a:t>
            </a:r>
            <a:r>
              <a:rPr lang="en-US" sz="2800" dirty="0">
                <a:latin typeface="Times New Roman"/>
                <a:cs typeface="Times New Roman"/>
              </a:rPr>
              <a:t>program</a:t>
            </a:r>
            <a:r>
              <a:rPr lang="en-US" sz="2800" spc="109" dirty="0">
                <a:latin typeface="Times New Roman"/>
                <a:cs typeface="Times New Roman"/>
              </a:rPr>
              <a:t> </a:t>
            </a:r>
            <a:r>
              <a:rPr lang="en-US" sz="2800" dirty="0">
                <a:latin typeface="Times New Roman"/>
                <a:cs typeface="Times New Roman"/>
              </a:rPr>
              <a:t>and</a:t>
            </a:r>
            <a:r>
              <a:rPr lang="en-US" sz="2800" spc="116" dirty="0">
                <a:latin typeface="Times New Roman"/>
                <a:cs typeface="Times New Roman"/>
              </a:rPr>
              <a:t> </a:t>
            </a:r>
            <a:r>
              <a:rPr lang="en-US" sz="2800" dirty="0">
                <a:latin typeface="Times New Roman"/>
                <a:cs typeface="Times New Roman"/>
              </a:rPr>
              <a:t>encounters</a:t>
            </a:r>
            <a:r>
              <a:rPr lang="en-US" sz="2800" spc="112" dirty="0">
                <a:latin typeface="Times New Roman"/>
                <a:cs typeface="Times New Roman"/>
              </a:rPr>
              <a:t> </a:t>
            </a:r>
            <a:r>
              <a:rPr lang="en-US" sz="2800" dirty="0">
                <a:latin typeface="Times New Roman"/>
                <a:cs typeface="Times New Roman"/>
              </a:rPr>
              <a:t>an</a:t>
            </a:r>
            <a:r>
              <a:rPr lang="en-US" sz="2800" spc="109" dirty="0">
                <a:latin typeface="Times New Roman"/>
                <a:cs typeface="Times New Roman"/>
              </a:rPr>
              <a:t> </a:t>
            </a:r>
            <a:r>
              <a:rPr lang="en-US" sz="2800" dirty="0">
                <a:latin typeface="Times New Roman"/>
                <a:cs typeface="Times New Roman"/>
              </a:rPr>
              <a:t>instruction</a:t>
            </a:r>
            <a:r>
              <a:rPr lang="en-US" sz="2800" spc="112" dirty="0">
                <a:latin typeface="Times New Roman"/>
                <a:cs typeface="Times New Roman"/>
              </a:rPr>
              <a:t> </a:t>
            </a:r>
            <a:r>
              <a:rPr lang="en-US" sz="2800" dirty="0">
                <a:latin typeface="Times New Roman"/>
                <a:cs typeface="Times New Roman"/>
              </a:rPr>
              <a:t>relating</a:t>
            </a:r>
            <a:r>
              <a:rPr lang="en-US" sz="2800" spc="102" dirty="0">
                <a:latin typeface="Times New Roman"/>
                <a:cs typeface="Times New Roman"/>
              </a:rPr>
              <a:t> </a:t>
            </a:r>
            <a:r>
              <a:rPr lang="en-US" sz="2800" dirty="0">
                <a:latin typeface="Times New Roman"/>
                <a:cs typeface="Times New Roman"/>
              </a:rPr>
              <a:t>to</a:t>
            </a:r>
            <a:r>
              <a:rPr lang="en-US" sz="2800" spc="143" dirty="0">
                <a:latin typeface="Times New Roman"/>
                <a:cs typeface="Times New Roman"/>
              </a:rPr>
              <a:t> </a:t>
            </a:r>
            <a:r>
              <a:rPr lang="en-US" sz="2800" dirty="0">
                <a:latin typeface="Times New Roman"/>
                <a:cs typeface="Times New Roman"/>
              </a:rPr>
              <a:t>I/O,</a:t>
            </a:r>
            <a:r>
              <a:rPr lang="en-US" sz="2800" spc="112" dirty="0">
                <a:latin typeface="Times New Roman"/>
                <a:cs typeface="Times New Roman"/>
              </a:rPr>
              <a:t> </a:t>
            </a:r>
            <a:r>
              <a:rPr lang="en-US" sz="2800" spc="-17" dirty="0">
                <a:latin typeface="Times New Roman"/>
                <a:cs typeface="Times New Roman"/>
              </a:rPr>
              <a:t>it </a:t>
            </a:r>
            <a:r>
              <a:rPr lang="en-US" sz="2800" dirty="0">
                <a:latin typeface="Times New Roman"/>
                <a:cs typeface="Times New Roman"/>
              </a:rPr>
              <a:t>executes</a:t>
            </a:r>
            <a:r>
              <a:rPr lang="en-US" sz="2800" spc="-3" dirty="0">
                <a:latin typeface="Times New Roman"/>
                <a:cs typeface="Times New Roman"/>
              </a:rPr>
              <a:t> </a:t>
            </a:r>
            <a:r>
              <a:rPr lang="en-US" sz="2800" dirty="0">
                <a:latin typeface="Times New Roman"/>
                <a:cs typeface="Times New Roman"/>
              </a:rPr>
              <a:t>that instruction by</a:t>
            </a:r>
            <a:r>
              <a:rPr lang="en-US" sz="2800" spc="-10" dirty="0">
                <a:latin typeface="Times New Roman"/>
                <a:cs typeface="Times New Roman"/>
              </a:rPr>
              <a:t> </a:t>
            </a:r>
            <a:r>
              <a:rPr lang="en-US" sz="2800" dirty="0">
                <a:latin typeface="Times New Roman"/>
                <a:cs typeface="Times New Roman"/>
              </a:rPr>
              <a:t>issuing a command to</a:t>
            </a:r>
            <a:r>
              <a:rPr lang="en-US" sz="2800" spc="3" dirty="0">
                <a:latin typeface="Times New Roman"/>
                <a:cs typeface="Times New Roman"/>
              </a:rPr>
              <a:t> </a:t>
            </a:r>
            <a:r>
              <a:rPr lang="en-US" sz="2800" dirty="0">
                <a:latin typeface="Times New Roman"/>
                <a:cs typeface="Times New Roman"/>
              </a:rPr>
              <a:t>the appropriate</a:t>
            </a:r>
            <a:r>
              <a:rPr lang="en-US" sz="2800" spc="24" dirty="0">
                <a:latin typeface="Times New Roman"/>
                <a:cs typeface="Times New Roman"/>
              </a:rPr>
              <a:t> </a:t>
            </a:r>
            <a:r>
              <a:rPr lang="en-US" sz="2800" dirty="0">
                <a:latin typeface="Times New Roman"/>
                <a:cs typeface="Times New Roman"/>
              </a:rPr>
              <a:t>I/O</a:t>
            </a:r>
            <a:r>
              <a:rPr lang="en-US" sz="2800" spc="3" dirty="0">
                <a:latin typeface="Times New Roman"/>
                <a:cs typeface="Times New Roman"/>
              </a:rPr>
              <a:t> </a:t>
            </a:r>
            <a:r>
              <a:rPr lang="en-US" sz="2800" dirty="0">
                <a:latin typeface="Times New Roman"/>
                <a:cs typeface="Times New Roman"/>
              </a:rPr>
              <a:t>module.</a:t>
            </a:r>
            <a:r>
              <a:rPr lang="en-US" sz="2800" spc="14" dirty="0">
                <a:latin typeface="Times New Roman"/>
                <a:cs typeface="Times New Roman"/>
              </a:rPr>
              <a:t> </a:t>
            </a:r>
          </a:p>
          <a:p>
            <a:pPr marL="177074" marR="16019" indent="155859" algn="just">
              <a:lnSpc>
                <a:spcPct val="110200"/>
              </a:lnSpc>
              <a:spcBef>
                <a:spcPts val="20"/>
              </a:spcBef>
            </a:pPr>
            <a:r>
              <a:rPr lang="en-US" sz="2800" dirty="0">
                <a:latin typeface="Times New Roman"/>
                <a:cs typeface="Times New Roman"/>
              </a:rPr>
              <a:t>In</a:t>
            </a:r>
            <a:r>
              <a:rPr lang="en-US" sz="2800" spc="3" dirty="0">
                <a:latin typeface="Times New Roman"/>
                <a:cs typeface="Times New Roman"/>
              </a:rPr>
              <a:t> </a:t>
            </a:r>
            <a:r>
              <a:rPr lang="en-US" sz="2800" dirty="0">
                <a:latin typeface="Times New Roman"/>
                <a:cs typeface="Times New Roman"/>
              </a:rPr>
              <a:t>programmed</a:t>
            </a:r>
            <a:r>
              <a:rPr lang="en-US" sz="2800" spc="10" dirty="0">
                <a:latin typeface="Times New Roman"/>
                <a:cs typeface="Times New Roman"/>
              </a:rPr>
              <a:t> </a:t>
            </a:r>
            <a:r>
              <a:rPr lang="en-US" sz="2800" spc="-14" dirty="0">
                <a:latin typeface="Times New Roman"/>
                <a:cs typeface="Times New Roman"/>
              </a:rPr>
              <a:t>I/O, </a:t>
            </a:r>
            <a:r>
              <a:rPr lang="en-US" sz="2800" dirty="0">
                <a:latin typeface="Times New Roman"/>
                <a:cs typeface="Times New Roman"/>
              </a:rPr>
              <a:t>the</a:t>
            </a:r>
            <a:r>
              <a:rPr lang="en-US" sz="2800" spc="51" dirty="0">
                <a:latin typeface="Times New Roman"/>
                <a:cs typeface="Times New Roman"/>
              </a:rPr>
              <a:t> </a:t>
            </a:r>
            <a:r>
              <a:rPr lang="en-US" sz="2800" dirty="0">
                <a:latin typeface="Times New Roman"/>
                <a:cs typeface="Times New Roman"/>
              </a:rPr>
              <a:t>I/O</a:t>
            </a:r>
            <a:r>
              <a:rPr lang="en-US" sz="2800" spc="44" dirty="0">
                <a:latin typeface="Times New Roman"/>
                <a:cs typeface="Times New Roman"/>
              </a:rPr>
              <a:t> </a:t>
            </a:r>
            <a:r>
              <a:rPr lang="en-US" sz="2800" dirty="0">
                <a:latin typeface="Times New Roman"/>
                <a:cs typeface="Times New Roman"/>
              </a:rPr>
              <a:t>module</a:t>
            </a:r>
            <a:r>
              <a:rPr lang="en-US" sz="2800" spc="44" dirty="0">
                <a:latin typeface="Times New Roman"/>
                <a:cs typeface="Times New Roman"/>
              </a:rPr>
              <a:t> </a:t>
            </a:r>
            <a:r>
              <a:rPr lang="en-US" sz="2800" dirty="0">
                <a:latin typeface="Times New Roman"/>
                <a:cs typeface="Times New Roman"/>
              </a:rPr>
              <a:t>will</a:t>
            </a:r>
            <a:r>
              <a:rPr lang="en-US" sz="2800" spc="48" dirty="0">
                <a:latin typeface="Times New Roman"/>
                <a:cs typeface="Times New Roman"/>
              </a:rPr>
              <a:t> </a:t>
            </a:r>
            <a:r>
              <a:rPr lang="en-US" sz="2800" dirty="0">
                <a:latin typeface="Times New Roman"/>
                <a:cs typeface="Times New Roman"/>
              </a:rPr>
              <a:t>perform</a:t>
            </a:r>
            <a:r>
              <a:rPr lang="en-US" sz="2800" spc="48" dirty="0">
                <a:latin typeface="Times New Roman"/>
                <a:cs typeface="Times New Roman"/>
              </a:rPr>
              <a:t> </a:t>
            </a:r>
            <a:r>
              <a:rPr lang="en-US" sz="2800" dirty="0">
                <a:latin typeface="Times New Roman"/>
                <a:cs typeface="Times New Roman"/>
              </a:rPr>
              <a:t>the</a:t>
            </a:r>
            <a:r>
              <a:rPr lang="en-US" sz="2800" spc="44" dirty="0">
                <a:latin typeface="Times New Roman"/>
                <a:cs typeface="Times New Roman"/>
              </a:rPr>
              <a:t> </a:t>
            </a:r>
            <a:r>
              <a:rPr lang="en-US" sz="2800" dirty="0">
                <a:latin typeface="Times New Roman"/>
                <a:cs typeface="Times New Roman"/>
              </a:rPr>
              <a:t>required</a:t>
            </a:r>
            <a:r>
              <a:rPr lang="en-US" sz="2800" spc="41" dirty="0">
                <a:latin typeface="Times New Roman"/>
                <a:cs typeface="Times New Roman"/>
              </a:rPr>
              <a:t> </a:t>
            </a:r>
            <a:r>
              <a:rPr lang="en-US" sz="2800" dirty="0">
                <a:latin typeface="Times New Roman"/>
                <a:cs typeface="Times New Roman"/>
              </a:rPr>
              <a:t>action</a:t>
            </a:r>
            <a:r>
              <a:rPr lang="en-US" sz="2800" spc="51" dirty="0">
                <a:latin typeface="Times New Roman"/>
                <a:cs typeface="Times New Roman"/>
              </a:rPr>
              <a:t> </a:t>
            </a:r>
            <a:r>
              <a:rPr lang="en-US" sz="2800" dirty="0">
                <a:latin typeface="Times New Roman"/>
                <a:cs typeface="Times New Roman"/>
              </a:rPr>
              <a:t>and</a:t>
            </a:r>
            <a:r>
              <a:rPr lang="en-US" sz="2800" spc="44" dirty="0">
                <a:latin typeface="Times New Roman"/>
                <a:cs typeface="Times New Roman"/>
              </a:rPr>
              <a:t> </a:t>
            </a:r>
            <a:r>
              <a:rPr lang="en-US" sz="2800" dirty="0">
                <a:latin typeface="Times New Roman"/>
                <a:cs typeface="Times New Roman"/>
              </a:rPr>
              <a:t>then</a:t>
            </a:r>
            <a:r>
              <a:rPr lang="en-US" sz="2800" spc="44" dirty="0">
                <a:latin typeface="Times New Roman"/>
                <a:cs typeface="Times New Roman"/>
              </a:rPr>
              <a:t> </a:t>
            </a:r>
            <a:r>
              <a:rPr lang="en-US" sz="2800" dirty="0">
                <a:latin typeface="Times New Roman"/>
                <a:cs typeface="Times New Roman"/>
              </a:rPr>
              <a:t>set</a:t>
            </a:r>
            <a:r>
              <a:rPr lang="en-US" sz="2800" spc="44" dirty="0">
                <a:latin typeface="Times New Roman"/>
                <a:cs typeface="Times New Roman"/>
              </a:rPr>
              <a:t> </a:t>
            </a:r>
            <a:r>
              <a:rPr lang="en-US" sz="2800" dirty="0">
                <a:latin typeface="Times New Roman"/>
                <a:cs typeface="Times New Roman"/>
              </a:rPr>
              <a:t>the</a:t>
            </a:r>
            <a:r>
              <a:rPr lang="en-US" sz="2800" spc="44" dirty="0">
                <a:latin typeface="Times New Roman"/>
                <a:cs typeface="Times New Roman"/>
              </a:rPr>
              <a:t> </a:t>
            </a:r>
            <a:r>
              <a:rPr lang="en-US" sz="2800" dirty="0">
                <a:latin typeface="Times New Roman"/>
                <a:cs typeface="Times New Roman"/>
              </a:rPr>
              <a:t>appropriate</a:t>
            </a:r>
            <a:r>
              <a:rPr lang="en-US" sz="2800" spc="41" dirty="0">
                <a:latin typeface="Times New Roman"/>
                <a:cs typeface="Times New Roman"/>
              </a:rPr>
              <a:t> </a:t>
            </a:r>
            <a:r>
              <a:rPr lang="en-US" sz="2800" dirty="0">
                <a:latin typeface="Times New Roman"/>
                <a:cs typeface="Times New Roman"/>
              </a:rPr>
              <a:t>bits</a:t>
            </a:r>
            <a:r>
              <a:rPr lang="en-US" sz="2800" spc="48" dirty="0">
                <a:latin typeface="Times New Roman"/>
                <a:cs typeface="Times New Roman"/>
              </a:rPr>
              <a:t> </a:t>
            </a:r>
            <a:r>
              <a:rPr lang="en-US" sz="2800" dirty="0">
                <a:latin typeface="Times New Roman"/>
                <a:cs typeface="Times New Roman"/>
              </a:rPr>
              <a:t>in</a:t>
            </a:r>
            <a:r>
              <a:rPr lang="en-US" sz="2800" spc="44" dirty="0">
                <a:latin typeface="Times New Roman"/>
                <a:cs typeface="Times New Roman"/>
              </a:rPr>
              <a:t> </a:t>
            </a:r>
            <a:r>
              <a:rPr lang="en-US" sz="2800" dirty="0">
                <a:latin typeface="Times New Roman"/>
                <a:cs typeface="Times New Roman"/>
              </a:rPr>
              <a:t>the</a:t>
            </a:r>
            <a:r>
              <a:rPr lang="en-US" sz="2800" spc="61" dirty="0">
                <a:latin typeface="Times New Roman"/>
                <a:cs typeface="Times New Roman"/>
              </a:rPr>
              <a:t> </a:t>
            </a:r>
            <a:r>
              <a:rPr lang="en-US" sz="2800" dirty="0">
                <a:latin typeface="Times New Roman"/>
                <a:cs typeface="Times New Roman"/>
              </a:rPr>
              <a:t>I/O</a:t>
            </a:r>
            <a:r>
              <a:rPr lang="en-US" sz="2800" spc="48" dirty="0">
                <a:latin typeface="Times New Roman"/>
                <a:cs typeface="Times New Roman"/>
              </a:rPr>
              <a:t> </a:t>
            </a:r>
            <a:r>
              <a:rPr lang="en-US" sz="2800" spc="-7" dirty="0">
                <a:latin typeface="Times New Roman"/>
                <a:cs typeface="Times New Roman"/>
              </a:rPr>
              <a:t>status </a:t>
            </a:r>
            <a:r>
              <a:rPr lang="en-US" sz="2800" dirty="0">
                <a:latin typeface="Times New Roman"/>
                <a:cs typeface="Times New Roman"/>
              </a:rPr>
              <a:t>register.</a:t>
            </a:r>
            <a:r>
              <a:rPr lang="en-US" sz="2800" spc="126" dirty="0">
                <a:latin typeface="Times New Roman"/>
                <a:cs typeface="Times New Roman"/>
              </a:rPr>
              <a:t> </a:t>
            </a:r>
          </a:p>
          <a:p>
            <a:pPr marL="177074" marR="16019" indent="155859" algn="just">
              <a:lnSpc>
                <a:spcPct val="110200"/>
              </a:lnSpc>
              <a:spcBef>
                <a:spcPts val="20"/>
              </a:spcBef>
            </a:pPr>
            <a:r>
              <a:rPr lang="en-US" sz="2800" dirty="0">
                <a:latin typeface="Times New Roman"/>
                <a:cs typeface="Times New Roman"/>
              </a:rPr>
              <a:t>The</a:t>
            </a:r>
            <a:r>
              <a:rPr lang="en-US" sz="2800" spc="139" dirty="0">
                <a:latin typeface="Times New Roman"/>
                <a:cs typeface="Times New Roman"/>
              </a:rPr>
              <a:t> </a:t>
            </a:r>
            <a:r>
              <a:rPr lang="en-US" sz="2800" dirty="0">
                <a:latin typeface="Times New Roman"/>
                <a:cs typeface="Times New Roman"/>
              </a:rPr>
              <a:t>I/O</a:t>
            </a:r>
            <a:r>
              <a:rPr lang="en-US" sz="2800" spc="133" dirty="0">
                <a:latin typeface="Times New Roman"/>
                <a:cs typeface="Times New Roman"/>
              </a:rPr>
              <a:t> </a:t>
            </a:r>
            <a:r>
              <a:rPr lang="en-US" sz="2800" dirty="0">
                <a:latin typeface="Times New Roman"/>
                <a:cs typeface="Times New Roman"/>
              </a:rPr>
              <a:t>module</a:t>
            </a:r>
            <a:r>
              <a:rPr lang="en-US" sz="2800" spc="130" dirty="0">
                <a:latin typeface="Times New Roman"/>
                <a:cs typeface="Times New Roman"/>
              </a:rPr>
              <a:t> </a:t>
            </a:r>
            <a:r>
              <a:rPr lang="en-US" sz="2800" dirty="0">
                <a:latin typeface="Times New Roman"/>
                <a:cs typeface="Times New Roman"/>
              </a:rPr>
              <a:t>takes</a:t>
            </a:r>
            <a:r>
              <a:rPr lang="en-US" sz="2800" spc="133" dirty="0">
                <a:latin typeface="Times New Roman"/>
                <a:cs typeface="Times New Roman"/>
              </a:rPr>
              <a:t> </a:t>
            </a:r>
            <a:r>
              <a:rPr lang="en-US" sz="2800" dirty="0">
                <a:latin typeface="Times New Roman"/>
                <a:cs typeface="Times New Roman"/>
              </a:rPr>
              <a:t>no</a:t>
            </a:r>
            <a:r>
              <a:rPr lang="en-US" sz="2800" spc="130" dirty="0">
                <a:latin typeface="Times New Roman"/>
                <a:cs typeface="Times New Roman"/>
              </a:rPr>
              <a:t> </a:t>
            </a:r>
            <a:r>
              <a:rPr lang="en-US" sz="2800" dirty="0">
                <a:latin typeface="Times New Roman"/>
                <a:cs typeface="Times New Roman"/>
              </a:rPr>
              <a:t>further</a:t>
            </a:r>
            <a:r>
              <a:rPr lang="en-US" sz="2800" spc="130" dirty="0">
                <a:latin typeface="Times New Roman"/>
                <a:cs typeface="Times New Roman"/>
              </a:rPr>
              <a:t> </a:t>
            </a:r>
            <a:r>
              <a:rPr lang="en-US" sz="2800" dirty="0">
                <a:latin typeface="Times New Roman"/>
                <a:cs typeface="Times New Roman"/>
              </a:rPr>
              <a:t>action</a:t>
            </a:r>
            <a:r>
              <a:rPr lang="en-US" sz="2800" spc="133" dirty="0">
                <a:latin typeface="Times New Roman"/>
                <a:cs typeface="Times New Roman"/>
              </a:rPr>
              <a:t> </a:t>
            </a:r>
            <a:r>
              <a:rPr lang="en-US" sz="2800" dirty="0">
                <a:latin typeface="Times New Roman"/>
                <a:cs typeface="Times New Roman"/>
              </a:rPr>
              <a:t>to</a:t>
            </a:r>
            <a:r>
              <a:rPr lang="en-US" sz="2800" spc="133" dirty="0">
                <a:latin typeface="Times New Roman"/>
                <a:cs typeface="Times New Roman"/>
              </a:rPr>
              <a:t> </a:t>
            </a:r>
            <a:r>
              <a:rPr lang="en-US" sz="2800" dirty="0">
                <a:latin typeface="Times New Roman"/>
                <a:cs typeface="Times New Roman"/>
              </a:rPr>
              <a:t>alert</a:t>
            </a:r>
            <a:r>
              <a:rPr lang="en-US" sz="2800" spc="133" dirty="0">
                <a:latin typeface="Times New Roman"/>
                <a:cs typeface="Times New Roman"/>
              </a:rPr>
              <a:t> </a:t>
            </a:r>
            <a:r>
              <a:rPr lang="en-US" sz="2800" dirty="0">
                <a:latin typeface="Times New Roman"/>
                <a:cs typeface="Times New Roman"/>
              </a:rPr>
              <a:t>the</a:t>
            </a:r>
            <a:r>
              <a:rPr lang="en-US" sz="2800" spc="139" dirty="0">
                <a:latin typeface="Times New Roman"/>
                <a:cs typeface="Times New Roman"/>
              </a:rPr>
              <a:t> </a:t>
            </a:r>
            <a:r>
              <a:rPr lang="en-US" sz="2800" dirty="0">
                <a:latin typeface="Times New Roman"/>
                <a:cs typeface="Times New Roman"/>
              </a:rPr>
              <a:t>processor.</a:t>
            </a:r>
            <a:r>
              <a:rPr lang="en-US" sz="2800" spc="139" dirty="0">
                <a:latin typeface="Times New Roman"/>
                <a:cs typeface="Times New Roman"/>
              </a:rPr>
              <a:t> </a:t>
            </a:r>
          </a:p>
          <a:p>
            <a:pPr marL="634274" marR="16019" lvl="1" indent="155859" algn="just">
              <a:lnSpc>
                <a:spcPct val="110200"/>
              </a:lnSpc>
              <a:spcBef>
                <a:spcPts val="20"/>
              </a:spcBef>
            </a:pPr>
            <a:r>
              <a:rPr lang="en-US" dirty="0">
                <a:latin typeface="Times New Roman"/>
                <a:cs typeface="Times New Roman"/>
              </a:rPr>
              <a:t>In</a:t>
            </a:r>
            <a:r>
              <a:rPr lang="en-US" spc="133" dirty="0">
                <a:latin typeface="Times New Roman"/>
                <a:cs typeface="Times New Roman"/>
              </a:rPr>
              <a:t> </a:t>
            </a:r>
            <a:r>
              <a:rPr lang="en-US" dirty="0">
                <a:latin typeface="Times New Roman"/>
                <a:cs typeface="Times New Roman"/>
              </a:rPr>
              <a:t>particular,</a:t>
            </a:r>
            <a:r>
              <a:rPr lang="en-US" spc="133" dirty="0">
                <a:latin typeface="Times New Roman"/>
                <a:cs typeface="Times New Roman"/>
              </a:rPr>
              <a:t> </a:t>
            </a:r>
            <a:r>
              <a:rPr lang="en-US" dirty="0">
                <a:latin typeface="Times New Roman"/>
                <a:cs typeface="Times New Roman"/>
              </a:rPr>
              <a:t>it</a:t>
            </a:r>
            <a:r>
              <a:rPr lang="en-US" spc="133" dirty="0">
                <a:latin typeface="Times New Roman"/>
                <a:cs typeface="Times New Roman"/>
              </a:rPr>
              <a:t> </a:t>
            </a:r>
            <a:r>
              <a:rPr lang="en-US" spc="-7" dirty="0">
                <a:latin typeface="Times New Roman"/>
                <a:cs typeface="Times New Roman"/>
              </a:rPr>
              <a:t>doesn't </a:t>
            </a:r>
            <a:r>
              <a:rPr lang="en-US" dirty="0">
                <a:latin typeface="Times New Roman"/>
                <a:cs typeface="Times New Roman"/>
              </a:rPr>
              <a:t>interrupt</a:t>
            </a:r>
            <a:r>
              <a:rPr lang="en-US" spc="27" dirty="0">
                <a:latin typeface="Times New Roman"/>
                <a:cs typeface="Times New Roman"/>
              </a:rPr>
              <a:t> </a:t>
            </a:r>
            <a:r>
              <a:rPr lang="en-US" dirty="0">
                <a:latin typeface="Times New Roman"/>
                <a:cs typeface="Times New Roman"/>
              </a:rPr>
              <a:t>the</a:t>
            </a:r>
            <a:r>
              <a:rPr lang="en-US" spc="27" dirty="0">
                <a:latin typeface="Times New Roman"/>
                <a:cs typeface="Times New Roman"/>
              </a:rPr>
              <a:t> </a:t>
            </a:r>
            <a:r>
              <a:rPr lang="en-US" dirty="0">
                <a:latin typeface="Times New Roman"/>
                <a:cs typeface="Times New Roman"/>
              </a:rPr>
              <a:t>processor.</a:t>
            </a:r>
            <a:r>
              <a:rPr lang="en-US" spc="41" dirty="0">
                <a:latin typeface="Times New Roman"/>
                <a:cs typeface="Times New Roman"/>
              </a:rPr>
              <a:t> </a:t>
            </a:r>
          </a:p>
          <a:p>
            <a:pPr marL="177074" marR="16019" indent="155859" algn="just">
              <a:lnSpc>
                <a:spcPct val="110200"/>
              </a:lnSpc>
              <a:spcBef>
                <a:spcPts val="20"/>
              </a:spcBef>
            </a:pPr>
            <a:r>
              <a:rPr lang="en-US" sz="2800" dirty="0">
                <a:latin typeface="Times New Roman"/>
                <a:cs typeface="Times New Roman"/>
              </a:rPr>
              <a:t>After</a:t>
            </a:r>
            <a:r>
              <a:rPr lang="en-US" sz="2800" spc="27" dirty="0">
                <a:latin typeface="Times New Roman"/>
                <a:cs typeface="Times New Roman"/>
              </a:rPr>
              <a:t> </a:t>
            </a:r>
            <a:r>
              <a:rPr lang="en-US" sz="2800" dirty="0">
                <a:latin typeface="Times New Roman"/>
                <a:cs typeface="Times New Roman"/>
              </a:rPr>
              <a:t>the</a:t>
            </a:r>
            <a:r>
              <a:rPr lang="en-US" sz="2800" spc="41" dirty="0">
                <a:latin typeface="Times New Roman"/>
                <a:cs typeface="Times New Roman"/>
              </a:rPr>
              <a:t> </a:t>
            </a:r>
            <a:r>
              <a:rPr lang="en-US" sz="2800" dirty="0">
                <a:latin typeface="Times New Roman"/>
                <a:cs typeface="Times New Roman"/>
              </a:rPr>
              <a:t>I/O</a:t>
            </a:r>
            <a:r>
              <a:rPr lang="en-US" sz="2800" spc="27" dirty="0">
                <a:latin typeface="Times New Roman"/>
                <a:cs typeface="Times New Roman"/>
              </a:rPr>
              <a:t> </a:t>
            </a:r>
            <a:r>
              <a:rPr lang="en-US" sz="2800" dirty="0">
                <a:latin typeface="Times New Roman"/>
                <a:cs typeface="Times New Roman"/>
              </a:rPr>
              <a:t>instruction</a:t>
            </a:r>
            <a:r>
              <a:rPr lang="en-US" sz="2800" spc="31" dirty="0">
                <a:latin typeface="Times New Roman"/>
                <a:cs typeface="Times New Roman"/>
              </a:rPr>
              <a:t> </a:t>
            </a:r>
            <a:r>
              <a:rPr lang="en-US" sz="2800" dirty="0">
                <a:latin typeface="Times New Roman"/>
                <a:cs typeface="Times New Roman"/>
              </a:rPr>
              <a:t>is</a:t>
            </a:r>
            <a:r>
              <a:rPr lang="en-US" sz="2800" spc="27" dirty="0">
                <a:latin typeface="Times New Roman"/>
                <a:cs typeface="Times New Roman"/>
              </a:rPr>
              <a:t> </a:t>
            </a:r>
            <a:r>
              <a:rPr lang="en-US" sz="2800" dirty="0">
                <a:latin typeface="Times New Roman"/>
                <a:cs typeface="Times New Roman"/>
              </a:rPr>
              <a:t>invoked,</a:t>
            </a:r>
            <a:r>
              <a:rPr lang="en-US" sz="2800" spc="37" dirty="0">
                <a:latin typeface="Times New Roman"/>
                <a:cs typeface="Times New Roman"/>
              </a:rPr>
              <a:t> </a:t>
            </a:r>
            <a:r>
              <a:rPr lang="en-US" sz="2800" dirty="0">
                <a:latin typeface="Times New Roman"/>
                <a:cs typeface="Times New Roman"/>
              </a:rPr>
              <a:t>the</a:t>
            </a:r>
            <a:r>
              <a:rPr lang="en-US" sz="2800" spc="27" dirty="0">
                <a:latin typeface="Times New Roman"/>
                <a:cs typeface="Times New Roman"/>
              </a:rPr>
              <a:t> </a:t>
            </a:r>
            <a:r>
              <a:rPr lang="en-US" sz="2800" dirty="0">
                <a:latin typeface="Times New Roman"/>
                <a:cs typeface="Times New Roman"/>
              </a:rPr>
              <a:t>processor</a:t>
            </a:r>
            <a:r>
              <a:rPr lang="en-US" sz="2800" spc="37" dirty="0">
                <a:latin typeface="Times New Roman"/>
                <a:cs typeface="Times New Roman"/>
              </a:rPr>
              <a:t> </a:t>
            </a:r>
            <a:r>
              <a:rPr lang="en-US" sz="2800" dirty="0">
                <a:latin typeface="Times New Roman"/>
                <a:cs typeface="Times New Roman"/>
              </a:rPr>
              <a:t>must</a:t>
            </a:r>
            <a:r>
              <a:rPr lang="en-US" sz="2800" spc="34" dirty="0">
                <a:latin typeface="Times New Roman"/>
                <a:cs typeface="Times New Roman"/>
              </a:rPr>
              <a:t> </a:t>
            </a:r>
            <a:r>
              <a:rPr lang="en-US" sz="2800" dirty="0">
                <a:latin typeface="Times New Roman"/>
                <a:cs typeface="Times New Roman"/>
              </a:rPr>
              <a:t>periodically</a:t>
            </a:r>
            <a:r>
              <a:rPr lang="en-US" sz="2800" spc="17" dirty="0">
                <a:latin typeface="Times New Roman"/>
                <a:cs typeface="Times New Roman"/>
              </a:rPr>
              <a:t> </a:t>
            </a:r>
            <a:r>
              <a:rPr lang="en-US" sz="2800" spc="-7" dirty="0">
                <a:latin typeface="Times New Roman"/>
                <a:cs typeface="Times New Roman"/>
              </a:rPr>
              <a:t>check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status</a:t>
            </a:r>
            <a:r>
              <a:rPr lang="en-US" sz="2800" spc="-14" dirty="0">
                <a:latin typeface="Times New Roman"/>
                <a:cs typeface="Times New Roman"/>
              </a:rPr>
              <a:t> </a:t>
            </a:r>
            <a:r>
              <a:rPr lang="en-US" sz="2800" dirty="0">
                <a:latin typeface="Times New Roman"/>
                <a:cs typeface="Times New Roman"/>
              </a:rPr>
              <a:t>of</a:t>
            </a:r>
            <a:r>
              <a:rPr lang="en-US" sz="2800" spc="-17" dirty="0">
                <a:latin typeface="Times New Roman"/>
                <a:cs typeface="Times New Roman"/>
              </a:rPr>
              <a:t>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I/O</a:t>
            </a:r>
            <a:r>
              <a:rPr lang="en-US" sz="2800" spc="-14" dirty="0">
                <a:latin typeface="Times New Roman"/>
                <a:cs typeface="Times New Roman"/>
              </a:rPr>
              <a:t> </a:t>
            </a:r>
            <a:r>
              <a:rPr lang="en-US" sz="2800" dirty="0">
                <a:latin typeface="Times New Roman"/>
                <a:cs typeface="Times New Roman"/>
              </a:rPr>
              <a:t>module</a:t>
            </a:r>
            <a:r>
              <a:rPr lang="en-US" sz="2800" spc="-14" dirty="0">
                <a:latin typeface="Times New Roman"/>
                <a:cs typeface="Times New Roman"/>
              </a:rPr>
              <a:t> </a:t>
            </a:r>
            <a:r>
              <a:rPr lang="en-US" sz="2800" dirty="0">
                <a:latin typeface="Times New Roman"/>
                <a:cs typeface="Times New Roman"/>
              </a:rPr>
              <a:t>until</a:t>
            </a:r>
            <a:r>
              <a:rPr lang="en-US" sz="2800" spc="-14" dirty="0">
                <a:latin typeface="Times New Roman"/>
                <a:cs typeface="Times New Roman"/>
              </a:rPr>
              <a:t> </a:t>
            </a:r>
            <a:r>
              <a:rPr lang="en-US" sz="2800" dirty="0">
                <a:latin typeface="Times New Roman"/>
                <a:cs typeface="Times New Roman"/>
              </a:rPr>
              <a:t>it</a:t>
            </a:r>
            <a:r>
              <a:rPr lang="en-US" sz="2800" spc="-14" dirty="0">
                <a:latin typeface="Times New Roman"/>
                <a:cs typeface="Times New Roman"/>
              </a:rPr>
              <a:t> </a:t>
            </a:r>
            <a:r>
              <a:rPr lang="en-US" sz="2800" dirty="0">
                <a:latin typeface="Times New Roman"/>
                <a:cs typeface="Times New Roman"/>
              </a:rPr>
              <a:t>finds</a:t>
            </a:r>
            <a:r>
              <a:rPr lang="en-US" sz="2800" spc="-14" dirty="0">
                <a:latin typeface="Times New Roman"/>
                <a:cs typeface="Times New Roman"/>
              </a:rPr>
              <a:t> </a:t>
            </a:r>
            <a:r>
              <a:rPr lang="en-US" sz="2800" dirty="0">
                <a:latin typeface="Times New Roman"/>
                <a:cs typeface="Times New Roman"/>
              </a:rPr>
              <a:t>that</a:t>
            </a:r>
            <a:r>
              <a:rPr lang="en-US" sz="2800" spc="-14" dirty="0">
                <a:latin typeface="Times New Roman"/>
                <a:cs typeface="Times New Roman"/>
              </a:rPr>
              <a:t> </a:t>
            </a:r>
            <a:r>
              <a:rPr lang="en-US" sz="2800" dirty="0">
                <a:latin typeface="Times New Roman"/>
                <a:cs typeface="Times New Roman"/>
              </a:rPr>
              <a:t>the</a:t>
            </a:r>
            <a:r>
              <a:rPr lang="en-US" sz="2800" spc="-27" dirty="0">
                <a:latin typeface="Times New Roman"/>
                <a:cs typeface="Times New Roman"/>
              </a:rPr>
              <a:t> </a:t>
            </a:r>
            <a:r>
              <a:rPr lang="en-US" sz="2800" dirty="0">
                <a:latin typeface="Times New Roman"/>
                <a:cs typeface="Times New Roman"/>
              </a:rPr>
              <a:t>operation</a:t>
            </a:r>
            <a:r>
              <a:rPr lang="en-US" sz="2800" spc="-14" dirty="0">
                <a:latin typeface="Times New Roman"/>
                <a:cs typeface="Times New Roman"/>
              </a:rPr>
              <a:t> </a:t>
            </a:r>
            <a:r>
              <a:rPr lang="en-US" sz="2800" dirty="0">
                <a:latin typeface="Times New Roman"/>
                <a:cs typeface="Times New Roman"/>
              </a:rPr>
              <a:t>is</a:t>
            </a:r>
            <a:r>
              <a:rPr lang="en-US" sz="2800" spc="-14" dirty="0">
                <a:latin typeface="Times New Roman"/>
                <a:cs typeface="Times New Roman"/>
              </a:rPr>
              <a:t> </a:t>
            </a:r>
            <a:r>
              <a:rPr lang="en-US" sz="2800" spc="-7" dirty="0">
                <a:latin typeface="Times New Roman"/>
                <a:cs typeface="Times New Roman"/>
              </a:rPr>
              <a:t>complete.</a:t>
            </a:r>
            <a:endParaRPr lang="en-US" sz="2800" dirty="0">
              <a:latin typeface="Times New Roman"/>
              <a:cs typeface="Times New Roman"/>
            </a:endParaRPr>
          </a:p>
          <a:p>
            <a:pPr marL="177074" indent="155859" algn="just">
              <a:spcBef>
                <a:spcPts val="99"/>
              </a:spcBef>
            </a:pPr>
            <a:r>
              <a:rPr lang="en-US" sz="2800" dirty="0">
                <a:latin typeface="Times New Roman"/>
                <a:cs typeface="Times New Roman"/>
              </a:rPr>
              <a:t>With</a:t>
            </a:r>
            <a:r>
              <a:rPr lang="en-US" sz="2800" spc="112" dirty="0">
                <a:latin typeface="Times New Roman"/>
                <a:cs typeface="Times New Roman"/>
              </a:rPr>
              <a:t> </a:t>
            </a:r>
            <a:r>
              <a:rPr lang="en-US" sz="2800" dirty="0">
                <a:latin typeface="Times New Roman"/>
                <a:cs typeface="Times New Roman"/>
              </a:rPr>
              <a:t>this</a:t>
            </a:r>
            <a:r>
              <a:rPr lang="en-US" sz="2800" spc="112" dirty="0">
                <a:latin typeface="Times New Roman"/>
                <a:cs typeface="Times New Roman"/>
              </a:rPr>
              <a:t> </a:t>
            </a:r>
            <a:r>
              <a:rPr lang="en-US" sz="2800" dirty="0">
                <a:latin typeface="Times New Roman"/>
                <a:cs typeface="Times New Roman"/>
              </a:rPr>
              <a:t>technique,</a:t>
            </a:r>
            <a:r>
              <a:rPr lang="en-US" sz="2800" spc="109" dirty="0">
                <a:latin typeface="Times New Roman"/>
                <a:cs typeface="Times New Roman"/>
              </a:rPr>
              <a:t> </a:t>
            </a:r>
            <a:r>
              <a:rPr lang="en-US" sz="2800" dirty="0">
                <a:latin typeface="Times New Roman"/>
                <a:cs typeface="Times New Roman"/>
              </a:rPr>
              <a:t>the</a:t>
            </a:r>
            <a:r>
              <a:rPr lang="en-US" sz="2800" spc="109" dirty="0">
                <a:latin typeface="Times New Roman"/>
                <a:cs typeface="Times New Roman"/>
              </a:rPr>
              <a:t> </a:t>
            </a:r>
            <a:r>
              <a:rPr lang="en-US" sz="2800" dirty="0">
                <a:latin typeface="Times New Roman"/>
                <a:cs typeface="Times New Roman"/>
              </a:rPr>
              <a:t>processor</a:t>
            </a:r>
            <a:r>
              <a:rPr lang="en-US" sz="2800" spc="109" dirty="0">
                <a:latin typeface="Times New Roman"/>
                <a:cs typeface="Times New Roman"/>
              </a:rPr>
              <a:t> </a:t>
            </a:r>
            <a:r>
              <a:rPr lang="en-US" sz="2800" dirty="0">
                <a:latin typeface="Times New Roman"/>
                <a:cs typeface="Times New Roman"/>
              </a:rPr>
              <a:t>is</a:t>
            </a:r>
            <a:r>
              <a:rPr lang="en-US" sz="2800" spc="112" dirty="0">
                <a:latin typeface="Times New Roman"/>
                <a:cs typeface="Times New Roman"/>
              </a:rPr>
              <a:t> </a:t>
            </a:r>
            <a:r>
              <a:rPr lang="en-US" sz="2800" dirty="0">
                <a:latin typeface="Times New Roman"/>
                <a:cs typeface="Times New Roman"/>
              </a:rPr>
              <a:t>responsible</a:t>
            </a:r>
            <a:r>
              <a:rPr lang="en-US" sz="2800" spc="109" dirty="0">
                <a:latin typeface="Times New Roman"/>
                <a:cs typeface="Times New Roman"/>
              </a:rPr>
              <a:t> </a:t>
            </a:r>
            <a:r>
              <a:rPr lang="en-US" sz="2800" dirty="0">
                <a:latin typeface="Times New Roman"/>
                <a:cs typeface="Times New Roman"/>
              </a:rPr>
              <a:t>for</a:t>
            </a:r>
            <a:r>
              <a:rPr lang="en-US" sz="2800" spc="112" dirty="0">
                <a:latin typeface="Times New Roman"/>
                <a:cs typeface="Times New Roman"/>
              </a:rPr>
              <a:t> </a:t>
            </a:r>
            <a:r>
              <a:rPr lang="en-US" sz="2800" dirty="0">
                <a:latin typeface="Times New Roman"/>
                <a:cs typeface="Times New Roman"/>
              </a:rPr>
              <a:t>extracting</a:t>
            </a:r>
            <a:r>
              <a:rPr lang="en-US" sz="2800" spc="112" dirty="0">
                <a:latin typeface="Times New Roman"/>
                <a:cs typeface="Times New Roman"/>
              </a:rPr>
              <a:t> </a:t>
            </a:r>
            <a:r>
              <a:rPr lang="en-US" sz="2800" dirty="0">
                <a:latin typeface="Times New Roman"/>
                <a:cs typeface="Times New Roman"/>
              </a:rPr>
              <a:t>data</a:t>
            </a:r>
            <a:r>
              <a:rPr lang="en-US" sz="2800" spc="116" dirty="0">
                <a:latin typeface="Times New Roman"/>
                <a:cs typeface="Times New Roman"/>
              </a:rPr>
              <a:t> </a:t>
            </a:r>
            <a:r>
              <a:rPr lang="en-US" sz="2800" dirty="0">
                <a:latin typeface="Times New Roman"/>
                <a:cs typeface="Times New Roman"/>
              </a:rPr>
              <a:t>from</a:t>
            </a:r>
            <a:r>
              <a:rPr lang="en-US" sz="2800" spc="112" dirty="0">
                <a:latin typeface="Times New Roman"/>
                <a:cs typeface="Times New Roman"/>
              </a:rPr>
              <a:t> </a:t>
            </a:r>
            <a:r>
              <a:rPr lang="en-US" sz="2800" dirty="0">
                <a:latin typeface="Times New Roman"/>
                <a:cs typeface="Times New Roman"/>
              </a:rPr>
              <a:t>main</a:t>
            </a:r>
            <a:r>
              <a:rPr lang="en-US" sz="2800" spc="139" dirty="0">
                <a:latin typeface="Times New Roman"/>
                <a:cs typeface="Times New Roman"/>
              </a:rPr>
              <a:t> </a:t>
            </a:r>
            <a:r>
              <a:rPr lang="en-US" sz="2800" dirty="0">
                <a:latin typeface="Times New Roman"/>
                <a:cs typeface="Times New Roman"/>
              </a:rPr>
              <a:t>memory</a:t>
            </a:r>
            <a:r>
              <a:rPr lang="en-US" sz="2800" spc="95" dirty="0">
                <a:latin typeface="Times New Roman"/>
                <a:cs typeface="Times New Roman"/>
              </a:rPr>
              <a:t> </a:t>
            </a:r>
            <a:r>
              <a:rPr lang="en-US" sz="2800" spc="-17" dirty="0">
                <a:latin typeface="Times New Roman"/>
                <a:cs typeface="Times New Roman"/>
              </a:rPr>
              <a:t>for</a:t>
            </a:r>
            <a:r>
              <a:rPr lang="en-US" spc="-17" dirty="0">
                <a:latin typeface="Times New Roman"/>
                <a:cs typeface="Times New Roman"/>
              </a:rPr>
              <a:t> </a:t>
            </a:r>
            <a:r>
              <a:rPr lang="en-US" sz="2800" dirty="0">
                <a:latin typeface="Times New Roman"/>
                <a:cs typeface="Times New Roman"/>
              </a:rPr>
              <a:t>output</a:t>
            </a:r>
            <a:r>
              <a:rPr lang="en-US" sz="2800" spc="65" dirty="0">
                <a:latin typeface="Times New Roman"/>
                <a:cs typeface="Times New Roman"/>
              </a:rPr>
              <a:t> </a:t>
            </a:r>
            <a:r>
              <a:rPr lang="en-US" sz="2800" dirty="0">
                <a:latin typeface="Times New Roman"/>
                <a:cs typeface="Times New Roman"/>
              </a:rPr>
              <a:t>and</a:t>
            </a:r>
            <a:r>
              <a:rPr lang="en-US" sz="2800" spc="65" dirty="0">
                <a:latin typeface="Times New Roman"/>
                <a:cs typeface="Times New Roman"/>
              </a:rPr>
              <a:t> </a:t>
            </a:r>
            <a:r>
              <a:rPr lang="en-US" sz="2800" dirty="0">
                <a:latin typeface="Times New Roman"/>
                <a:cs typeface="Times New Roman"/>
              </a:rPr>
              <a:t>storing</a:t>
            </a:r>
            <a:r>
              <a:rPr lang="en-US" sz="2800" spc="58" dirty="0">
                <a:latin typeface="Times New Roman"/>
                <a:cs typeface="Times New Roman"/>
              </a:rPr>
              <a:t> </a:t>
            </a:r>
            <a:r>
              <a:rPr lang="en-US" sz="2800" dirty="0">
                <a:latin typeface="Times New Roman"/>
                <a:cs typeface="Times New Roman"/>
              </a:rPr>
              <a:t>data</a:t>
            </a:r>
            <a:r>
              <a:rPr lang="en-US" sz="2800" spc="61" dirty="0">
                <a:latin typeface="Times New Roman"/>
                <a:cs typeface="Times New Roman"/>
              </a:rPr>
              <a:t> </a:t>
            </a:r>
            <a:r>
              <a:rPr lang="en-US" sz="2800" dirty="0">
                <a:latin typeface="Times New Roman"/>
                <a:cs typeface="Times New Roman"/>
              </a:rPr>
              <a:t>in</a:t>
            </a:r>
            <a:r>
              <a:rPr lang="en-US" sz="2800" spc="68" dirty="0">
                <a:latin typeface="Times New Roman"/>
                <a:cs typeface="Times New Roman"/>
              </a:rPr>
              <a:t> </a:t>
            </a:r>
            <a:r>
              <a:rPr lang="en-US" sz="2800" dirty="0">
                <a:latin typeface="Times New Roman"/>
                <a:cs typeface="Times New Roman"/>
              </a:rPr>
              <a:t>main</a:t>
            </a:r>
            <a:r>
              <a:rPr lang="en-US" sz="2800" spc="65" dirty="0">
                <a:latin typeface="Times New Roman"/>
                <a:cs typeface="Times New Roman"/>
              </a:rPr>
              <a:t> </a:t>
            </a:r>
            <a:r>
              <a:rPr lang="en-US" sz="2800" dirty="0">
                <a:latin typeface="Times New Roman"/>
                <a:cs typeface="Times New Roman"/>
              </a:rPr>
              <a:t>memory</a:t>
            </a:r>
            <a:r>
              <a:rPr lang="en-US" sz="2800" spc="48" dirty="0">
                <a:latin typeface="Times New Roman"/>
                <a:cs typeface="Times New Roman"/>
              </a:rPr>
              <a:t> </a:t>
            </a:r>
            <a:r>
              <a:rPr lang="en-US" sz="2800" dirty="0">
                <a:latin typeface="Times New Roman"/>
                <a:cs typeface="Times New Roman"/>
              </a:rPr>
              <a:t>for</a:t>
            </a:r>
            <a:r>
              <a:rPr lang="en-US" sz="2800" spc="61" dirty="0">
                <a:latin typeface="Times New Roman"/>
                <a:cs typeface="Times New Roman"/>
              </a:rPr>
              <a:t> </a:t>
            </a:r>
            <a:r>
              <a:rPr lang="en-US" sz="2800" dirty="0">
                <a:latin typeface="Times New Roman"/>
                <a:cs typeface="Times New Roman"/>
              </a:rPr>
              <a:t>input.</a:t>
            </a:r>
            <a:r>
              <a:rPr lang="en-US" sz="2800" spc="72" dirty="0">
                <a:latin typeface="Times New Roman"/>
                <a:cs typeface="Times New Roman"/>
              </a:rPr>
              <a:t> </a:t>
            </a:r>
          </a:p>
          <a:p>
            <a:endParaRPr lang="en-NP" dirty="0"/>
          </a:p>
        </p:txBody>
      </p:sp>
      <p:sp>
        <p:nvSpPr>
          <p:cNvPr id="4" name="Date Placeholder 3">
            <a:extLst>
              <a:ext uri="{FF2B5EF4-FFF2-40B4-BE49-F238E27FC236}">
                <a16:creationId xmlns:a16="http://schemas.microsoft.com/office/drawing/2014/main" id="{022DE507-5BD4-E75C-BB10-DB91A7A5F8A7}"/>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35CFB6C3-1542-9141-60F6-AD40C9B5AC3B}"/>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E93F56A9-3B96-9333-7756-019FE887219B}"/>
              </a:ext>
            </a:extLst>
          </p:cNvPr>
          <p:cNvSpPr>
            <a:spLocks noGrp="1"/>
          </p:cNvSpPr>
          <p:nvPr>
            <p:ph type="sldNum" sz="quarter" idx="12"/>
          </p:nvPr>
        </p:nvSpPr>
        <p:spPr/>
        <p:txBody>
          <a:bodyPr/>
          <a:lstStyle/>
          <a:p>
            <a:fld id="{FBB2CDA3-3741-CA4A-A16E-9752FEDAB45F}" type="slidenum">
              <a:rPr lang="en-NP" smtClean="0"/>
              <a:t>16</a:t>
            </a:fld>
            <a:endParaRPr lang="en-NP"/>
          </a:p>
        </p:txBody>
      </p:sp>
    </p:spTree>
    <p:extLst>
      <p:ext uri="{BB962C8B-B14F-4D97-AF65-F5344CB8AC3E}">
        <p14:creationId xmlns:p14="http://schemas.microsoft.com/office/powerpoint/2010/main" val="27539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7232-7107-E1E5-9854-FD5E02D9C9A6}"/>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95F57DFF-7059-85FE-FAEA-94582591F365}"/>
              </a:ext>
            </a:extLst>
          </p:cNvPr>
          <p:cNvSpPr>
            <a:spLocks noGrp="1"/>
          </p:cNvSpPr>
          <p:nvPr>
            <p:ph idx="1"/>
          </p:nvPr>
        </p:nvSpPr>
        <p:spPr/>
        <p:txBody>
          <a:bodyPr>
            <a:normAutofit fontScale="92500"/>
          </a:bodyPr>
          <a:lstStyle/>
          <a:p>
            <a:pPr marL="177074" indent="155859" algn="just">
              <a:spcBef>
                <a:spcPts val="99"/>
              </a:spcBef>
            </a:pPr>
            <a:r>
              <a:rPr lang="en-US" sz="2800" dirty="0">
                <a:latin typeface="Times New Roman"/>
                <a:cs typeface="Times New Roman"/>
              </a:rPr>
              <a:t>I/O</a:t>
            </a:r>
            <a:r>
              <a:rPr lang="en-US" sz="2800" spc="65" dirty="0">
                <a:latin typeface="Times New Roman"/>
                <a:cs typeface="Times New Roman"/>
              </a:rPr>
              <a:t> </a:t>
            </a:r>
            <a:r>
              <a:rPr lang="en-US" sz="2800" dirty="0">
                <a:latin typeface="Times New Roman"/>
                <a:cs typeface="Times New Roman"/>
              </a:rPr>
              <a:t>software</a:t>
            </a:r>
            <a:r>
              <a:rPr lang="en-US" sz="2800" spc="61" dirty="0">
                <a:latin typeface="Times New Roman"/>
                <a:cs typeface="Times New Roman"/>
              </a:rPr>
              <a:t> </a:t>
            </a:r>
            <a:r>
              <a:rPr lang="en-US" sz="2800" dirty="0">
                <a:latin typeface="Times New Roman"/>
                <a:cs typeface="Times New Roman"/>
              </a:rPr>
              <a:t>is</a:t>
            </a:r>
            <a:r>
              <a:rPr lang="en-US" sz="2800" spc="82" dirty="0">
                <a:latin typeface="Times New Roman"/>
                <a:cs typeface="Times New Roman"/>
              </a:rPr>
              <a:t> </a:t>
            </a:r>
            <a:r>
              <a:rPr lang="en-US" sz="2800" dirty="0">
                <a:latin typeface="Times New Roman"/>
                <a:cs typeface="Times New Roman"/>
              </a:rPr>
              <a:t>written</a:t>
            </a:r>
            <a:r>
              <a:rPr lang="en-US" sz="2800" spc="65" dirty="0">
                <a:latin typeface="Times New Roman"/>
                <a:cs typeface="Times New Roman"/>
              </a:rPr>
              <a:t> </a:t>
            </a:r>
            <a:r>
              <a:rPr lang="en-US" sz="2800" dirty="0">
                <a:latin typeface="Times New Roman"/>
                <a:cs typeface="Times New Roman"/>
              </a:rPr>
              <a:t>in</a:t>
            </a:r>
            <a:r>
              <a:rPr lang="en-US" sz="2800" spc="65" dirty="0">
                <a:latin typeface="Times New Roman"/>
                <a:cs typeface="Times New Roman"/>
              </a:rPr>
              <a:t> </a:t>
            </a:r>
            <a:r>
              <a:rPr lang="en-US" sz="2800" dirty="0">
                <a:latin typeface="Times New Roman"/>
                <a:cs typeface="Times New Roman"/>
              </a:rPr>
              <a:t>such</a:t>
            </a:r>
            <a:r>
              <a:rPr lang="en-US" sz="2800" spc="65" dirty="0">
                <a:latin typeface="Times New Roman"/>
                <a:cs typeface="Times New Roman"/>
              </a:rPr>
              <a:t> </a:t>
            </a:r>
            <a:r>
              <a:rPr lang="en-US" sz="2800" dirty="0">
                <a:latin typeface="Times New Roman"/>
                <a:cs typeface="Times New Roman"/>
              </a:rPr>
              <a:t>a</a:t>
            </a:r>
            <a:r>
              <a:rPr lang="en-US" sz="2800" spc="61" dirty="0">
                <a:latin typeface="Times New Roman"/>
                <a:cs typeface="Times New Roman"/>
              </a:rPr>
              <a:t> </a:t>
            </a:r>
            <a:r>
              <a:rPr lang="en-US" sz="2800" dirty="0">
                <a:latin typeface="Times New Roman"/>
                <a:cs typeface="Times New Roman"/>
              </a:rPr>
              <a:t>way</a:t>
            </a:r>
            <a:r>
              <a:rPr lang="en-US" sz="2800" spc="48" dirty="0">
                <a:latin typeface="Times New Roman"/>
                <a:cs typeface="Times New Roman"/>
              </a:rPr>
              <a:t> </a:t>
            </a:r>
            <a:r>
              <a:rPr lang="en-US" sz="2800" dirty="0">
                <a:latin typeface="Times New Roman"/>
                <a:cs typeface="Times New Roman"/>
              </a:rPr>
              <a:t>that</a:t>
            </a:r>
            <a:r>
              <a:rPr lang="en-US" sz="2800" spc="61"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processor</a:t>
            </a:r>
            <a:r>
              <a:rPr lang="en-US" sz="2800" spc="89" dirty="0">
                <a:latin typeface="Times New Roman"/>
                <a:cs typeface="Times New Roman"/>
              </a:rPr>
              <a:t> </a:t>
            </a:r>
            <a:r>
              <a:rPr lang="en-US" sz="2800" dirty="0">
                <a:latin typeface="Times New Roman"/>
                <a:cs typeface="Times New Roman"/>
              </a:rPr>
              <a:t>executes</a:t>
            </a:r>
            <a:r>
              <a:rPr lang="en-US" sz="2800" spc="82" dirty="0">
                <a:latin typeface="Times New Roman"/>
                <a:cs typeface="Times New Roman"/>
              </a:rPr>
              <a:t> </a:t>
            </a:r>
            <a:r>
              <a:rPr lang="en-US" sz="2800" dirty="0">
                <a:latin typeface="Times New Roman"/>
                <a:cs typeface="Times New Roman"/>
              </a:rPr>
              <a:t>instructions</a:t>
            </a:r>
            <a:r>
              <a:rPr lang="en-US" sz="2800" spc="89" dirty="0">
                <a:latin typeface="Times New Roman"/>
                <a:cs typeface="Times New Roman"/>
              </a:rPr>
              <a:t> </a:t>
            </a:r>
            <a:r>
              <a:rPr lang="en-US" sz="2800" dirty="0">
                <a:latin typeface="Times New Roman"/>
                <a:cs typeface="Times New Roman"/>
              </a:rPr>
              <a:t>that</a:t>
            </a:r>
            <a:r>
              <a:rPr lang="en-US" sz="2800" spc="92" dirty="0">
                <a:latin typeface="Times New Roman"/>
                <a:cs typeface="Times New Roman"/>
              </a:rPr>
              <a:t> </a:t>
            </a:r>
            <a:r>
              <a:rPr lang="en-US" sz="2800" dirty="0">
                <a:latin typeface="Times New Roman"/>
                <a:cs typeface="Times New Roman"/>
              </a:rPr>
              <a:t>give</a:t>
            </a:r>
            <a:r>
              <a:rPr lang="en-US" sz="2800" spc="85" dirty="0">
                <a:latin typeface="Times New Roman"/>
                <a:cs typeface="Times New Roman"/>
              </a:rPr>
              <a:t> </a:t>
            </a:r>
            <a:r>
              <a:rPr lang="en-US" sz="2800" dirty="0">
                <a:latin typeface="Times New Roman"/>
                <a:cs typeface="Times New Roman"/>
              </a:rPr>
              <a:t>it</a:t>
            </a:r>
            <a:r>
              <a:rPr lang="en-US" sz="2800" spc="85" dirty="0">
                <a:latin typeface="Times New Roman"/>
                <a:cs typeface="Times New Roman"/>
              </a:rPr>
              <a:t> </a:t>
            </a:r>
            <a:r>
              <a:rPr lang="en-US" sz="2800" dirty="0">
                <a:latin typeface="Times New Roman"/>
                <a:cs typeface="Times New Roman"/>
              </a:rPr>
              <a:t>direct</a:t>
            </a:r>
            <a:r>
              <a:rPr lang="en-US" sz="2800" spc="85" dirty="0">
                <a:latin typeface="Times New Roman"/>
                <a:cs typeface="Times New Roman"/>
              </a:rPr>
              <a:t> </a:t>
            </a:r>
            <a:r>
              <a:rPr lang="en-US" sz="2800" dirty="0">
                <a:latin typeface="Times New Roman"/>
                <a:cs typeface="Times New Roman"/>
              </a:rPr>
              <a:t>control</a:t>
            </a:r>
            <a:r>
              <a:rPr lang="en-US" sz="2800" spc="106" dirty="0">
                <a:latin typeface="Times New Roman"/>
                <a:cs typeface="Times New Roman"/>
              </a:rPr>
              <a:t> </a:t>
            </a:r>
            <a:r>
              <a:rPr lang="en-US" sz="2800" dirty="0">
                <a:latin typeface="Times New Roman"/>
                <a:cs typeface="Times New Roman"/>
              </a:rPr>
              <a:t>of</a:t>
            </a:r>
            <a:r>
              <a:rPr lang="en-US" sz="2800" spc="82" dirty="0">
                <a:latin typeface="Times New Roman"/>
                <a:cs typeface="Times New Roman"/>
              </a:rPr>
              <a:t> </a:t>
            </a:r>
            <a:r>
              <a:rPr lang="en-US" sz="2800" dirty="0">
                <a:latin typeface="Times New Roman"/>
                <a:cs typeface="Times New Roman"/>
              </a:rPr>
              <a:t>the</a:t>
            </a:r>
            <a:r>
              <a:rPr lang="en-US" sz="2800" spc="89" dirty="0">
                <a:latin typeface="Times New Roman"/>
                <a:cs typeface="Times New Roman"/>
              </a:rPr>
              <a:t> </a:t>
            </a:r>
            <a:r>
              <a:rPr lang="en-US" sz="2800" dirty="0">
                <a:latin typeface="Times New Roman"/>
                <a:cs typeface="Times New Roman"/>
              </a:rPr>
              <a:t>I/O</a:t>
            </a:r>
            <a:r>
              <a:rPr lang="en-US" sz="2800" spc="85" dirty="0">
                <a:latin typeface="Times New Roman"/>
                <a:cs typeface="Times New Roman"/>
              </a:rPr>
              <a:t> </a:t>
            </a:r>
            <a:r>
              <a:rPr lang="en-US" sz="2800" dirty="0">
                <a:latin typeface="Times New Roman"/>
                <a:cs typeface="Times New Roman"/>
              </a:rPr>
              <a:t>operation,</a:t>
            </a:r>
            <a:r>
              <a:rPr lang="en-US" sz="2800" spc="82" dirty="0">
                <a:latin typeface="Times New Roman"/>
                <a:cs typeface="Times New Roman"/>
              </a:rPr>
              <a:t> </a:t>
            </a:r>
            <a:r>
              <a:rPr lang="en-US" sz="2800" dirty="0">
                <a:latin typeface="Times New Roman"/>
                <a:cs typeface="Times New Roman"/>
              </a:rPr>
              <a:t>including</a:t>
            </a:r>
            <a:r>
              <a:rPr lang="en-US" sz="2800" spc="82" dirty="0">
                <a:latin typeface="Times New Roman"/>
                <a:cs typeface="Times New Roman"/>
              </a:rPr>
              <a:t> </a:t>
            </a:r>
            <a:r>
              <a:rPr lang="en-US" sz="2800" spc="-7" dirty="0">
                <a:latin typeface="Times New Roman"/>
                <a:cs typeface="Times New Roman"/>
              </a:rPr>
              <a:t>sensing</a:t>
            </a:r>
            <a:r>
              <a:rPr lang="en-US" spc="-7" dirty="0">
                <a:latin typeface="Times New Roman"/>
                <a:cs typeface="Times New Roman"/>
              </a:rPr>
              <a:t> </a:t>
            </a:r>
            <a:r>
              <a:rPr lang="en-US" sz="2800" dirty="0">
                <a:latin typeface="Times New Roman"/>
                <a:cs typeface="Times New Roman"/>
              </a:rPr>
              <a:t>device</a:t>
            </a:r>
            <a:r>
              <a:rPr lang="en-US" sz="2800" spc="7" dirty="0">
                <a:latin typeface="Times New Roman"/>
                <a:cs typeface="Times New Roman"/>
              </a:rPr>
              <a:t> </a:t>
            </a:r>
            <a:r>
              <a:rPr lang="en-US" sz="2800" dirty="0">
                <a:latin typeface="Times New Roman"/>
                <a:cs typeface="Times New Roman"/>
              </a:rPr>
              <a:t>status,</a:t>
            </a:r>
            <a:r>
              <a:rPr lang="en-US" sz="2800" spc="14" dirty="0">
                <a:latin typeface="Times New Roman"/>
                <a:cs typeface="Times New Roman"/>
              </a:rPr>
              <a:t> </a:t>
            </a:r>
            <a:r>
              <a:rPr lang="en-US" sz="2800" dirty="0">
                <a:latin typeface="Times New Roman"/>
                <a:cs typeface="Times New Roman"/>
              </a:rPr>
              <a:t>sending</a:t>
            </a:r>
            <a:r>
              <a:rPr lang="en-US" sz="2800" spc="3" dirty="0">
                <a:latin typeface="Times New Roman"/>
                <a:cs typeface="Times New Roman"/>
              </a:rPr>
              <a:t> </a:t>
            </a:r>
            <a:r>
              <a:rPr lang="en-US" sz="2800" dirty="0">
                <a:latin typeface="Times New Roman"/>
                <a:cs typeface="Times New Roman"/>
              </a:rPr>
              <a:t>a</a:t>
            </a:r>
            <a:r>
              <a:rPr lang="en-US" sz="2800" spc="20" dirty="0">
                <a:latin typeface="Times New Roman"/>
                <a:cs typeface="Times New Roman"/>
              </a:rPr>
              <a:t> </a:t>
            </a:r>
            <a:r>
              <a:rPr lang="en-US" sz="2800" dirty="0">
                <a:latin typeface="Times New Roman"/>
                <a:cs typeface="Times New Roman"/>
              </a:rPr>
              <a:t>read</a:t>
            </a:r>
            <a:r>
              <a:rPr lang="en-US" sz="2800" spc="14" dirty="0">
                <a:latin typeface="Times New Roman"/>
                <a:cs typeface="Times New Roman"/>
              </a:rPr>
              <a:t> </a:t>
            </a:r>
            <a:r>
              <a:rPr lang="en-US" sz="2800" dirty="0">
                <a:latin typeface="Times New Roman"/>
                <a:cs typeface="Times New Roman"/>
              </a:rPr>
              <a:t>or</a:t>
            </a:r>
            <a:r>
              <a:rPr lang="en-US" sz="2800" spc="17" dirty="0">
                <a:latin typeface="Times New Roman"/>
                <a:cs typeface="Times New Roman"/>
              </a:rPr>
              <a:t> </a:t>
            </a:r>
            <a:r>
              <a:rPr lang="en-US" sz="2800" dirty="0">
                <a:latin typeface="Times New Roman"/>
                <a:cs typeface="Times New Roman"/>
              </a:rPr>
              <a:t>write</a:t>
            </a:r>
            <a:r>
              <a:rPr lang="en-US" sz="2800" spc="17" dirty="0">
                <a:latin typeface="Times New Roman"/>
                <a:cs typeface="Times New Roman"/>
              </a:rPr>
              <a:t> </a:t>
            </a:r>
            <a:r>
              <a:rPr lang="en-US" sz="2800" dirty="0">
                <a:latin typeface="Times New Roman"/>
                <a:cs typeface="Times New Roman"/>
              </a:rPr>
              <a:t>command,</a:t>
            </a:r>
            <a:r>
              <a:rPr lang="en-US" sz="2800" spc="37" dirty="0">
                <a:latin typeface="Times New Roman"/>
                <a:cs typeface="Times New Roman"/>
              </a:rPr>
              <a:t> </a:t>
            </a:r>
            <a:r>
              <a:rPr lang="en-US" sz="2800" dirty="0">
                <a:latin typeface="Times New Roman"/>
                <a:cs typeface="Times New Roman"/>
              </a:rPr>
              <a:t>and</a:t>
            </a:r>
            <a:r>
              <a:rPr lang="en-US" sz="2800" spc="14" dirty="0">
                <a:latin typeface="Times New Roman"/>
                <a:cs typeface="Times New Roman"/>
              </a:rPr>
              <a:t> </a:t>
            </a:r>
            <a:r>
              <a:rPr lang="en-US" sz="2800" dirty="0">
                <a:latin typeface="Times New Roman"/>
                <a:cs typeface="Times New Roman"/>
              </a:rPr>
              <a:t>transferring</a:t>
            </a:r>
            <a:r>
              <a:rPr lang="en-US" sz="2800" spc="7"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data.</a:t>
            </a:r>
            <a:r>
              <a:rPr lang="en-US" sz="2800" spc="34" dirty="0">
                <a:latin typeface="Times New Roman"/>
                <a:cs typeface="Times New Roman"/>
              </a:rPr>
              <a:t> </a:t>
            </a:r>
          </a:p>
          <a:p>
            <a:pPr marL="177074" indent="155859" algn="just">
              <a:spcBef>
                <a:spcPts val="99"/>
              </a:spcBef>
            </a:pPr>
            <a:r>
              <a:rPr lang="en-US" sz="2800" dirty="0">
                <a:latin typeface="Times New Roman"/>
                <a:cs typeface="Times New Roman"/>
              </a:rPr>
              <a:t>Thus,</a:t>
            </a:r>
            <a:r>
              <a:rPr lang="en-US" sz="2800" spc="17"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instruction</a:t>
            </a:r>
            <a:r>
              <a:rPr lang="en-US" sz="2800" spc="14" dirty="0">
                <a:latin typeface="Times New Roman"/>
                <a:cs typeface="Times New Roman"/>
              </a:rPr>
              <a:t> </a:t>
            </a:r>
            <a:r>
              <a:rPr lang="en-US" sz="2800" spc="-17" dirty="0">
                <a:latin typeface="Times New Roman"/>
                <a:cs typeface="Times New Roman"/>
              </a:rPr>
              <a:t>set </a:t>
            </a:r>
            <a:r>
              <a:rPr lang="en-US" sz="2800" dirty="0">
                <a:latin typeface="Times New Roman"/>
                <a:cs typeface="Times New Roman"/>
              </a:rPr>
              <a:t>includes</a:t>
            </a:r>
            <a:r>
              <a:rPr lang="en-US" sz="2800" spc="-14" dirty="0">
                <a:latin typeface="Times New Roman"/>
                <a:cs typeface="Times New Roman"/>
              </a:rPr>
              <a:t> </a:t>
            </a:r>
            <a:r>
              <a:rPr lang="en-US" sz="2800" dirty="0">
                <a:latin typeface="Times New Roman"/>
                <a:cs typeface="Times New Roman"/>
              </a:rPr>
              <a:t>I/O</a:t>
            </a:r>
            <a:r>
              <a:rPr lang="en-US" sz="2800" spc="-20" dirty="0">
                <a:latin typeface="Times New Roman"/>
                <a:cs typeface="Times New Roman"/>
              </a:rPr>
              <a:t> </a:t>
            </a:r>
            <a:r>
              <a:rPr lang="en-US" sz="2800" dirty="0">
                <a:latin typeface="Times New Roman"/>
                <a:cs typeface="Times New Roman"/>
              </a:rPr>
              <a:t>instructions</a:t>
            </a:r>
            <a:r>
              <a:rPr lang="en-US" sz="2800" spc="-20" dirty="0">
                <a:latin typeface="Times New Roman"/>
                <a:cs typeface="Times New Roman"/>
              </a:rPr>
              <a:t> </a:t>
            </a:r>
            <a:r>
              <a:rPr lang="en-US" sz="2800" dirty="0">
                <a:latin typeface="Times New Roman"/>
                <a:cs typeface="Times New Roman"/>
              </a:rPr>
              <a:t>in</a:t>
            </a:r>
            <a:r>
              <a:rPr lang="en-US" sz="2800" spc="-20"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following</a:t>
            </a:r>
            <a:r>
              <a:rPr lang="en-US" sz="2800" spc="-31" dirty="0">
                <a:latin typeface="Times New Roman"/>
                <a:cs typeface="Times New Roman"/>
              </a:rPr>
              <a:t> </a:t>
            </a:r>
            <a:r>
              <a:rPr lang="en-US" sz="2800" spc="-7" dirty="0">
                <a:latin typeface="Times New Roman"/>
                <a:cs typeface="Times New Roman"/>
              </a:rPr>
              <a:t>categories:</a:t>
            </a:r>
            <a:endParaRPr lang="en-US" sz="2800" dirty="0">
              <a:latin typeface="Times New Roman"/>
              <a:cs typeface="Times New Roman"/>
            </a:endParaRPr>
          </a:p>
          <a:p>
            <a:pPr marL="634274" marR="15586" lvl="1">
              <a:lnSpc>
                <a:spcPct val="110000"/>
              </a:lnSpc>
            </a:pPr>
            <a:r>
              <a:rPr lang="en-US" b="1" dirty="0">
                <a:latin typeface="Times New Roman"/>
                <a:cs typeface="Times New Roman"/>
              </a:rPr>
              <a:t>Control:</a:t>
            </a:r>
            <a:r>
              <a:rPr lang="en-US" b="1" spc="44" dirty="0">
                <a:latin typeface="Times New Roman"/>
                <a:cs typeface="Times New Roman"/>
              </a:rPr>
              <a:t> </a:t>
            </a:r>
            <a:r>
              <a:rPr lang="en-US" dirty="0">
                <a:latin typeface="Times New Roman"/>
                <a:cs typeface="Times New Roman"/>
              </a:rPr>
              <a:t>Used</a:t>
            </a:r>
            <a:r>
              <a:rPr lang="en-US" spc="48" dirty="0">
                <a:latin typeface="Times New Roman"/>
                <a:cs typeface="Times New Roman"/>
              </a:rPr>
              <a:t> </a:t>
            </a:r>
            <a:r>
              <a:rPr lang="en-US" dirty="0">
                <a:latin typeface="Times New Roman"/>
                <a:cs typeface="Times New Roman"/>
              </a:rPr>
              <a:t>to</a:t>
            </a:r>
            <a:r>
              <a:rPr lang="en-US" spc="48" dirty="0">
                <a:latin typeface="Times New Roman"/>
                <a:cs typeface="Times New Roman"/>
              </a:rPr>
              <a:t> </a:t>
            </a:r>
            <a:r>
              <a:rPr lang="en-US" dirty="0">
                <a:latin typeface="Times New Roman"/>
                <a:cs typeface="Times New Roman"/>
              </a:rPr>
              <a:t>activate</a:t>
            </a:r>
            <a:r>
              <a:rPr lang="en-US" spc="48" dirty="0">
                <a:latin typeface="Times New Roman"/>
                <a:cs typeface="Times New Roman"/>
              </a:rPr>
              <a:t> </a:t>
            </a:r>
            <a:r>
              <a:rPr lang="en-US" dirty="0">
                <a:latin typeface="Times New Roman"/>
                <a:cs typeface="Times New Roman"/>
              </a:rPr>
              <a:t>an</a:t>
            </a:r>
            <a:r>
              <a:rPr lang="en-US" spc="48" dirty="0">
                <a:latin typeface="Times New Roman"/>
                <a:cs typeface="Times New Roman"/>
              </a:rPr>
              <a:t> </a:t>
            </a:r>
            <a:r>
              <a:rPr lang="en-US" dirty="0">
                <a:latin typeface="Times New Roman"/>
                <a:cs typeface="Times New Roman"/>
              </a:rPr>
              <a:t>external</a:t>
            </a:r>
            <a:r>
              <a:rPr lang="en-US" spc="48" dirty="0">
                <a:latin typeface="Times New Roman"/>
                <a:cs typeface="Times New Roman"/>
              </a:rPr>
              <a:t> </a:t>
            </a:r>
            <a:r>
              <a:rPr lang="en-US" dirty="0">
                <a:latin typeface="Times New Roman"/>
                <a:cs typeface="Times New Roman"/>
              </a:rPr>
              <a:t>device</a:t>
            </a:r>
            <a:r>
              <a:rPr lang="en-US" spc="44" dirty="0">
                <a:latin typeface="Times New Roman"/>
                <a:cs typeface="Times New Roman"/>
              </a:rPr>
              <a:t> </a:t>
            </a:r>
            <a:r>
              <a:rPr lang="en-US" dirty="0">
                <a:latin typeface="Times New Roman"/>
                <a:cs typeface="Times New Roman"/>
              </a:rPr>
              <a:t>and</a:t>
            </a:r>
            <a:r>
              <a:rPr lang="en-US" spc="58" dirty="0">
                <a:latin typeface="Times New Roman"/>
                <a:cs typeface="Times New Roman"/>
              </a:rPr>
              <a:t> </a:t>
            </a:r>
            <a:r>
              <a:rPr lang="en-US" dirty="0">
                <a:latin typeface="Times New Roman"/>
                <a:cs typeface="Times New Roman"/>
              </a:rPr>
              <a:t>tell</a:t>
            </a:r>
            <a:r>
              <a:rPr lang="en-US" spc="48" dirty="0">
                <a:latin typeface="Times New Roman"/>
                <a:cs typeface="Times New Roman"/>
              </a:rPr>
              <a:t> </a:t>
            </a:r>
            <a:r>
              <a:rPr lang="en-US" dirty="0">
                <a:latin typeface="Times New Roman"/>
                <a:cs typeface="Times New Roman"/>
              </a:rPr>
              <a:t>it</a:t>
            </a:r>
            <a:r>
              <a:rPr lang="en-US" spc="51" dirty="0">
                <a:latin typeface="Times New Roman"/>
                <a:cs typeface="Times New Roman"/>
              </a:rPr>
              <a:t> </a:t>
            </a:r>
            <a:r>
              <a:rPr lang="en-US" dirty="0">
                <a:latin typeface="Times New Roman"/>
                <a:cs typeface="Times New Roman"/>
              </a:rPr>
              <a:t>what</a:t>
            </a:r>
            <a:r>
              <a:rPr lang="en-US" spc="44" dirty="0">
                <a:latin typeface="Times New Roman"/>
                <a:cs typeface="Times New Roman"/>
              </a:rPr>
              <a:t> </a:t>
            </a:r>
            <a:r>
              <a:rPr lang="en-US" dirty="0">
                <a:latin typeface="Times New Roman"/>
                <a:cs typeface="Times New Roman"/>
              </a:rPr>
              <a:t>to</a:t>
            </a:r>
            <a:r>
              <a:rPr lang="en-US" spc="48" dirty="0">
                <a:latin typeface="Times New Roman"/>
                <a:cs typeface="Times New Roman"/>
              </a:rPr>
              <a:t> </a:t>
            </a:r>
            <a:r>
              <a:rPr lang="en-US" dirty="0">
                <a:latin typeface="Times New Roman"/>
                <a:cs typeface="Times New Roman"/>
              </a:rPr>
              <a:t>do.</a:t>
            </a:r>
            <a:r>
              <a:rPr lang="en-US" spc="48" dirty="0">
                <a:latin typeface="Times New Roman"/>
                <a:cs typeface="Times New Roman"/>
              </a:rPr>
              <a:t> </a:t>
            </a:r>
            <a:r>
              <a:rPr lang="en-US" dirty="0">
                <a:latin typeface="Times New Roman"/>
                <a:cs typeface="Times New Roman"/>
              </a:rPr>
              <a:t>For</a:t>
            </a:r>
            <a:r>
              <a:rPr lang="en-US" spc="48" dirty="0">
                <a:latin typeface="Times New Roman"/>
                <a:cs typeface="Times New Roman"/>
              </a:rPr>
              <a:t> </a:t>
            </a:r>
            <a:r>
              <a:rPr lang="en-US" dirty="0">
                <a:latin typeface="Times New Roman"/>
                <a:cs typeface="Times New Roman"/>
              </a:rPr>
              <a:t>example,</a:t>
            </a:r>
            <a:r>
              <a:rPr lang="en-US" spc="44" dirty="0">
                <a:latin typeface="Times New Roman"/>
                <a:cs typeface="Times New Roman"/>
              </a:rPr>
              <a:t> </a:t>
            </a:r>
            <a:r>
              <a:rPr lang="en-US" dirty="0">
                <a:latin typeface="Times New Roman"/>
                <a:cs typeface="Times New Roman"/>
              </a:rPr>
              <a:t>a</a:t>
            </a:r>
            <a:r>
              <a:rPr lang="en-US" spc="75" dirty="0">
                <a:latin typeface="Times New Roman"/>
                <a:cs typeface="Times New Roman"/>
              </a:rPr>
              <a:t> </a:t>
            </a:r>
            <a:r>
              <a:rPr lang="en-US" spc="-7" dirty="0">
                <a:latin typeface="Times New Roman"/>
                <a:cs typeface="Times New Roman"/>
              </a:rPr>
              <a:t>magnetic-</a:t>
            </a:r>
            <a:r>
              <a:rPr lang="en-US" spc="-14" dirty="0">
                <a:latin typeface="Times New Roman"/>
                <a:cs typeface="Times New Roman"/>
              </a:rPr>
              <a:t>tape </a:t>
            </a:r>
            <a:r>
              <a:rPr lang="en-US" dirty="0">
                <a:latin typeface="Times New Roman"/>
                <a:cs typeface="Times New Roman"/>
              </a:rPr>
              <a:t>unit</a:t>
            </a:r>
            <a:r>
              <a:rPr lang="en-US" spc="-14" dirty="0">
                <a:latin typeface="Times New Roman"/>
                <a:cs typeface="Times New Roman"/>
              </a:rPr>
              <a:t> </a:t>
            </a:r>
            <a:r>
              <a:rPr lang="en-US" dirty="0">
                <a:latin typeface="Times New Roman"/>
                <a:cs typeface="Times New Roman"/>
              </a:rPr>
              <a:t>may</a:t>
            </a:r>
            <a:r>
              <a:rPr lang="en-US" spc="-27" dirty="0">
                <a:latin typeface="Times New Roman"/>
                <a:cs typeface="Times New Roman"/>
              </a:rPr>
              <a:t> </a:t>
            </a:r>
            <a:r>
              <a:rPr lang="en-US" dirty="0">
                <a:latin typeface="Times New Roman"/>
                <a:cs typeface="Times New Roman"/>
              </a:rPr>
              <a:t>be</a:t>
            </a:r>
            <a:r>
              <a:rPr lang="en-US" spc="-17" dirty="0">
                <a:latin typeface="Times New Roman"/>
                <a:cs typeface="Times New Roman"/>
              </a:rPr>
              <a:t> </a:t>
            </a:r>
            <a:r>
              <a:rPr lang="en-US" dirty="0">
                <a:latin typeface="Times New Roman"/>
                <a:cs typeface="Times New Roman"/>
              </a:rPr>
              <a:t>instructed</a:t>
            </a:r>
            <a:r>
              <a:rPr lang="en-US" spc="-10" dirty="0">
                <a:latin typeface="Times New Roman"/>
                <a:cs typeface="Times New Roman"/>
              </a:rPr>
              <a:t> </a:t>
            </a:r>
            <a:r>
              <a:rPr lang="en-US" dirty="0">
                <a:latin typeface="Times New Roman"/>
                <a:cs typeface="Times New Roman"/>
              </a:rPr>
              <a:t>to</a:t>
            </a:r>
            <a:r>
              <a:rPr lang="en-US" spc="-14" dirty="0">
                <a:latin typeface="Times New Roman"/>
                <a:cs typeface="Times New Roman"/>
              </a:rPr>
              <a:t> </a:t>
            </a:r>
            <a:r>
              <a:rPr lang="en-US" dirty="0">
                <a:latin typeface="Times New Roman"/>
                <a:cs typeface="Times New Roman"/>
              </a:rPr>
              <a:t>rewind</a:t>
            </a:r>
            <a:r>
              <a:rPr lang="en-US" spc="-14" dirty="0">
                <a:latin typeface="Times New Roman"/>
                <a:cs typeface="Times New Roman"/>
              </a:rPr>
              <a:t> </a:t>
            </a:r>
            <a:r>
              <a:rPr lang="en-US" dirty="0">
                <a:latin typeface="Times New Roman"/>
                <a:cs typeface="Times New Roman"/>
              </a:rPr>
              <a:t>or</a:t>
            </a:r>
            <a:r>
              <a:rPr lang="en-US" spc="-14" dirty="0">
                <a:latin typeface="Times New Roman"/>
                <a:cs typeface="Times New Roman"/>
              </a:rPr>
              <a:t> </a:t>
            </a:r>
            <a:r>
              <a:rPr lang="en-US" dirty="0">
                <a:latin typeface="Times New Roman"/>
                <a:cs typeface="Times New Roman"/>
              </a:rPr>
              <a:t>to</a:t>
            </a:r>
            <a:r>
              <a:rPr lang="en-US" spc="-14" dirty="0">
                <a:latin typeface="Times New Roman"/>
                <a:cs typeface="Times New Roman"/>
              </a:rPr>
              <a:t> </a:t>
            </a:r>
            <a:r>
              <a:rPr lang="en-US" dirty="0">
                <a:latin typeface="Times New Roman"/>
                <a:cs typeface="Times New Roman"/>
              </a:rPr>
              <a:t>move</a:t>
            </a:r>
            <a:r>
              <a:rPr lang="en-US" spc="-14" dirty="0">
                <a:latin typeface="Times New Roman"/>
                <a:cs typeface="Times New Roman"/>
              </a:rPr>
              <a:t> </a:t>
            </a:r>
            <a:r>
              <a:rPr lang="en-US" dirty="0">
                <a:latin typeface="Times New Roman"/>
                <a:cs typeface="Times New Roman"/>
              </a:rPr>
              <a:t>forward</a:t>
            </a:r>
            <a:r>
              <a:rPr lang="en-US" spc="-14" dirty="0">
                <a:latin typeface="Times New Roman"/>
                <a:cs typeface="Times New Roman"/>
              </a:rPr>
              <a:t> </a:t>
            </a:r>
            <a:r>
              <a:rPr lang="en-US" dirty="0">
                <a:latin typeface="Times New Roman"/>
                <a:cs typeface="Times New Roman"/>
              </a:rPr>
              <a:t>one</a:t>
            </a:r>
            <a:r>
              <a:rPr lang="en-US" spc="-14" dirty="0">
                <a:latin typeface="Times New Roman"/>
                <a:cs typeface="Times New Roman"/>
              </a:rPr>
              <a:t> </a:t>
            </a:r>
            <a:r>
              <a:rPr lang="en-US" spc="-7" dirty="0">
                <a:latin typeface="Times New Roman"/>
                <a:cs typeface="Times New Roman"/>
              </a:rPr>
              <a:t>record.</a:t>
            </a:r>
            <a:endParaRPr lang="en-US" dirty="0">
              <a:latin typeface="Times New Roman"/>
              <a:cs typeface="Times New Roman"/>
            </a:endParaRPr>
          </a:p>
          <a:p>
            <a:pPr marL="634274" lvl="1">
              <a:spcBef>
                <a:spcPts val="106"/>
              </a:spcBef>
            </a:pPr>
            <a:r>
              <a:rPr lang="en-US" b="1" dirty="0">
                <a:latin typeface="Times New Roman"/>
                <a:cs typeface="Times New Roman"/>
              </a:rPr>
              <a:t>Status:</a:t>
            </a:r>
            <a:r>
              <a:rPr lang="en-US" b="1" spc="-20" dirty="0">
                <a:latin typeface="Times New Roman"/>
                <a:cs typeface="Times New Roman"/>
              </a:rPr>
              <a:t> </a:t>
            </a:r>
            <a:r>
              <a:rPr lang="en-US" dirty="0">
                <a:latin typeface="Times New Roman"/>
                <a:cs typeface="Times New Roman"/>
              </a:rPr>
              <a:t>Used</a:t>
            </a:r>
            <a:r>
              <a:rPr lang="en-US" spc="-14" dirty="0">
                <a:latin typeface="Times New Roman"/>
                <a:cs typeface="Times New Roman"/>
              </a:rPr>
              <a:t> </a:t>
            </a:r>
            <a:r>
              <a:rPr lang="en-US" dirty="0">
                <a:latin typeface="Times New Roman"/>
                <a:cs typeface="Times New Roman"/>
              </a:rPr>
              <a:t>to</a:t>
            </a:r>
            <a:r>
              <a:rPr lang="en-US" spc="-14" dirty="0">
                <a:latin typeface="Times New Roman"/>
                <a:cs typeface="Times New Roman"/>
              </a:rPr>
              <a:t> </a:t>
            </a:r>
            <a:r>
              <a:rPr lang="en-US" dirty="0">
                <a:latin typeface="Times New Roman"/>
                <a:cs typeface="Times New Roman"/>
              </a:rPr>
              <a:t>test</a:t>
            </a:r>
            <a:r>
              <a:rPr lang="en-US" spc="-17" dirty="0">
                <a:latin typeface="Times New Roman"/>
                <a:cs typeface="Times New Roman"/>
              </a:rPr>
              <a:t> </a:t>
            </a:r>
            <a:r>
              <a:rPr lang="en-US" dirty="0">
                <a:latin typeface="Times New Roman"/>
                <a:cs typeface="Times New Roman"/>
              </a:rPr>
              <a:t>various</a:t>
            </a:r>
            <a:r>
              <a:rPr lang="en-US" spc="-14" dirty="0">
                <a:latin typeface="Times New Roman"/>
                <a:cs typeface="Times New Roman"/>
              </a:rPr>
              <a:t> </a:t>
            </a:r>
            <a:r>
              <a:rPr lang="en-US" dirty="0">
                <a:latin typeface="Times New Roman"/>
                <a:cs typeface="Times New Roman"/>
              </a:rPr>
              <a:t>status</a:t>
            </a:r>
            <a:r>
              <a:rPr lang="en-US" spc="-14" dirty="0">
                <a:latin typeface="Times New Roman"/>
                <a:cs typeface="Times New Roman"/>
              </a:rPr>
              <a:t> </a:t>
            </a:r>
            <a:r>
              <a:rPr lang="en-US" dirty="0">
                <a:latin typeface="Times New Roman"/>
                <a:cs typeface="Times New Roman"/>
              </a:rPr>
              <a:t>conditions</a:t>
            </a:r>
            <a:r>
              <a:rPr lang="en-US" spc="-17" dirty="0">
                <a:latin typeface="Times New Roman"/>
                <a:cs typeface="Times New Roman"/>
              </a:rPr>
              <a:t> </a:t>
            </a:r>
            <a:r>
              <a:rPr lang="en-US" dirty="0">
                <a:latin typeface="Times New Roman"/>
                <a:cs typeface="Times New Roman"/>
              </a:rPr>
              <a:t>associated</a:t>
            </a:r>
            <a:r>
              <a:rPr lang="en-US" spc="-14" dirty="0">
                <a:latin typeface="Times New Roman"/>
                <a:cs typeface="Times New Roman"/>
              </a:rPr>
              <a:t> </a:t>
            </a:r>
            <a:r>
              <a:rPr lang="en-US" dirty="0">
                <a:latin typeface="Times New Roman"/>
                <a:cs typeface="Times New Roman"/>
              </a:rPr>
              <a:t>with</a:t>
            </a:r>
            <a:r>
              <a:rPr lang="en-US" spc="-7" dirty="0">
                <a:latin typeface="Times New Roman"/>
                <a:cs typeface="Times New Roman"/>
              </a:rPr>
              <a:t> </a:t>
            </a:r>
            <a:r>
              <a:rPr lang="en-US" dirty="0">
                <a:latin typeface="Times New Roman"/>
                <a:cs typeface="Times New Roman"/>
              </a:rPr>
              <a:t>an</a:t>
            </a:r>
            <a:r>
              <a:rPr lang="en-US" spc="-10" dirty="0">
                <a:latin typeface="Times New Roman"/>
                <a:cs typeface="Times New Roman"/>
              </a:rPr>
              <a:t> </a:t>
            </a:r>
            <a:r>
              <a:rPr lang="en-US" dirty="0">
                <a:latin typeface="Times New Roman"/>
                <a:cs typeface="Times New Roman"/>
              </a:rPr>
              <a:t>I/O</a:t>
            </a:r>
            <a:r>
              <a:rPr lang="en-US" spc="-14" dirty="0">
                <a:latin typeface="Times New Roman"/>
                <a:cs typeface="Times New Roman"/>
              </a:rPr>
              <a:t> </a:t>
            </a:r>
            <a:r>
              <a:rPr lang="en-US" dirty="0">
                <a:latin typeface="Times New Roman"/>
                <a:cs typeface="Times New Roman"/>
              </a:rPr>
              <a:t>module</a:t>
            </a:r>
            <a:r>
              <a:rPr lang="en-US" spc="-17" dirty="0">
                <a:latin typeface="Times New Roman"/>
                <a:cs typeface="Times New Roman"/>
              </a:rPr>
              <a:t> </a:t>
            </a:r>
            <a:r>
              <a:rPr lang="en-US" dirty="0">
                <a:latin typeface="Times New Roman"/>
                <a:cs typeface="Times New Roman"/>
              </a:rPr>
              <a:t>and</a:t>
            </a:r>
            <a:r>
              <a:rPr lang="en-US" spc="-14" dirty="0">
                <a:latin typeface="Times New Roman"/>
                <a:cs typeface="Times New Roman"/>
              </a:rPr>
              <a:t> </a:t>
            </a:r>
            <a:r>
              <a:rPr lang="en-US" dirty="0">
                <a:latin typeface="Times New Roman"/>
                <a:cs typeface="Times New Roman"/>
              </a:rPr>
              <a:t>its</a:t>
            </a:r>
            <a:r>
              <a:rPr lang="en-US" spc="-14" dirty="0">
                <a:latin typeface="Times New Roman"/>
                <a:cs typeface="Times New Roman"/>
              </a:rPr>
              <a:t> </a:t>
            </a:r>
            <a:r>
              <a:rPr lang="en-US" spc="-7" dirty="0">
                <a:latin typeface="Times New Roman"/>
                <a:cs typeface="Times New Roman"/>
              </a:rPr>
              <a:t>peripherals.</a:t>
            </a:r>
            <a:endParaRPr lang="en-US" dirty="0">
              <a:latin typeface="Times New Roman"/>
              <a:cs typeface="Times New Roman"/>
            </a:endParaRPr>
          </a:p>
          <a:p>
            <a:pPr marL="634274" lvl="1">
              <a:spcBef>
                <a:spcPts val="99"/>
              </a:spcBef>
            </a:pPr>
            <a:r>
              <a:rPr lang="en-US" b="1" dirty="0">
                <a:latin typeface="Times New Roman"/>
                <a:cs typeface="Times New Roman"/>
              </a:rPr>
              <a:t>Transfer:</a:t>
            </a:r>
            <a:r>
              <a:rPr lang="en-US" b="1" spc="-24" dirty="0">
                <a:latin typeface="Times New Roman"/>
                <a:cs typeface="Times New Roman"/>
              </a:rPr>
              <a:t> </a:t>
            </a:r>
            <a:r>
              <a:rPr lang="en-US" dirty="0">
                <a:latin typeface="Times New Roman"/>
                <a:cs typeface="Times New Roman"/>
              </a:rPr>
              <a:t>Used</a:t>
            </a:r>
            <a:r>
              <a:rPr lang="en-US" spc="-17" dirty="0">
                <a:latin typeface="Times New Roman"/>
                <a:cs typeface="Times New Roman"/>
              </a:rPr>
              <a:t> </a:t>
            </a:r>
            <a:r>
              <a:rPr lang="en-US" dirty="0">
                <a:latin typeface="Times New Roman"/>
                <a:cs typeface="Times New Roman"/>
              </a:rPr>
              <a:t>to</a:t>
            </a:r>
            <a:r>
              <a:rPr lang="en-US" spc="-20" dirty="0">
                <a:latin typeface="Times New Roman"/>
                <a:cs typeface="Times New Roman"/>
              </a:rPr>
              <a:t> </a:t>
            </a:r>
            <a:r>
              <a:rPr lang="en-US" dirty="0">
                <a:latin typeface="Times New Roman"/>
                <a:cs typeface="Times New Roman"/>
              </a:rPr>
              <a:t>read</a:t>
            </a:r>
            <a:r>
              <a:rPr lang="en-US" spc="-14" dirty="0">
                <a:latin typeface="Times New Roman"/>
                <a:cs typeface="Times New Roman"/>
              </a:rPr>
              <a:t> </a:t>
            </a:r>
            <a:r>
              <a:rPr lang="en-US" dirty="0">
                <a:latin typeface="Times New Roman"/>
                <a:cs typeface="Times New Roman"/>
              </a:rPr>
              <a:t>and/or</a:t>
            </a:r>
            <a:r>
              <a:rPr lang="en-US" spc="-17" dirty="0">
                <a:latin typeface="Times New Roman"/>
                <a:cs typeface="Times New Roman"/>
              </a:rPr>
              <a:t> </a:t>
            </a:r>
            <a:r>
              <a:rPr lang="en-US" dirty="0">
                <a:latin typeface="Times New Roman"/>
                <a:cs typeface="Times New Roman"/>
              </a:rPr>
              <a:t>write</a:t>
            </a:r>
            <a:r>
              <a:rPr lang="en-US" spc="-20" dirty="0">
                <a:latin typeface="Times New Roman"/>
                <a:cs typeface="Times New Roman"/>
              </a:rPr>
              <a:t> </a:t>
            </a:r>
            <a:r>
              <a:rPr lang="en-US" dirty="0">
                <a:latin typeface="Times New Roman"/>
                <a:cs typeface="Times New Roman"/>
              </a:rPr>
              <a:t>data</a:t>
            </a:r>
            <a:r>
              <a:rPr lang="en-US" spc="-17" dirty="0">
                <a:latin typeface="Times New Roman"/>
                <a:cs typeface="Times New Roman"/>
              </a:rPr>
              <a:t> </a:t>
            </a:r>
            <a:r>
              <a:rPr lang="en-US" dirty="0">
                <a:latin typeface="Times New Roman"/>
                <a:cs typeface="Times New Roman"/>
              </a:rPr>
              <a:t>between</a:t>
            </a:r>
            <a:r>
              <a:rPr lang="en-US" spc="-14" dirty="0">
                <a:latin typeface="Times New Roman"/>
                <a:cs typeface="Times New Roman"/>
              </a:rPr>
              <a:t> </a:t>
            </a:r>
            <a:r>
              <a:rPr lang="en-US" dirty="0">
                <a:latin typeface="Times New Roman"/>
                <a:cs typeface="Times New Roman"/>
              </a:rPr>
              <a:t>processor</a:t>
            </a:r>
            <a:r>
              <a:rPr lang="en-US" spc="-17" dirty="0">
                <a:latin typeface="Times New Roman"/>
                <a:cs typeface="Times New Roman"/>
              </a:rPr>
              <a:t> </a:t>
            </a:r>
            <a:r>
              <a:rPr lang="en-US" dirty="0">
                <a:latin typeface="Times New Roman"/>
                <a:cs typeface="Times New Roman"/>
              </a:rPr>
              <a:t>registers</a:t>
            </a:r>
            <a:r>
              <a:rPr lang="en-US" spc="-17" dirty="0">
                <a:latin typeface="Times New Roman"/>
                <a:cs typeface="Times New Roman"/>
              </a:rPr>
              <a:t> </a:t>
            </a:r>
            <a:r>
              <a:rPr lang="en-US" dirty="0">
                <a:latin typeface="Times New Roman"/>
                <a:cs typeface="Times New Roman"/>
              </a:rPr>
              <a:t>and</a:t>
            </a:r>
            <a:r>
              <a:rPr lang="en-US" spc="-14" dirty="0">
                <a:latin typeface="Times New Roman"/>
                <a:cs typeface="Times New Roman"/>
              </a:rPr>
              <a:t> </a:t>
            </a:r>
            <a:r>
              <a:rPr lang="en-US" dirty="0">
                <a:latin typeface="Times New Roman"/>
                <a:cs typeface="Times New Roman"/>
              </a:rPr>
              <a:t>external</a:t>
            </a:r>
            <a:r>
              <a:rPr lang="en-US" spc="-3" dirty="0">
                <a:latin typeface="Times New Roman"/>
                <a:cs typeface="Times New Roman"/>
              </a:rPr>
              <a:t> </a:t>
            </a:r>
            <a:r>
              <a:rPr lang="en-US" spc="-7" dirty="0">
                <a:latin typeface="Times New Roman"/>
                <a:cs typeface="Times New Roman"/>
              </a:rPr>
              <a:t>devices.</a:t>
            </a:r>
            <a:endParaRPr lang="en-US"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D913ECD2-9C35-83C3-92E4-78B205D0F4A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ED13FEB8-078B-7EF1-7F01-933E9590FD07}"/>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517FA90F-DDC7-3A87-5D61-51F84D34E81F}"/>
              </a:ext>
            </a:extLst>
          </p:cNvPr>
          <p:cNvSpPr>
            <a:spLocks noGrp="1"/>
          </p:cNvSpPr>
          <p:nvPr>
            <p:ph type="sldNum" sz="quarter" idx="12"/>
          </p:nvPr>
        </p:nvSpPr>
        <p:spPr/>
        <p:txBody>
          <a:bodyPr/>
          <a:lstStyle/>
          <a:p>
            <a:fld id="{FBB2CDA3-3741-CA4A-A16E-9752FEDAB45F}" type="slidenum">
              <a:rPr lang="en-NP" smtClean="0"/>
              <a:t>17</a:t>
            </a:fld>
            <a:endParaRPr lang="en-NP"/>
          </a:p>
        </p:txBody>
      </p:sp>
    </p:spTree>
    <p:extLst>
      <p:ext uri="{BB962C8B-B14F-4D97-AF65-F5344CB8AC3E}">
        <p14:creationId xmlns:p14="http://schemas.microsoft.com/office/powerpoint/2010/main" val="175745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186B-F4B1-E022-CC1A-2445F8BA07A8}"/>
              </a:ext>
            </a:extLst>
          </p:cNvPr>
          <p:cNvSpPr>
            <a:spLocks noGrp="1"/>
          </p:cNvSpPr>
          <p:nvPr>
            <p:ph type="title"/>
          </p:nvPr>
        </p:nvSpPr>
        <p:spPr/>
        <p:txBody>
          <a:bodyPr/>
          <a:lstStyle/>
          <a:p>
            <a:r>
              <a:rPr lang="en-US" sz="4400" b="1" dirty="0">
                <a:uFill>
                  <a:solidFill>
                    <a:srgbClr val="000000"/>
                  </a:solidFill>
                </a:uFill>
                <a:latin typeface="Times New Roman"/>
                <a:cs typeface="Times New Roman"/>
              </a:rPr>
              <a:t>Interrupt</a:t>
            </a:r>
            <a:r>
              <a:rPr lang="en-US" sz="4400" b="1" spc="-14"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Driven</a:t>
            </a:r>
            <a:r>
              <a:rPr lang="en-US" sz="4400" b="1" spc="-24" dirty="0">
                <a:uFill>
                  <a:solidFill>
                    <a:srgbClr val="000000"/>
                  </a:solidFill>
                </a:uFill>
                <a:latin typeface="Times New Roman"/>
                <a:cs typeface="Times New Roman"/>
              </a:rPr>
              <a:t> </a:t>
            </a:r>
            <a:r>
              <a:rPr lang="en-US" sz="4400" b="1" spc="-17" dirty="0">
                <a:uFill>
                  <a:solidFill>
                    <a:srgbClr val="000000"/>
                  </a:solidFill>
                </a:uFill>
                <a:latin typeface="Times New Roman"/>
                <a:cs typeface="Times New Roman"/>
              </a:rPr>
              <a:t>I/O</a:t>
            </a:r>
            <a:endParaRPr lang="en-NP" dirty="0"/>
          </a:p>
        </p:txBody>
      </p:sp>
      <p:sp>
        <p:nvSpPr>
          <p:cNvPr id="3" name="Content Placeholder 2">
            <a:extLst>
              <a:ext uri="{FF2B5EF4-FFF2-40B4-BE49-F238E27FC236}">
                <a16:creationId xmlns:a16="http://schemas.microsoft.com/office/drawing/2014/main" id="{1F6ECB3B-1DFC-EA79-51E1-77C446043051}"/>
              </a:ext>
            </a:extLst>
          </p:cNvPr>
          <p:cNvSpPr>
            <a:spLocks noGrp="1"/>
          </p:cNvSpPr>
          <p:nvPr>
            <p:ph idx="1"/>
          </p:nvPr>
        </p:nvSpPr>
        <p:spPr>
          <a:xfrm>
            <a:off x="758190" y="1847850"/>
            <a:ext cx="10515600" cy="4351338"/>
          </a:xfrm>
        </p:spPr>
        <p:txBody>
          <a:bodyPr>
            <a:normAutofit fontScale="77500" lnSpcReduction="20000"/>
          </a:bodyPr>
          <a:lstStyle/>
          <a:p>
            <a:pPr marR="19482"/>
            <a:r>
              <a:rPr lang="en-US" dirty="0">
                <a:latin typeface="Times New Roman"/>
                <a:cs typeface="Times New Roman"/>
              </a:rPr>
              <a:t>The problem with the programmed I/O is that the processor has to wait a long time for the I/O module of concern to be ready for either reception or transmission of more data. </a:t>
            </a:r>
          </a:p>
          <a:p>
            <a:pPr marR="19482" lvl="1"/>
            <a:r>
              <a:rPr lang="en-US" dirty="0">
                <a:latin typeface="Times New Roman"/>
                <a:cs typeface="Times New Roman"/>
              </a:rPr>
              <a:t>The processor, while waiting, must repeatedly interrogate the status of the I/O module. </a:t>
            </a:r>
          </a:p>
          <a:p>
            <a:pPr marR="19482" lvl="1"/>
            <a:r>
              <a:rPr lang="en-US" dirty="0">
                <a:latin typeface="Times New Roman"/>
                <a:cs typeface="Times New Roman"/>
              </a:rPr>
              <a:t>As a result the performance level of entire system is degraded.</a:t>
            </a:r>
          </a:p>
          <a:p>
            <a:pPr marR="15153"/>
            <a:r>
              <a:rPr lang="en-US" dirty="0">
                <a:latin typeface="Times New Roman"/>
                <a:cs typeface="Times New Roman"/>
              </a:rPr>
              <a:t>An alternative approach for this is interrupt driven I/O. </a:t>
            </a:r>
          </a:p>
          <a:p>
            <a:pPr marR="15153"/>
            <a:r>
              <a:rPr lang="en-US" dirty="0">
                <a:latin typeface="Times New Roman"/>
                <a:cs typeface="Times New Roman"/>
              </a:rPr>
              <a:t>In this approach, the processor issue an I/O command to a module and then go on to do some other useful work. </a:t>
            </a:r>
          </a:p>
          <a:p>
            <a:pPr marR="15153"/>
            <a:r>
              <a:rPr lang="en-US" dirty="0">
                <a:latin typeface="Times New Roman"/>
                <a:cs typeface="Times New Roman"/>
              </a:rPr>
              <a:t>The I/O module will then interrupt the processor to request service when it is ready to exchange data with the processor. </a:t>
            </a:r>
          </a:p>
          <a:p>
            <a:pPr marR="15153"/>
            <a:r>
              <a:rPr lang="en-US" dirty="0">
                <a:latin typeface="Times New Roman"/>
                <a:cs typeface="Times New Roman"/>
              </a:rPr>
              <a:t>The processor then executes the data transfer and then resumes its former processing. </a:t>
            </a:r>
          </a:p>
          <a:p>
            <a:pPr marR="15153"/>
            <a:r>
              <a:rPr lang="en-US" dirty="0">
                <a:latin typeface="Times New Roman"/>
                <a:cs typeface="Times New Roman"/>
              </a:rPr>
              <a:t>Interrupt-driven I/O still consumes a lot of time because every data has to pass with processor.</a:t>
            </a:r>
          </a:p>
          <a:p>
            <a:endParaRPr lang="en-NP" dirty="0"/>
          </a:p>
        </p:txBody>
      </p:sp>
      <p:sp>
        <p:nvSpPr>
          <p:cNvPr id="4" name="Date Placeholder 3">
            <a:extLst>
              <a:ext uri="{FF2B5EF4-FFF2-40B4-BE49-F238E27FC236}">
                <a16:creationId xmlns:a16="http://schemas.microsoft.com/office/drawing/2014/main" id="{F973F0B2-5BEA-F191-03AE-326772BF3A67}"/>
              </a:ext>
            </a:extLst>
          </p:cNvPr>
          <p:cNvSpPr>
            <a:spLocks noGrp="1"/>
          </p:cNvSpPr>
          <p:nvPr>
            <p:ph type="dt" sz="half" idx="10"/>
          </p:nvPr>
        </p:nvSpPr>
        <p:spPr/>
        <p:txBody>
          <a:bodyPr/>
          <a:lstStyle/>
          <a:p>
            <a:fld id="{D09CA8EE-D9E7-5241-821C-D4838990CDCF}" type="datetime1">
              <a:rPr lang="en-US" smtClean="0"/>
              <a:t>1/23/24</a:t>
            </a:fld>
            <a:endParaRPr lang="en-NP" dirty="0"/>
          </a:p>
        </p:txBody>
      </p:sp>
      <p:sp>
        <p:nvSpPr>
          <p:cNvPr id="5" name="Footer Placeholder 4">
            <a:extLst>
              <a:ext uri="{FF2B5EF4-FFF2-40B4-BE49-F238E27FC236}">
                <a16:creationId xmlns:a16="http://schemas.microsoft.com/office/drawing/2014/main" id="{DA1FC5BE-8855-8450-F2BC-F054D44F21BF}"/>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D4C75A57-DA3D-C869-5D64-5301B7CC1F0A}"/>
              </a:ext>
            </a:extLst>
          </p:cNvPr>
          <p:cNvSpPr>
            <a:spLocks noGrp="1"/>
          </p:cNvSpPr>
          <p:nvPr>
            <p:ph type="sldNum" sz="quarter" idx="12"/>
          </p:nvPr>
        </p:nvSpPr>
        <p:spPr/>
        <p:txBody>
          <a:bodyPr/>
          <a:lstStyle/>
          <a:p>
            <a:fld id="{FBB2CDA3-3741-CA4A-A16E-9752FEDAB45F}" type="slidenum">
              <a:rPr lang="en-NP" smtClean="0"/>
              <a:t>18</a:t>
            </a:fld>
            <a:endParaRPr lang="en-NP"/>
          </a:p>
        </p:txBody>
      </p:sp>
    </p:spTree>
    <p:extLst>
      <p:ext uri="{BB962C8B-B14F-4D97-AF65-F5344CB8AC3E}">
        <p14:creationId xmlns:p14="http://schemas.microsoft.com/office/powerpoint/2010/main" val="393386845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4195-B4B1-A8D0-F3A7-4622C553CCEB}"/>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41EF96DB-550A-831D-441D-09A75AF4B254}"/>
              </a:ext>
            </a:extLst>
          </p:cNvPr>
          <p:cNvSpPr>
            <a:spLocks noGrp="1"/>
          </p:cNvSpPr>
          <p:nvPr>
            <p:ph idx="1"/>
          </p:nvPr>
        </p:nvSpPr>
        <p:spPr/>
        <p:txBody>
          <a:bodyPr>
            <a:normAutofit/>
          </a:bodyPr>
          <a:lstStyle/>
          <a:p>
            <a:r>
              <a:rPr lang="en-US" dirty="0">
                <a:latin typeface="Times New Roman"/>
                <a:cs typeface="Times New Roman"/>
              </a:rPr>
              <a:t>The interrupt driven I/O works as follow:</a:t>
            </a:r>
          </a:p>
          <a:p>
            <a:pPr marR="15153" lvl="1"/>
            <a:r>
              <a:rPr lang="en-US" dirty="0">
                <a:latin typeface="Times New Roman"/>
                <a:cs typeface="Times New Roman"/>
              </a:rPr>
              <a:t>For input, the I/O module receives a READ command from the processor. </a:t>
            </a:r>
          </a:p>
          <a:p>
            <a:pPr marR="15153" lvl="2"/>
            <a:r>
              <a:rPr lang="en-US" dirty="0">
                <a:latin typeface="Times New Roman"/>
                <a:cs typeface="Times New Roman"/>
              </a:rPr>
              <a:t>The I/O module then proceeds to read data in from an associated peripheral. </a:t>
            </a:r>
          </a:p>
          <a:p>
            <a:pPr marR="15153" lvl="2"/>
            <a:r>
              <a:rPr lang="en-US" dirty="0">
                <a:latin typeface="Times New Roman"/>
                <a:cs typeface="Times New Roman"/>
              </a:rPr>
              <a:t>Once the data are in the module’s data register, the module signals an interrupt to the processor over a control line. </a:t>
            </a:r>
          </a:p>
          <a:p>
            <a:pPr marR="15153" lvl="2"/>
            <a:r>
              <a:rPr lang="en-US" dirty="0">
                <a:latin typeface="Times New Roman"/>
                <a:cs typeface="Times New Roman"/>
              </a:rPr>
              <a:t>The module then waits until its data are requested by the processor. </a:t>
            </a:r>
          </a:p>
          <a:p>
            <a:pPr marR="15153" lvl="2"/>
            <a:r>
              <a:rPr lang="en-US" dirty="0">
                <a:latin typeface="Times New Roman"/>
                <a:cs typeface="Times New Roman"/>
              </a:rPr>
              <a:t>When the request is made, the module places its data on the data bus and is then ready for another I/O operation.</a:t>
            </a:r>
          </a:p>
          <a:p>
            <a:pPr marR="16885" lvl="1"/>
            <a:r>
              <a:rPr lang="en-US" dirty="0">
                <a:latin typeface="Times New Roman"/>
                <a:cs typeface="Times New Roman"/>
              </a:rPr>
              <a:t>Sometimes there will be multiple I/O modules in a computer system, so mechanisms are needed to enable the processor to determine which device caused the interrupt and to decide, in the case of multiple interrupts, which one to handle first.</a:t>
            </a:r>
          </a:p>
          <a:p>
            <a:endParaRPr lang="en-NP" dirty="0"/>
          </a:p>
        </p:txBody>
      </p:sp>
      <p:sp>
        <p:nvSpPr>
          <p:cNvPr id="4" name="Date Placeholder 3">
            <a:extLst>
              <a:ext uri="{FF2B5EF4-FFF2-40B4-BE49-F238E27FC236}">
                <a16:creationId xmlns:a16="http://schemas.microsoft.com/office/drawing/2014/main" id="{F92D91FD-5E86-3DCF-B03E-2C4BE7D5FF8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ED2DDE4A-71C9-CACE-D840-8F122B10AC0B}"/>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B7A286FB-D381-01F3-2DB4-D182650680D8}"/>
              </a:ext>
            </a:extLst>
          </p:cNvPr>
          <p:cNvSpPr>
            <a:spLocks noGrp="1"/>
          </p:cNvSpPr>
          <p:nvPr>
            <p:ph type="sldNum" sz="quarter" idx="12"/>
          </p:nvPr>
        </p:nvSpPr>
        <p:spPr/>
        <p:txBody>
          <a:bodyPr/>
          <a:lstStyle/>
          <a:p>
            <a:fld id="{FBB2CDA3-3741-CA4A-A16E-9752FEDAB45F}" type="slidenum">
              <a:rPr lang="en-NP" smtClean="0"/>
              <a:t>19</a:t>
            </a:fld>
            <a:endParaRPr lang="en-NP"/>
          </a:p>
        </p:txBody>
      </p:sp>
    </p:spTree>
    <p:extLst>
      <p:ext uri="{BB962C8B-B14F-4D97-AF65-F5344CB8AC3E}">
        <p14:creationId xmlns:p14="http://schemas.microsoft.com/office/powerpoint/2010/main" val="41263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03723-5047-90BF-3A06-7DE99181702C}"/>
              </a:ext>
            </a:extLst>
          </p:cNvPr>
          <p:cNvSpPr>
            <a:spLocks noGrp="1"/>
          </p:cNvSpPr>
          <p:nvPr>
            <p:ph idx="1"/>
          </p:nvPr>
        </p:nvSpPr>
        <p:spPr>
          <a:xfrm>
            <a:off x="838200" y="844952"/>
            <a:ext cx="10515600" cy="5332011"/>
          </a:xfrm>
        </p:spPr>
        <p:txBody>
          <a:bodyPr/>
          <a:lstStyle/>
          <a:p>
            <a:pPr marL="0" indent="0" algn="ctr">
              <a:buNone/>
            </a:pPr>
            <a:endParaRPr lang="en-NP" dirty="0"/>
          </a:p>
          <a:p>
            <a:pPr marL="0" indent="0" algn="ctr">
              <a:buNone/>
            </a:pPr>
            <a:endParaRPr lang="en-NP" dirty="0"/>
          </a:p>
          <a:p>
            <a:pPr marL="0" indent="0" algn="ctr">
              <a:buNone/>
            </a:pPr>
            <a:r>
              <a:rPr lang="en-NP" sz="4000" dirty="0"/>
              <a:t>Chapter five</a:t>
            </a:r>
          </a:p>
          <a:p>
            <a:pPr marL="0" indent="0" algn="ctr">
              <a:buNone/>
            </a:pPr>
            <a:r>
              <a:rPr lang="en-NP" sz="4000" b="1" dirty="0">
                <a:solidFill>
                  <a:srgbClr val="FF0000"/>
                </a:solidFill>
              </a:rPr>
              <a:t>Input/Output management</a:t>
            </a:r>
          </a:p>
          <a:p>
            <a:pPr marL="0" indent="0" algn="ctr">
              <a:buNone/>
            </a:pPr>
            <a:endParaRPr lang="en-NP" sz="4000" dirty="0"/>
          </a:p>
        </p:txBody>
      </p:sp>
      <p:sp>
        <p:nvSpPr>
          <p:cNvPr id="4" name="Date Placeholder 3">
            <a:extLst>
              <a:ext uri="{FF2B5EF4-FFF2-40B4-BE49-F238E27FC236}">
                <a16:creationId xmlns:a16="http://schemas.microsoft.com/office/drawing/2014/main" id="{1AD20BDB-0AED-A5F5-47B6-FBB1D29049CB}"/>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6B1FF5FF-2FCD-9A76-4FFC-960DA3CF2A65}"/>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4AB4ED84-9254-74C8-36CA-568FFE9D9982}"/>
              </a:ext>
            </a:extLst>
          </p:cNvPr>
          <p:cNvSpPr>
            <a:spLocks noGrp="1"/>
          </p:cNvSpPr>
          <p:nvPr>
            <p:ph type="sldNum" sz="quarter" idx="12"/>
          </p:nvPr>
        </p:nvSpPr>
        <p:spPr/>
        <p:txBody>
          <a:bodyPr/>
          <a:lstStyle/>
          <a:p>
            <a:fld id="{FBB2CDA3-3741-CA4A-A16E-9752FEDAB45F}" type="slidenum">
              <a:rPr lang="en-NP" smtClean="0"/>
              <a:t>2</a:t>
            </a:fld>
            <a:endParaRPr lang="en-NP"/>
          </a:p>
        </p:txBody>
      </p:sp>
    </p:spTree>
    <p:extLst>
      <p:ext uri="{BB962C8B-B14F-4D97-AF65-F5344CB8AC3E}">
        <p14:creationId xmlns:p14="http://schemas.microsoft.com/office/powerpoint/2010/main" val="274940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249D-8139-F3AD-C30F-8B49A264D0F9}"/>
              </a:ext>
            </a:extLst>
          </p:cNvPr>
          <p:cNvSpPr>
            <a:spLocks noGrp="1"/>
          </p:cNvSpPr>
          <p:nvPr>
            <p:ph type="title"/>
          </p:nvPr>
        </p:nvSpPr>
        <p:spPr/>
        <p:txBody>
          <a:bodyPr/>
          <a:lstStyle/>
          <a:p>
            <a:r>
              <a:rPr lang="en-US" sz="4400" b="1" u="sng" dirty="0">
                <a:uFill>
                  <a:solidFill>
                    <a:srgbClr val="000000"/>
                  </a:solidFill>
                </a:uFill>
                <a:latin typeface="Times New Roman"/>
                <a:cs typeface="Times New Roman"/>
              </a:rPr>
              <a:t>I/O</a:t>
            </a:r>
            <a:r>
              <a:rPr lang="en-US" sz="4400" b="1" u="sng" spc="-20" dirty="0">
                <a:uFill>
                  <a:solidFill>
                    <a:srgbClr val="000000"/>
                  </a:solidFill>
                </a:uFill>
                <a:latin typeface="Times New Roman"/>
                <a:cs typeface="Times New Roman"/>
              </a:rPr>
              <a:t> </a:t>
            </a:r>
            <a:r>
              <a:rPr lang="en-US" sz="4400" b="1" u="sng" dirty="0">
                <a:uFill>
                  <a:solidFill>
                    <a:srgbClr val="000000"/>
                  </a:solidFill>
                </a:uFill>
                <a:latin typeface="Times New Roman"/>
                <a:cs typeface="Times New Roman"/>
              </a:rPr>
              <a:t>Using</a:t>
            </a:r>
            <a:r>
              <a:rPr lang="en-US" sz="4400" b="1" u="sng" spc="-14" dirty="0">
                <a:uFill>
                  <a:solidFill>
                    <a:srgbClr val="000000"/>
                  </a:solidFill>
                </a:uFill>
                <a:latin typeface="Times New Roman"/>
                <a:cs typeface="Times New Roman"/>
              </a:rPr>
              <a:t> </a:t>
            </a:r>
            <a:r>
              <a:rPr lang="en-US" sz="4400" b="1" u="sng" spc="-17" dirty="0">
                <a:uFill>
                  <a:solidFill>
                    <a:srgbClr val="000000"/>
                  </a:solidFill>
                </a:uFill>
                <a:latin typeface="Times New Roman"/>
                <a:cs typeface="Times New Roman"/>
              </a:rPr>
              <a:t>DMA</a:t>
            </a:r>
            <a:endParaRPr lang="en-NP" dirty="0"/>
          </a:p>
        </p:txBody>
      </p:sp>
      <p:sp>
        <p:nvSpPr>
          <p:cNvPr id="3" name="Content Placeholder 2">
            <a:extLst>
              <a:ext uri="{FF2B5EF4-FFF2-40B4-BE49-F238E27FC236}">
                <a16:creationId xmlns:a16="http://schemas.microsoft.com/office/drawing/2014/main" id="{4BCE9E7E-8D2E-6E30-1853-3B94135F8FB9}"/>
              </a:ext>
            </a:extLst>
          </p:cNvPr>
          <p:cNvSpPr>
            <a:spLocks noGrp="1"/>
          </p:cNvSpPr>
          <p:nvPr>
            <p:ph idx="1"/>
          </p:nvPr>
        </p:nvSpPr>
        <p:spPr/>
        <p:txBody>
          <a:bodyPr>
            <a:noAutofit/>
          </a:bodyPr>
          <a:lstStyle/>
          <a:p>
            <a:pPr marR="18184">
              <a:lnSpc>
                <a:spcPct val="120000"/>
              </a:lnSpc>
            </a:pPr>
            <a:r>
              <a:rPr lang="en-US" sz="2000" dirty="0">
                <a:latin typeface="Times New Roman"/>
                <a:cs typeface="Times New Roman"/>
              </a:rPr>
              <a:t>Interrupt-driven I/O is more efficient than simple programmed I/O but it still requires the active intervention of the processor to transfer data between memory and an I/O module, and any data transfer must traverse a path through the processor. Thus both of these forms of I/O suffer from two inherent drawbacks:</a:t>
            </a:r>
          </a:p>
          <a:p>
            <a:pPr marL="685800" marR="20348" lvl="3">
              <a:lnSpc>
                <a:spcPct val="120000"/>
              </a:lnSpc>
              <a:spcBef>
                <a:spcPts val="1000"/>
              </a:spcBef>
              <a:tabLst>
                <a:tab pos="488793" algn="l"/>
              </a:tabLst>
            </a:pPr>
            <a:r>
              <a:rPr lang="en-US" dirty="0">
                <a:latin typeface="Times New Roman"/>
                <a:cs typeface="Times New Roman"/>
              </a:rPr>
              <a:t>The I/O transfer rate is limited by the speed with which the processor can test and service a device.</a:t>
            </a:r>
          </a:p>
          <a:p>
            <a:pPr marL="685800" marR="15586" lvl="3">
              <a:lnSpc>
                <a:spcPct val="120000"/>
              </a:lnSpc>
              <a:spcBef>
                <a:spcPts val="1000"/>
              </a:spcBef>
              <a:tabLst>
                <a:tab pos="488793" algn="l"/>
              </a:tabLst>
            </a:pPr>
            <a:r>
              <a:rPr lang="en-US" dirty="0">
                <a:latin typeface="Times New Roman"/>
                <a:cs typeface="Times New Roman"/>
              </a:rPr>
              <a:t>The processor is tied up in managing an I/O transfer and a number of instructions must be executed for each I/O transfer.</a:t>
            </a:r>
          </a:p>
          <a:p>
            <a:pPr marR="17750">
              <a:lnSpc>
                <a:spcPct val="120000"/>
              </a:lnSpc>
            </a:pPr>
            <a:r>
              <a:rPr lang="en-US" sz="2000" dirty="0">
                <a:latin typeface="Times New Roman"/>
                <a:cs typeface="Times New Roman"/>
              </a:rPr>
              <a:t>When large volumes of data are to be moved, a more efficient technique is required and this technique is by using DMA. The DMA function can be performed by a separate module on the system bus, or it can be incorporated into an I/O module. In either case, the technique works as follows:</a:t>
            </a:r>
          </a:p>
          <a:p>
            <a:pPr marL="332933" marR="16019">
              <a:lnSpc>
                <a:spcPct val="110000"/>
              </a:lnSpc>
              <a:spcBef>
                <a:spcPts val="10"/>
              </a:spcBef>
            </a:pPr>
            <a:endParaRPr lang="en-US" sz="2000" dirty="0">
              <a:latin typeface="Times New Roman"/>
              <a:cs typeface="Times New Roman"/>
            </a:endParaRPr>
          </a:p>
        </p:txBody>
      </p:sp>
      <p:sp>
        <p:nvSpPr>
          <p:cNvPr id="4" name="Date Placeholder 3">
            <a:extLst>
              <a:ext uri="{FF2B5EF4-FFF2-40B4-BE49-F238E27FC236}">
                <a16:creationId xmlns:a16="http://schemas.microsoft.com/office/drawing/2014/main" id="{38B58253-17C2-F245-04AF-CF1377A9FEB8}"/>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8DA43013-E65B-B2D6-3308-BBEE52D350EA}"/>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B6D9EDAB-FD1C-E030-69D3-05AA24491AF2}"/>
              </a:ext>
            </a:extLst>
          </p:cNvPr>
          <p:cNvSpPr>
            <a:spLocks noGrp="1"/>
          </p:cNvSpPr>
          <p:nvPr>
            <p:ph type="sldNum" sz="quarter" idx="12"/>
          </p:nvPr>
        </p:nvSpPr>
        <p:spPr/>
        <p:txBody>
          <a:bodyPr/>
          <a:lstStyle/>
          <a:p>
            <a:fld id="{FBB2CDA3-3741-CA4A-A16E-9752FEDAB45F}" type="slidenum">
              <a:rPr lang="en-NP" smtClean="0"/>
              <a:t>20</a:t>
            </a:fld>
            <a:endParaRPr lang="en-NP"/>
          </a:p>
        </p:txBody>
      </p:sp>
    </p:spTree>
    <p:extLst>
      <p:ext uri="{BB962C8B-B14F-4D97-AF65-F5344CB8AC3E}">
        <p14:creationId xmlns:p14="http://schemas.microsoft.com/office/powerpoint/2010/main" val="11365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A2E11-D61F-C577-0F4C-F84D630ECFA7}"/>
              </a:ext>
            </a:extLst>
          </p:cNvPr>
          <p:cNvSpPr>
            <a:spLocks noGrp="1"/>
          </p:cNvSpPr>
          <p:nvPr>
            <p:ph idx="1"/>
          </p:nvPr>
        </p:nvSpPr>
        <p:spPr>
          <a:xfrm>
            <a:off x="838200" y="715617"/>
            <a:ext cx="10515600" cy="5461346"/>
          </a:xfrm>
        </p:spPr>
        <p:txBody>
          <a:bodyPr>
            <a:normAutofit fontScale="85000" lnSpcReduction="10000"/>
          </a:bodyPr>
          <a:lstStyle/>
          <a:p>
            <a:pPr marR="16452">
              <a:lnSpc>
                <a:spcPct val="120000"/>
              </a:lnSpc>
            </a:pPr>
            <a:r>
              <a:rPr lang="en-US" sz="2000" dirty="0">
                <a:latin typeface="Times New Roman"/>
                <a:cs typeface="Times New Roman"/>
              </a:rPr>
              <a:t>When the processor wishes to read or write a block of data, it issues a command to the DMA module, by sending to the DMA module the following information.</a:t>
            </a:r>
          </a:p>
          <a:p>
            <a:pPr marL="685800" lvl="4">
              <a:lnSpc>
                <a:spcPct val="120000"/>
              </a:lnSpc>
              <a:spcBef>
                <a:spcPts val="1000"/>
              </a:spcBef>
              <a:buSzPct val="75000"/>
              <a:tabLst>
                <a:tab pos="644652" algn="l"/>
              </a:tabLst>
            </a:pPr>
            <a:r>
              <a:rPr lang="en-US" sz="2000" dirty="0">
                <a:latin typeface="Times New Roman"/>
                <a:cs typeface="Times New Roman"/>
              </a:rPr>
              <a:t>Whether a read or write is requested.</a:t>
            </a:r>
          </a:p>
          <a:p>
            <a:pPr marL="685800" lvl="4">
              <a:lnSpc>
                <a:spcPct val="120000"/>
              </a:lnSpc>
              <a:spcBef>
                <a:spcPts val="1000"/>
              </a:spcBef>
              <a:buSzPct val="75000"/>
              <a:tabLst>
                <a:tab pos="644652" algn="l"/>
              </a:tabLst>
            </a:pPr>
            <a:r>
              <a:rPr lang="en-US" sz="2000" dirty="0">
                <a:latin typeface="Times New Roman"/>
                <a:cs typeface="Times New Roman"/>
              </a:rPr>
              <a:t>The address of the I/O devices involved.</a:t>
            </a:r>
          </a:p>
          <a:p>
            <a:pPr marL="685800" lvl="4">
              <a:lnSpc>
                <a:spcPct val="120000"/>
              </a:lnSpc>
              <a:spcBef>
                <a:spcPts val="1000"/>
              </a:spcBef>
              <a:buSzPct val="75000"/>
              <a:tabLst>
                <a:tab pos="644652" algn="l"/>
              </a:tabLst>
            </a:pPr>
            <a:r>
              <a:rPr lang="en-US" sz="2000" dirty="0">
                <a:latin typeface="Times New Roman"/>
                <a:cs typeface="Times New Roman"/>
              </a:rPr>
              <a:t>The starting location in memory to read data from or write data to.</a:t>
            </a:r>
          </a:p>
          <a:p>
            <a:pPr marL="685800" lvl="4">
              <a:lnSpc>
                <a:spcPct val="120000"/>
              </a:lnSpc>
              <a:spcBef>
                <a:spcPts val="1000"/>
              </a:spcBef>
              <a:buSzPct val="75000"/>
              <a:tabLst>
                <a:tab pos="644652" algn="l"/>
              </a:tabLst>
            </a:pPr>
            <a:r>
              <a:rPr lang="en-US" sz="2000" dirty="0">
                <a:latin typeface="Times New Roman"/>
                <a:cs typeface="Times New Roman"/>
              </a:rPr>
              <a:t>The number of words to be read or written.</a:t>
            </a:r>
          </a:p>
          <a:p>
            <a:pPr>
              <a:lnSpc>
                <a:spcPct val="120000"/>
              </a:lnSpc>
            </a:pPr>
            <a:r>
              <a:rPr lang="en-US" sz="2000" dirty="0">
                <a:latin typeface="Times New Roman"/>
                <a:cs typeface="Times New Roman"/>
              </a:rPr>
              <a:t>The processor then continues with other work. It has delegated the I/O operation to the DMA module. </a:t>
            </a:r>
          </a:p>
          <a:p>
            <a:pPr lvl="1">
              <a:lnSpc>
                <a:spcPct val="120000"/>
              </a:lnSpc>
            </a:pPr>
            <a:r>
              <a:rPr lang="en-US" sz="1600" dirty="0">
                <a:latin typeface="Times New Roman"/>
                <a:cs typeface="Times New Roman"/>
              </a:rPr>
              <a:t>The DMA module transfers the entire block of data, one word at a time, directly to or from memory, without going through the processor. </a:t>
            </a:r>
          </a:p>
          <a:p>
            <a:pPr lvl="1">
              <a:lnSpc>
                <a:spcPct val="120000"/>
              </a:lnSpc>
            </a:pPr>
            <a:r>
              <a:rPr lang="en-US" sz="1600" dirty="0">
                <a:latin typeface="Times New Roman"/>
                <a:cs typeface="Times New Roman"/>
              </a:rPr>
              <a:t>When the transfer is complete, the</a:t>
            </a:r>
            <a:r>
              <a:rPr lang="en-NP" sz="1600" dirty="0">
                <a:latin typeface="Times New Roman"/>
                <a:cs typeface="Times New Roman"/>
              </a:rPr>
              <a:t> </a:t>
            </a:r>
            <a:r>
              <a:rPr lang="en-US" sz="1600" dirty="0">
                <a:latin typeface="Times New Roman"/>
                <a:cs typeface="Times New Roman"/>
              </a:rPr>
              <a:t>DMA module sends an interrupt signal to the processor. </a:t>
            </a:r>
          </a:p>
          <a:p>
            <a:pPr lvl="1">
              <a:lnSpc>
                <a:spcPct val="120000"/>
              </a:lnSpc>
            </a:pPr>
            <a:r>
              <a:rPr lang="en-US" sz="1600" dirty="0">
                <a:latin typeface="Times New Roman"/>
                <a:cs typeface="Times New Roman"/>
              </a:rPr>
              <a:t>Thus the processor is involved only at the beginning and at the end of the transfer.</a:t>
            </a:r>
          </a:p>
          <a:p>
            <a:pPr>
              <a:lnSpc>
                <a:spcPct val="120000"/>
              </a:lnSpc>
            </a:pPr>
            <a:r>
              <a:rPr lang="en-US" sz="2000" dirty="0">
                <a:latin typeface="Times New Roman"/>
                <a:cs typeface="Times New Roman"/>
              </a:rPr>
              <a:t>The DMA module needs to take control of the bus to transfer data to and from memory.</a:t>
            </a:r>
          </a:p>
          <a:p>
            <a:pPr marR="16885">
              <a:lnSpc>
                <a:spcPct val="120000"/>
              </a:lnSpc>
            </a:pPr>
            <a:r>
              <a:rPr lang="en-US" sz="2000" dirty="0">
                <a:latin typeface="Times New Roman"/>
                <a:cs typeface="Times New Roman"/>
              </a:rPr>
              <a:t>Thus, a DMA module controls the exchange of data between main memory and an I/O module. The processor sends a request for the transfer of a block of data to the DMA module and is interrupted only after the entire block has been transferred. DMA is far more efficient than interrupt driven or programmed I/O.</a:t>
            </a:r>
          </a:p>
          <a:p>
            <a:endParaRPr lang="en-NP" dirty="0"/>
          </a:p>
        </p:txBody>
      </p:sp>
      <p:sp>
        <p:nvSpPr>
          <p:cNvPr id="4" name="Date Placeholder 3">
            <a:extLst>
              <a:ext uri="{FF2B5EF4-FFF2-40B4-BE49-F238E27FC236}">
                <a16:creationId xmlns:a16="http://schemas.microsoft.com/office/drawing/2014/main" id="{C9874616-143F-CA39-3370-714B0140625F}"/>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A5639F8C-5689-6C19-53C5-EB346DDEB9A7}"/>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08A6C34-80EB-2D20-D3F2-DD147DFCCF75}"/>
              </a:ext>
            </a:extLst>
          </p:cNvPr>
          <p:cNvSpPr>
            <a:spLocks noGrp="1"/>
          </p:cNvSpPr>
          <p:nvPr>
            <p:ph type="sldNum" sz="quarter" idx="12"/>
          </p:nvPr>
        </p:nvSpPr>
        <p:spPr/>
        <p:txBody>
          <a:bodyPr/>
          <a:lstStyle/>
          <a:p>
            <a:fld id="{FBB2CDA3-3741-CA4A-A16E-9752FEDAB45F}" type="slidenum">
              <a:rPr lang="en-NP" smtClean="0"/>
              <a:t>21</a:t>
            </a:fld>
            <a:endParaRPr lang="en-NP"/>
          </a:p>
        </p:txBody>
      </p:sp>
    </p:spTree>
    <p:extLst>
      <p:ext uri="{BB962C8B-B14F-4D97-AF65-F5344CB8AC3E}">
        <p14:creationId xmlns:p14="http://schemas.microsoft.com/office/powerpoint/2010/main" val="224672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68F5-A484-26B7-3B5A-421B5792F19E}"/>
              </a:ext>
            </a:extLst>
          </p:cNvPr>
          <p:cNvSpPr>
            <a:spLocks noGrp="1"/>
          </p:cNvSpPr>
          <p:nvPr>
            <p:ph type="title"/>
          </p:nvPr>
        </p:nvSpPr>
        <p:spPr/>
        <p:txBody>
          <a:bodyPr/>
          <a:lstStyle/>
          <a:p>
            <a:endParaRPr lang="en-NP"/>
          </a:p>
        </p:txBody>
      </p:sp>
      <p:pic>
        <p:nvPicPr>
          <p:cNvPr id="8" name="Content Placeholder 7" descr="A diagram of a system&#10;&#10;Description automatically generated">
            <a:extLst>
              <a:ext uri="{FF2B5EF4-FFF2-40B4-BE49-F238E27FC236}">
                <a16:creationId xmlns:a16="http://schemas.microsoft.com/office/drawing/2014/main" id="{329681F4-E206-24E8-9309-135CAFAEA08E}"/>
              </a:ext>
            </a:extLst>
          </p:cNvPr>
          <p:cNvPicPr>
            <a:picLocks noGrp="1" noChangeAspect="1"/>
          </p:cNvPicPr>
          <p:nvPr>
            <p:ph idx="1"/>
          </p:nvPr>
        </p:nvPicPr>
        <p:blipFill>
          <a:blip r:embed="rId2"/>
          <a:stretch>
            <a:fillRect/>
          </a:stretch>
        </p:blipFill>
        <p:spPr>
          <a:xfrm>
            <a:off x="3625850" y="1943894"/>
            <a:ext cx="4940300" cy="4114800"/>
          </a:xfrm>
        </p:spPr>
      </p:pic>
      <p:sp>
        <p:nvSpPr>
          <p:cNvPr id="4" name="Date Placeholder 3">
            <a:extLst>
              <a:ext uri="{FF2B5EF4-FFF2-40B4-BE49-F238E27FC236}">
                <a16:creationId xmlns:a16="http://schemas.microsoft.com/office/drawing/2014/main" id="{C8A6FE14-2623-3478-9166-F79D84E7865E}"/>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D959D5BC-9130-59A1-99AD-7AFE4FA68415}"/>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B1708C2-FF53-EBF0-0435-74946220B39A}"/>
              </a:ext>
            </a:extLst>
          </p:cNvPr>
          <p:cNvSpPr>
            <a:spLocks noGrp="1"/>
          </p:cNvSpPr>
          <p:nvPr>
            <p:ph type="sldNum" sz="quarter" idx="12"/>
          </p:nvPr>
        </p:nvSpPr>
        <p:spPr/>
        <p:txBody>
          <a:bodyPr/>
          <a:lstStyle/>
          <a:p>
            <a:fld id="{FBB2CDA3-3741-CA4A-A16E-9752FEDAB45F}" type="slidenum">
              <a:rPr lang="en-NP" smtClean="0"/>
              <a:t>22</a:t>
            </a:fld>
            <a:endParaRPr lang="en-NP"/>
          </a:p>
        </p:txBody>
      </p:sp>
    </p:spTree>
    <p:extLst>
      <p:ext uri="{BB962C8B-B14F-4D97-AF65-F5344CB8AC3E}">
        <p14:creationId xmlns:p14="http://schemas.microsoft.com/office/powerpoint/2010/main" val="1451286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1C9A-2FD5-9876-7749-9A50481E4B69}"/>
              </a:ext>
            </a:extLst>
          </p:cNvPr>
          <p:cNvSpPr>
            <a:spLocks noGrp="1"/>
          </p:cNvSpPr>
          <p:nvPr>
            <p:ph type="title"/>
          </p:nvPr>
        </p:nvSpPr>
        <p:spPr/>
        <p:txBody>
          <a:bodyPr/>
          <a:lstStyle/>
          <a:p>
            <a:r>
              <a:rPr lang="en-US" sz="4400" b="1" dirty="0">
                <a:uFill>
                  <a:solidFill>
                    <a:srgbClr val="000000"/>
                  </a:solidFill>
                </a:uFill>
                <a:latin typeface="Times New Roman"/>
                <a:cs typeface="Times New Roman"/>
              </a:rPr>
              <a:t>I/O</a:t>
            </a:r>
            <a:r>
              <a:rPr lang="en-US" sz="4400" b="1" spc="-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Software</a:t>
            </a:r>
            <a:r>
              <a:rPr lang="en-US" sz="4400" b="1" spc="-7" dirty="0">
                <a:uFill>
                  <a:solidFill>
                    <a:srgbClr val="000000"/>
                  </a:solidFill>
                </a:uFill>
                <a:latin typeface="Times New Roman"/>
                <a:cs typeface="Times New Roman"/>
              </a:rPr>
              <a:t> Layers</a:t>
            </a:r>
            <a:endParaRPr lang="en-NP" dirty="0"/>
          </a:p>
        </p:txBody>
      </p:sp>
      <p:sp>
        <p:nvSpPr>
          <p:cNvPr id="4" name="Date Placeholder 3">
            <a:extLst>
              <a:ext uri="{FF2B5EF4-FFF2-40B4-BE49-F238E27FC236}">
                <a16:creationId xmlns:a16="http://schemas.microsoft.com/office/drawing/2014/main" id="{420C76AF-A176-AC08-30A0-A5FD10709C7C}"/>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3DBC44EB-4C3F-5417-CDB4-BCE5E0D90254}"/>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9C6BEDF9-7B43-6A37-83A0-B7545EA251B4}"/>
              </a:ext>
            </a:extLst>
          </p:cNvPr>
          <p:cNvSpPr>
            <a:spLocks noGrp="1"/>
          </p:cNvSpPr>
          <p:nvPr>
            <p:ph type="sldNum" sz="quarter" idx="12"/>
          </p:nvPr>
        </p:nvSpPr>
        <p:spPr/>
        <p:txBody>
          <a:bodyPr/>
          <a:lstStyle/>
          <a:p>
            <a:fld id="{FBB2CDA3-3741-CA4A-A16E-9752FEDAB45F}" type="slidenum">
              <a:rPr lang="en-NP" smtClean="0"/>
              <a:t>23</a:t>
            </a:fld>
            <a:endParaRPr lang="en-NP"/>
          </a:p>
        </p:txBody>
      </p:sp>
      <p:grpSp>
        <p:nvGrpSpPr>
          <p:cNvPr id="7" name="object 3">
            <a:extLst>
              <a:ext uri="{FF2B5EF4-FFF2-40B4-BE49-F238E27FC236}">
                <a16:creationId xmlns:a16="http://schemas.microsoft.com/office/drawing/2014/main" id="{EA5F2B1E-FEF6-2EFA-4C74-BD3A160ACB87}"/>
              </a:ext>
            </a:extLst>
          </p:cNvPr>
          <p:cNvGrpSpPr/>
          <p:nvPr/>
        </p:nvGrpSpPr>
        <p:grpSpPr>
          <a:xfrm>
            <a:off x="1405055" y="1257301"/>
            <a:ext cx="6411940" cy="4159056"/>
            <a:chOff x="981075" y="5474474"/>
            <a:chExt cx="5429250" cy="2469515"/>
          </a:xfrm>
        </p:grpSpPr>
        <p:pic>
          <p:nvPicPr>
            <p:cNvPr id="8" name="object 4">
              <a:extLst>
                <a:ext uri="{FF2B5EF4-FFF2-40B4-BE49-F238E27FC236}">
                  <a16:creationId xmlns:a16="http://schemas.microsoft.com/office/drawing/2014/main" id="{2D258B1D-C46E-A691-0D47-5DF8E5B9FB4F}"/>
                </a:ext>
              </a:extLst>
            </p:cNvPr>
            <p:cNvPicPr/>
            <p:nvPr/>
          </p:nvPicPr>
          <p:blipFill>
            <a:blip r:embed="rId2" cstate="print"/>
            <a:stretch>
              <a:fillRect/>
            </a:stretch>
          </p:blipFill>
          <p:spPr>
            <a:xfrm>
              <a:off x="2628900" y="5474474"/>
              <a:ext cx="21588" cy="273213"/>
            </a:xfrm>
            <a:prstGeom prst="rect">
              <a:avLst/>
            </a:prstGeom>
          </p:spPr>
        </p:pic>
        <p:pic>
          <p:nvPicPr>
            <p:cNvPr id="9" name="object 5">
              <a:extLst>
                <a:ext uri="{FF2B5EF4-FFF2-40B4-BE49-F238E27FC236}">
                  <a16:creationId xmlns:a16="http://schemas.microsoft.com/office/drawing/2014/main" id="{F2FB32CD-69E7-A8A0-8A73-873B5F4F4562}"/>
                </a:ext>
              </a:extLst>
            </p:cNvPr>
            <p:cNvPicPr/>
            <p:nvPr/>
          </p:nvPicPr>
          <p:blipFill>
            <a:blip r:embed="rId3" cstate="print"/>
            <a:stretch>
              <a:fillRect/>
            </a:stretch>
          </p:blipFill>
          <p:spPr>
            <a:xfrm>
              <a:off x="981075" y="5686425"/>
              <a:ext cx="5429250" cy="2257425"/>
            </a:xfrm>
            <a:prstGeom prst="rect">
              <a:avLst/>
            </a:prstGeom>
          </p:spPr>
        </p:pic>
      </p:grpSp>
      <p:sp>
        <p:nvSpPr>
          <p:cNvPr id="11" name="TextBox 10">
            <a:extLst>
              <a:ext uri="{FF2B5EF4-FFF2-40B4-BE49-F238E27FC236}">
                <a16:creationId xmlns:a16="http://schemas.microsoft.com/office/drawing/2014/main" id="{E4465CBA-7A9C-CB20-73D0-EDBA3B7E22AF}"/>
              </a:ext>
            </a:extLst>
          </p:cNvPr>
          <p:cNvSpPr txBox="1"/>
          <p:nvPr/>
        </p:nvSpPr>
        <p:spPr>
          <a:xfrm>
            <a:off x="1178312" y="5524711"/>
            <a:ext cx="9225775" cy="241028"/>
          </a:xfrm>
          <a:prstGeom prst="rect">
            <a:avLst/>
          </a:prstGeom>
          <a:noFill/>
        </p:spPr>
        <p:txBody>
          <a:bodyPr wrap="square">
            <a:spAutoFit/>
          </a:bodyPr>
          <a:lstStyle/>
          <a:p>
            <a:pPr marL="8659">
              <a:lnSpc>
                <a:spcPts val="958"/>
              </a:lnSpc>
              <a:spcBef>
                <a:spcPts val="68"/>
              </a:spcBef>
            </a:pPr>
            <a:r>
              <a:rPr lang="en-US" sz="1800" b="1" u="sng" dirty="0">
                <a:uFill>
                  <a:solidFill>
                    <a:srgbClr val="000000"/>
                  </a:solidFill>
                </a:uFill>
                <a:latin typeface="Arial"/>
                <a:cs typeface="Arial"/>
              </a:rPr>
              <a:t>Fig.</a:t>
            </a:r>
            <a:r>
              <a:rPr lang="en-US" sz="1800" b="1" u="sng" spc="-17" dirty="0">
                <a:uFill>
                  <a:solidFill>
                    <a:srgbClr val="000000"/>
                  </a:solidFill>
                </a:uFill>
                <a:latin typeface="Arial"/>
                <a:cs typeface="Arial"/>
              </a:rPr>
              <a:t> </a:t>
            </a:r>
            <a:r>
              <a:rPr lang="en-US" sz="1800" b="1" u="sng" dirty="0">
                <a:uFill>
                  <a:solidFill>
                    <a:srgbClr val="000000"/>
                  </a:solidFill>
                </a:uFill>
                <a:latin typeface="Arial"/>
                <a:cs typeface="Arial"/>
              </a:rPr>
              <a:t>Layers</a:t>
            </a:r>
            <a:r>
              <a:rPr lang="en-US" sz="1800" b="1" u="sng" spc="-10" dirty="0">
                <a:uFill>
                  <a:solidFill>
                    <a:srgbClr val="000000"/>
                  </a:solidFill>
                </a:uFill>
                <a:latin typeface="Arial"/>
                <a:cs typeface="Arial"/>
              </a:rPr>
              <a:t> </a:t>
            </a:r>
            <a:r>
              <a:rPr lang="en-US" sz="1800" b="1" u="sng" dirty="0">
                <a:uFill>
                  <a:solidFill>
                    <a:srgbClr val="000000"/>
                  </a:solidFill>
                </a:uFill>
                <a:latin typeface="Arial"/>
                <a:cs typeface="Arial"/>
              </a:rPr>
              <a:t>of</a:t>
            </a:r>
            <a:r>
              <a:rPr lang="en-US" sz="1800" b="1" u="sng" spc="-17" dirty="0">
                <a:uFill>
                  <a:solidFill>
                    <a:srgbClr val="000000"/>
                  </a:solidFill>
                </a:uFill>
                <a:latin typeface="Arial"/>
                <a:cs typeface="Arial"/>
              </a:rPr>
              <a:t> </a:t>
            </a:r>
            <a:r>
              <a:rPr lang="en-US" sz="1800" b="1" u="sng" dirty="0">
                <a:uFill>
                  <a:solidFill>
                    <a:srgbClr val="000000"/>
                  </a:solidFill>
                </a:uFill>
                <a:latin typeface="Arial"/>
                <a:cs typeface="Arial"/>
              </a:rPr>
              <a:t>the</a:t>
            </a:r>
            <a:r>
              <a:rPr lang="en-US" sz="1800" b="1" u="sng" spc="-14" dirty="0">
                <a:uFill>
                  <a:solidFill>
                    <a:srgbClr val="000000"/>
                  </a:solidFill>
                </a:uFill>
                <a:latin typeface="Arial"/>
                <a:cs typeface="Arial"/>
              </a:rPr>
              <a:t> </a:t>
            </a:r>
            <a:r>
              <a:rPr lang="en-US" sz="1800" b="1" u="sng" dirty="0">
                <a:uFill>
                  <a:solidFill>
                    <a:srgbClr val="000000"/>
                  </a:solidFill>
                </a:uFill>
                <a:latin typeface="Arial"/>
                <a:cs typeface="Arial"/>
              </a:rPr>
              <a:t>I/O</a:t>
            </a:r>
            <a:r>
              <a:rPr lang="en-US" sz="1800" b="1" u="sng" spc="-10" dirty="0">
                <a:uFill>
                  <a:solidFill>
                    <a:srgbClr val="000000"/>
                  </a:solidFill>
                </a:uFill>
                <a:latin typeface="Arial"/>
                <a:cs typeface="Arial"/>
              </a:rPr>
              <a:t> </a:t>
            </a:r>
            <a:r>
              <a:rPr lang="en-US" sz="1800" b="1" u="sng" dirty="0">
                <a:uFill>
                  <a:solidFill>
                    <a:srgbClr val="000000"/>
                  </a:solidFill>
                </a:uFill>
                <a:latin typeface="Arial"/>
                <a:cs typeface="Arial"/>
              </a:rPr>
              <a:t>software</a:t>
            </a:r>
            <a:r>
              <a:rPr lang="en-US" sz="1800" b="1" u="sng" spc="-10" dirty="0">
                <a:uFill>
                  <a:solidFill>
                    <a:srgbClr val="000000"/>
                  </a:solidFill>
                </a:uFill>
                <a:latin typeface="Arial"/>
                <a:cs typeface="Arial"/>
              </a:rPr>
              <a:t> </a:t>
            </a:r>
            <a:r>
              <a:rPr lang="en-US" sz="1800" b="1" u="sng" dirty="0">
                <a:uFill>
                  <a:solidFill>
                    <a:srgbClr val="000000"/>
                  </a:solidFill>
                </a:uFill>
                <a:latin typeface="Arial"/>
                <a:cs typeface="Arial"/>
              </a:rPr>
              <a:t>system</a:t>
            </a:r>
            <a:r>
              <a:rPr lang="en-US" sz="1800" b="1" u="sng" spc="-14" dirty="0">
                <a:uFill>
                  <a:solidFill>
                    <a:srgbClr val="000000"/>
                  </a:solidFill>
                </a:uFill>
                <a:latin typeface="Arial"/>
                <a:cs typeface="Arial"/>
              </a:rPr>
              <a:t> </a:t>
            </a:r>
            <a:r>
              <a:rPr lang="en-US" sz="1800" b="1" u="sng" dirty="0">
                <a:uFill>
                  <a:solidFill>
                    <a:srgbClr val="000000"/>
                  </a:solidFill>
                </a:uFill>
                <a:latin typeface="Arial"/>
                <a:cs typeface="Arial"/>
              </a:rPr>
              <a:t>and</a:t>
            </a:r>
            <a:r>
              <a:rPr lang="en-US" sz="1800" b="1" u="sng" spc="-17" dirty="0">
                <a:uFill>
                  <a:solidFill>
                    <a:srgbClr val="000000"/>
                  </a:solidFill>
                </a:uFill>
                <a:latin typeface="Arial"/>
                <a:cs typeface="Arial"/>
              </a:rPr>
              <a:t> </a:t>
            </a:r>
            <a:r>
              <a:rPr lang="en-US" sz="1800" b="1" u="sng" dirty="0">
                <a:uFill>
                  <a:solidFill>
                    <a:srgbClr val="000000"/>
                  </a:solidFill>
                </a:uFill>
                <a:latin typeface="Arial"/>
                <a:cs typeface="Arial"/>
              </a:rPr>
              <a:t>the</a:t>
            </a:r>
            <a:r>
              <a:rPr lang="en-US" sz="1800" b="1" u="sng" spc="-14" dirty="0">
                <a:uFill>
                  <a:solidFill>
                    <a:srgbClr val="000000"/>
                  </a:solidFill>
                </a:uFill>
                <a:latin typeface="Arial"/>
                <a:cs typeface="Arial"/>
              </a:rPr>
              <a:t> </a:t>
            </a:r>
            <a:r>
              <a:rPr lang="en-US" sz="1800" b="1" u="sng" dirty="0">
                <a:uFill>
                  <a:solidFill>
                    <a:srgbClr val="000000"/>
                  </a:solidFill>
                </a:uFill>
                <a:latin typeface="Arial"/>
                <a:cs typeface="Arial"/>
              </a:rPr>
              <a:t>main</a:t>
            </a:r>
            <a:r>
              <a:rPr lang="en-US" sz="1800" b="1" u="sng" spc="-14" dirty="0">
                <a:uFill>
                  <a:solidFill>
                    <a:srgbClr val="000000"/>
                  </a:solidFill>
                </a:uFill>
                <a:latin typeface="Arial"/>
                <a:cs typeface="Arial"/>
              </a:rPr>
              <a:t> </a:t>
            </a:r>
            <a:r>
              <a:rPr lang="en-US" sz="1800" b="1" u="sng" dirty="0">
                <a:uFill>
                  <a:solidFill>
                    <a:srgbClr val="000000"/>
                  </a:solidFill>
                </a:uFill>
                <a:latin typeface="Arial"/>
                <a:cs typeface="Arial"/>
              </a:rPr>
              <a:t>functions</a:t>
            </a:r>
            <a:r>
              <a:rPr lang="en-US" sz="1800" b="1" u="sng" spc="-17" dirty="0">
                <a:uFill>
                  <a:solidFill>
                    <a:srgbClr val="000000"/>
                  </a:solidFill>
                </a:uFill>
                <a:latin typeface="Arial"/>
                <a:cs typeface="Arial"/>
              </a:rPr>
              <a:t> </a:t>
            </a:r>
            <a:r>
              <a:rPr lang="en-US" sz="1800" b="1" u="sng" dirty="0">
                <a:uFill>
                  <a:solidFill>
                    <a:srgbClr val="000000"/>
                  </a:solidFill>
                </a:uFill>
                <a:latin typeface="Arial"/>
                <a:cs typeface="Arial"/>
              </a:rPr>
              <a:t>of</a:t>
            </a:r>
            <a:r>
              <a:rPr lang="en-US" sz="1800" b="1" u="sng" spc="-24" dirty="0">
                <a:uFill>
                  <a:solidFill>
                    <a:srgbClr val="000000"/>
                  </a:solidFill>
                </a:uFill>
                <a:latin typeface="Arial"/>
                <a:cs typeface="Arial"/>
              </a:rPr>
              <a:t> </a:t>
            </a:r>
            <a:r>
              <a:rPr lang="en-US" sz="1800" b="1" u="sng" dirty="0">
                <a:uFill>
                  <a:solidFill>
                    <a:srgbClr val="000000"/>
                  </a:solidFill>
                </a:uFill>
                <a:latin typeface="Arial"/>
                <a:cs typeface="Arial"/>
              </a:rPr>
              <a:t>each</a:t>
            </a:r>
            <a:r>
              <a:rPr lang="en-US" sz="1800" b="1" u="sng" spc="-24" dirty="0">
                <a:uFill>
                  <a:solidFill>
                    <a:srgbClr val="000000"/>
                  </a:solidFill>
                </a:uFill>
                <a:latin typeface="Arial"/>
                <a:cs typeface="Arial"/>
              </a:rPr>
              <a:t> </a:t>
            </a:r>
            <a:r>
              <a:rPr lang="en-US" sz="1800" b="1" u="sng" spc="-7" dirty="0">
                <a:uFill>
                  <a:solidFill>
                    <a:srgbClr val="000000"/>
                  </a:solidFill>
                </a:uFill>
                <a:latin typeface="Arial"/>
                <a:cs typeface="Arial"/>
              </a:rPr>
              <a:t>layer.</a:t>
            </a:r>
            <a:endParaRPr lang="en-US" sz="1800" dirty="0">
              <a:latin typeface="Arial"/>
              <a:cs typeface="Arial"/>
            </a:endParaRPr>
          </a:p>
        </p:txBody>
      </p:sp>
    </p:spTree>
    <p:extLst>
      <p:ext uri="{BB962C8B-B14F-4D97-AF65-F5344CB8AC3E}">
        <p14:creationId xmlns:p14="http://schemas.microsoft.com/office/powerpoint/2010/main" val="78258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16-2F92-7A83-27B2-490F8BE50735}"/>
              </a:ext>
            </a:extLst>
          </p:cNvPr>
          <p:cNvSpPr>
            <a:spLocks noGrp="1"/>
          </p:cNvSpPr>
          <p:nvPr>
            <p:ph type="title"/>
          </p:nvPr>
        </p:nvSpPr>
        <p:spPr/>
        <p:txBody>
          <a:bodyPr/>
          <a:lstStyle/>
          <a:p>
            <a:r>
              <a:rPr lang="en-US" sz="4400" b="1" dirty="0">
                <a:uFill>
                  <a:solidFill>
                    <a:srgbClr val="000000"/>
                  </a:solidFill>
                </a:uFill>
                <a:latin typeface="Times New Roman"/>
                <a:cs typeface="Times New Roman"/>
              </a:rPr>
              <a:t>Interrupt</a:t>
            </a:r>
            <a:r>
              <a:rPr lang="en-US" sz="4400" b="1" spc="-3"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Handler</a:t>
            </a:r>
            <a:endParaRPr lang="en-NP" dirty="0"/>
          </a:p>
        </p:txBody>
      </p:sp>
      <p:sp>
        <p:nvSpPr>
          <p:cNvPr id="3" name="Content Placeholder 2">
            <a:extLst>
              <a:ext uri="{FF2B5EF4-FFF2-40B4-BE49-F238E27FC236}">
                <a16:creationId xmlns:a16="http://schemas.microsoft.com/office/drawing/2014/main" id="{D8BCF5F7-42FC-D684-26F0-2BB8F126BE18}"/>
              </a:ext>
            </a:extLst>
          </p:cNvPr>
          <p:cNvSpPr>
            <a:spLocks noGrp="1"/>
          </p:cNvSpPr>
          <p:nvPr>
            <p:ph idx="1"/>
          </p:nvPr>
        </p:nvSpPr>
        <p:spPr/>
        <p:txBody>
          <a:bodyPr>
            <a:normAutofit fontScale="77500" lnSpcReduction="20000"/>
          </a:bodyPr>
          <a:lstStyle/>
          <a:p>
            <a:pPr marL="164518" marR="3464" indent="155859" algn="just">
              <a:lnSpc>
                <a:spcPct val="110200"/>
              </a:lnSpc>
              <a:spcBef>
                <a:spcPts val="10"/>
              </a:spcBef>
            </a:pPr>
            <a:r>
              <a:rPr lang="en-US" sz="2800" dirty="0">
                <a:latin typeface="Times New Roman"/>
                <a:cs typeface="Times New Roman"/>
              </a:rPr>
              <a:t>It</a:t>
            </a:r>
            <a:r>
              <a:rPr lang="en-US" sz="2800" spc="61" dirty="0">
                <a:latin typeface="Times New Roman"/>
                <a:cs typeface="Times New Roman"/>
              </a:rPr>
              <a:t> </a:t>
            </a:r>
            <a:r>
              <a:rPr lang="en-US" sz="2800" dirty="0">
                <a:latin typeface="Times New Roman"/>
                <a:cs typeface="Times New Roman"/>
              </a:rPr>
              <a:t>is</a:t>
            </a:r>
            <a:r>
              <a:rPr lang="en-US" sz="2800" spc="65" dirty="0">
                <a:latin typeface="Times New Roman"/>
                <a:cs typeface="Times New Roman"/>
              </a:rPr>
              <a:t> </a:t>
            </a:r>
            <a:r>
              <a:rPr lang="en-US" sz="2800" dirty="0">
                <a:latin typeface="Times New Roman"/>
                <a:cs typeface="Times New Roman"/>
              </a:rPr>
              <a:t>the</a:t>
            </a:r>
            <a:r>
              <a:rPr lang="en-US" sz="2800" spc="61" dirty="0">
                <a:latin typeface="Times New Roman"/>
                <a:cs typeface="Times New Roman"/>
              </a:rPr>
              <a:t> </a:t>
            </a:r>
            <a:r>
              <a:rPr lang="en-US" sz="2800" dirty="0">
                <a:latin typeface="Times New Roman"/>
                <a:cs typeface="Times New Roman"/>
              </a:rPr>
              <a:t>bottom</a:t>
            </a:r>
            <a:r>
              <a:rPr lang="en-US" sz="2800" spc="61" dirty="0">
                <a:latin typeface="Times New Roman"/>
                <a:cs typeface="Times New Roman"/>
              </a:rPr>
              <a:t> </a:t>
            </a:r>
            <a:r>
              <a:rPr lang="en-US" sz="2800" dirty="0">
                <a:latin typeface="Times New Roman"/>
                <a:cs typeface="Times New Roman"/>
              </a:rPr>
              <a:t>layer</a:t>
            </a:r>
            <a:r>
              <a:rPr lang="en-US" sz="2800" spc="61" dirty="0">
                <a:latin typeface="Times New Roman"/>
                <a:cs typeface="Times New Roman"/>
              </a:rPr>
              <a:t> </a:t>
            </a:r>
            <a:r>
              <a:rPr lang="en-US" sz="2800" dirty="0">
                <a:latin typeface="Times New Roman"/>
                <a:cs typeface="Times New Roman"/>
              </a:rPr>
              <a:t>of</a:t>
            </a:r>
            <a:r>
              <a:rPr lang="en-US" sz="2800" spc="75" dirty="0">
                <a:latin typeface="Times New Roman"/>
                <a:cs typeface="Times New Roman"/>
              </a:rPr>
              <a:t> </a:t>
            </a:r>
            <a:r>
              <a:rPr lang="en-US" sz="2800" dirty="0">
                <a:latin typeface="Times New Roman"/>
                <a:cs typeface="Times New Roman"/>
              </a:rPr>
              <a:t>I/O</a:t>
            </a:r>
            <a:r>
              <a:rPr lang="en-US" sz="2800" spc="58" dirty="0">
                <a:latin typeface="Times New Roman"/>
                <a:cs typeface="Times New Roman"/>
              </a:rPr>
              <a:t> </a:t>
            </a:r>
            <a:r>
              <a:rPr lang="en-US" sz="2800" dirty="0">
                <a:latin typeface="Times New Roman"/>
                <a:cs typeface="Times New Roman"/>
              </a:rPr>
              <a:t>software.</a:t>
            </a:r>
            <a:r>
              <a:rPr lang="en-US" sz="2800" spc="61" dirty="0">
                <a:latin typeface="Times New Roman"/>
                <a:cs typeface="Times New Roman"/>
              </a:rPr>
              <a:t> </a:t>
            </a:r>
          </a:p>
          <a:p>
            <a:pPr marL="164518" marR="3464" indent="155859" algn="just">
              <a:lnSpc>
                <a:spcPct val="110200"/>
              </a:lnSpc>
              <a:spcBef>
                <a:spcPts val="10"/>
              </a:spcBef>
            </a:pPr>
            <a:r>
              <a:rPr lang="en-US" sz="2800" dirty="0">
                <a:latin typeface="Times New Roman"/>
                <a:cs typeface="Times New Roman"/>
              </a:rPr>
              <a:t>When</a:t>
            </a:r>
            <a:r>
              <a:rPr lang="en-US" sz="2800" spc="61" dirty="0">
                <a:latin typeface="Times New Roman"/>
                <a:cs typeface="Times New Roman"/>
              </a:rPr>
              <a:t> </a:t>
            </a:r>
            <a:r>
              <a:rPr lang="en-US" sz="2800" dirty="0">
                <a:latin typeface="Times New Roman"/>
                <a:cs typeface="Times New Roman"/>
              </a:rPr>
              <a:t>an</a:t>
            </a:r>
            <a:r>
              <a:rPr lang="en-US" sz="2800" spc="61" dirty="0">
                <a:latin typeface="Times New Roman"/>
                <a:cs typeface="Times New Roman"/>
              </a:rPr>
              <a:t> </a:t>
            </a:r>
            <a:r>
              <a:rPr lang="en-US" sz="2800" dirty="0">
                <a:latin typeface="Times New Roman"/>
                <a:cs typeface="Times New Roman"/>
              </a:rPr>
              <a:t>event</a:t>
            </a:r>
            <a:r>
              <a:rPr lang="en-US" sz="2800" spc="61" dirty="0">
                <a:latin typeface="Times New Roman"/>
                <a:cs typeface="Times New Roman"/>
              </a:rPr>
              <a:t> </a:t>
            </a:r>
            <a:r>
              <a:rPr lang="en-US" sz="2800" dirty="0">
                <a:latin typeface="Times New Roman"/>
                <a:cs typeface="Times New Roman"/>
              </a:rPr>
              <a:t>occurs</a:t>
            </a:r>
            <a:r>
              <a:rPr lang="en-US" sz="2800" spc="65" dirty="0">
                <a:latin typeface="Times New Roman"/>
                <a:cs typeface="Times New Roman"/>
              </a:rPr>
              <a:t> </a:t>
            </a:r>
            <a:r>
              <a:rPr lang="en-US" sz="2800" dirty="0">
                <a:latin typeface="Times New Roman"/>
                <a:cs typeface="Times New Roman"/>
              </a:rPr>
              <a:t>the</a:t>
            </a:r>
            <a:r>
              <a:rPr lang="en-US" sz="2800" spc="61" dirty="0">
                <a:latin typeface="Times New Roman"/>
                <a:cs typeface="Times New Roman"/>
              </a:rPr>
              <a:t> </a:t>
            </a:r>
            <a:r>
              <a:rPr lang="en-US" sz="2800" spc="-7" dirty="0">
                <a:latin typeface="Times New Roman"/>
                <a:cs typeface="Times New Roman"/>
              </a:rPr>
              <a:t>micro-</a:t>
            </a:r>
            <a:r>
              <a:rPr lang="en-US" sz="2800" dirty="0">
                <a:latin typeface="Times New Roman"/>
                <a:cs typeface="Times New Roman"/>
              </a:rPr>
              <a:t>controller</a:t>
            </a:r>
            <a:r>
              <a:rPr lang="en-US" sz="2800" spc="61" dirty="0">
                <a:latin typeface="Times New Roman"/>
                <a:cs typeface="Times New Roman"/>
              </a:rPr>
              <a:t> </a:t>
            </a:r>
            <a:r>
              <a:rPr lang="en-US" sz="2800" dirty="0">
                <a:latin typeface="Times New Roman"/>
                <a:cs typeface="Times New Roman"/>
              </a:rPr>
              <a:t>generates</a:t>
            </a:r>
            <a:r>
              <a:rPr lang="en-US" sz="2800" spc="58"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hardware</a:t>
            </a:r>
            <a:r>
              <a:rPr lang="en-US" sz="2800" spc="-27" dirty="0">
                <a:latin typeface="Times New Roman"/>
                <a:cs typeface="Times New Roman"/>
              </a:rPr>
              <a:t> </a:t>
            </a:r>
            <a:r>
              <a:rPr lang="en-US" sz="2800" dirty="0">
                <a:latin typeface="Times New Roman"/>
                <a:cs typeface="Times New Roman"/>
              </a:rPr>
              <a:t>interrupt.</a:t>
            </a:r>
            <a:r>
              <a:rPr lang="en-US" sz="2800" spc="-17" dirty="0">
                <a:latin typeface="Times New Roman"/>
                <a:cs typeface="Times New Roman"/>
              </a:rPr>
              <a:t> </a:t>
            </a:r>
          </a:p>
          <a:p>
            <a:pPr marL="164518" marR="3464" indent="155859" algn="just">
              <a:lnSpc>
                <a:spcPct val="110200"/>
              </a:lnSpc>
              <a:spcBef>
                <a:spcPts val="10"/>
              </a:spcBef>
            </a:pP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interrupt</a:t>
            </a:r>
            <a:r>
              <a:rPr lang="en-US" sz="2800" spc="-20" dirty="0">
                <a:latin typeface="Times New Roman"/>
                <a:cs typeface="Times New Roman"/>
              </a:rPr>
              <a:t> </a:t>
            </a:r>
            <a:r>
              <a:rPr lang="en-US" sz="2800" dirty="0">
                <a:latin typeface="Times New Roman"/>
                <a:cs typeface="Times New Roman"/>
              </a:rPr>
              <a:t>forces</a:t>
            </a:r>
            <a:r>
              <a:rPr lang="en-US" sz="2800" spc="-17"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spc="-7" dirty="0">
                <a:latin typeface="Times New Roman"/>
                <a:cs typeface="Times New Roman"/>
              </a:rPr>
              <a:t>micro-</a:t>
            </a:r>
            <a:r>
              <a:rPr lang="en-US" sz="2800" dirty="0">
                <a:latin typeface="Times New Roman"/>
                <a:cs typeface="Times New Roman"/>
              </a:rPr>
              <a:t>controller's</a:t>
            </a:r>
            <a:r>
              <a:rPr lang="en-US" sz="2800" spc="-20" dirty="0">
                <a:latin typeface="Times New Roman"/>
                <a:cs typeface="Times New Roman"/>
              </a:rPr>
              <a:t> </a:t>
            </a:r>
            <a:r>
              <a:rPr lang="en-US" sz="2800" dirty="0">
                <a:latin typeface="Times New Roman"/>
                <a:cs typeface="Times New Roman"/>
              </a:rPr>
              <a:t>program</a:t>
            </a:r>
            <a:r>
              <a:rPr lang="en-US" sz="2800" spc="-17" dirty="0">
                <a:latin typeface="Times New Roman"/>
                <a:cs typeface="Times New Roman"/>
              </a:rPr>
              <a:t> </a:t>
            </a:r>
            <a:r>
              <a:rPr lang="en-US" sz="2800" dirty="0">
                <a:latin typeface="Times New Roman"/>
                <a:cs typeface="Times New Roman"/>
              </a:rPr>
              <a:t>counter</a:t>
            </a:r>
            <a:r>
              <a:rPr lang="en-US" sz="2800" spc="-24" dirty="0">
                <a:latin typeface="Times New Roman"/>
                <a:cs typeface="Times New Roman"/>
              </a:rPr>
              <a:t> </a:t>
            </a:r>
            <a:r>
              <a:rPr lang="en-US" sz="2800" dirty="0">
                <a:latin typeface="Times New Roman"/>
                <a:cs typeface="Times New Roman"/>
              </a:rPr>
              <a:t>to</a:t>
            </a:r>
            <a:r>
              <a:rPr lang="en-US" sz="2800" spc="-17" dirty="0">
                <a:latin typeface="Times New Roman"/>
                <a:cs typeface="Times New Roman"/>
              </a:rPr>
              <a:t> </a:t>
            </a:r>
            <a:r>
              <a:rPr lang="en-US" sz="2800" dirty="0">
                <a:latin typeface="Times New Roman"/>
                <a:cs typeface="Times New Roman"/>
              </a:rPr>
              <a:t>jump</a:t>
            </a:r>
            <a:r>
              <a:rPr lang="en-US" sz="2800" spc="-20" dirty="0">
                <a:latin typeface="Times New Roman"/>
                <a:cs typeface="Times New Roman"/>
              </a:rPr>
              <a:t> </a:t>
            </a:r>
            <a:r>
              <a:rPr lang="en-US" sz="2800" dirty="0">
                <a:latin typeface="Times New Roman"/>
                <a:cs typeface="Times New Roman"/>
              </a:rPr>
              <a:t>to</a:t>
            </a:r>
            <a:r>
              <a:rPr lang="en-US" sz="2800" spc="-17" dirty="0">
                <a:latin typeface="Times New Roman"/>
                <a:cs typeface="Times New Roman"/>
              </a:rPr>
              <a:t> </a:t>
            </a:r>
            <a:r>
              <a:rPr lang="en-US" sz="2800" dirty="0">
                <a:latin typeface="Times New Roman"/>
                <a:cs typeface="Times New Roman"/>
              </a:rPr>
              <a:t>a</a:t>
            </a:r>
            <a:r>
              <a:rPr lang="en-US" sz="2800" spc="-20" dirty="0">
                <a:latin typeface="Times New Roman"/>
                <a:cs typeface="Times New Roman"/>
              </a:rPr>
              <a:t> </a:t>
            </a:r>
            <a:r>
              <a:rPr lang="en-US" sz="2800" spc="-7" dirty="0">
                <a:latin typeface="Times New Roman"/>
                <a:cs typeface="Times New Roman"/>
              </a:rPr>
              <a:t>specific </a:t>
            </a:r>
            <a:r>
              <a:rPr lang="en-US" sz="2800" dirty="0">
                <a:latin typeface="Times New Roman"/>
                <a:cs typeface="Times New Roman"/>
              </a:rPr>
              <a:t>address</a:t>
            </a:r>
            <a:r>
              <a:rPr lang="en-US" sz="2800" spc="92" dirty="0">
                <a:latin typeface="Times New Roman"/>
                <a:cs typeface="Times New Roman"/>
              </a:rPr>
              <a:t> </a:t>
            </a:r>
            <a:r>
              <a:rPr lang="en-US" sz="2800" dirty="0">
                <a:latin typeface="Times New Roman"/>
                <a:cs typeface="Times New Roman"/>
              </a:rPr>
              <a:t>in</a:t>
            </a:r>
            <a:r>
              <a:rPr lang="en-US" sz="2800" spc="92" dirty="0">
                <a:latin typeface="Times New Roman"/>
                <a:cs typeface="Times New Roman"/>
              </a:rPr>
              <a:t> </a:t>
            </a:r>
            <a:r>
              <a:rPr lang="en-US" sz="2800" dirty="0">
                <a:latin typeface="Times New Roman"/>
                <a:cs typeface="Times New Roman"/>
              </a:rPr>
              <a:t>program</a:t>
            </a:r>
            <a:r>
              <a:rPr lang="en-US" sz="2800" spc="92" dirty="0">
                <a:latin typeface="Times New Roman"/>
                <a:cs typeface="Times New Roman"/>
              </a:rPr>
              <a:t> </a:t>
            </a:r>
            <a:r>
              <a:rPr lang="en-US" sz="2800" dirty="0">
                <a:latin typeface="Times New Roman"/>
                <a:cs typeface="Times New Roman"/>
              </a:rPr>
              <a:t>memory.</a:t>
            </a:r>
            <a:r>
              <a:rPr lang="en-US" sz="2800" spc="92" dirty="0">
                <a:latin typeface="Times New Roman"/>
                <a:cs typeface="Times New Roman"/>
              </a:rPr>
              <a:t> </a:t>
            </a:r>
            <a:r>
              <a:rPr lang="en-US" sz="2800" dirty="0">
                <a:latin typeface="Times New Roman"/>
                <a:cs typeface="Times New Roman"/>
              </a:rPr>
              <a:t>This</a:t>
            </a:r>
            <a:r>
              <a:rPr lang="en-US" sz="2800" spc="92" dirty="0">
                <a:latin typeface="Times New Roman"/>
                <a:cs typeface="Times New Roman"/>
              </a:rPr>
              <a:t> </a:t>
            </a:r>
            <a:r>
              <a:rPr lang="en-US" sz="2800" dirty="0">
                <a:latin typeface="Times New Roman"/>
                <a:cs typeface="Times New Roman"/>
              </a:rPr>
              <a:t>special</a:t>
            </a:r>
            <a:r>
              <a:rPr lang="en-US" sz="2800" spc="102" dirty="0">
                <a:latin typeface="Times New Roman"/>
                <a:cs typeface="Times New Roman"/>
              </a:rPr>
              <a:t> </a:t>
            </a:r>
            <a:r>
              <a:rPr lang="en-US" sz="2800" dirty="0">
                <a:latin typeface="Times New Roman"/>
                <a:cs typeface="Times New Roman"/>
              </a:rPr>
              <a:t>memory</a:t>
            </a:r>
            <a:r>
              <a:rPr lang="en-US" sz="2800" spc="82" dirty="0">
                <a:latin typeface="Times New Roman"/>
                <a:cs typeface="Times New Roman"/>
              </a:rPr>
              <a:t> </a:t>
            </a:r>
            <a:r>
              <a:rPr lang="en-US" sz="2800" dirty="0">
                <a:latin typeface="Times New Roman"/>
                <a:cs typeface="Times New Roman"/>
              </a:rPr>
              <a:t>address</a:t>
            </a:r>
            <a:r>
              <a:rPr lang="en-US" sz="2800" spc="99" dirty="0">
                <a:latin typeface="Times New Roman"/>
                <a:cs typeface="Times New Roman"/>
              </a:rPr>
              <a:t> </a:t>
            </a:r>
            <a:r>
              <a:rPr lang="en-US" sz="2800" dirty="0">
                <a:latin typeface="Times New Roman"/>
                <a:cs typeface="Times New Roman"/>
              </a:rPr>
              <a:t>is</a:t>
            </a:r>
            <a:r>
              <a:rPr lang="en-US" sz="2800" spc="95" dirty="0">
                <a:latin typeface="Times New Roman"/>
                <a:cs typeface="Times New Roman"/>
              </a:rPr>
              <a:t> </a:t>
            </a:r>
            <a:r>
              <a:rPr lang="en-US" sz="2800" dirty="0">
                <a:latin typeface="Times New Roman"/>
                <a:cs typeface="Times New Roman"/>
              </a:rPr>
              <a:t>called</a:t>
            </a:r>
            <a:r>
              <a:rPr lang="en-US" sz="2800" spc="92" dirty="0">
                <a:latin typeface="Times New Roman"/>
                <a:cs typeface="Times New Roman"/>
              </a:rPr>
              <a:t> </a:t>
            </a:r>
            <a:r>
              <a:rPr lang="en-US" sz="2800" dirty="0">
                <a:latin typeface="Times New Roman"/>
                <a:cs typeface="Times New Roman"/>
              </a:rPr>
              <a:t>the</a:t>
            </a:r>
            <a:r>
              <a:rPr lang="en-US" sz="2800" spc="102" dirty="0">
                <a:latin typeface="Times New Roman"/>
                <a:cs typeface="Times New Roman"/>
              </a:rPr>
              <a:t> </a:t>
            </a:r>
            <a:r>
              <a:rPr lang="en-US" sz="2800" dirty="0">
                <a:latin typeface="Times New Roman"/>
                <a:cs typeface="Times New Roman"/>
              </a:rPr>
              <a:t>interrupt</a:t>
            </a:r>
            <a:r>
              <a:rPr lang="en-US" sz="2800" spc="92" dirty="0">
                <a:latin typeface="Times New Roman"/>
                <a:cs typeface="Times New Roman"/>
              </a:rPr>
              <a:t> </a:t>
            </a:r>
            <a:r>
              <a:rPr lang="en-US" sz="2800" dirty="0">
                <a:latin typeface="Times New Roman"/>
                <a:cs typeface="Times New Roman"/>
              </a:rPr>
              <a:t>vector.</a:t>
            </a:r>
            <a:r>
              <a:rPr lang="en-US" sz="2800" spc="92" dirty="0">
                <a:latin typeface="Times New Roman"/>
                <a:cs typeface="Times New Roman"/>
              </a:rPr>
              <a:t> </a:t>
            </a:r>
          </a:p>
          <a:p>
            <a:pPr marL="164518" marR="3464" indent="155859" algn="just">
              <a:lnSpc>
                <a:spcPct val="110200"/>
              </a:lnSpc>
              <a:spcBef>
                <a:spcPts val="10"/>
              </a:spcBef>
            </a:pPr>
            <a:r>
              <a:rPr lang="en-US" sz="2800" dirty="0">
                <a:latin typeface="Times New Roman"/>
                <a:cs typeface="Times New Roman"/>
              </a:rPr>
              <a:t>At</a:t>
            </a:r>
            <a:r>
              <a:rPr lang="en-US" sz="2800" spc="92" dirty="0">
                <a:latin typeface="Times New Roman"/>
                <a:cs typeface="Times New Roman"/>
              </a:rPr>
              <a:t> </a:t>
            </a:r>
            <a:r>
              <a:rPr lang="en-US" sz="2800" spc="-14" dirty="0">
                <a:latin typeface="Times New Roman"/>
                <a:cs typeface="Times New Roman"/>
              </a:rPr>
              <a:t>this </a:t>
            </a:r>
            <a:r>
              <a:rPr lang="en-US" sz="2800" dirty="0">
                <a:latin typeface="Times New Roman"/>
                <a:cs typeface="Times New Roman"/>
              </a:rPr>
              <a:t>memory</a:t>
            </a:r>
            <a:r>
              <a:rPr lang="en-US" sz="2800" spc="-7" dirty="0">
                <a:latin typeface="Times New Roman"/>
                <a:cs typeface="Times New Roman"/>
              </a:rPr>
              <a:t> </a:t>
            </a:r>
            <a:r>
              <a:rPr lang="en-US" sz="2800" dirty="0">
                <a:latin typeface="Times New Roman"/>
                <a:cs typeface="Times New Roman"/>
              </a:rPr>
              <a:t>location</a:t>
            </a:r>
            <a:r>
              <a:rPr lang="en-US" sz="2800" spc="14" dirty="0">
                <a:latin typeface="Times New Roman"/>
                <a:cs typeface="Times New Roman"/>
              </a:rPr>
              <a:t> </a:t>
            </a:r>
            <a:r>
              <a:rPr lang="en-US" sz="2800" dirty="0">
                <a:latin typeface="Times New Roman"/>
                <a:cs typeface="Times New Roman"/>
              </a:rPr>
              <a:t>we</a:t>
            </a:r>
            <a:r>
              <a:rPr lang="en-US" sz="2800" spc="7" dirty="0">
                <a:latin typeface="Times New Roman"/>
                <a:cs typeface="Times New Roman"/>
              </a:rPr>
              <a:t> </a:t>
            </a:r>
            <a:r>
              <a:rPr lang="en-US" sz="2800" dirty="0">
                <a:latin typeface="Times New Roman"/>
                <a:cs typeface="Times New Roman"/>
              </a:rPr>
              <a:t>install</a:t>
            </a:r>
            <a:r>
              <a:rPr lang="en-US" sz="2800" spc="14" dirty="0">
                <a:latin typeface="Times New Roman"/>
                <a:cs typeface="Times New Roman"/>
              </a:rPr>
              <a:t> </a:t>
            </a:r>
            <a:r>
              <a:rPr lang="en-US" sz="2800" dirty="0">
                <a:latin typeface="Times New Roman"/>
                <a:cs typeface="Times New Roman"/>
              </a:rPr>
              <a:t>a</a:t>
            </a:r>
            <a:r>
              <a:rPr lang="en-US" sz="2800" spc="10" dirty="0">
                <a:latin typeface="Times New Roman"/>
                <a:cs typeface="Times New Roman"/>
              </a:rPr>
              <a:t> </a:t>
            </a:r>
            <a:r>
              <a:rPr lang="en-US" sz="2800" dirty="0">
                <a:latin typeface="Times New Roman"/>
                <a:cs typeface="Times New Roman"/>
              </a:rPr>
              <a:t>special</a:t>
            </a:r>
            <a:r>
              <a:rPr lang="en-US" sz="2800" spc="10" dirty="0">
                <a:latin typeface="Times New Roman"/>
                <a:cs typeface="Times New Roman"/>
              </a:rPr>
              <a:t> </a:t>
            </a:r>
            <a:r>
              <a:rPr lang="en-US" sz="2800" dirty="0">
                <a:latin typeface="Times New Roman"/>
                <a:cs typeface="Times New Roman"/>
              </a:rPr>
              <a:t>function</a:t>
            </a:r>
            <a:r>
              <a:rPr lang="en-US" sz="2800" spc="14" dirty="0">
                <a:latin typeface="Times New Roman"/>
                <a:cs typeface="Times New Roman"/>
              </a:rPr>
              <a:t> </a:t>
            </a:r>
            <a:r>
              <a:rPr lang="en-US" sz="2800" dirty="0">
                <a:latin typeface="Times New Roman"/>
                <a:cs typeface="Times New Roman"/>
              </a:rPr>
              <a:t>known</a:t>
            </a:r>
            <a:r>
              <a:rPr lang="en-US" sz="2800" spc="7" dirty="0">
                <a:latin typeface="Times New Roman"/>
                <a:cs typeface="Times New Roman"/>
              </a:rPr>
              <a:t> </a:t>
            </a:r>
            <a:r>
              <a:rPr lang="en-US" sz="2800" dirty="0">
                <a:latin typeface="Times New Roman"/>
                <a:cs typeface="Times New Roman"/>
              </a:rPr>
              <a:t>as</a:t>
            </a:r>
            <a:r>
              <a:rPr lang="en-US" sz="2800" spc="14" dirty="0">
                <a:latin typeface="Times New Roman"/>
                <a:cs typeface="Times New Roman"/>
              </a:rPr>
              <a:t> </a:t>
            </a:r>
            <a:r>
              <a:rPr lang="en-US" sz="2800" dirty="0">
                <a:latin typeface="Times New Roman"/>
                <a:cs typeface="Times New Roman"/>
              </a:rPr>
              <a:t>an</a:t>
            </a:r>
            <a:r>
              <a:rPr lang="en-US" sz="2800" spc="31" dirty="0">
                <a:latin typeface="Times New Roman"/>
                <a:cs typeface="Times New Roman"/>
              </a:rPr>
              <a:t> </a:t>
            </a:r>
            <a:r>
              <a:rPr lang="en-US" sz="2800" dirty="0">
                <a:latin typeface="Times New Roman"/>
                <a:cs typeface="Times New Roman"/>
              </a:rPr>
              <a:t>interrupt</a:t>
            </a:r>
            <a:r>
              <a:rPr lang="en-US" sz="2800" spc="10" dirty="0">
                <a:latin typeface="Times New Roman"/>
                <a:cs typeface="Times New Roman"/>
              </a:rPr>
              <a:t> </a:t>
            </a:r>
            <a:r>
              <a:rPr lang="en-US" sz="2800" dirty="0">
                <a:latin typeface="Times New Roman"/>
                <a:cs typeface="Times New Roman"/>
              </a:rPr>
              <a:t>service</a:t>
            </a:r>
            <a:r>
              <a:rPr lang="en-US" sz="2800" spc="10" dirty="0">
                <a:latin typeface="Times New Roman"/>
                <a:cs typeface="Times New Roman"/>
              </a:rPr>
              <a:t> </a:t>
            </a:r>
            <a:r>
              <a:rPr lang="en-US" sz="2800" dirty="0">
                <a:latin typeface="Times New Roman"/>
                <a:cs typeface="Times New Roman"/>
              </a:rPr>
              <a:t>routine</a:t>
            </a:r>
            <a:r>
              <a:rPr lang="en-US" sz="2800" spc="17" dirty="0">
                <a:latin typeface="Times New Roman"/>
                <a:cs typeface="Times New Roman"/>
              </a:rPr>
              <a:t> </a:t>
            </a:r>
            <a:r>
              <a:rPr lang="en-US" sz="2800" dirty="0">
                <a:latin typeface="Times New Roman"/>
                <a:cs typeface="Times New Roman"/>
              </a:rPr>
              <a:t>(ISR)</a:t>
            </a:r>
            <a:r>
              <a:rPr lang="en-US" sz="2800" spc="10" dirty="0">
                <a:latin typeface="Times New Roman"/>
                <a:cs typeface="Times New Roman"/>
              </a:rPr>
              <a:t> </a:t>
            </a:r>
            <a:r>
              <a:rPr lang="en-US" sz="2800" dirty="0">
                <a:latin typeface="Times New Roman"/>
                <a:cs typeface="Times New Roman"/>
              </a:rPr>
              <a:t>which</a:t>
            </a:r>
            <a:r>
              <a:rPr lang="en-US" sz="2800" spc="14" dirty="0">
                <a:latin typeface="Times New Roman"/>
                <a:cs typeface="Times New Roman"/>
              </a:rPr>
              <a:t> </a:t>
            </a:r>
            <a:r>
              <a:rPr lang="en-US" sz="2800" spc="-17" dirty="0">
                <a:latin typeface="Times New Roman"/>
                <a:cs typeface="Times New Roman"/>
              </a:rPr>
              <a:t>is </a:t>
            </a:r>
            <a:r>
              <a:rPr lang="en-US" sz="2800" dirty="0">
                <a:latin typeface="Times New Roman"/>
                <a:cs typeface="Times New Roman"/>
              </a:rPr>
              <a:t>also</a:t>
            </a:r>
            <a:r>
              <a:rPr lang="en-US" sz="2800" spc="27" dirty="0">
                <a:latin typeface="Times New Roman"/>
                <a:cs typeface="Times New Roman"/>
              </a:rPr>
              <a:t> </a:t>
            </a:r>
            <a:r>
              <a:rPr lang="en-US" sz="2800" dirty="0">
                <a:latin typeface="Times New Roman"/>
                <a:cs typeface="Times New Roman"/>
              </a:rPr>
              <a:t>known</a:t>
            </a:r>
            <a:r>
              <a:rPr lang="en-US" sz="2800" spc="27" dirty="0">
                <a:latin typeface="Times New Roman"/>
                <a:cs typeface="Times New Roman"/>
              </a:rPr>
              <a:t> </a:t>
            </a:r>
            <a:r>
              <a:rPr lang="en-US" sz="2800" dirty="0">
                <a:latin typeface="Times New Roman"/>
                <a:cs typeface="Times New Roman"/>
              </a:rPr>
              <a:t>as</a:t>
            </a:r>
            <a:r>
              <a:rPr lang="en-US" sz="2800" spc="31" dirty="0">
                <a:latin typeface="Times New Roman"/>
                <a:cs typeface="Times New Roman"/>
              </a:rPr>
              <a:t> </a:t>
            </a:r>
            <a:r>
              <a:rPr lang="en-US" sz="2800" dirty="0">
                <a:latin typeface="Times New Roman"/>
                <a:cs typeface="Times New Roman"/>
              </a:rPr>
              <a:t>an</a:t>
            </a:r>
            <a:r>
              <a:rPr lang="en-US" sz="2800" spc="31" dirty="0">
                <a:latin typeface="Times New Roman"/>
                <a:cs typeface="Times New Roman"/>
              </a:rPr>
              <a:t> </a:t>
            </a:r>
            <a:r>
              <a:rPr lang="en-US" sz="2800" dirty="0">
                <a:latin typeface="Times New Roman"/>
                <a:cs typeface="Times New Roman"/>
              </a:rPr>
              <a:t>interrupt</a:t>
            </a:r>
            <a:r>
              <a:rPr lang="en-US" sz="2800" spc="31" dirty="0">
                <a:latin typeface="Times New Roman"/>
                <a:cs typeface="Times New Roman"/>
              </a:rPr>
              <a:t> </a:t>
            </a:r>
            <a:r>
              <a:rPr lang="en-US" sz="2800" dirty="0">
                <a:latin typeface="Times New Roman"/>
                <a:cs typeface="Times New Roman"/>
              </a:rPr>
              <a:t>handler.</a:t>
            </a:r>
            <a:r>
              <a:rPr lang="en-US" sz="2800" spc="31" dirty="0">
                <a:latin typeface="Times New Roman"/>
                <a:cs typeface="Times New Roman"/>
              </a:rPr>
              <a:t> </a:t>
            </a:r>
          </a:p>
          <a:p>
            <a:pPr marL="164518" marR="3464" indent="155859" algn="just">
              <a:lnSpc>
                <a:spcPct val="110200"/>
              </a:lnSpc>
              <a:spcBef>
                <a:spcPts val="10"/>
              </a:spcBef>
            </a:pPr>
            <a:r>
              <a:rPr lang="en-US" sz="2800" dirty="0">
                <a:latin typeface="Times New Roman"/>
                <a:cs typeface="Times New Roman"/>
              </a:rPr>
              <a:t>So</a:t>
            </a:r>
            <a:r>
              <a:rPr lang="en-US" sz="2800" spc="31" dirty="0">
                <a:latin typeface="Times New Roman"/>
                <a:cs typeface="Times New Roman"/>
              </a:rPr>
              <a:t> </a:t>
            </a:r>
            <a:r>
              <a:rPr lang="en-US" sz="2800" dirty="0">
                <a:latin typeface="Times New Roman"/>
                <a:cs typeface="Times New Roman"/>
              </a:rPr>
              <a:t>when</a:t>
            </a:r>
            <a:r>
              <a:rPr lang="en-US" sz="2800" spc="27" dirty="0">
                <a:latin typeface="Times New Roman"/>
                <a:cs typeface="Times New Roman"/>
              </a:rPr>
              <a:t> </a:t>
            </a:r>
            <a:r>
              <a:rPr lang="en-US" sz="2800" dirty="0">
                <a:latin typeface="Times New Roman"/>
                <a:cs typeface="Times New Roman"/>
              </a:rPr>
              <a:t>a</a:t>
            </a:r>
            <a:r>
              <a:rPr lang="en-US" sz="2800" spc="27" dirty="0">
                <a:latin typeface="Times New Roman"/>
                <a:cs typeface="Times New Roman"/>
              </a:rPr>
              <a:t> </a:t>
            </a:r>
            <a:r>
              <a:rPr lang="en-US" sz="2800" dirty="0">
                <a:latin typeface="Times New Roman"/>
                <a:cs typeface="Times New Roman"/>
              </a:rPr>
              <a:t>hardware</a:t>
            </a:r>
            <a:r>
              <a:rPr lang="en-US" sz="2800" spc="27" dirty="0">
                <a:latin typeface="Times New Roman"/>
                <a:cs typeface="Times New Roman"/>
              </a:rPr>
              <a:t> </a:t>
            </a:r>
            <a:r>
              <a:rPr lang="en-US" sz="2800" dirty="0">
                <a:latin typeface="Times New Roman"/>
                <a:cs typeface="Times New Roman"/>
              </a:rPr>
              <a:t>interrupt</a:t>
            </a:r>
            <a:r>
              <a:rPr lang="en-US" sz="2800" spc="31" dirty="0">
                <a:latin typeface="Times New Roman"/>
                <a:cs typeface="Times New Roman"/>
              </a:rPr>
              <a:t> </a:t>
            </a:r>
            <a:r>
              <a:rPr lang="en-US" sz="2800" dirty="0">
                <a:latin typeface="Times New Roman"/>
                <a:cs typeface="Times New Roman"/>
              </a:rPr>
              <a:t>is</a:t>
            </a:r>
            <a:r>
              <a:rPr lang="en-US" sz="2800" spc="27" dirty="0">
                <a:latin typeface="Times New Roman"/>
                <a:cs typeface="Times New Roman"/>
              </a:rPr>
              <a:t> </a:t>
            </a:r>
            <a:r>
              <a:rPr lang="en-US" sz="2800" dirty="0">
                <a:latin typeface="Times New Roman"/>
                <a:cs typeface="Times New Roman"/>
              </a:rPr>
              <a:t>generated,</a:t>
            </a:r>
            <a:r>
              <a:rPr lang="en-US" sz="2800" spc="44" dirty="0">
                <a:latin typeface="Times New Roman"/>
                <a:cs typeface="Times New Roman"/>
              </a:rPr>
              <a:t> </a:t>
            </a:r>
            <a:r>
              <a:rPr lang="en-US" sz="2800" dirty="0">
                <a:latin typeface="Times New Roman"/>
                <a:cs typeface="Times New Roman"/>
              </a:rPr>
              <a:t>program</a:t>
            </a:r>
            <a:r>
              <a:rPr lang="en-US" sz="2800" spc="31" dirty="0">
                <a:latin typeface="Times New Roman"/>
                <a:cs typeface="Times New Roman"/>
              </a:rPr>
              <a:t> </a:t>
            </a:r>
            <a:r>
              <a:rPr lang="en-US" sz="2800" spc="-7" dirty="0">
                <a:latin typeface="Times New Roman"/>
                <a:cs typeface="Times New Roman"/>
              </a:rPr>
              <a:t>execution </a:t>
            </a:r>
            <a:r>
              <a:rPr lang="en-US" sz="2800" dirty="0">
                <a:latin typeface="Times New Roman"/>
                <a:cs typeface="Times New Roman"/>
              </a:rPr>
              <a:t>jumps</a:t>
            </a:r>
            <a:r>
              <a:rPr lang="en-US" sz="2800" spc="-10"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interrupt</a:t>
            </a:r>
            <a:r>
              <a:rPr lang="en-US" sz="2800" spc="-10" dirty="0">
                <a:latin typeface="Times New Roman"/>
                <a:cs typeface="Times New Roman"/>
              </a:rPr>
              <a:t> </a:t>
            </a:r>
            <a:r>
              <a:rPr lang="en-US" sz="2800" dirty="0">
                <a:latin typeface="Times New Roman"/>
                <a:cs typeface="Times New Roman"/>
              </a:rPr>
              <a:t>handler</a:t>
            </a:r>
            <a:r>
              <a:rPr lang="en-US" sz="2800" spc="-14" dirty="0">
                <a:latin typeface="Times New Roman"/>
                <a:cs typeface="Times New Roman"/>
              </a:rPr>
              <a:t> </a:t>
            </a:r>
            <a:r>
              <a:rPr lang="en-US" sz="2800" dirty="0">
                <a:latin typeface="Times New Roman"/>
                <a:cs typeface="Times New Roman"/>
              </a:rPr>
              <a:t>and</a:t>
            </a:r>
            <a:r>
              <a:rPr lang="en-US" sz="2800" spc="-10" dirty="0">
                <a:latin typeface="Times New Roman"/>
                <a:cs typeface="Times New Roman"/>
              </a:rPr>
              <a:t> </a:t>
            </a:r>
            <a:r>
              <a:rPr lang="en-US" sz="2800" dirty="0">
                <a:latin typeface="Times New Roman"/>
                <a:cs typeface="Times New Roman"/>
              </a:rPr>
              <a:t>executes</a:t>
            </a:r>
            <a:r>
              <a:rPr lang="en-US" sz="2800" spc="-14"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code</a:t>
            </a:r>
            <a:r>
              <a:rPr lang="en-US" sz="2800" spc="-14" dirty="0">
                <a:latin typeface="Times New Roman"/>
                <a:cs typeface="Times New Roman"/>
              </a:rPr>
              <a:t> </a:t>
            </a:r>
            <a:r>
              <a:rPr lang="en-US" sz="2800" dirty="0">
                <a:latin typeface="Times New Roman"/>
                <a:cs typeface="Times New Roman"/>
              </a:rPr>
              <a:t>in</a:t>
            </a:r>
            <a:r>
              <a:rPr lang="en-US" sz="2800" spc="-10" dirty="0">
                <a:latin typeface="Times New Roman"/>
                <a:cs typeface="Times New Roman"/>
              </a:rPr>
              <a:t> </a:t>
            </a:r>
            <a:r>
              <a:rPr lang="en-US" sz="2800" dirty="0">
                <a:latin typeface="Times New Roman"/>
                <a:cs typeface="Times New Roman"/>
              </a:rPr>
              <a:t>that</a:t>
            </a:r>
            <a:r>
              <a:rPr lang="en-US" sz="2800" spc="-10" dirty="0">
                <a:latin typeface="Times New Roman"/>
                <a:cs typeface="Times New Roman"/>
              </a:rPr>
              <a:t> </a:t>
            </a:r>
            <a:r>
              <a:rPr lang="en-US" sz="2800" dirty="0">
                <a:latin typeface="Times New Roman"/>
                <a:cs typeface="Times New Roman"/>
              </a:rPr>
              <a:t>handler.</a:t>
            </a:r>
            <a:r>
              <a:rPr lang="en-US" sz="2800" spc="-10" dirty="0">
                <a:latin typeface="Times New Roman"/>
                <a:cs typeface="Times New Roman"/>
              </a:rPr>
              <a:t> </a:t>
            </a:r>
            <a:r>
              <a:rPr lang="en-US" sz="2800" dirty="0">
                <a:latin typeface="Times New Roman"/>
                <a:cs typeface="Times New Roman"/>
              </a:rPr>
              <a:t>When</a:t>
            </a:r>
            <a:r>
              <a:rPr lang="en-US" sz="2800" spc="-7"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handler</a:t>
            </a:r>
            <a:r>
              <a:rPr lang="en-US" sz="2800" spc="-17" dirty="0">
                <a:latin typeface="Times New Roman"/>
                <a:cs typeface="Times New Roman"/>
              </a:rPr>
              <a:t> </a:t>
            </a:r>
            <a:r>
              <a:rPr lang="en-US" sz="2800" dirty="0">
                <a:latin typeface="Times New Roman"/>
                <a:cs typeface="Times New Roman"/>
              </a:rPr>
              <a:t>is</a:t>
            </a:r>
            <a:r>
              <a:rPr lang="en-US" sz="2800" spc="-7" dirty="0">
                <a:latin typeface="Times New Roman"/>
                <a:cs typeface="Times New Roman"/>
              </a:rPr>
              <a:t> </a:t>
            </a:r>
            <a:r>
              <a:rPr lang="en-US" sz="2800" dirty="0">
                <a:latin typeface="Times New Roman"/>
                <a:cs typeface="Times New Roman"/>
              </a:rPr>
              <a:t>done,</a:t>
            </a:r>
            <a:r>
              <a:rPr lang="en-US" sz="2800" spc="-10" dirty="0">
                <a:latin typeface="Times New Roman"/>
                <a:cs typeface="Times New Roman"/>
              </a:rPr>
              <a:t> </a:t>
            </a:r>
            <a:r>
              <a:rPr lang="en-US" sz="2800" spc="-14" dirty="0">
                <a:latin typeface="Times New Roman"/>
                <a:cs typeface="Times New Roman"/>
              </a:rPr>
              <a:t>then </a:t>
            </a:r>
            <a:r>
              <a:rPr lang="en-US" sz="2800" dirty="0">
                <a:latin typeface="Times New Roman"/>
                <a:cs typeface="Times New Roman"/>
              </a:rPr>
              <a:t>program</a:t>
            </a:r>
            <a:r>
              <a:rPr lang="en-US" sz="2800" spc="215" dirty="0">
                <a:latin typeface="Times New Roman"/>
                <a:cs typeface="Times New Roman"/>
              </a:rPr>
              <a:t> </a:t>
            </a:r>
            <a:r>
              <a:rPr lang="en-US" sz="2800" dirty="0">
                <a:latin typeface="Times New Roman"/>
                <a:cs typeface="Times New Roman"/>
              </a:rPr>
              <a:t>control</a:t>
            </a:r>
            <a:r>
              <a:rPr lang="en-US" sz="2800" spc="215" dirty="0">
                <a:latin typeface="Times New Roman"/>
                <a:cs typeface="Times New Roman"/>
              </a:rPr>
              <a:t> </a:t>
            </a:r>
            <a:r>
              <a:rPr lang="en-US" sz="2800" dirty="0">
                <a:latin typeface="Times New Roman"/>
                <a:cs typeface="Times New Roman"/>
              </a:rPr>
              <a:t>returns</a:t>
            </a:r>
            <a:r>
              <a:rPr lang="en-US" sz="2800" spc="225" dirty="0">
                <a:latin typeface="Times New Roman"/>
                <a:cs typeface="Times New Roman"/>
              </a:rPr>
              <a:t> </a:t>
            </a:r>
            <a:r>
              <a:rPr lang="en-US" sz="2800" dirty="0">
                <a:latin typeface="Times New Roman"/>
                <a:cs typeface="Times New Roman"/>
              </a:rPr>
              <a:t>the</a:t>
            </a:r>
            <a:r>
              <a:rPr lang="en-US" sz="2800" spc="211" dirty="0">
                <a:latin typeface="Times New Roman"/>
                <a:cs typeface="Times New Roman"/>
              </a:rPr>
              <a:t> </a:t>
            </a:r>
            <a:r>
              <a:rPr lang="en-US" sz="2800" spc="-7" dirty="0">
                <a:latin typeface="Times New Roman"/>
                <a:cs typeface="Times New Roman"/>
              </a:rPr>
              <a:t>micro-</a:t>
            </a:r>
            <a:r>
              <a:rPr lang="en-US" sz="2800" dirty="0">
                <a:latin typeface="Times New Roman"/>
                <a:cs typeface="Times New Roman"/>
              </a:rPr>
              <a:t>controller</a:t>
            </a:r>
            <a:r>
              <a:rPr lang="en-US" sz="2800" spc="215" dirty="0">
                <a:latin typeface="Times New Roman"/>
                <a:cs typeface="Times New Roman"/>
              </a:rPr>
              <a:t> </a:t>
            </a:r>
            <a:r>
              <a:rPr lang="en-US" sz="2800" dirty="0">
                <a:latin typeface="Times New Roman"/>
                <a:cs typeface="Times New Roman"/>
              </a:rPr>
              <a:t>to</a:t>
            </a:r>
            <a:r>
              <a:rPr lang="en-US" sz="2800" spc="215" dirty="0">
                <a:latin typeface="Times New Roman"/>
                <a:cs typeface="Times New Roman"/>
              </a:rPr>
              <a:t> </a:t>
            </a:r>
            <a:r>
              <a:rPr lang="en-US" sz="2800" dirty="0">
                <a:latin typeface="Times New Roman"/>
                <a:cs typeface="Times New Roman"/>
              </a:rPr>
              <a:t>the</a:t>
            </a:r>
            <a:r>
              <a:rPr lang="en-US" sz="2800" spc="211" dirty="0">
                <a:latin typeface="Times New Roman"/>
                <a:cs typeface="Times New Roman"/>
              </a:rPr>
              <a:t> </a:t>
            </a:r>
            <a:r>
              <a:rPr lang="en-US" sz="2800" dirty="0">
                <a:latin typeface="Times New Roman"/>
                <a:cs typeface="Times New Roman"/>
              </a:rPr>
              <a:t>original</a:t>
            </a:r>
            <a:r>
              <a:rPr lang="en-US" sz="2800" spc="218" dirty="0">
                <a:latin typeface="Times New Roman"/>
                <a:cs typeface="Times New Roman"/>
              </a:rPr>
              <a:t> </a:t>
            </a:r>
            <a:r>
              <a:rPr lang="en-US" sz="2800" dirty="0">
                <a:latin typeface="Times New Roman"/>
                <a:cs typeface="Times New Roman"/>
              </a:rPr>
              <a:t>program</a:t>
            </a:r>
            <a:r>
              <a:rPr lang="en-US" sz="2800" spc="215" dirty="0">
                <a:latin typeface="Times New Roman"/>
                <a:cs typeface="Times New Roman"/>
              </a:rPr>
              <a:t> </a:t>
            </a:r>
            <a:r>
              <a:rPr lang="en-US" sz="2800" dirty="0">
                <a:latin typeface="Times New Roman"/>
                <a:cs typeface="Times New Roman"/>
              </a:rPr>
              <a:t>it</a:t>
            </a:r>
            <a:r>
              <a:rPr lang="en-US" sz="2800" spc="218" dirty="0">
                <a:latin typeface="Times New Roman"/>
                <a:cs typeface="Times New Roman"/>
              </a:rPr>
              <a:t> </a:t>
            </a:r>
            <a:r>
              <a:rPr lang="en-US" sz="2800" dirty="0">
                <a:latin typeface="Times New Roman"/>
                <a:cs typeface="Times New Roman"/>
              </a:rPr>
              <a:t>was</a:t>
            </a:r>
            <a:r>
              <a:rPr lang="en-US" sz="2800" spc="228" dirty="0">
                <a:latin typeface="Times New Roman"/>
                <a:cs typeface="Times New Roman"/>
              </a:rPr>
              <a:t> </a:t>
            </a:r>
            <a:r>
              <a:rPr lang="en-US" sz="2800" dirty="0">
                <a:latin typeface="Times New Roman"/>
                <a:cs typeface="Times New Roman"/>
              </a:rPr>
              <a:t>executing.</a:t>
            </a:r>
            <a:r>
              <a:rPr lang="en-US" sz="2800" spc="215" dirty="0">
                <a:latin typeface="Times New Roman"/>
                <a:cs typeface="Times New Roman"/>
              </a:rPr>
              <a:t> </a:t>
            </a:r>
          </a:p>
          <a:p>
            <a:pPr marL="164518" marR="3464" indent="155859" algn="just">
              <a:lnSpc>
                <a:spcPct val="110200"/>
              </a:lnSpc>
              <a:spcBef>
                <a:spcPts val="10"/>
              </a:spcBef>
            </a:pPr>
            <a:r>
              <a:rPr lang="en-US" sz="2800" dirty="0">
                <a:latin typeface="Times New Roman"/>
                <a:cs typeface="Times New Roman"/>
              </a:rPr>
              <a:t>So</a:t>
            </a:r>
            <a:r>
              <a:rPr lang="en-US" sz="2800" spc="218"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hardware</a:t>
            </a:r>
            <a:r>
              <a:rPr lang="en-US" sz="2800" spc="99" dirty="0">
                <a:latin typeface="Times New Roman"/>
                <a:cs typeface="Times New Roman"/>
              </a:rPr>
              <a:t> </a:t>
            </a:r>
            <a:r>
              <a:rPr lang="en-US" sz="2800" dirty="0">
                <a:latin typeface="Times New Roman"/>
                <a:cs typeface="Times New Roman"/>
              </a:rPr>
              <a:t>interrupt</a:t>
            </a:r>
            <a:r>
              <a:rPr lang="en-US" sz="2800" spc="106" dirty="0">
                <a:latin typeface="Times New Roman"/>
                <a:cs typeface="Times New Roman"/>
              </a:rPr>
              <a:t> </a:t>
            </a:r>
            <a:r>
              <a:rPr lang="en-US" sz="2800" dirty="0">
                <a:latin typeface="Times New Roman"/>
                <a:cs typeface="Times New Roman"/>
              </a:rPr>
              <a:t>allows</a:t>
            </a:r>
            <a:r>
              <a:rPr lang="en-US" sz="2800" spc="106" dirty="0">
                <a:latin typeface="Times New Roman"/>
                <a:cs typeface="Times New Roman"/>
              </a:rPr>
              <a:t> </a:t>
            </a:r>
            <a:r>
              <a:rPr lang="en-US" sz="2800" dirty="0">
                <a:latin typeface="Times New Roman"/>
                <a:cs typeface="Times New Roman"/>
              </a:rPr>
              <a:t>a</a:t>
            </a:r>
            <a:r>
              <a:rPr lang="en-US" sz="2800" spc="99" dirty="0">
                <a:latin typeface="Times New Roman"/>
                <a:cs typeface="Times New Roman"/>
              </a:rPr>
              <a:t> </a:t>
            </a:r>
            <a:r>
              <a:rPr lang="en-US" sz="2800" spc="-7" dirty="0">
                <a:latin typeface="Times New Roman"/>
                <a:cs typeface="Times New Roman"/>
              </a:rPr>
              <a:t>micro-</a:t>
            </a:r>
            <a:r>
              <a:rPr lang="en-US" sz="2800" dirty="0">
                <a:latin typeface="Times New Roman"/>
                <a:cs typeface="Times New Roman"/>
              </a:rPr>
              <a:t>controller</a:t>
            </a:r>
            <a:r>
              <a:rPr lang="en-US" sz="2800" spc="102" dirty="0">
                <a:latin typeface="Times New Roman"/>
                <a:cs typeface="Times New Roman"/>
              </a:rPr>
              <a:t> </a:t>
            </a:r>
            <a:r>
              <a:rPr lang="en-US" sz="2800" dirty="0">
                <a:latin typeface="Times New Roman"/>
                <a:cs typeface="Times New Roman"/>
              </a:rPr>
              <a:t>to</a:t>
            </a:r>
            <a:r>
              <a:rPr lang="en-US" sz="2800" spc="112" dirty="0">
                <a:latin typeface="Times New Roman"/>
                <a:cs typeface="Times New Roman"/>
              </a:rPr>
              <a:t> </a:t>
            </a:r>
            <a:r>
              <a:rPr lang="en-US" sz="2800" dirty="0">
                <a:latin typeface="Times New Roman"/>
                <a:cs typeface="Times New Roman"/>
              </a:rPr>
              <a:t>interrupt</a:t>
            </a:r>
            <a:r>
              <a:rPr lang="en-US" sz="2800" spc="106" dirty="0">
                <a:latin typeface="Times New Roman"/>
                <a:cs typeface="Times New Roman"/>
              </a:rPr>
              <a:t> </a:t>
            </a:r>
            <a:r>
              <a:rPr lang="en-US" sz="2800" dirty="0">
                <a:latin typeface="Times New Roman"/>
                <a:cs typeface="Times New Roman"/>
              </a:rPr>
              <a:t>an</a:t>
            </a:r>
            <a:r>
              <a:rPr lang="en-US" sz="2800" spc="109" dirty="0">
                <a:latin typeface="Times New Roman"/>
                <a:cs typeface="Times New Roman"/>
              </a:rPr>
              <a:t> </a:t>
            </a:r>
            <a:r>
              <a:rPr lang="en-US" sz="2800" dirty="0">
                <a:latin typeface="Times New Roman"/>
                <a:cs typeface="Times New Roman"/>
              </a:rPr>
              <a:t>existing</a:t>
            </a:r>
            <a:r>
              <a:rPr lang="en-US" sz="2800" spc="95" dirty="0">
                <a:latin typeface="Times New Roman"/>
                <a:cs typeface="Times New Roman"/>
              </a:rPr>
              <a:t> </a:t>
            </a:r>
            <a:r>
              <a:rPr lang="en-US" sz="2800" dirty="0">
                <a:latin typeface="Times New Roman"/>
                <a:cs typeface="Times New Roman"/>
              </a:rPr>
              <a:t>program</a:t>
            </a:r>
            <a:r>
              <a:rPr lang="en-US" sz="2800" spc="106" dirty="0">
                <a:latin typeface="Times New Roman"/>
                <a:cs typeface="Times New Roman"/>
              </a:rPr>
              <a:t> </a:t>
            </a:r>
            <a:r>
              <a:rPr lang="en-US" sz="2800" dirty="0">
                <a:latin typeface="Times New Roman"/>
                <a:cs typeface="Times New Roman"/>
              </a:rPr>
              <a:t>and</a:t>
            </a:r>
            <a:r>
              <a:rPr lang="en-US" sz="2800" spc="112" dirty="0">
                <a:latin typeface="Times New Roman"/>
                <a:cs typeface="Times New Roman"/>
              </a:rPr>
              <a:t> </a:t>
            </a:r>
            <a:r>
              <a:rPr lang="en-US" sz="2800" dirty="0">
                <a:latin typeface="Times New Roman"/>
                <a:cs typeface="Times New Roman"/>
              </a:rPr>
              <a:t>react</a:t>
            </a:r>
            <a:r>
              <a:rPr lang="en-US" sz="2800" spc="106" dirty="0">
                <a:latin typeface="Times New Roman"/>
                <a:cs typeface="Times New Roman"/>
              </a:rPr>
              <a:t> </a:t>
            </a:r>
            <a:r>
              <a:rPr lang="en-US" sz="2800" dirty="0">
                <a:latin typeface="Times New Roman"/>
                <a:cs typeface="Times New Roman"/>
              </a:rPr>
              <a:t>to</a:t>
            </a:r>
            <a:r>
              <a:rPr lang="en-US" sz="2800" spc="106" dirty="0">
                <a:latin typeface="Times New Roman"/>
                <a:cs typeface="Times New Roman"/>
              </a:rPr>
              <a:t> </a:t>
            </a:r>
            <a:r>
              <a:rPr lang="en-US" sz="2800" spc="-14" dirty="0">
                <a:latin typeface="Times New Roman"/>
                <a:cs typeface="Times New Roman"/>
              </a:rPr>
              <a:t>some </a:t>
            </a:r>
            <a:r>
              <a:rPr lang="en-US" sz="2800" dirty="0">
                <a:latin typeface="Times New Roman"/>
                <a:cs typeface="Times New Roman"/>
              </a:rPr>
              <a:t>external</a:t>
            </a:r>
            <a:r>
              <a:rPr lang="en-US" sz="2800" spc="-37" dirty="0">
                <a:latin typeface="Times New Roman"/>
                <a:cs typeface="Times New Roman"/>
              </a:rPr>
              <a:t> </a:t>
            </a:r>
            <a:r>
              <a:rPr lang="en-US" sz="2800" dirty="0">
                <a:latin typeface="Times New Roman"/>
                <a:cs typeface="Times New Roman"/>
              </a:rPr>
              <a:t>hardware</a:t>
            </a:r>
            <a:r>
              <a:rPr lang="en-US" sz="2800" spc="-41" dirty="0">
                <a:latin typeface="Times New Roman"/>
                <a:cs typeface="Times New Roman"/>
              </a:rPr>
              <a:t> </a:t>
            </a:r>
            <a:r>
              <a:rPr lang="en-US" sz="2800" spc="-7" dirty="0">
                <a:latin typeface="Times New Roman"/>
                <a:cs typeface="Times New Roman"/>
              </a:rPr>
              <a:t>event.</a:t>
            </a:r>
            <a:endParaRPr lang="en-US" sz="2800" dirty="0">
              <a:latin typeface="Times New Roman"/>
              <a:cs typeface="Times New Roman"/>
            </a:endParaRPr>
          </a:p>
          <a:p>
            <a:pPr marL="164518" marR="3464" indent="155859" algn="just">
              <a:lnSpc>
                <a:spcPct val="110200"/>
              </a:lnSpc>
              <a:spcBef>
                <a:spcPts val="10"/>
              </a:spcBef>
            </a:pP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7227535F-50E3-B651-B194-C84269F2F45D}"/>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0431BEDB-86CA-FF2C-A518-F582BBE3C290}"/>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D17F7D12-84DF-A18D-E9CE-28F05C2EDAC1}"/>
              </a:ext>
            </a:extLst>
          </p:cNvPr>
          <p:cNvSpPr>
            <a:spLocks noGrp="1"/>
          </p:cNvSpPr>
          <p:nvPr>
            <p:ph type="sldNum" sz="quarter" idx="12"/>
          </p:nvPr>
        </p:nvSpPr>
        <p:spPr/>
        <p:txBody>
          <a:bodyPr/>
          <a:lstStyle/>
          <a:p>
            <a:fld id="{FBB2CDA3-3741-CA4A-A16E-9752FEDAB45F}" type="slidenum">
              <a:rPr lang="en-NP" smtClean="0"/>
              <a:t>24</a:t>
            </a:fld>
            <a:endParaRPr lang="en-NP"/>
          </a:p>
        </p:txBody>
      </p:sp>
    </p:spTree>
    <p:extLst>
      <p:ext uri="{BB962C8B-B14F-4D97-AF65-F5344CB8AC3E}">
        <p14:creationId xmlns:p14="http://schemas.microsoft.com/office/powerpoint/2010/main" val="215716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027B-56DE-039C-0DBF-5E4927302456}"/>
              </a:ext>
            </a:extLst>
          </p:cNvPr>
          <p:cNvSpPr>
            <a:spLocks noGrp="1"/>
          </p:cNvSpPr>
          <p:nvPr>
            <p:ph type="title"/>
          </p:nvPr>
        </p:nvSpPr>
        <p:spPr>
          <a:xfrm>
            <a:off x="573157" y="18255"/>
            <a:ext cx="10515600" cy="1325563"/>
          </a:xfrm>
        </p:spPr>
        <p:txBody>
          <a:bodyPr/>
          <a:lstStyle/>
          <a:p>
            <a:r>
              <a:rPr lang="en-US" sz="4400" b="1" dirty="0">
                <a:uFill>
                  <a:solidFill>
                    <a:srgbClr val="000000"/>
                  </a:solidFill>
                </a:uFill>
                <a:latin typeface="Times New Roman"/>
                <a:cs typeface="Times New Roman"/>
              </a:rPr>
              <a:t>Device</a:t>
            </a:r>
            <a:r>
              <a:rPr lang="en-US" sz="4400" b="1" spc="-24"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Drivers</a:t>
            </a:r>
            <a:endParaRPr lang="en-NP" dirty="0"/>
          </a:p>
        </p:txBody>
      </p:sp>
      <p:sp>
        <p:nvSpPr>
          <p:cNvPr id="3" name="Content Placeholder 2">
            <a:extLst>
              <a:ext uri="{FF2B5EF4-FFF2-40B4-BE49-F238E27FC236}">
                <a16:creationId xmlns:a16="http://schemas.microsoft.com/office/drawing/2014/main" id="{E2A200BA-EC18-264B-60C4-257F47AA5C2B}"/>
              </a:ext>
            </a:extLst>
          </p:cNvPr>
          <p:cNvSpPr>
            <a:spLocks noGrp="1"/>
          </p:cNvSpPr>
          <p:nvPr>
            <p:ph idx="1"/>
          </p:nvPr>
        </p:nvSpPr>
        <p:spPr>
          <a:xfrm>
            <a:off x="251791" y="1067836"/>
            <a:ext cx="11353800" cy="5790164"/>
          </a:xfrm>
        </p:spPr>
        <p:txBody>
          <a:bodyPr>
            <a:noAutofit/>
          </a:bodyPr>
          <a:lstStyle/>
          <a:p>
            <a:pPr marL="177074" marR="15586" indent="155859" algn="just">
              <a:lnSpc>
                <a:spcPct val="110300"/>
              </a:lnSpc>
              <a:spcBef>
                <a:spcPts val="14"/>
              </a:spcBef>
            </a:pPr>
            <a:r>
              <a:rPr lang="en-US" sz="2000" dirty="0">
                <a:latin typeface="Times New Roman"/>
                <a:cs typeface="Times New Roman"/>
              </a:rPr>
              <a:t>A</a:t>
            </a:r>
            <a:r>
              <a:rPr lang="en-US" sz="2000" spc="31" dirty="0">
                <a:latin typeface="Times New Roman"/>
                <a:cs typeface="Times New Roman"/>
              </a:rPr>
              <a:t> </a:t>
            </a:r>
            <a:r>
              <a:rPr lang="en-US" sz="2000" dirty="0">
                <a:latin typeface="Times New Roman"/>
                <a:cs typeface="Times New Roman"/>
              </a:rPr>
              <a:t>driver</a:t>
            </a:r>
            <a:r>
              <a:rPr lang="en-US" sz="2000" spc="41" dirty="0">
                <a:latin typeface="Times New Roman"/>
                <a:cs typeface="Times New Roman"/>
              </a:rPr>
              <a:t> </a:t>
            </a:r>
            <a:r>
              <a:rPr lang="en-US" sz="2000" dirty="0">
                <a:latin typeface="Times New Roman"/>
                <a:cs typeface="Times New Roman"/>
              </a:rPr>
              <a:t>is</a:t>
            </a:r>
            <a:r>
              <a:rPr lang="en-US" sz="2000" spc="37" dirty="0">
                <a:latin typeface="Times New Roman"/>
                <a:cs typeface="Times New Roman"/>
              </a:rPr>
              <a:t> </a:t>
            </a:r>
            <a:r>
              <a:rPr lang="en-US" sz="2000" dirty="0">
                <a:latin typeface="Times New Roman"/>
                <a:cs typeface="Times New Roman"/>
              </a:rPr>
              <a:t>a</a:t>
            </a:r>
            <a:r>
              <a:rPr lang="en-US" sz="2000" spc="41" dirty="0">
                <a:latin typeface="Times New Roman"/>
                <a:cs typeface="Times New Roman"/>
              </a:rPr>
              <a:t> </a:t>
            </a:r>
            <a:r>
              <a:rPr lang="en-US" sz="2000" dirty="0">
                <a:latin typeface="Times New Roman"/>
                <a:cs typeface="Times New Roman"/>
              </a:rPr>
              <a:t>small</a:t>
            </a:r>
            <a:r>
              <a:rPr lang="en-US" sz="2000" spc="37" dirty="0">
                <a:latin typeface="Times New Roman"/>
                <a:cs typeface="Times New Roman"/>
              </a:rPr>
              <a:t> </a:t>
            </a:r>
            <a:r>
              <a:rPr lang="en-US" sz="2000" dirty="0">
                <a:latin typeface="Times New Roman"/>
                <a:cs typeface="Times New Roman"/>
              </a:rPr>
              <a:t>piece</a:t>
            </a:r>
            <a:r>
              <a:rPr lang="en-US" sz="2000" spc="37" dirty="0">
                <a:latin typeface="Times New Roman"/>
                <a:cs typeface="Times New Roman"/>
              </a:rPr>
              <a:t> </a:t>
            </a:r>
            <a:r>
              <a:rPr lang="en-US" sz="2000" dirty="0">
                <a:latin typeface="Times New Roman"/>
                <a:cs typeface="Times New Roman"/>
              </a:rPr>
              <a:t>of</a:t>
            </a:r>
            <a:r>
              <a:rPr lang="en-US" sz="2000" spc="34" dirty="0">
                <a:latin typeface="Times New Roman"/>
                <a:cs typeface="Times New Roman"/>
              </a:rPr>
              <a:t> </a:t>
            </a:r>
            <a:r>
              <a:rPr lang="en-US" sz="2000" dirty="0">
                <a:latin typeface="Times New Roman"/>
                <a:cs typeface="Times New Roman"/>
              </a:rPr>
              <a:t>software</a:t>
            </a:r>
            <a:r>
              <a:rPr lang="en-US" sz="2000" spc="34" dirty="0">
                <a:latin typeface="Times New Roman"/>
                <a:cs typeface="Times New Roman"/>
              </a:rPr>
              <a:t> </a:t>
            </a:r>
            <a:r>
              <a:rPr lang="en-US" sz="2000" dirty="0">
                <a:latin typeface="Times New Roman"/>
                <a:cs typeface="Times New Roman"/>
              </a:rPr>
              <a:t>that</a:t>
            </a:r>
            <a:r>
              <a:rPr lang="en-US" sz="2000" spc="37" dirty="0">
                <a:latin typeface="Times New Roman"/>
                <a:cs typeface="Times New Roman"/>
              </a:rPr>
              <a:t> </a:t>
            </a:r>
            <a:r>
              <a:rPr lang="en-US" sz="2000" dirty="0">
                <a:latin typeface="Times New Roman"/>
                <a:cs typeface="Times New Roman"/>
              </a:rPr>
              <a:t>tells</a:t>
            </a:r>
            <a:r>
              <a:rPr lang="en-US" sz="2000" spc="37" dirty="0">
                <a:latin typeface="Times New Roman"/>
                <a:cs typeface="Times New Roman"/>
              </a:rPr>
              <a:t> </a:t>
            </a:r>
            <a:r>
              <a:rPr lang="en-US" sz="2000" dirty="0">
                <a:latin typeface="Times New Roman"/>
                <a:cs typeface="Times New Roman"/>
              </a:rPr>
              <a:t>the</a:t>
            </a:r>
            <a:r>
              <a:rPr lang="en-US" sz="2000" spc="31" dirty="0">
                <a:latin typeface="Times New Roman"/>
                <a:cs typeface="Times New Roman"/>
              </a:rPr>
              <a:t> </a:t>
            </a:r>
            <a:r>
              <a:rPr lang="en-US" sz="2000" dirty="0">
                <a:latin typeface="Times New Roman"/>
                <a:cs typeface="Times New Roman"/>
              </a:rPr>
              <a:t>operating</a:t>
            </a:r>
            <a:r>
              <a:rPr lang="en-US" sz="2000" spc="37" dirty="0">
                <a:latin typeface="Times New Roman"/>
                <a:cs typeface="Times New Roman"/>
              </a:rPr>
              <a:t> </a:t>
            </a:r>
            <a:r>
              <a:rPr lang="en-US" sz="2000" dirty="0">
                <a:latin typeface="Times New Roman"/>
                <a:cs typeface="Times New Roman"/>
              </a:rPr>
              <a:t>system</a:t>
            </a:r>
            <a:r>
              <a:rPr lang="en-US" sz="2000" spc="44" dirty="0">
                <a:latin typeface="Times New Roman"/>
                <a:cs typeface="Times New Roman"/>
              </a:rPr>
              <a:t> </a:t>
            </a:r>
            <a:r>
              <a:rPr lang="en-US" sz="2000" dirty="0">
                <a:latin typeface="Times New Roman"/>
                <a:cs typeface="Times New Roman"/>
              </a:rPr>
              <a:t>and</a:t>
            </a:r>
            <a:r>
              <a:rPr lang="en-US" sz="2000" spc="37" dirty="0">
                <a:latin typeface="Times New Roman"/>
                <a:cs typeface="Times New Roman"/>
              </a:rPr>
              <a:t> </a:t>
            </a:r>
            <a:r>
              <a:rPr lang="en-US" sz="2000" dirty="0">
                <a:latin typeface="Times New Roman"/>
                <a:cs typeface="Times New Roman"/>
              </a:rPr>
              <a:t>other</a:t>
            </a:r>
            <a:r>
              <a:rPr lang="en-US" sz="2000" spc="31" dirty="0">
                <a:latin typeface="Times New Roman"/>
                <a:cs typeface="Times New Roman"/>
              </a:rPr>
              <a:t> </a:t>
            </a:r>
            <a:r>
              <a:rPr lang="en-US" sz="2000" dirty="0">
                <a:latin typeface="Times New Roman"/>
                <a:cs typeface="Times New Roman"/>
              </a:rPr>
              <a:t>software</a:t>
            </a:r>
            <a:r>
              <a:rPr lang="en-US" sz="2000" spc="34" dirty="0">
                <a:latin typeface="Times New Roman"/>
                <a:cs typeface="Times New Roman"/>
              </a:rPr>
              <a:t> </a:t>
            </a:r>
            <a:r>
              <a:rPr lang="en-US" sz="2000" dirty="0">
                <a:latin typeface="Times New Roman"/>
                <a:cs typeface="Times New Roman"/>
              </a:rPr>
              <a:t>how</a:t>
            </a:r>
            <a:r>
              <a:rPr lang="en-US" sz="2000" spc="34" dirty="0">
                <a:latin typeface="Times New Roman"/>
                <a:cs typeface="Times New Roman"/>
              </a:rPr>
              <a:t> </a:t>
            </a:r>
            <a:r>
              <a:rPr lang="en-US" sz="2000" spc="-17" dirty="0">
                <a:latin typeface="Times New Roman"/>
                <a:cs typeface="Times New Roman"/>
              </a:rPr>
              <a:t>to </a:t>
            </a:r>
            <a:r>
              <a:rPr lang="en-US" sz="2000" dirty="0">
                <a:latin typeface="Times New Roman"/>
                <a:cs typeface="Times New Roman"/>
              </a:rPr>
              <a:t>communicate</a:t>
            </a:r>
            <a:r>
              <a:rPr lang="en-US" sz="2000" spc="72" dirty="0">
                <a:latin typeface="Times New Roman"/>
                <a:cs typeface="Times New Roman"/>
              </a:rPr>
              <a:t> </a:t>
            </a:r>
            <a:r>
              <a:rPr lang="en-US" sz="2000" dirty="0">
                <a:latin typeface="Times New Roman"/>
                <a:cs typeface="Times New Roman"/>
              </a:rPr>
              <a:t>with</a:t>
            </a:r>
            <a:r>
              <a:rPr lang="en-US" sz="2000" spc="78" dirty="0">
                <a:latin typeface="Times New Roman"/>
                <a:cs typeface="Times New Roman"/>
              </a:rPr>
              <a:t> </a:t>
            </a:r>
            <a:r>
              <a:rPr lang="en-US" sz="2000" dirty="0">
                <a:latin typeface="Times New Roman"/>
                <a:cs typeface="Times New Roman"/>
              </a:rPr>
              <a:t>a</a:t>
            </a:r>
            <a:r>
              <a:rPr lang="en-US" sz="2000" spc="72" dirty="0">
                <a:latin typeface="Times New Roman"/>
                <a:cs typeface="Times New Roman"/>
              </a:rPr>
              <a:t> </a:t>
            </a:r>
            <a:r>
              <a:rPr lang="en-US" sz="2000" dirty="0">
                <a:latin typeface="Times New Roman"/>
                <a:cs typeface="Times New Roman"/>
              </a:rPr>
              <a:t>piece</a:t>
            </a:r>
            <a:r>
              <a:rPr lang="en-US" sz="2000" spc="72" dirty="0">
                <a:latin typeface="Times New Roman"/>
                <a:cs typeface="Times New Roman"/>
              </a:rPr>
              <a:t> </a:t>
            </a:r>
            <a:r>
              <a:rPr lang="en-US" sz="2000" dirty="0">
                <a:latin typeface="Times New Roman"/>
                <a:cs typeface="Times New Roman"/>
              </a:rPr>
              <a:t>of</a:t>
            </a:r>
            <a:r>
              <a:rPr lang="en-US" sz="2000" spc="72" dirty="0">
                <a:latin typeface="Times New Roman"/>
                <a:cs typeface="Times New Roman"/>
              </a:rPr>
              <a:t> </a:t>
            </a:r>
            <a:r>
              <a:rPr lang="en-US" sz="2000" dirty="0">
                <a:latin typeface="Times New Roman"/>
                <a:cs typeface="Times New Roman"/>
              </a:rPr>
              <a:t>hardware.</a:t>
            </a:r>
            <a:r>
              <a:rPr lang="en-US" sz="2000" spc="85" dirty="0">
                <a:latin typeface="Times New Roman"/>
                <a:cs typeface="Times New Roman"/>
              </a:rPr>
              <a:t> </a:t>
            </a:r>
          </a:p>
          <a:p>
            <a:pPr marL="177074" marR="15586" indent="155859" algn="just">
              <a:lnSpc>
                <a:spcPct val="110300"/>
              </a:lnSpc>
              <a:spcBef>
                <a:spcPts val="14"/>
              </a:spcBef>
            </a:pPr>
            <a:r>
              <a:rPr lang="en-US" sz="2000" dirty="0">
                <a:latin typeface="Times New Roman"/>
                <a:cs typeface="Times New Roman"/>
              </a:rPr>
              <a:t>A</a:t>
            </a:r>
            <a:r>
              <a:rPr lang="en-US" sz="2000" spc="150" dirty="0">
                <a:latin typeface="Times New Roman"/>
                <a:cs typeface="Times New Roman"/>
              </a:rPr>
              <a:t> </a:t>
            </a:r>
            <a:r>
              <a:rPr lang="en-US" sz="2000" dirty="0">
                <a:latin typeface="Times New Roman"/>
                <a:cs typeface="Times New Roman"/>
              </a:rPr>
              <a:t>device</a:t>
            </a:r>
            <a:r>
              <a:rPr lang="en-US" sz="2000" spc="133" dirty="0">
                <a:latin typeface="Times New Roman"/>
                <a:cs typeface="Times New Roman"/>
              </a:rPr>
              <a:t> </a:t>
            </a:r>
            <a:r>
              <a:rPr lang="en-US" sz="2000" dirty="0">
                <a:latin typeface="Times New Roman"/>
                <a:cs typeface="Times New Roman"/>
              </a:rPr>
              <a:t>driver</a:t>
            </a:r>
            <a:r>
              <a:rPr lang="en-US" sz="2000" spc="133" dirty="0">
                <a:latin typeface="Times New Roman"/>
                <a:cs typeface="Times New Roman"/>
              </a:rPr>
              <a:t> </a:t>
            </a:r>
            <a:r>
              <a:rPr lang="en-US" sz="2000" dirty="0">
                <a:latin typeface="Times New Roman"/>
                <a:cs typeface="Times New Roman"/>
              </a:rPr>
              <a:t>provides</a:t>
            </a:r>
            <a:r>
              <a:rPr lang="en-US" sz="2000" spc="136" dirty="0">
                <a:latin typeface="Times New Roman"/>
                <a:cs typeface="Times New Roman"/>
              </a:rPr>
              <a:t> </a:t>
            </a:r>
            <a:r>
              <a:rPr lang="en-US" sz="2000" spc="-34" dirty="0">
                <a:latin typeface="Times New Roman"/>
                <a:cs typeface="Times New Roman"/>
              </a:rPr>
              <a:t>a </a:t>
            </a:r>
            <a:r>
              <a:rPr lang="en-US" sz="2000" dirty="0">
                <a:latin typeface="Times New Roman"/>
                <a:cs typeface="Times New Roman"/>
              </a:rPr>
              <a:t>software</a:t>
            </a:r>
            <a:r>
              <a:rPr lang="en-US" sz="2000" spc="-24" dirty="0">
                <a:latin typeface="Times New Roman"/>
                <a:cs typeface="Times New Roman"/>
              </a:rPr>
              <a:t> </a:t>
            </a:r>
            <a:r>
              <a:rPr lang="en-US" sz="2000" dirty="0">
                <a:latin typeface="Times New Roman"/>
                <a:cs typeface="Times New Roman"/>
              </a:rPr>
              <a:t>interface</a:t>
            </a:r>
            <a:r>
              <a:rPr lang="en-US" sz="2000" spc="-17" dirty="0">
                <a:latin typeface="Times New Roman"/>
                <a:cs typeface="Times New Roman"/>
              </a:rPr>
              <a:t> </a:t>
            </a:r>
            <a:r>
              <a:rPr lang="en-US" sz="2000" dirty="0">
                <a:latin typeface="Times New Roman"/>
                <a:cs typeface="Times New Roman"/>
              </a:rPr>
              <a:t>to</a:t>
            </a:r>
            <a:r>
              <a:rPr lang="en-US" sz="2000" spc="-17" dirty="0">
                <a:latin typeface="Times New Roman"/>
                <a:cs typeface="Times New Roman"/>
              </a:rPr>
              <a:t> </a:t>
            </a:r>
            <a:r>
              <a:rPr lang="en-US" sz="2000" dirty="0">
                <a:latin typeface="Times New Roman"/>
                <a:cs typeface="Times New Roman"/>
              </a:rPr>
              <a:t>hardware</a:t>
            </a:r>
            <a:r>
              <a:rPr lang="en-US" sz="2000" spc="-20" dirty="0">
                <a:latin typeface="Times New Roman"/>
                <a:cs typeface="Times New Roman"/>
              </a:rPr>
              <a:t> </a:t>
            </a:r>
            <a:r>
              <a:rPr lang="en-US" sz="2000" dirty="0">
                <a:latin typeface="Times New Roman"/>
                <a:cs typeface="Times New Roman"/>
              </a:rPr>
              <a:t>devices,</a:t>
            </a:r>
            <a:r>
              <a:rPr lang="en-US" sz="2000" spc="-14" dirty="0">
                <a:latin typeface="Times New Roman"/>
                <a:cs typeface="Times New Roman"/>
              </a:rPr>
              <a:t> </a:t>
            </a:r>
            <a:r>
              <a:rPr lang="en-US" sz="2000" dirty="0">
                <a:latin typeface="Times New Roman"/>
                <a:cs typeface="Times New Roman"/>
              </a:rPr>
              <a:t>enabling</a:t>
            </a:r>
            <a:r>
              <a:rPr lang="en-US" sz="2000" spc="-17" dirty="0">
                <a:latin typeface="Times New Roman"/>
                <a:cs typeface="Times New Roman"/>
              </a:rPr>
              <a:t> </a:t>
            </a:r>
            <a:r>
              <a:rPr lang="en-US" sz="2000" dirty="0">
                <a:latin typeface="Times New Roman"/>
                <a:cs typeface="Times New Roman"/>
              </a:rPr>
              <a:t>operating</a:t>
            </a:r>
            <a:r>
              <a:rPr lang="en-US" sz="2000" spc="-24" dirty="0">
                <a:latin typeface="Times New Roman"/>
                <a:cs typeface="Times New Roman"/>
              </a:rPr>
              <a:t> </a:t>
            </a:r>
            <a:r>
              <a:rPr lang="en-US" sz="2000" dirty="0">
                <a:latin typeface="Times New Roman"/>
                <a:cs typeface="Times New Roman"/>
              </a:rPr>
              <a:t>systems</a:t>
            </a:r>
            <a:r>
              <a:rPr lang="en-US" sz="2000" spc="-17" dirty="0">
                <a:latin typeface="Times New Roman"/>
                <a:cs typeface="Times New Roman"/>
              </a:rPr>
              <a:t> </a:t>
            </a:r>
            <a:r>
              <a:rPr lang="en-US" sz="2000" dirty="0">
                <a:latin typeface="Times New Roman"/>
                <a:cs typeface="Times New Roman"/>
              </a:rPr>
              <a:t>and</a:t>
            </a:r>
            <a:r>
              <a:rPr lang="en-US" sz="2000" spc="-14" dirty="0">
                <a:latin typeface="Times New Roman"/>
                <a:cs typeface="Times New Roman"/>
              </a:rPr>
              <a:t> </a:t>
            </a:r>
            <a:r>
              <a:rPr lang="en-US" sz="2000" dirty="0">
                <a:latin typeface="Times New Roman"/>
                <a:cs typeface="Times New Roman"/>
              </a:rPr>
              <a:t>other</a:t>
            </a:r>
            <a:r>
              <a:rPr lang="en-US" sz="2000" spc="-17" dirty="0">
                <a:latin typeface="Times New Roman"/>
                <a:cs typeface="Times New Roman"/>
              </a:rPr>
              <a:t> </a:t>
            </a:r>
            <a:r>
              <a:rPr lang="en-US" sz="2000" dirty="0">
                <a:latin typeface="Times New Roman"/>
                <a:cs typeface="Times New Roman"/>
              </a:rPr>
              <a:t>computer</a:t>
            </a:r>
            <a:r>
              <a:rPr lang="en-US" sz="2000" spc="-20" dirty="0">
                <a:latin typeface="Times New Roman"/>
                <a:cs typeface="Times New Roman"/>
              </a:rPr>
              <a:t> </a:t>
            </a:r>
            <a:r>
              <a:rPr lang="en-US" sz="2000" dirty="0">
                <a:latin typeface="Times New Roman"/>
                <a:cs typeface="Times New Roman"/>
              </a:rPr>
              <a:t>programs</a:t>
            </a:r>
            <a:r>
              <a:rPr lang="en-US" sz="2000" spc="-14" dirty="0">
                <a:latin typeface="Times New Roman"/>
                <a:cs typeface="Times New Roman"/>
              </a:rPr>
              <a:t> </a:t>
            </a:r>
            <a:r>
              <a:rPr lang="en-US" sz="2000" spc="-17" dirty="0">
                <a:latin typeface="Times New Roman"/>
                <a:cs typeface="Times New Roman"/>
              </a:rPr>
              <a:t>to </a:t>
            </a:r>
            <a:r>
              <a:rPr lang="en-US" sz="2000" dirty="0">
                <a:latin typeface="Times New Roman"/>
                <a:cs typeface="Times New Roman"/>
              </a:rPr>
              <a:t>access</a:t>
            </a:r>
            <a:r>
              <a:rPr lang="en-US" sz="2000" spc="41" dirty="0">
                <a:latin typeface="Times New Roman"/>
                <a:cs typeface="Times New Roman"/>
              </a:rPr>
              <a:t> </a:t>
            </a:r>
            <a:r>
              <a:rPr lang="en-US" sz="2000" dirty="0">
                <a:latin typeface="Times New Roman"/>
                <a:cs typeface="Times New Roman"/>
              </a:rPr>
              <a:t>hardware</a:t>
            </a:r>
            <a:r>
              <a:rPr lang="en-US" sz="2000" spc="48" dirty="0">
                <a:latin typeface="Times New Roman"/>
                <a:cs typeface="Times New Roman"/>
              </a:rPr>
              <a:t> </a:t>
            </a:r>
            <a:r>
              <a:rPr lang="en-US" sz="2000" dirty="0">
                <a:latin typeface="Times New Roman"/>
                <a:cs typeface="Times New Roman"/>
              </a:rPr>
              <a:t>functions</a:t>
            </a:r>
            <a:r>
              <a:rPr lang="en-US" sz="2000" spc="41" dirty="0">
                <a:latin typeface="Times New Roman"/>
                <a:cs typeface="Times New Roman"/>
              </a:rPr>
              <a:t> </a:t>
            </a:r>
            <a:r>
              <a:rPr lang="en-US" sz="2000" dirty="0">
                <a:latin typeface="Times New Roman"/>
                <a:cs typeface="Times New Roman"/>
              </a:rPr>
              <a:t>without</a:t>
            </a:r>
            <a:r>
              <a:rPr lang="en-US" sz="2000" spc="41" dirty="0">
                <a:latin typeface="Times New Roman"/>
                <a:cs typeface="Times New Roman"/>
              </a:rPr>
              <a:t> </a:t>
            </a:r>
            <a:r>
              <a:rPr lang="en-US" sz="2000" dirty="0">
                <a:latin typeface="Times New Roman"/>
                <a:cs typeface="Times New Roman"/>
              </a:rPr>
              <a:t>needing</a:t>
            </a:r>
            <a:r>
              <a:rPr lang="en-US" sz="2000" spc="34" dirty="0">
                <a:latin typeface="Times New Roman"/>
                <a:cs typeface="Times New Roman"/>
              </a:rPr>
              <a:t> </a:t>
            </a:r>
            <a:r>
              <a:rPr lang="en-US" sz="2000" dirty="0">
                <a:latin typeface="Times New Roman"/>
                <a:cs typeface="Times New Roman"/>
              </a:rPr>
              <a:t>to</a:t>
            </a:r>
            <a:r>
              <a:rPr lang="en-US" sz="2000" spc="51" dirty="0">
                <a:latin typeface="Times New Roman"/>
                <a:cs typeface="Times New Roman"/>
              </a:rPr>
              <a:t> </a:t>
            </a:r>
            <a:r>
              <a:rPr lang="en-US" sz="2000" dirty="0">
                <a:latin typeface="Times New Roman"/>
                <a:cs typeface="Times New Roman"/>
              </a:rPr>
              <a:t>know</a:t>
            </a:r>
            <a:r>
              <a:rPr lang="en-US" sz="2000" spc="41" dirty="0">
                <a:latin typeface="Times New Roman"/>
                <a:cs typeface="Times New Roman"/>
              </a:rPr>
              <a:t> </a:t>
            </a:r>
            <a:r>
              <a:rPr lang="en-US" sz="2000" dirty="0">
                <a:latin typeface="Times New Roman"/>
                <a:cs typeface="Times New Roman"/>
              </a:rPr>
              <a:t>precise</a:t>
            </a:r>
            <a:r>
              <a:rPr lang="en-US" sz="2000" spc="37" dirty="0">
                <a:latin typeface="Times New Roman"/>
                <a:cs typeface="Times New Roman"/>
              </a:rPr>
              <a:t> </a:t>
            </a:r>
            <a:r>
              <a:rPr lang="en-US" sz="2000" dirty="0">
                <a:latin typeface="Times New Roman"/>
                <a:cs typeface="Times New Roman"/>
              </a:rPr>
              <a:t>details</a:t>
            </a:r>
            <a:r>
              <a:rPr lang="en-US" sz="2000" spc="44" dirty="0">
                <a:latin typeface="Times New Roman"/>
                <a:cs typeface="Times New Roman"/>
              </a:rPr>
              <a:t> </a:t>
            </a:r>
            <a:r>
              <a:rPr lang="en-US" sz="2000" dirty="0">
                <a:latin typeface="Times New Roman"/>
                <a:cs typeface="Times New Roman"/>
              </a:rPr>
              <a:t>of</a:t>
            </a:r>
            <a:r>
              <a:rPr lang="en-US" sz="2000" spc="48" dirty="0">
                <a:latin typeface="Times New Roman"/>
                <a:cs typeface="Times New Roman"/>
              </a:rPr>
              <a:t> </a:t>
            </a:r>
            <a:r>
              <a:rPr lang="en-US" sz="2000" dirty="0">
                <a:latin typeface="Times New Roman"/>
                <a:cs typeface="Times New Roman"/>
              </a:rPr>
              <a:t>the</a:t>
            </a:r>
            <a:r>
              <a:rPr lang="en-US" sz="2000" spc="44" dirty="0">
                <a:latin typeface="Times New Roman"/>
                <a:cs typeface="Times New Roman"/>
              </a:rPr>
              <a:t> </a:t>
            </a:r>
            <a:r>
              <a:rPr lang="en-US" sz="2000" dirty="0">
                <a:latin typeface="Times New Roman"/>
                <a:cs typeface="Times New Roman"/>
              </a:rPr>
              <a:t>hardware</a:t>
            </a:r>
            <a:r>
              <a:rPr lang="en-US" sz="2000" spc="44" dirty="0">
                <a:latin typeface="Times New Roman"/>
                <a:cs typeface="Times New Roman"/>
              </a:rPr>
              <a:t> </a:t>
            </a:r>
            <a:r>
              <a:rPr lang="en-US" sz="2000" dirty="0">
                <a:latin typeface="Times New Roman"/>
                <a:cs typeface="Times New Roman"/>
              </a:rPr>
              <a:t>being</a:t>
            </a:r>
            <a:r>
              <a:rPr lang="en-US" sz="2000" spc="34" dirty="0">
                <a:latin typeface="Times New Roman"/>
                <a:cs typeface="Times New Roman"/>
              </a:rPr>
              <a:t> </a:t>
            </a:r>
            <a:r>
              <a:rPr lang="en-US" sz="2000" dirty="0">
                <a:latin typeface="Times New Roman"/>
                <a:cs typeface="Times New Roman"/>
              </a:rPr>
              <a:t>used.</a:t>
            </a:r>
            <a:r>
              <a:rPr lang="en-US" sz="2000" spc="72" dirty="0">
                <a:latin typeface="Times New Roman"/>
                <a:cs typeface="Times New Roman"/>
              </a:rPr>
              <a:t> </a:t>
            </a:r>
          </a:p>
          <a:p>
            <a:pPr marL="177074" marR="15586" indent="155859" algn="just">
              <a:lnSpc>
                <a:spcPct val="110300"/>
              </a:lnSpc>
              <a:spcBef>
                <a:spcPts val="14"/>
              </a:spcBef>
            </a:pPr>
            <a:r>
              <a:rPr lang="en-US" sz="2000" spc="-34" dirty="0">
                <a:latin typeface="Times New Roman"/>
                <a:cs typeface="Times New Roman"/>
              </a:rPr>
              <a:t>A </a:t>
            </a:r>
            <a:r>
              <a:rPr lang="en-US" sz="2000" dirty="0">
                <a:latin typeface="Times New Roman"/>
                <a:cs typeface="Times New Roman"/>
              </a:rPr>
              <a:t>device</a:t>
            </a:r>
            <a:r>
              <a:rPr lang="en-US" sz="2000" spc="-17" dirty="0">
                <a:latin typeface="Times New Roman"/>
                <a:cs typeface="Times New Roman"/>
              </a:rPr>
              <a:t> </a:t>
            </a:r>
            <a:r>
              <a:rPr lang="en-US" sz="2000" dirty="0">
                <a:latin typeface="Times New Roman"/>
                <a:cs typeface="Times New Roman"/>
              </a:rPr>
              <a:t>driver</a:t>
            </a:r>
            <a:r>
              <a:rPr lang="en-US" sz="2000" spc="-10" dirty="0">
                <a:latin typeface="Times New Roman"/>
                <a:cs typeface="Times New Roman"/>
              </a:rPr>
              <a:t> </a:t>
            </a:r>
            <a:r>
              <a:rPr lang="en-US" sz="2000" dirty="0">
                <a:latin typeface="Times New Roman"/>
                <a:cs typeface="Times New Roman"/>
              </a:rPr>
              <a:t>typically</a:t>
            </a:r>
            <a:r>
              <a:rPr lang="en-US" sz="2000" spc="-20" dirty="0">
                <a:latin typeface="Times New Roman"/>
                <a:cs typeface="Times New Roman"/>
              </a:rPr>
              <a:t> </a:t>
            </a:r>
            <a:r>
              <a:rPr lang="en-US" sz="2000" dirty="0">
                <a:latin typeface="Times New Roman"/>
                <a:cs typeface="Times New Roman"/>
              </a:rPr>
              <a:t>communicates</a:t>
            </a:r>
            <a:r>
              <a:rPr lang="en-US" sz="2000" spc="-17" dirty="0">
                <a:latin typeface="Times New Roman"/>
                <a:cs typeface="Times New Roman"/>
              </a:rPr>
              <a:t> </a:t>
            </a:r>
            <a:r>
              <a:rPr lang="en-US" sz="2000" dirty="0">
                <a:latin typeface="Times New Roman"/>
                <a:cs typeface="Times New Roman"/>
              </a:rPr>
              <a:t>with</a:t>
            </a:r>
            <a:r>
              <a:rPr lang="en-US" sz="2000" spc="-10"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device</a:t>
            </a:r>
            <a:r>
              <a:rPr lang="en-US" sz="2000" spc="-17" dirty="0">
                <a:latin typeface="Times New Roman"/>
                <a:cs typeface="Times New Roman"/>
              </a:rPr>
              <a:t> </a:t>
            </a:r>
            <a:r>
              <a:rPr lang="en-US" sz="2000" dirty="0">
                <a:latin typeface="Times New Roman"/>
                <a:cs typeface="Times New Roman"/>
              </a:rPr>
              <a:t>through</a:t>
            </a:r>
            <a:r>
              <a:rPr lang="en-US" sz="2000" spc="-7" dirty="0">
                <a:latin typeface="Times New Roman"/>
                <a:cs typeface="Times New Roman"/>
              </a:rPr>
              <a:t> </a:t>
            </a:r>
            <a:r>
              <a:rPr lang="en-US" sz="2000" dirty="0">
                <a:latin typeface="Times New Roman"/>
                <a:cs typeface="Times New Roman"/>
              </a:rPr>
              <a:t>the</a:t>
            </a:r>
            <a:r>
              <a:rPr lang="en-US" sz="2000" spc="-7" dirty="0">
                <a:latin typeface="Times New Roman"/>
                <a:cs typeface="Times New Roman"/>
              </a:rPr>
              <a:t> </a:t>
            </a:r>
            <a:r>
              <a:rPr lang="en-US" sz="2000" dirty="0">
                <a:latin typeface="Times New Roman"/>
                <a:cs typeface="Times New Roman"/>
              </a:rPr>
              <a:t>computer</a:t>
            </a:r>
            <a:r>
              <a:rPr lang="en-US" sz="2000" spc="-14" dirty="0">
                <a:latin typeface="Times New Roman"/>
                <a:cs typeface="Times New Roman"/>
              </a:rPr>
              <a:t> </a:t>
            </a:r>
            <a:r>
              <a:rPr lang="en-US" sz="2000" dirty="0">
                <a:latin typeface="Times New Roman"/>
                <a:cs typeface="Times New Roman"/>
              </a:rPr>
              <a:t>bus</a:t>
            </a:r>
            <a:r>
              <a:rPr lang="en-US" sz="2000" spc="-7" dirty="0">
                <a:latin typeface="Times New Roman"/>
                <a:cs typeface="Times New Roman"/>
              </a:rPr>
              <a:t> </a:t>
            </a:r>
            <a:r>
              <a:rPr lang="en-US" sz="2000" dirty="0">
                <a:latin typeface="Times New Roman"/>
                <a:cs typeface="Times New Roman"/>
              </a:rPr>
              <a:t>or</a:t>
            </a:r>
            <a:r>
              <a:rPr lang="en-US" sz="2000" spc="-10" dirty="0">
                <a:latin typeface="Times New Roman"/>
                <a:cs typeface="Times New Roman"/>
              </a:rPr>
              <a:t> </a:t>
            </a:r>
            <a:r>
              <a:rPr lang="en-US" sz="2000" spc="-7" dirty="0">
                <a:latin typeface="Times New Roman"/>
                <a:cs typeface="Times New Roman"/>
              </a:rPr>
              <a:t>communications </a:t>
            </a:r>
            <a:r>
              <a:rPr lang="en-US" sz="2000" dirty="0">
                <a:latin typeface="Times New Roman"/>
                <a:cs typeface="Times New Roman"/>
              </a:rPr>
              <a:t>subsystem</a:t>
            </a:r>
            <a:r>
              <a:rPr lang="en-US" sz="2000" spc="55" dirty="0">
                <a:latin typeface="Times New Roman"/>
                <a:cs typeface="Times New Roman"/>
              </a:rPr>
              <a:t> </a:t>
            </a:r>
            <a:r>
              <a:rPr lang="en-US" sz="2000" dirty="0">
                <a:latin typeface="Times New Roman"/>
                <a:cs typeface="Times New Roman"/>
              </a:rPr>
              <a:t>to</a:t>
            </a:r>
            <a:r>
              <a:rPr lang="en-US" sz="2000" spc="58" dirty="0">
                <a:latin typeface="Times New Roman"/>
                <a:cs typeface="Times New Roman"/>
              </a:rPr>
              <a:t> </a:t>
            </a:r>
            <a:r>
              <a:rPr lang="en-US" sz="2000" dirty="0">
                <a:latin typeface="Times New Roman"/>
                <a:cs typeface="Times New Roman"/>
              </a:rPr>
              <a:t>which</a:t>
            </a:r>
            <a:r>
              <a:rPr lang="en-US" sz="2000" spc="58" dirty="0">
                <a:latin typeface="Times New Roman"/>
                <a:cs typeface="Times New Roman"/>
              </a:rPr>
              <a:t> </a:t>
            </a:r>
            <a:r>
              <a:rPr lang="en-US" sz="2000" dirty="0">
                <a:latin typeface="Times New Roman"/>
                <a:cs typeface="Times New Roman"/>
              </a:rPr>
              <a:t>the</a:t>
            </a:r>
            <a:r>
              <a:rPr lang="en-US" sz="2000" spc="55" dirty="0">
                <a:latin typeface="Times New Roman"/>
                <a:cs typeface="Times New Roman"/>
              </a:rPr>
              <a:t> </a:t>
            </a:r>
            <a:r>
              <a:rPr lang="en-US" sz="2000" dirty="0">
                <a:latin typeface="Times New Roman"/>
                <a:cs typeface="Times New Roman"/>
              </a:rPr>
              <a:t>hardware</a:t>
            </a:r>
            <a:r>
              <a:rPr lang="en-US" sz="2000" spc="51" dirty="0">
                <a:latin typeface="Times New Roman"/>
                <a:cs typeface="Times New Roman"/>
              </a:rPr>
              <a:t> </a:t>
            </a:r>
            <a:r>
              <a:rPr lang="en-US" sz="2000" dirty="0">
                <a:latin typeface="Times New Roman"/>
                <a:cs typeface="Times New Roman"/>
              </a:rPr>
              <a:t>connects.</a:t>
            </a:r>
            <a:r>
              <a:rPr lang="en-US" sz="2000" spc="55" dirty="0">
                <a:latin typeface="Times New Roman"/>
                <a:cs typeface="Times New Roman"/>
              </a:rPr>
              <a:t> </a:t>
            </a:r>
          </a:p>
          <a:p>
            <a:pPr marL="177074" marR="15586" indent="155859" algn="just">
              <a:lnSpc>
                <a:spcPct val="110300"/>
              </a:lnSpc>
              <a:spcBef>
                <a:spcPts val="14"/>
              </a:spcBef>
            </a:pPr>
            <a:r>
              <a:rPr lang="en-US" sz="2000" dirty="0">
                <a:latin typeface="Times New Roman"/>
                <a:cs typeface="Times New Roman"/>
              </a:rPr>
              <a:t>Device</a:t>
            </a:r>
            <a:r>
              <a:rPr lang="en-US" sz="2000" spc="55" dirty="0">
                <a:latin typeface="Times New Roman"/>
                <a:cs typeface="Times New Roman"/>
              </a:rPr>
              <a:t> </a:t>
            </a:r>
            <a:r>
              <a:rPr lang="en-US" sz="2000" dirty="0">
                <a:latin typeface="Times New Roman"/>
                <a:cs typeface="Times New Roman"/>
              </a:rPr>
              <a:t>drivers</a:t>
            </a:r>
            <a:r>
              <a:rPr lang="en-US" sz="2000" spc="55" dirty="0">
                <a:latin typeface="Times New Roman"/>
                <a:cs typeface="Times New Roman"/>
              </a:rPr>
              <a:t> </a:t>
            </a:r>
            <a:r>
              <a:rPr lang="en-US" sz="2000" dirty="0">
                <a:latin typeface="Times New Roman"/>
                <a:cs typeface="Times New Roman"/>
              </a:rPr>
              <a:t>are</a:t>
            </a:r>
            <a:r>
              <a:rPr lang="en-US" sz="2000" spc="51" dirty="0">
                <a:latin typeface="Times New Roman"/>
                <a:cs typeface="Times New Roman"/>
              </a:rPr>
              <a:t> </a:t>
            </a:r>
            <a:r>
              <a:rPr lang="en-US" sz="2000" spc="-7" dirty="0">
                <a:latin typeface="Times New Roman"/>
                <a:cs typeface="Times New Roman"/>
              </a:rPr>
              <a:t>hardware-</a:t>
            </a:r>
            <a:r>
              <a:rPr lang="en-US" sz="2000" dirty="0">
                <a:latin typeface="Times New Roman"/>
                <a:cs typeface="Times New Roman"/>
              </a:rPr>
              <a:t>dependent</a:t>
            </a:r>
            <a:r>
              <a:rPr lang="en-US" sz="2000" spc="58" dirty="0">
                <a:latin typeface="Times New Roman"/>
                <a:cs typeface="Times New Roman"/>
              </a:rPr>
              <a:t> </a:t>
            </a:r>
            <a:r>
              <a:rPr lang="en-US" sz="2000" dirty="0">
                <a:latin typeface="Times New Roman"/>
                <a:cs typeface="Times New Roman"/>
              </a:rPr>
              <a:t>and</a:t>
            </a:r>
            <a:r>
              <a:rPr lang="en-US" sz="2000" spc="58" dirty="0">
                <a:latin typeface="Times New Roman"/>
                <a:cs typeface="Times New Roman"/>
              </a:rPr>
              <a:t> </a:t>
            </a:r>
            <a:r>
              <a:rPr lang="en-US" sz="2000" spc="-7" dirty="0">
                <a:latin typeface="Times New Roman"/>
                <a:cs typeface="Times New Roman"/>
              </a:rPr>
              <a:t>operating </a:t>
            </a:r>
            <a:r>
              <a:rPr lang="en-US" sz="2000" dirty="0">
                <a:latin typeface="Times New Roman"/>
                <a:cs typeface="Times New Roman"/>
              </a:rPr>
              <a:t>system</a:t>
            </a:r>
            <a:r>
              <a:rPr lang="en-US" sz="2000" spc="-27" dirty="0">
                <a:latin typeface="Times New Roman"/>
                <a:cs typeface="Times New Roman"/>
              </a:rPr>
              <a:t> </a:t>
            </a:r>
            <a:r>
              <a:rPr lang="en-US" sz="2000" spc="-7" dirty="0">
                <a:latin typeface="Times New Roman"/>
                <a:cs typeface="Times New Roman"/>
              </a:rPr>
              <a:t>specific.</a:t>
            </a:r>
            <a:endParaRPr lang="en-US" sz="2000" dirty="0">
              <a:latin typeface="Times New Roman"/>
              <a:cs typeface="Times New Roman"/>
            </a:endParaRPr>
          </a:p>
          <a:p>
            <a:pPr marL="177074" marR="16019" indent="155859" algn="just">
              <a:lnSpc>
                <a:spcPct val="110000"/>
              </a:lnSpc>
            </a:pPr>
            <a:r>
              <a:rPr lang="en-US" sz="2000" dirty="0">
                <a:latin typeface="Times New Roman"/>
                <a:cs typeface="Times New Roman"/>
              </a:rPr>
              <a:t>Each</a:t>
            </a:r>
            <a:r>
              <a:rPr lang="en-US" sz="2000" spc="37" dirty="0">
                <a:latin typeface="Times New Roman"/>
                <a:cs typeface="Times New Roman"/>
              </a:rPr>
              <a:t> </a:t>
            </a:r>
            <a:r>
              <a:rPr lang="en-US" sz="2000" dirty="0">
                <a:latin typeface="Times New Roman"/>
                <a:cs typeface="Times New Roman"/>
              </a:rPr>
              <a:t>device</a:t>
            </a:r>
            <a:r>
              <a:rPr lang="en-US" sz="2000" spc="34" dirty="0">
                <a:latin typeface="Times New Roman"/>
                <a:cs typeface="Times New Roman"/>
              </a:rPr>
              <a:t> </a:t>
            </a:r>
            <a:r>
              <a:rPr lang="en-US" sz="2000" dirty="0">
                <a:latin typeface="Times New Roman"/>
                <a:cs typeface="Times New Roman"/>
              </a:rPr>
              <a:t>controller</a:t>
            </a:r>
            <a:r>
              <a:rPr lang="en-US" sz="2000" spc="34" dirty="0">
                <a:latin typeface="Times New Roman"/>
                <a:cs typeface="Times New Roman"/>
              </a:rPr>
              <a:t> </a:t>
            </a:r>
            <a:r>
              <a:rPr lang="en-US" sz="2000" dirty="0">
                <a:latin typeface="Times New Roman"/>
                <a:cs typeface="Times New Roman"/>
              </a:rPr>
              <a:t>has</a:t>
            </a:r>
            <a:r>
              <a:rPr lang="en-US" sz="2000" spc="37" dirty="0">
                <a:latin typeface="Times New Roman"/>
                <a:cs typeface="Times New Roman"/>
              </a:rPr>
              <a:t> </a:t>
            </a:r>
            <a:r>
              <a:rPr lang="en-US" sz="2000" dirty="0">
                <a:latin typeface="Times New Roman"/>
                <a:cs typeface="Times New Roman"/>
              </a:rPr>
              <a:t>registers</a:t>
            </a:r>
            <a:r>
              <a:rPr lang="en-US" sz="2000" spc="37" dirty="0">
                <a:latin typeface="Times New Roman"/>
                <a:cs typeface="Times New Roman"/>
              </a:rPr>
              <a:t> </a:t>
            </a:r>
            <a:r>
              <a:rPr lang="en-US" sz="2000" dirty="0">
                <a:latin typeface="Times New Roman"/>
                <a:cs typeface="Times New Roman"/>
              </a:rPr>
              <a:t>used</a:t>
            </a:r>
            <a:r>
              <a:rPr lang="en-US" sz="2000" spc="34" dirty="0">
                <a:latin typeface="Times New Roman"/>
                <a:cs typeface="Times New Roman"/>
              </a:rPr>
              <a:t> </a:t>
            </a:r>
            <a:r>
              <a:rPr lang="en-US" sz="2000" dirty="0">
                <a:latin typeface="Times New Roman"/>
                <a:cs typeface="Times New Roman"/>
              </a:rPr>
              <a:t>to</a:t>
            </a:r>
            <a:r>
              <a:rPr lang="en-US" sz="2000" spc="41" dirty="0">
                <a:latin typeface="Times New Roman"/>
                <a:cs typeface="Times New Roman"/>
              </a:rPr>
              <a:t> </a:t>
            </a:r>
            <a:r>
              <a:rPr lang="en-US" sz="2000" dirty="0">
                <a:latin typeface="Times New Roman"/>
                <a:cs typeface="Times New Roman"/>
              </a:rPr>
              <a:t>give</a:t>
            </a:r>
            <a:r>
              <a:rPr lang="en-US" sz="2000" spc="37" dirty="0">
                <a:latin typeface="Times New Roman"/>
                <a:cs typeface="Times New Roman"/>
              </a:rPr>
              <a:t> </a:t>
            </a:r>
            <a:r>
              <a:rPr lang="en-US" sz="2000" dirty="0">
                <a:latin typeface="Times New Roman"/>
                <a:cs typeface="Times New Roman"/>
              </a:rPr>
              <a:t>it</a:t>
            </a:r>
            <a:r>
              <a:rPr lang="en-US" sz="2000" spc="44" dirty="0">
                <a:latin typeface="Times New Roman"/>
                <a:cs typeface="Times New Roman"/>
              </a:rPr>
              <a:t> </a:t>
            </a:r>
            <a:r>
              <a:rPr lang="en-US" sz="2000" dirty="0">
                <a:latin typeface="Times New Roman"/>
                <a:cs typeface="Times New Roman"/>
              </a:rPr>
              <a:t>commands</a:t>
            </a:r>
            <a:r>
              <a:rPr lang="en-US" sz="2000" spc="37" dirty="0">
                <a:latin typeface="Times New Roman"/>
                <a:cs typeface="Times New Roman"/>
              </a:rPr>
              <a:t> </a:t>
            </a:r>
            <a:r>
              <a:rPr lang="en-US" sz="2000" dirty="0">
                <a:latin typeface="Times New Roman"/>
                <a:cs typeface="Times New Roman"/>
              </a:rPr>
              <a:t>or</a:t>
            </a:r>
            <a:r>
              <a:rPr lang="en-US" sz="2000" spc="34" dirty="0">
                <a:latin typeface="Times New Roman"/>
                <a:cs typeface="Times New Roman"/>
              </a:rPr>
              <a:t> </a:t>
            </a:r>
            <a:r>
              <a:rPr lang="en-US" sz="2000" dirty="0">
                <a:latin typeface="Times New Roman"/>
                <a:cs typeface="Times New Roman"/>
              </a:rPr>
              <a:t>to</a:t>
            </a:r>
            <a:r>
              <a:rPr lang="en-US" sz="2000" spc="31" dirty="0">
                <a:latin typeface="Times New Roman"/>
                <a:cs typeface="Times New Roman"/>
              </a:rPr>
              <a:t> </a:t>
            </a:r>
            <a:r>
              <a:rPr lang="en-US" sz="2000" dirty="0">
                <a:latin typeface="Times New Roman"/>
                <a:cs typeface="Times New Roman"/>
              </a:rPr>
              <a:t>read</a:t>
            </a:r>
            <a:r>
              <a:rPr lang="en-US" sz="2000" spc="37" dirty="0">
                <a:latin typeface="Times New Roman"/>
                <a:cs typeface="Times New Roman"/>
              </a:rPr>
              <a:t> </a:t>
            </a:r>
            <a:r>
              <a:rPr lang="en-US" sz="2000" dirty="0">
                <a:latin typeface="Times New Roman"/>
                <a:cs typeface="Times New Roman"/>
              </a:rPr>
              <a:t>out</a:t>
            </a:r>
            <a:r>
              <a:rPr lang="en-US" sz="2000" spc="41" dirty="0">
                <a:latin typeface="Times New Roman"/>
                <a:cs typeface="Times New Roman"/>
              </a:rPr>
              <a:t> </a:t>
            </a:r>
            <a:r>
              <a:rPr lang="en-US" sz="2000" dirty="0">
                <a:latin typeface="Times New Roman"/>
                <a:cs typeface="Times New Roman"/>
              </a:rPr>
              <a:t>its</a:t>
            </a:r>
            <a:r>
              <a:rPr lang="en-US" sz="2000" spc="31" dirty="0">
                <a:latin typeface="Times New Roman"/>
                <a:cs typeface="Times New Roman"/>
              </a:rPr>
              <a:t> </a:t>
            </a:r>
            <a:r>
              <a:rPr lang="en-US" sz="2000" dirty="0">
                <a:latin typeface="Times New Roman"/>
                <a:cs typeface="Times New Roman"/>
              </a:rPr>
              <a:t>status</a:t>
            </a:r>
            <a:r>
              <a:rPr lang="en-US" sz="2000" spc="41" dirty="0">
                <a:latin typeface="Times New Roman"/>
                <a:cs typeface="Times New Roman"/>
              </a:rPr>
              <a:t> </a:t>
            </a:r>
            <a:r>
              <a:rPr lang="en-US" sz="2000" dirty="0">
                <a:latin typeface="Times New Roman"/>
                <a:cs typeface="Times New Roman"/>
              </a:rPr>
              <a:t>or</a:t>
            </a:r>
            <a:r>
              <a:rPr lang="en-US" sz="2000" spc="37" dirty="0">
                <a:latin typeface="Times New Roman"/>
                <a:cs typeface="Times New Roman"/>
              </a:rPr>
              <a:t> </a:t>
            </a:r>
            <a:r>
              <a:rPr lang="en-US" sz="2000" spc="-7" dirty="0">
                <a:latin typeface="Times New Roman"/>
                <a:cs typeface="Times New Roman"/>
              </a:rPr>
              <a:t>both. </a:t>
            </a:r>
          </a:p>
          <a:p>
            <a:pPr marL="177074" marR="16019" indent="155859" algn="just">
              <a:lnSpc>
                <a:spcPct val="110000"/>
              </a:lnSpc>
            </a:pPr>
            <a:r>
              <a:rPr lang="en-US" sz="2000" dirty="0">
                <a:latin typeface="Times New Roman"/>
                <a:cs typeface="Times New Roman"/>
              </a:rPr>
              <a:t>The</a:t>
            </a:r>
            <a:r>
              <a:rPr lang="en-US" sz="2000" spc="-17" dirty="0">
                <a:latin typeface="Times New Roman"/>
                <a:cs typeface="Times New Roman"/>
              </a:rPr>
              <a:t> </a:t>
            </a:r>
            <a:r>
              <a:rPr lang="en-US" sz="2000" dirty="0">
                <a:latin typeface="Times New Roman"/>
                <a:cs typeface="Times New Roman"/>
              </a:rPr>
              <a:t>number</a:t>
            </a:r>
            <a:r>
              <a:rPr lang="en-US" sz="2000" spc="-14" dirty="0">
                <a:latin typeface="Times New Roman"/>
                <a:cs typeface="Times New Roman"/>
              </a:rPr>
              <a:t> </a:t>
            </a:r>
            <a:r>
              <a:rPr lang="en-US" sz="2000" dirty="0">
                <a:latin typeface="Times New Roman"/>
                <a:cs typeface="Times New Roman"/>
              </a:rPr>
              <a:t>of</a:t>
            </a:r>
            <a:r>
              <a:rPr lang="en-US" sz="2000" spc="-14" dirty="0">
                <a:latin typeface="Times New Roman"/>
                <a:cs typeface="Times New Roman"/>
              </a:rPr>
              <a:t> </a:t>
            </a:r>
            <a:r>
              <a:rPr lang="en-US" sz="2000" dirty="0">
                <a:latin typeface="Times New Roman"/>
                <a:cs typeface="Times New Roman"/>
              </a:rPr>
              <a:t>registers and</a:t>
            </a:r>
            <a:r>
              <a:rPr lang="en-US" sz="2000" spc="-10"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nature</a:t>
            </a:r>
            <a:r>
              <a:rPr lang="en-US" sz="2000" spc="-17" dirty="0">
                <a:latin typeface="Times New Roman"/>
                <a:cs typeface="Times New Roman"/>
              </a:rPr>
              <a:t> </a:t>
            </a:r>
            <a:r>
              <a:rPr lang="en-US" sz="2000" dirty="0">
                <a:latin typeface="Times New Roman"/>
                <a:cs typeface="Times New Roman"/>
              </a:rPr>
              <a:t>of</a:t>
            </a:r>
            <a:r>
              <a:rPr lang="en-US" sz="2000" spc="-10" dirty="0">
                <a:latin typeface="Times New Roman"/>
                <a:cs typeface="Times New Roman"/>
              </a:rPr>
              <a:t> </a:t>
            </a:r>
            <a:r>
              <a:rPr lang="en-US" sz="2000" dirty="0">
                <a:latin typeface="Times New Roman"/>
                <a:cs typeface="Times New Roman"/>
              </a:rPr>
              <a:t>the</a:t>
            </a:r>
            <a:r>
              <a:rPr lang="en-US" sz="2000" spc="-14" dirty="0">
                <a:latin typeface="Times New Roman"/>
                <a:cs typeface="Times New Roman"/>
              </a:rPr>
              <a:t> </a:t>
            </a:r>
            <a:r>
              <a:rPr lang="en-US" sz="2000" dirty="0">
                <a:latin typeface="Times New Roman"/>
                <a:cs typeface="Times New Roman"/>
              </a:rPr>
              <a:t>commands</a:t>
            </a:r>
            <a:r>
              <a:rPr lang="en-US" sz="2000" spc="-7" dirty="0">
                <a:latin typeface="Times New Roman"/>
                <a:cs typeface="Times New Roman"/>
              </a:rPr>
              <a:t> </a:t>
            </a:r>
            <a:r>
              <a:rPr lang="en-US" sz="2000" dirty="0">
                <a:latin typeface="Times New Roman"/>
                <a:cs typeface="Times New Roman"/>
              </a:rPr>
              <a:t>vary</a:t>
            </a:r>
            <a:r>
              <a:rPr lang="en-US" sz="2000" spc="-24" dirty="0">
                <a:latin typeface="Times New Roman"/>
                <a:cs typeface="Times New Roman"/>
              </a:rPr>
              <a:t> </a:t>
            </a:r>
            <a:r>
              <a:rPr lang="en-US" sz="2000" dirty="0">
                <a:latin typeface="Times New Roman"/>
                <a:cs typeface="Times New Roman"/>
              </a:rPr>
              <a:t>radically</a:t>
            </a:r>
            <a:r>
              <a:rPr lang="en-US" sz="2000" spc="-20" dirty="0">
                <a:latin typeface="Times New Roman"/>
                <a:cs typeface="Times New Roman"/>
              </a:rPr>
              <a:t> </a:t>
            </a:r>
            <a:r>
              <a:rPr lang="en-US" sz="2000" dirty="0">
                <a:latin typeface="Times New Roman"/>
                <a:cs typeface="Times New Roman"/>
              </a:rPr>
              <a:t>from</a:t>
            </a:r>
            <a:r>
              <a:rPr lang="en-US" sz="2000" spc="-7" dirty="0">
                <a:latin typeface="Times New Roman"/>
                <a:cs typeface="Times New Roman"/>
              </a:rPr>
              <a:t> </a:t>
            </a:r>
            <a:r>
              <a:rPr lang="en-US" sz="2000" dirty="0">
                <a:latin typeface="Times New Roman"/>
                <a:cs typeface="Times New Roman"/>
              </a:rPr>
              <a:t>device</a:t>
            </a:r>
            <a:r>
              <a:rPr lang="en-US" sz="2000" spc="-17" dirty="0">
                <a:latin typeface="Times New Roman"/>
                <a:cs typeface="Times New Roman"/>
              </a:rPr>
              <a:t> </a:t>
            </a:r>
            <a:r>
              <a:rPr lang="en-US" sz="2000" dirty="0">
                <a:latin typeface="Times New Roman"/>
                <a:cs typeface="Times New Roman"/>
              </a:rPr>
              <a:t>to</a:t>
            </a:r>
            <a:r>
              <a:rPr lang="en-US" sz="2000" spc="-7" dirty="0">
                <a:latin typeface="Times New Roman"/>
                <a:cs typeface="Times New Roman"/>
              </a:rPr>
              <a:t> </a:t>
            </a:r>
            <a:r>
              <a:rPr lang="en-US" sz="2000" dirty="0">
                <a:latin typeface="Times New Roman"/>
                <a:cs typeface="Times New Roman"/>
              </a:rPr>
              <a:t>device.</a:t>
            </a:r>
            <a:r>
              <a:rPr lang="en-US" sz="2000" spc="20" dirty="0">
                <a:latin typeface="Times New Roman"/>
                <a:cs typeface="Times New Roman"/>
              </a:rPr>
              <a:t> </a:t>
            </a:r>
          </a:p>
          <a:p>
            <a:pPr marL="177074" marR="16019" indent="155859" algn="just">
              <a:lnSpc>
                <a:spcPct val="110000"/>
              </a:lnSpc>
            </a:pPr>
            <a:r>
              <a:rPr lang="en-US" sz="2000" dirty="0">
                <a:latin typeface="Times New Roman"/>
                <a:cs typeface="Times New Roman"/>
              </a:rPr>
              <a:t>This</a:t>
            </a:r>
            <a:r>
              <a:rPr lang="en-US" sz="2000" spc="85" dirty="0">
                <a:latin typeface="Times New Roman"/>
                <a:cs typeface="Times New Roman"/>
              </a:rPr>
              <a:t> </a:t>
            </a:r>
            <a:r>
              <a:rPr lang="en-US" sz="2000" spc="-7" dirty="0">
                <a:latin typeface="Times New Roman"/>
                <a:cs typeface="Times New Roman"/>
              </a:rPr>
              <a:t>code, </a:t>
            </a:r>
            <a:r>
              <a:rPr lang="en-US" sz="2000" dirty="0">
                <a:latin typeface="Times New Roman"/>
                <a:cs typeface="Times New Roman"/>
              </a:rPr>
              <a:t>called</a:t>
            </a:r>
            <a:r>
              <a:rPr lang="en-US" sz="2000" spc="10" dirty="0">
                <a:latin typeface="Times New Roman"/>
                <a:cs typeface="Times New Roman"/>
              </a:rPr>
              <a:t> </a:t>
            </a:r>
            <a:r>
              <a:rPr lang="en-US" sz="2000" dirty="0">
                <a:latin typeface="Times New Roman"/>
                <a:cs typeface="Times New Roman"/>
              </a:rPr>
              <a:t>the</a:t>
            </a:r>
            <a:r>
              <a:rPr lang="en-US" sz="2000" spc="7" dirty="0">
                <a:latin typeface="Times New Roman"/>
                <a:cs typeface="Times New Roman"/>
              </a:rPr>
              <a:t> </a:t>
            </a:r>
            <a:r>
              <a:rPr lang="en-US" sz="2000" dirty="0">
                <a:latin typeface="Times New Roman"/>
                <a:cs typeface="Times New Roman"/>
              </a:rPr>
              <a:t>device</a:t>
            </a:r>
            <a:r>
              <a:rPr lang="en-US" sz="2000" spc="3" dirty="0">
                <a:latin typeface="Times New Roman"/>
                <a:cs typeface="Times New Roman"/>
              </a:rPr>
              <a:t> </a:t>
            </a:r>
            <a:r>
              <a:rPr lang="en-US" sz="2000" dirty="0">
                <a:latin typeface="Times New Roman"/>
                <a:cs typeface="Times New Roman"/>
              </a:rPr>
              <a:t>driver,</a:t>
            </a:r>
            <a:r>
              <a:rPr lang="en-US" sz="2000" spc="17" dirty="0">
                <a:latin typeface="Times New Roman"/>
                <a:cs typeface="Times New Roman"/>
              </a:rPr>
              <a:t> </a:t>
            </a:r>
            <a:r>
              <a:rPr lang="en-US" sz="2000" dirty="0">
                <a:latin typeface="Times New Roman"/>
                <a:cs typeface="Times New Roman"/>
              </a:rPr>
              <a:t>is</a:t>
            </a:r>
            <a:r>
              <a:rPr lang="en-US" sz="2000" spc="14" dirty="0">
                <a:latin typeface="Times New Roman"/>
                <a:cs typeface="Times New Roman"/>
              </a:rPr>
              <a:t> </a:t>
            </a:r>
            <a:r>
              <a:rPr lang="en-US" sz="2000" dirty="0">
                <a:latin typeface="Times New Roman"/>
                <a:cs typeface="Times New Roman"/>
              </a:rPr>
              <a:t>generally</a:t>
            </a:r>
            <a:r>
              <a:rPr lang="en-US" sz="2000" spc="-7" dirty="0">
                <a:latin typeface="Times New Roman"/>
                <a:cs typeface="Times New Roman"/>
              </a:rPr>
              <a:t> </a:t>
            </a:r>
            <a:r>
              <a:rPr lang="en-US" sz="2000" dirty="0">
                <a:latin typeface="Times New Roman"/>
                <a:cs typeface="Times New Roman"/>
              </a:rPr>
              <a:t>written</a:t>
            </a:r>
            <a:r>
              <a:rPr lang="en-US" sz="2000" spc="10" dirty="0">
                <a:latin typeface="Times New Roman"/>
                <a:cs typeface="Times New Roman"/>
              </a:rPr>
              <a:t> </a:t>
            </a:r>
            <a:r>
              <a:rPr lang="en-US" sz="2000" dirty="0">
                <a:latin typeface="Times New Roman"/>
                <a:cs typeface="Times New Roman"/>
              </a:rPr>
              <a:t>by</a:t>
            </a:r>
            <a:r>
              <a:rPr lang="en-US" sz="2000" spc="-7" dirty="0">
                <a:latin typeface="Times New Roman"/>
                <a:cs typeface="Times New Roman"/>
              </a:rPr>
              <a:t> </a:t>
            </a:r>
            <a:r>
              <a:rPr lang="en-US" sz="2000" dirty="0">
                <a:latin typeface="Times New Roman"/>
                <a:cs typeface="Times New Roman"/>
              </a:rPr>
              <a:t>the</a:t>
            </a:r>
            <a:r>
              <a:rPr lang="en-US" sz="2000" spc="7" dirty="0">
                <a:latin typeface="Times New Roman"/>
                <a:cs typeface="Times New Roman"/>
              </a:rPr>
              <a:t> </a:t>
            </a:r>
            <a:r>
              <a:rPr lang="en-US" sz="2000" dirty="0">
                <a:latin typeface="Times New Roman"/>
                <a:cs typeface="Times New Roman"/>
              </a:rPr>
              <a:t>device's</a:t>
            </a:r>
            <a:r>
              <a:rPr lang="en-US" sz="2000" spc="10" dirty="0">
                <a:latin typeface="Times New Roman"/>
                <a:cs typeface="Times New Roman"/>
              </a:rPr>
              <a:t> </a:t>
            </a:r>
            <a:r>
              <a:rPr lang="en-US" sz="2000" dirty="0">
                <a:latin typeface="Times New Roman"/>
                <a:cs typeface="Times New Roman"/>
              </a:rPr>
              <a:t>manufacturer</a:t>
            </a:r>
            <a:r>
              <a:rPr lang="en-US" sz="2000" spc="17" dirty="0">
                <a:latin typeface="Times New Roman"/>
                <a:cs typeface="Times New Roman"/>
              </a:rPr>
              <a:t> </a:t>
            </a:r>
            <a:r>
              <a:rPr lang="en-US" sz="2000" dirty="0">
                <a:latin typeface="Times New Roman"/>
                <a:cs typeface="Times New Roman"/>
              </a:rPr>
              <a:t>and</a:t>
            </a:r>
            <a:r>
              <a:rPr lang="en-US" sz="2000" spc="10" dirty="0">
                <a:latin typeface="Times New Roman"/>
                <a:cs typeface="Times New Roman"/>
              </a:rPr>
              <a:t> </a:t>
            </a:r>
            <a:r>
              <a:rPr lang="en-US" sz="2000" dirty="0">
                <a:latin typeface="Times New Roman"/>
                <a:cs typeface="Times New Roman"/>
              </a:rPr>
              <a:t>delivered</a:t>
            </a:r>
            <a:r>
              <a:rPr lang="en-US" sz="2000" spc="10" dirty="0">
                <a:latin typeface="Times New Roman"/>
                <a:cs typeface="Times New Roman"/>
              </a:rPr>
              <a:t> </a:t>
            </a:r>
            <a:r>
              <a:rPr lang="en-US" sz="2000" dirty="0">
                <a:latin typeface="Times New Roman"/>
                <a:cs typeface="Times New Roman"/>
              </a:rPr>
              <a:t>along</a:t>
            </a:r>
            <a:r>
              <a:rPr lang="en-US" sz="2000" spc="3" dirty="0">
                <a:latin typeface="Times New Roman"/>
                <a:cs typeface="Times New Roman"/>
              </a:rPr>
              <a:t> </a:t>
            </a:r>
            <a:r>
              <a:rPr lang="en-US" sz="2000" spc="-14" dirty="0">
                <a:latin typeface="Times New Roman"/>
                <a:cs typeface="Times New Roman"/>
              </a:rPr>
              <a:t>with </a:t>
            </a:r>
            <a:r>
              <a:rPr lang="en-US" sz="2000" dirty="0">
                <a:latin typeface="Times New Roman"/>
                <a:cs typeface="Times New Roman"/>
              </a:rPr>
              <a:t>the</a:t>
            </a:r>
            <a:r>
              <a:rPr lang="en-US" sz="2000" spc="-14" dirty="0">
                <a:latin typeface="Times New Roman"/>
                <a:cs typeface="Times New Roman"/>
              </a:rPr>
              <a:t> </a:t>
            </a:r>
            <a:r>
              <a:rPr lang="en-US" sz="2000" dirty="0">
                <a:latin typeface="Times New Roman"/>
                <a:cs typeface="Times New Roman"/>
              </a:rPr>
              <a:t>device</a:t>
            </a:r>
            <a:r>
              <a:rPr lang="en-US" sz="2000" spc="-17" dirty="0">
                <a:latin typeface="Times New Roman"/>
                <a:cs typeface="Times New Roman"/>
              </a:rPr>
              <a:t> </a:t>
            </a:r>
            <a:r>
              <a:rPr lang="en-US" sz="2000" dirty="0">
                <a:latin typeface="Times New Roman"/>
                <a:cs typeface="Times New Roman"/>
              </a:rPr>
              <a:t>on</a:t>
            </a:r>
            <a:r>
              <a:rPr lang="en-US" sz="2000" spc="-3" dirty="0">
                <a:latin typeface="Times New Roman"/>
                <a:cs typeface="Times New Roman"/>
              </a:rPr>
              <a:t> </a:t>
            </a:r>
            <a:r>
              <a:rPr lang="en-US" sz="2000" dirty="0">
                <a:latin typeface="Times New Roman"/>
                <a:cs typeface="Times New Roman"/>
              </a:rPr>
              <a:t>a</a:t>
            </a:r>
            <a:r>
              <a:rPr lang="en-US" sz="2000" spc="-17" dirty="0">
                <a:latin typeface="Times New Roman"/>
                <a:cs typeface="Times New Roman"/>
              </a:rPr>
              <a:t> </a:t>
            </a:r>
            <a:r>
              <a:rPr lang="en-US" sz="2000" dirty="0">
                <a:latin typeface="Times New Roman"/>
                <a:cs typeface="Times New Roman"/>
              </a:rPr>
              <a:t>CD-ROM.</a:t>
            </a:r>
            <a:r>
              <a:rPr lang="en-US" sz="2000" spc="-10" dirty="0">
                <a:latin typeface="Times New Roman"/>
                <a:cs typeface="Times New Roman"/>
              </a:rPr>
              <a:t> </a:t>
            </a:r>
          </a:p>
          <a:p>
            <a:pPr marL="177074" marR="16019" indent="155859" algn="just">
              <a:lnSpc>
                <a:spcPct val="110000"/>
              </a:lnSpc>
            </a:pPr>
            <a:r>
              <a:rPr lang="en-US" sz="2000" dirty="0">
                <a:latin typeface="Times New Roman"/>
                <a:cs typeface="Times New Roman"/>
              </a:rPr>
              <a:t>Since</a:t>
            </a:r>
            <a:r>
              <a:rPr lang="en-US" sz="2000" spc="-20" dirty="0">
                <a:latin typeface="Times New Roman"/>
                <a:cs typeface="Times New Roman"/>
              </a:rPr>
              <a:t> </a:t>
            </a:r>
            <a:r>
              <a:rPr lang="en-US" sz="2000" dirty="0">
                <a:latin typeface="Times New Roman"/>
                <a:cs typeface="Times New Roman"/>
              </a:rPr>
              <a:t>each</a:t>
            </a:r>
            <a:r>
              <a:rPr lang="en-US" sz="2000" spc="-7" dirty="0">
                <a:latin typeface="Times New Roman"/>
                <a:cs typeface="Times New Roman"/>
              </a:rPr>
              <a:t> </a:t>
            </a:r>
            <a:r>
              <a:rPr lang="en-US" sz="2000" dirty="0">
                <a:latin typeface="Times New Roman"/>
                <a:cs typeface="Times New Roman"/>
              </a:rPr>
              <a:t>operating</a:t>
            </a:r>
            <a:r>
              <a:rPr lang="en-US" sz="2000" spc="-3" dirty="0">
                <a:latin typeface="Times New Roman"/>
                <a:cs typeface="Times New Roman"/>
              </a:rPr>
              <a:t> </a:t>
            </a:r>
            <a:r>
              <a:rPr lang="en-US" sz="2000" dirty="0">
                <a:latin typeface="Times New Roman"/>
                <a:cs typeface="Times New Roman"/>
              </a:rPr>
              <a:t>system</a:t>
            </a:r>
            <a:r>
              <a:rPr lang="en-US" sz="2000" spc="-14" dirty="0">
                <a:latin typeface="Times New Roman"/>
                <a:cs typeface="Times New Roman"/>
              </a:rPr>
              <a:t> </a:t>
            </a:r>
            <a:r>
              <a:rPr lang="en-US" sz="2000" dirty="0">
                <a:latin typeface="Times New Roman"/>
                <a:cs typeface="Times New Roman"/>
              </a:rPr>
              <a:t>needs</a:t>
            </a:r>
            <a:r>
              <a:rPr lang="en-US" sz="2000" spc="-10" dirty="0">
                <a:latin typeface="Times New Roman"/>
                <a:cs typeface="Times New Roman"/>
              </a:rPr>
              <a:t> </a:t>
            </a:r>
            <a:r>
              <a:rPr lang="en-US" sz="2000" dirty="0">
                <a:latin typeface="Times New Roman"/>
                <a:cs typeface="Times New Roman"/>
              </a:rPr>
              <a:t>its</a:t>
            </a:r>
            <a:r>
              <a:rPr lang="en-US" sz="2000" spc="-14" dirty="0">
                <a:latin typeface="Times New Roman"/>
                <a:cs typeface="Times New Roman"/>
              </a:rPr>
              <a:t> </a:t>
            </a:r>
            <a:r>
              <a:rPr lang="en-US" sz="2000" dirty="0">
                <a:latin typeface="Times New Roman"/>
                <a:cs typeface="Times New Roman"/>
              </a:rPr>
              <a:t>own</a:t>
            </a:r>
            <a:r>
              <a:rPr lang="en-US" sz="2000" spc="-14" dirty="0">
                <a:latin typeface="Times New Roman"/>
                <a:cs typeface="Times New Roman"/>
              </a:rPr>
              <a:t> </a:t>
            </a:r>
            <a:r>
              <a:rPr lang="en-US" sz="2000" dirty="0">
                <a:latin typeface="Times New Roman"/>
                <a:cs typeface="Times New Roman"/>
              </a:rPr>
              <a:t>drivers,</a:t>
            </a:r>
            <a:r>
              <a:rPr lang="en-US" sz="2000" spc="-10" dirty="0">
                <a:latin typeface="Times New Roman"/>
                <a:cs typeface="Times New Roman"/>
              </a:rPr>
              <a:t> </a:t>
            </a:r>
            <a:r>
              <a:rPr lang="en-US" sz="2000" dirty="0">
                <a:latin typeface="Times New Roman"/>
                <a:cs typeface="Times New Roman"/>
              </a:rPr>
              <a:t>device</a:t>
            </a:r>
            <a:r>
              <a:rPr lang="en-US" sz="2000" spc="-10" dirty="0">
                <a:latin typeface="Times New Roman"/>
                <a:cs typeface="Times New Roman"/>
              </a:rPr>
              <a:t> </a:t>
            </a:r>
            <a:r>
              <a:rPr lang="en-US" sz="2000" spc="-7" dirty="0">
                <a:latin typeface="Times New Roman"/>
                <a:cs typeface="Times New Roman"/>
              </a:rPr>
              <a:t>manufacturers </a:t>
            </a:r>
            <a:r>
              <a:rPr lang="en-US" sz="2000" dirty="0">
                <a:latin typeface="Times New Roman"/>
                <a:cs typeface="Times New Roman"/>
              </a:rPr>
              <a:t>commonly</a:t>
            </a:r>
            <a:r>
              <a:rPr lang="en-US" sz="2000" spc="156" dirty="0">
                <a:latin typeface="Times New Roman"/>
                <a:cs typeface="Times New Roman"/>
              </a:rPr>
              <a:t> </a:t>
            </a:r>
            <a:r>
              <a:rPr lang="en-US" sz="2000" dirty="0">
                <a:latin typeface="Times New Roman"/>
                <a:cs typeface="Times New Roman"/>
              </a:rPr>
              <a:t>supply</a:t>
            </a:r>
            <a:r>
              <a:rPr lang="en-US" sz="2000" spc="160" dirty="0">
                <a:latin typeface="Times New Roman"/>
                <a:cs typeface="Times New Roman"/>
              </a:rPr>
              <a:t> </a:t>
            </a:r>
            <a:r>
              <a:rPr lang="en-US" sz="2000" dirty="0">
                <a:latin typeface="Times New Roman"/>
                <a:cs typeface="Times New Roman"/>
              </a:rPr>
              <a:t>drivers</a:t>
            </a:r>
            <a:r>
              <a:rPr lang="en-US" sz="2000" spc="184" dirty="0">
                <a:latin typeface="Times New Roman"/>
                <a:cs typeface="Times New Roman"/>
              </a:rPr>
              <a:t> </a:t>
            </a:r>
            <a:r>
              <a:rPr lang="en-US" sz="2000" dirty="0">
                <a:latin typeface="Times New Roman"/>
                <a:cs typeface="Times New Roman"/>
              </a:rPr>
              <a:t>for</a:t>
            </a:r>
            <a:r>
              <a:rPr lang="en-US" sz="2000" spc="177" dirty="0">
                <a:latin typeface="Times New Roman"/>
                <a:cs typeface="Times New Roman"/>
              </a:rPr>
              <a:t> </a:t>
            </a:r>
            <a:r>
              <a:rPr lang="en-US" sz="2000" dirty="0">
                <a:latin typeface="Times New Roman"/>
                <a:cs typeface="Times New Roman"/>
              </a:rPr>
              <a:t>several</a:t>
            </a:r>
            <a:r>
              <a:rPr lang="en-US" sz="2000" spc="177" dirty="0">
                <a:latin typeface="Times New Roman"/>
                <a:cs typeface="Times New Roman"/>
              </a:rPr>
              <a:t> </a:t>
            </a:r>
            <a:r>
              <a:rPr lang="en-US" sz="2000" dirty="0">
                <a:latin typeface="Times New Roman"/>
                <a:cs typeface="Times New Roman"/>
              </a:rPr>
              <a:t>popular</a:t>
            </a:r>
            <a:r>
              <a:rPr lang="en-US" sz="2000" spc="181" dirty="0">
                <a:latin typeface="Times New Roman"/>
                <a:cs typeface="Times New Roman"/>
              </a:rPr>
              <a:t> </a:t>
            </a:r>
            <a:r>
              <a:rPr lang="en-US" sz="2000" dirty="0">
                <a:latin typeface="Times New Roman"/>
                <a:cs typeface="Times New Roman"/>
              </a:rPr>
              <a:t>operating</a:t>
            </a:r>
            <a:r>
              <a:rPr lang="en-US" sz="2000" spc="167" dirty="0">
                <a:latin typeface="Times New Roman"/>
                <a:cs typeface="Times New Roman"/>
              </a:rPr>
              <a:t> </a:t>
            </a:r>
            <a:r>
              <a:rPr lang="en-US" sz="2000" dirty="0">
                <a:latin typeface="Times New Roman"/>
                <a:cs typeface="Times New Roman"/>
              </a:rPr>
              <a:t>systems.</a:t>
            </a:r>
            <a:r>
              <a:rPr lang="en-US" sz="2000" spc="187" dirty="0">
                <a:latin typeface="Times New Roman"/>
                <a:cs typeface="Times New Roman"/>
              </a:rPr>
              <a:t> </a:t>
            </a:r>
            <a:endParaRPr lang="en-US" sz="2000" dirty="0">
              <a:latin typeface="Times New Roman"/>
              <a:cs typeface="Times New Roman"/>
            </a:endParaRPr>
          </a:p>
          <a:p>
            <a:endParaRPr lang="en-NP" sz="2000" dirty="0"/>
          </a:p>
        </p:txBody>
      </p:sp>
      <p:sp>
        <p:nvSpPr>
          <p:cNvPr id="4" name="Date Placeholder 3">
            <a:extLst>
              <a:ext uri="{FF2B5EF4-FFF2-40B4-BE49-F238E27FC236}">
                <a16:creationId xmlns:a16="http://schemas.microsoft.com/office/drawing/2014/main" id="{4AB84B1D-4918-DC55-4E4B-21532D3DA1B7}"/>
              </a:ext>
            </a:extLst>
          </p:cNvPr>
          <p:cNvSpPr>
            <a:spLocks noGrp="1"/>
          </p:cNvSpPr>
          <p:nvPr>
            <p:ph type="dt" sz="half" idx="10"/>
          </p:nvPr>
        </p:nvSpPr>
        <p:spPr/>
        <p:txBody>
          <a:bodyPr/>
          <a:lstStyle/>
          <a:p>
            <a:fld id="{D09CA8EE-D9E7-5241-821C-D4838990CDCF}" type="datetime1">
              <a:rPr lang="en-US" smtClean="0"/>
              <a:t>1/23/24</a:t>
            </a:fld>
            <a:endParaRPr lang="en-NP" dirty="0"/>
          </a:p>
        </p:txBody>
      </p:sp>
      <p:sp>
        <p:nvSpPr>
          <p:cNvPr id="5" name="Footer Placeholder 4">
            <a:extLst>
              <a:ext uri="{FF2B5EF4-FFF2-40B4-BE49-F238E27FC236}">
                <a16:creationId xmlns:a16="http://schemas.microsoft.com/office/drawing/2014/main" id="{842173D9-3C53-ED07-CCA1-5E8C3A31145C}"/>
              </a:ext>
            </a:extLst>
          </p:cNvPr>
          <p:cNvSpPr>
            <a:spLocks noGrp="1"/>
          </p:cNvSpPr>
          <p:nvPr>
            <p:ph type="ftr" sz="quarter" idx="11"/>
          </p:nvPr>
        </p:nvSpPr>
        <p:spPr/>
        <p:txBody>
          <a:bodyPr/>
          <a:lstStyle/>
          <a:p>
            <a:r>
              <a:rPr lang="en-US" dirty="0"/>
              <a:t>Prepared by Er. Ganga Gautam</a:t>
            </a:r>
            <a:endParaRPr lang="en-NP" dirty="0"/>
          </a:p>
        </p:txBody>
      </p:sp>
      <p:sp>
        <p:nvSpPr>
          <p:cNvPr id="6" name="Slide Number Placeholder 5">
            <a:extLst>
              <a:ext uri="{FF2B5EF4-FFF2-40B4-BE49-F238E27FC236}">
                <a16:creationId xmlns:a16="http://schemas.microsoft.com/office/drawing/2014/main" id="{3F5860FE-2180-05BB-8F92-D1C65C78F7BE}"/>
              </a:ext>
            </a:extLst>
          </p:cNvPr>
          <p:cNvSpPr>
            <a:spLocks noGrp="1"/>
          </p:cNvSpPr>
          <p:nvPr>
            <p:ph type="sldNum" sz="quarter" idx="12"/>
          </p:nvPr>
        </p:nvSpPr>
        <p:spPr/>
        <p:txBody>
          <a:bodyPr/>
          <a:lstStyle/>
          <a:p>
            <a:fld id="{FBB2CDA3-3741-CA4A-A16E-9752FEDAB45F}" type="slidenum">
              <a:rPr lang="en-NP" smtClean="0"/>
              <a:t>25</a:t>
            </a:fld>
            <a:endParaRPr lang="en-NP"/>
          </a:p>
        </p:txBody>
      </p:sp>
    </p:spTree>
    <p:extLst>
      <p:ext uri="{BB962C8B-B14F-4D97-AF65-F5344CB8AC3E}">
        <p14:creationId xmlns:p14="http://schemas.microsoft.com/office/powerpoint/2010/main" val="289271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9AE2-D39A-8222-A123-E69230766FD0}"/>
              </a:ext>
            </a:extLst>
          </p:cNvPr>
          <p:cNvSpPr>
            <a:spLocks noGrp="1"/>
          </p:cNvSpPr>
          <p:nvPr>
            <p:ph type="title"/>
          </p:nvPr>
        </p:nvSpPr>
        <p:spPr/>
        <p:txBody>
          <a:bodyPr/>
          <a:lstStyle/>
          <a:p>
            <a:r>
              <a:rPr lang="en-US" sz="4400" b="1" dirty="0">
                <a:uFill>
                  <a:solidFill>
                    <a:srgbClr val="000000"/>
                  </a:solidFill>
                </a:uFill>
                <a:latin typeface="Times New Roman"/>
                <a:cs typeface="Times New Roman"/>
              </a:rPr>
              <a:t>Device</a:t>
            </a:r>
            <a:r>
              <a:rPr lang="en-US" sz="4400" b="1" spc="-14"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Independent</a:t>
            </a:r>
            <a:r>
              <a:rPr lang="en-US" sz="4400" b="1" spc="-14"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I/O</a:t>
            </a:r>
            <a:r>
              <a:rPr lang="en-US" sz="4400" b="1" spc="-14"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Software</a:t>
            </a:r>
            <a:endParaRPr lang="en-NP" dirty="0"/>
          </a:p>
        </p:txBody>
      </p:sp>
      <p:sp>
        <p:nvSpPr>
          <p:cNvPr id="3" name="Content Placeholder 2">
            <a:extLst>
              <a:ext uri="{FF2B5EF4-FFF2-40B4-BE49-F238E27FC236}">
                <a16:creationId xmlns:a16="http://schemas.microsoft.com/office/drawing/2014/main" id="{DDBA4D9D-1F8B-AF38-210A-1174CE4B9E93}"/>
              </a:ext>
            </a:extLst>
          </p:cNvPr>
          <p:cNvSpPr>
            <a:spLocks noGrp="1"/>
          </p:cNvSpPr>
          <p:nvPr>
            <p:ph idx="1"/>
          </p:nvPr>
        </p:nvSpPr>
        <p:spPr/>
        <p:txBody>
          <a:bodyPr/>
          <a:lstStyle/>
          <a:p>
            <a:pPr marL="177074" marR="14720" indent="155859" algn="just">
              <a:lnSpc>
                <a:spcPct val="110200"/>
              </a:lnSpc>
              <a:spcBef>
                <a:spcPts val="10"/>
              </a:spcBef>
            </a:pPr>
            <a:r>
              <a:rPr lang="en-US" sz="2400" b="1" dirty="0">
                <a:latin typeface="Times New Roman"/>
                <a:cs typeface="Times New Roman"/>
              </a:rPr>
              <a:t>Device</a:t>
            </a:r>
            <a:r>
              <a:rPr lang="en-US" sz="2400" b="1" spc="3" dirty="0">
                <a:latin typeface="Times New Roman"/>
                <a:cs typeface="Times New Roman"/>
              </a:rPr>
              <a:t> </a:t>
            </a:r>
            <a:r>
              <a:rPr lang="en-US" sz="2400" b="1" dirty="0">
                <a:latin typeface="Times New Roman"/>
                <a:cs typeface="Times New Roman"/>
              </a:rPr>
              <a:t>independence</a:t>
            </a:r>
            <a:r>
              <a:rPr lang="en-US" sz="2400" b="1" spc="17" dirty="0">
                <a:latin typeface="Times New Roman"/>
                <a:cs typeface="Times New Roman"/>
              </a:rPr>
              <a:t> </a:t>
            </a:r>
            <a:r>
              <a:rPr lang="en-US" sz="2400" dirty="0">
                <a:latin typeface="Times New Roman"/>
                <a:cs typeface="Times New Roman"/>
              </a:rPr>
              <a:t>is</a:t>
            </a:r>
            <a:r>
              <a:rPr lang="en-US" sz="2400" spc="3"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process</a:t>
            </a:r>
            <a:r>
              <a:rPr lang="en-US" sz="2400" spc="10" dirty="0">
                <a:latin typeface="Times New Roman"/>
                <a:cs typeface="Times New Roman"/>
              </a:rPr>
              <a:t> </a:t>
            </a:r>
            <a:r>
              <a:rPr lang="en-US" sz="2400" dirty="0">
                <a:latin typeface="Times New Roman"/>
                <a:cs typeface="Times New Roman"/>
              </a:rPr>
              <a:t>of</a:t>
            </a:r>
            <a:r>
              <a:rPr lang="en-US" sz="2400" spc="10" dirty="0">
                <a:latin typeface="Times New Roman"/>
                <a:cs typeface="Times New Roman"/>
              </a:rPr>
              <a:t> </a:t>
            </a:r>
            <a:r>
              <a:rPr lang="en-US" sz="2400" dirty="0">
                <a:latin typeface="Times New Roman"/>
                <a:cs typeface="Times New Roman"/>
              </a:rPr>
              <a:t>making</a:t>
            </a:r>
            <a:r>
              <a:rPr lang="en-US" sz="2400" spc="3" dirty="0">
                <a:latin typeface="Times New Roman"/>
                <a:cs typeface="Times New Roman"/>
              </a:rPr>
              <a:t> </a:t>
            </a:r>
            <a:r>
              <a:rPr lang="en-US" sz="2400" dirty="0">
                <a:latin typeface="Times New Roman"/>
                <a:cs typeface="Times New Roman"/>
              </a:rPr>
              <a:t>a</a:t>
            </a:r>
            <a:r>
              <a:rPr lang="en-US" sz="2400" spc="14" dirty="0">
                <a:latin typeface="Times New Roman"/>
                <a:cs typeface="Times New Roman"/>
              </a:rPr>
              <a:t> </a:t>
            </a:r>
            <a:r>
              <a:rPr lang="en-US" sz="2400" dirty="0">
                <a:latin typeface="Times New Roman"/>
                <a:cs typeface="Times New Roman"/>
              </a:rPr>
              <a:t>software</a:t>
            </a:r>
            <a:r>
              <a:rPr lang="en-US" sz="2400" spc="7" dirty="0">
                <a:latin typeface="Times New Roman"/>
                <a:cs typeface="Times New Roman"/>
              </a:rPr>
              <a:t> </a:t>
            </a:r>
            <a:r>
              <a:rPr lang="en-US" sz="2400" dirty="0">
                <a:latin typeface="Times New Roman"/>
                <a:cs typeface="Times New Roman"/>
              </a:rPr>
              <a:t>application</a:t>
            </a:r>
            <a:r>
              <a:rPr lang="en-US" sz="2400" spc="20" dirty="0">
                <a:latin typeface="Times New Roman"/>
                <a:cs typeface="Times New Roman"/>
              </a:rPr>
              <a:t> </a:t>
            </a:r>
            <a:r>
              <a:rPr lang="en-US" sz="2400" dirty="0">
                <a:latin typeface="Times New Roman"/>
                <a:cs typeface="Times New Roman"/>
              </a:rPr>
              <a:t>to</a:t>
            </a:r>
            <a:r>
              <a:rPr lang="en-US" sz="2400" spc="14" dirty="0">
                <a:latin typeface="Times New Roman"/>
                <a:cs typeface="Times New Roman"/>
              </a:rPr>
              <a:t> </a:t>
            </a:r>
            <a:r>
              <a:rPr lang="en-US" sz="2400" dirty="0">
                <a:latin typeface="Times New Roman"/>
                <a:cs typeface="Times New Roman"/>
              </a:rPr>
              <a:t>be</a:t>
            </a:r>
            <a:r>
              <a:rPr lang="en-US" sz="2400" spc="10" dirty="0">
                <a:latin typeface="Times New Roman"/>
                <a:cs typeface="Times New Roman"/>
              </a:rPr>
              <a:t> </a:t>
            </a:r>
            <a:r>
              <a:rPr lang="en-US" sz="2400" dirty="0">
                <a:latin typeface="Times New Roman"/>
                <a:cs typeface="Times New Roman"/>
              </a:rPr>
              <a:t>able</a:t>
            </a:r>
            <a:r>
              <a:rPr lang="en-US" sz="2400" spc="10" dirty="0">
                <a:latin typeface="Times New Roman"/>
                <a:cs typeface="Times New Roman"/>
              </a:rPr>
              <a:t> </a:t>
            </a:r>
            <a:r>
              <a:rPr lang="en-US" sz="2400" dirty="0">
                <a:latin typeface="Times New Roman"/>
                <a:cs typeface="Times New Roman"/>
              </a:rPr>
              <a:t>to</a:t>
            </a:r>
            <a:r>
              <a:rPr lang="en-US" sz="2400" spc="10" dirty="0">
                <a:latin typeface="Times New Roman"/>
                <a:cs typeface="Times New Roman"/>
              </a:rPr>
              <a:t> </a:t>
            </a:r>
            <a:r>
              <a:rPr lang="en-US" sz="2400" dirty="0">
                <a:latin typeface="Times New Roman"/>
                <a:cs typeface="Times New Roman"/>
              </a:rPr>
              <a:t>function</a:t>
            </a:r>
            <a:r>
              <a:rPr lang="en-US" sz="2400" spc="17" dirty="0">
                <a:latin typeface="Times New Roman"/>
                <a:cs typeface="Times New Roman"/>
              </a:rPr>
              <a:t> </a:t>
            </a:r>
            <a:r>
              <a:rPr lang="en-US" sz="2400" spc="-17" dirty="0">
                <a:latin typeface="Times New Roman"/>
                <a:cs typeface="Times New Roman"/>
              </a:rPr>
              <a:t>on </a:t>
            </a:r>
            <a:r>
              <a:rPr lang="en-US" sz="2400" dirty="0">
                <a:latin typeface="Times New Roman"/>
                <a:cs typeface="Times New Roman"/>
              </a:rPr>
              <a:t>a</a:t>
            </a:r>
            <a:r>
              <a:rPr lang="en-US" sz="2400" spc="177" dirty="0">
                <a:latin typeface="Times New Roman"/>
                <a:cs typeface="Times New Roman"/>
              </a:rPr>
              <a:t> </a:t>
            </a:r>
            <a:r>
              <a:rPr lang="en-US" sz="2400" dirty="0">
                <a:latin typeface="Times New Roman"/>
                <a:cs typeface="Times New Roman"/>
              </a:rPr>
              <a:t>wide</a:t>
            </a:r>
            <a:r>
              <a:rPr lang="en-US" sz="2400" spc="177" dirty="0">
                <a:latin typeface="Times New Roman"/>
                <a:cs typeface="Times New Roman"/>
              </a:rPr>
              <a:t> </a:t>
            </a:r>
            <a:r>
              <a:rPr lang="en-US" sz="2400" dirty="0">
                <a:latin typeface="Times New Roman"/>
                <a:cs typeface="Times New Roman"/>
              </a:rPr>
              <a:t>variety</a:t>
            </a:r>
            <a:r>
              <a:rPr lang="en-US" sz="2400" spc="167" dirty="0">
                <a:latin typeface="Times New Roman"/>
                <a:cs typeface="Times New Roman"/>
              </a:rPr>
              <a:t> </a:t>
            </a:r>
            <a:r>
              <a:rPr lang="en-US" sz="2400" dirty="0">
                <a:latin typeface="Times New Roman"/>
                <a:cs typeface="Times New Roman"/>
              </a:rPr>
              <a:t>of</a:t>
            </a:r>
            <a:r>
              <a:rPr lang="en-US" sz="2400" spc="177" dirty="0">
                <a:latin typeface="Times New Roman"/>
                <a:cs typeface="Times New Roman"/>
              </a:rPr>
              <a:t> </a:t>
            </a:r>
            <a:r>
              <a:rPr lang="en-US" sz="2400" dirty="0">
                <a:latin typeface="Times New Roman"/>
                <a:cs typeface="Times New Roman"/>
              </a:rPr>
              <a:t>devices</a:t>
            </a:r>
            <a:r>
              <a:rPr lang="en-US" sz="2400" spc="181" dirty="0">
                <a:latin typeface="Times New Roman"/>
                <a:cs typeface="Times New Roman"/>
              </a:rPr>
              <a:t> </a:t>
            </a:r>
            <a:r>
              <a:rPr lang="en-US" sz="2400" dirty="0">
                <a:latin typeface="Times New Roman"/>
                <a:cs typeface="Times New Roman"/>
              </a:rPr>
              <a:t>i.e.</a:t>
            </a:r>
            <a:r>
              <a:rPr lang="en-US" sz="2400" spc="177" dirty="0">
                <a:latin typeface="Times New Roman"/>
                <a:cs typeface="Times New Roman"/>
              </a:rPr>
              <a:t> </a:t>
            </a:r>
            <a:r>
              <a:rPr lang="en-US" sz="2400" dirty="0">
                <a:latin typeface="Times New Roman"/>
                <a:cs typeface="Times New Roman"/>
              </a:rPr>
              <a:t>the</a:t>
            </a:r>
            <a:r>
              <a:rPr lang="en-US" sz="2400" spc="181" dirty="0">
                <a:latin typeface="Times New Roman"/>
                <a:cs typeface="Times New Roman"/>
              </a:rPr>
              <a:t> </a:t>
            </a:r>
            <a:r>
              <a:rPr lang="en-US" sz="2400" dirty="0">
                <a:latin typeface="Times New Roman"/>
                <a:cs typeface="Times New Roman"/>
              </a:rPr>
              <a:t>capability</a:t>
            </a:r>
            <a:r>
              <a:rPr lang="en-US" sz="2400" spc="164" dirty="0">
                <a:latin typeface="Times New Roman"/>
                <a:cs typeface="Times New Roman"/>
              </a:rPr>
              <a:t> </a:t>
            </a:r>
            <a:r>
              <a:rPr lang="en-US" sz="2400" dirty="0">
                <a:latin typeface="Times New Roman"/>
                <a:cs typeface="Times New Roman"/>
              </a:rPr>
              <a:t>of</a:t>
            </a:r>
            <a:r>
              <a:rPr lang="en-US" sz="2400" spc="184" dirty="0">
                <a:latin typeface="Times New Roman"/>
                <a:cs typeface="Times New Roman"/>
              </a:rPr>
              <a:t> </a:t>
            </a:r>
            <a:r>
              <a:rPr lang="en-US" sz="2400" dirty="0">
                <a:latin typeface="Times New Roman"/>
                <a:cs typeface="Times New Roman"/>
              </a:rPr>
              <a:t>a</a:t>
            </a:r>
            <a:r>
              <a:rPr lang="en-US" sz="2400" spc="181" dirty="0">
                <a:latin typeface="Times New Roman"/>
                <a:cs typeface="Times New Roman"/>
              </a:rPr>
              <a:t> </a:t>
            </a:r>
            <a:r>
              <a:rPr lang="en-US" sz="2400" dirty="0">
                <a:latin typeface="Times New Roman"/>
                <a:cs typeface="Times New Roman"/>
              </a:rPr>
              <a:t>program,</a:t>
            </a:r>
            <a:r>
              <a:rPr lang="en-US" sz="2400" spc="181" dirty="0">
                <a:latin typeface="Times New Roman"/>
                <a:cs typeface="Times New Roman"/>
              </a:rPr>
              <a:t> </a:t>
            </a:r>
            <a:r>
              <a:rPr lang="en-US" sz="2400" dirty="0">
                <a:latin typeface="Times New Roman"/>
                <a:cs typeface="Times New Roman"/>
              </a:rPr>
              <a:t>operating</a:t>
            </a:r>
            <a:r>
              <a:rPr lang="en-US" sz="2400" spc="170" dirty="0">
                <a:latin typeface="Times New Roman"/>
                <a:cs typeface="Times New Roman"/>
              </a:rPr>
              <a:t> </a:t>
            </a:r>
            <a:r>
              <a:rPr lang="en-US" sz="2400" dirty="0">
                <a:latin typeface="Times New Roman"/>
                <a:cs typeface="Times New Roman"/>
              </a:rPr>
              <a:t>system</a:t>
            </a:r>
            <a:r>
              <a:rPr lang="en-US" sz="2400" spc="184" dirty="0">
                <a:latin typeface="Times New Roman"/>
                <a:cs typeface="Times New Roman"/>
              </a:rPr>
              <a:t> </a:t>
            </a:r>
            <a:r>
              <a:rPr lang="en-US" sz="2400" dirty="0">
                <a:latin typeface="Times New Roman"/>
                <a:cs typeface="Times New Roman"/>
              </a:rPr>
              <a:t>or</a:t>
            </a:r>
            <a:r>
              <a:rPr lang="en-US" sz="2400" spc="177" dirty="0">
                <a:latin typeface="Times New Roman"/>
                <a:cs typeface="Times New Roman"/>
              </a:rPr>
              <a:t> </a:t>
            </a:r>
            <a:r>
              <a:rPr lang="en-US" sz="2400" spc="-7" dirty="0">
                <a:latin typeface="Times New Roman"/>
                <a:cs typeface="Times New Roman"/>
              </a:rPr>
              <a:t>programming </a:t>
            </a:r>
            <a:r>
              <a:rPr lang="en-US" sz="2400" dirty="0">
                <a:latin typeface="Times New Roman"/>
                <a:cs typeface="Times New Roman"/>
              </a:rPr>
              <a:t>language</a:t>
            </a:r>
            <a:r>
              <a:rPr lang="en-US" sz="2400" spc="65" dirty="0">
                <a:latin typeface="Times New Roman"/>
                <a:cs typeface="Times New Roman"/>
              </a:rPr>
              <a:t> </a:t>
            </a:r>
            <a:r>
              <a:rPr lang="en-US" sz="2400" dirty="0">
                <a:latin typeface="Times New Roman"/>
                <a:cs typeface="Times New Roman"/>
              </a:rPr>
              <a:t>to</a:t>
            </a:r>
            <a:r>
              <a:rPr lang="en-US" sz="2400" spc="68" dirty="0">
                <a:latin typeface="Times New Roman"/>
                <a:cs typeface="Times New Roman"/>
              </a:rPr>
              <a:t> </a:t>
            </a:r>
            <a:r>
              <a:rPr lang="en-US" sz="2400" dirty="0">
                <a:latin typeface="Times New Roman"/>
                <a:cs typeface="Times New Roman"/>
              </a:rPr>
              <a:t>work</a:t>
            </a:r>
            <a:r>
              <a:rPr lang="en-US" sz="2400" spc="72" dirty="0">
                <a:latin typeface="Times New Roman"/>
                <a:cs typeface="Times New Roman"/>
              </a:rPr>
              <a:t> </a:t>
            </a:r>
            <a:r>
              <a:rPr lang="en-US" sz="2400" dirty="0">
                <a:latin typeface="Times New Roman"/>
                <a:cs typeface="Times New Roman"/>
              </a:rPr>
              <a:t>on</a:t>
            </a:r>
            <a:r>
              <a:rPr lang="en-US" sz="2400" spc="68" dirty="0">
                <a:latin typeface="Times New Roman"/>
                <a:cs typeface="Times New Roman"/>
              </a:rPr>
              <a:t> </a:t>
            </a:r>
            <a:r>
              <a:rPr lang="en-US" sz="2400" dirty="0">
                <a:latin typeface="Times New Roman"/>
                <a:cs typeface="Times New Roman"/>
              </a:rPr>
              <a:t>varieties</a:t>
            </a:r>
            <a:r>
              <a:rPr lang="en-US" sz="2400" spc="65" dirty="0">
                <a:latin typeface="Times New Roman"/>
                <a:cs typeface="Times New Roman"/>
              </a:rPr>
              <a:t> </a:t>
            </a:r>
            <a:r>
              <a:rPr lang="en-US" sz="2400" dirty="0">
                <a:latin typeface="Times New Roman"/>
                <a:cs typeface="Times New Roman"/>
              </a:rPr>
              <a:t>of</a:t>
            </a:r>
            <a:r>
              <a:rPr lang="en-US" sz="2400" spc="68" dirty="0">
                <a:latin typeface="Times New Roman"/>
                <a:cs typeface="Times New Roman"/>
              </a:rPr>
              <a:t> </a:t>
            </a:r>
            <a:r>
              <a:rPr lang="en-US" sz="2400" dirty="0">
                <a:latin typeface="Times New Roman"/>
                <a:cs typeface="Times New Roman"/>
              </a:rPr>
              <a:t>computers</a:t>
            </a:r>
            <a:r>
              <a:rPr lang="en-US" sz="2400" spc="65" dirty="0">
                <a:latin typeface="Times New Roman"/>
                <a:cs typeface="Times New Roman"/>
              </a:rPr>
              <a:t> </a:t>
            </a:r>
            <a:r>
              <a:rPr lang="en-US" sz="2400" dirty="0">
                <a:latin typeface="Times New Roman"/>
                <a:cs typeface="Times New Roman"/>
              </a:rPr>
              <a:t>or</a:t>
            </a:r>
            <a:r>
              <a:rPr lang="en-US" sz="2400" spc="68" dirty="0">
                <a:latin typeface="Times New Roman"/>
                <a:cs typeface="Times New Roman"/>
              </a:rPr>
              <a:t> </a:t>
            </a:r>
            <a:r>
              <a:rPr lang="en-US" sz="2400" dirty="0">
                <a:latin typeface="Times New Roman"/>
                <a:cs typeface="Times New Roman"/>
              </a:rPr>
              <a:t>peripherals,</a:t>
            </a:r>
            <a:r>
              <a:rPr lang="en-US" sz="2400" spc="68" dirty="0">
                <a:latin typeface="Times New Roman"/>
                <a:cs typeface="Times New Roman"/>
              </a:rPr>
              <a:t> </a:t>
            </a:r>
            <a:r>
              <a:rPr lang="en-US" sz="2400" dirty="0">
                <a:latin typeface="Times New Roman"/>
                <a:cs typeface="Times New Roman"/>
              </a:rPr>
              <a:t>despite</a:t>
            </a:r>
            <a:r>
              <a:rPr lang="en-US" sz="2400" spc="68" dirty="0">
                <a:latin typeface="Times New Roman"/>
                <a:cs typeface="Times New Roman"/>
              </a:rPr>
              <a:t> </a:t>
            </a:r>
            <a:r>
              <a:rPr lang="en-US" sz="2400" dirty="0">
                <a:latin typeface="Times New Roman"/>
                <a:cs typeface="Times New Roman"/>
              </a:rPr>
              <a:t>their</a:t>
            </a:r>
            <a:r>
              <a:rPr lang="en-US" sz="2400" spc="72" dirty="0">
                <a:latin typeface="Times New Roman"/>
                <a:cs typeface="Times New Roman"/>
              </a:rPr>
              <a:t> </a:t>
            </a:r>
            <a:r>
              <a:rPr lang="en-US" sz="2400" dirty="0">
                <a:latin typeface="Times New Roman"/>
                <a:cs typeface="Times New Roman"/>
              </a:rPr>
              <a:t>electronic</a:t>
            </a:r>
            <a:r>
              <a:rPr lang="en-US" sz="2400" spc="65" dirty="0">
                <a:latin typeface="Times New Roman"/>
                <a:cs typeface="Times New Roman"/>
              </a:rPr>
              <a:t> </a:t>
            </a:r>
            <a:r>
              <a:rPr lang="en-US" sz="2400" dirty="0">
                <a:latin typeface="Times New Roman"/>
                <a:cs typeface="Times New Roman"/>
              </a:rPr>
              <a:t>variation.</a:t>
            </a:r>
            <a:r>
              <a:rPr lang="en-US" sz="2400" spc="95" dirty="0">
                <a:latin typeface="Times New Roman"/>
                <a:cs typeface="Times New Roman"/>
              </a:rPr>
              <a:t> </a:t>
            </a:r>
          </a:p>
          <a:p>
            <a:pPr marL="177074" marR="14720" indent="155859" algn="just">
              <a:lnSpc>
                <a:spcPct val="110200"/>
              </a:lnSpc>
              <a:spcBef>
                <a:spcPts val="10"/>
              </a:spcBef>
            </a:pPr>
            <a:r>
              <a:rPr lang="en-US" sz="2400" spc="-17" dirty="0">
                <a:latin typeface="Times New Roman"/>
                <a:cs typeface="Times New Roman"/>
              </a:rPr>
              <a:t>The </a:t>
            </a:r>
            <a:r>
              <a:rPr lang="en-US" sz="2400" dirty="0">
                <a:latin typeface="Times New Roman"/>
                <a:cs typeface="Times New Roman"/>
              </a:rPr>
              <a:t>basic</a:t>
            </a:r>
            <a:r>
              <a:rPr lang="en-US" sz="2400" spc="17" dirty="0">
                <a:latin typeface="Times New Roman"/>
                <a:cs typeface="Times New Roman"/>
              </a:rPr>
              <a:t> </a:t>
            </a:r>
            <a:r>
              <a:rPr lang="en-US" sz="2400" dirty="0">
                <a:latin typeface="Times New Roman"/>
                <a:cs typeface="Times New Roman"/>
              </a:rPr>
              <a:t>function</a:t>
            </a:r>
            <a:r>
              <a:rPr lang="en-US" sz="2400" spc="20" dirty="0">
                <a:latin typeface="Times New Roman"/>
                <a:cs typeface="Times New Roman"/>
              </a:rPr>
              <a:t> </a:t>
            </a:r>
            <a:r>
              <a:rPr lang="en-US" sz="2400" dirty="0">
                <a:latin typeface="Times New Roman"/>
                <a:cs typeface="Times New Roman"/>
              </a:rPr>
              <a:t>of</a:t>
            </a:r>
            <a:r>
              <a:rPr lang="en-US" sz="2400" spc="17" dirty="0">
                <a:latin typeface="Times New Roman"/>
                <a:cs typeface="Times New Roman"/>
              </a:rPr>
              <a:t> </a:t>
            </a:r>
            <a:r>
              <a:rPr lang="en-US" sz="2400" dirty="0">
                <a:latin typeface="Times New Roman"/>
                <a:cs typeface="Times New Roman"/>
              </a:rPr>
              <a:t>the</a:t>
            </a:r>
            <a:r>
              <a:rPr lang="en-US" sz="2400" spc="14" dirty="0">
                <a:latin typeface="Times New Roman"/>
                <a:cs typeface="Times New Roman"/>
              </a:rPr>
              <a:t> </a:t>
            </a:r>
            <a:r>
              <a:rPr lang="en-US" sz="2400" spc="-7" dirty="0">
                <a:latin typeface="Times New Roman"/>
                <a:cs typeface="Times New Roman"/>
              </a:rPr>
              <a:t>device-</a:t>
            </a:r>
            <a:r>
              <a:rPr lang="en-US" sz="2400" dirty="0">
                <a:latin typeface="Times New Roman"/>
                <a:cs typeface="Times New Roman"/>
              </a:rPr>
              <a:t>independent</a:t>
            </a:r>
            <a:r>
              <a:rPr lang="en-US" sz="2400" spc="20" dirty="0">
                <a:latin typeface="Times New Roman"/>
                <a:cs typeface="Times New Roman"/>
              </a:rPr>
              <a:t> </a:t>
            </a:r>
            <a:r>
              <a:rPr lang="en-US" sz="2400" dirty="0">
                <a:latin typeface="Times New Roman"/>
                <a:cs typeface="Times New Roman"/>
              </a:rPr>
              <a:t>software</a:t>
            </a:r>
            <a:r>
              <a:rPr lang="en-US" sz="2400" spc="20" dirty="0">
                <a:latin typeface="Times New Roman"/>
                <a:cs typeface="Times New Roman"/>
              </a:rPr>
              <a:t> </a:t>
            </a:r>
            <a:r>
              <a:rPr lang="en-US" sz="2400" dirty="0">
                <a:latin typeface="Times New Roman"/>
                <a:cs typeface="Times New Roman"/>
              </a:rPr>
              <a:t>is</a:t>
            </a:r>
            <a:r>
              <a:rPr lang="en-US" sz="2400" spc="20" dirty="0">
                <a:latin typeface="Times New Roman"/>
                <a:cs typeface="Times New Roman"/>
              </a:rPr>
              <a:t> </a:t>
            </a:r>
            <a:r>
              <a:rPr lang="en-US" sz="2400" dirty="0">
                <a:latin typeface="Times New Roman"/>
                <a:cs typeface="Times New Roman"/>
              </a:rPr>
              <a:t>to</a:t>
            </a:r>
            <a:r>
              <a:rPr lang="en-US" sz="2400" spc="20" dirty="0">
                <a:latin typeface="Times New Roman"/>
                <a:cs typeface="Times New Roman"/>
              </a:rPr>
              <a:t> </a:t>
            </a:r>
            <a:r>
              <a:rPr lang="en-US" sz="2400" dirty="0">
                <a:latin typeface="Times New Roman"/>
                <a:cs typeface="Times New Roman"/>
              </a:rPr>
              <a:t>perform</a:t>
            </a:r>
            <a:r>
              <a:rPr lang="en-US" sz="2400" spc="2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dirty="0">
                <a:latin typeface="Times New Roman"/>
                <a:cs typeface="Times New Roman"/>
              </a:rPr>
              <a:t>I/O</a:t>
            </a:r>
            <a:r>
              <a:rPr lang="en-US" sz="2400" spc="27" dirty="0">
                <a:latin typeface="Times New Roman"/>
                <a:cs typeface="Times New Roman"/>
              </a:rPr>
              <a:t> </a:t>
            </a:r>
            <a:r>
              <a:rPr lang="en-US" sz="2400" dirty="0">
                <a:latin typeface="Times New Roman"/>
                <a:cs typeface="Times New Roman"/>
              </a:rPr>
              <a:t>functions</a:t>
            </a:r>
            <a:r>
              <a:rPr lang="en-US" sz="2400" spc="17" dirty="0">
                <a:latin typeface="Times New Roman"/>
                <a:cs typeface="Times New Roman"/>
              </a:rPr>
              <a:t> </a:t>
            </a:r>
            <a:r>
              <a:rPr lang="en-US" sz="2400" dirty="0">
                <a:latin typeface="Times New Roman"/>
                <a:cs typeface="Times New Roman"/>
              </a:rPr>
              <a:t>that</a:t>
            </a:r>
            <a:r>
              <a:rPr lang="en-US" sz="2400" spc="20" dirty="0">
                <a:latin typeface="Times New Roman"/>
                <a:cs typeface="Times New Roman"/>
              </a:rPr>
              <a:t> </a:t>
            </a:r>
            <a:r>
              <a:rPr lang="en-US" sz="2400" dirty="0">
                <a:latin typeface="Times New Roman"/>
                <a:cs typeface="Times New Roman"/>
              </a:rPr>
              <a:t>are</a:t>
            </a:r>
            <a:r>
              <a:rPr lang="en-US" sz="2400" spc="24" dirty="0">
                <a:latin typeface="Times New Roman"/>
                <a:cs typeface="Times New Roman"/>
              </a:rPr>
              <a:t> </a:t>
            </a:r>
            <a:r>
              <a:rPr lang="en-US" sz="2400" spc="-7" dirty="0">
                <a:latin typeface="Times New Roman"/>
                <a:cs typeface="Times New Roman"/>
              </a:rPr>
              <a:t>common </a:t>
            </a:r>
            <a:r>
              <a:rPr lang="en-US" sz="2400" dirty="0">
                <a:latin typeface="Times New Roman"/>
                <a:cs typeface="Times New Roman"/>
              </a:rPr>
              <a:t>to</a:t>
            </a:r>
            <a:r>
              <a:rPr lang="en-US" sz="2400" spc="187" dirty="0">
                <a:latin typeface="Times New Roman"/>
                <a:cs typeface="Times New Roman"/>
              </a:rPr>
              <a:t> </a:t>
            </a:r>
            <a:r>
              <a:rPr lang="en-US" sz="2400" dirty="0">
                <a:latin typeface="Times New Roman"/>
                <a:cs typeface="Times New Roman"/>
              </a:rPr>
              <a:t>all</a:t>
            </a:r>
            <a:r>
              <a:rPr lang="en-US" sz="2400" spc="191" dirty="0">
                <a:latin typeface="Times New Roman"/>
                <a:cs typeface="Times New Roman"/>
              </a:rPr>
              <a:t> </a:t>
            </a:r>
            <a:r>
              <a:rPr lang="en-US" sz="2400" dirty="0">
                <a:latin typeface="Times New Roman"/>
                <a:cs typeface="Times New Roman"/>
              </a:rPr>
              <a:t>devices</a:t>
            </a:r>
            <a:r>
              <a:rPr lang="en-US" sz="2400" spc="194" dirty="0">
                <a:latin typeface="Times New Roman"/>
                <a:cs typeface="Times New Roman"/>
              </a:rPr>
              <a:t> </a:t>
            </a:r>
            <a:r>
              <a:rPr lang="en-US" sz="2400" dirty="0">
                <a:latin typeface="Times New Roman"/>
                <a:cs typeface="Times New Roman"/>
              </a:rPr>
              <a:t>and</a:t>
            </a:r>
            <a:r>
              <a:rPr lang="en-US" sz="2400" spc="187" dirty="0">
                <a:latin typeface="Times New Roman"/>
                <a:cs typeface="Times New Roman"/>
              </a:rPr>
              <a:t> </a:t>
            </a:r>
            <a:r>
              <a:rPr lang="en-US" sz="2400" dirty="0">
                <a:latin typeface="Times New Roman"/>
                <a:cs typeface="Times New Roman"/>
              </a:rPr>
              <a:t>to</a:t>
            </a:r>
            <a:r>
              <a:rPr lang="en-US" sz="2400" spc="191" dirty="0">
                <a:latin typeface="Times New Roman"/>
                <a:cs typeface="Times New Roman"/>
              </a:rPr>
              <a:t> </a:t>
            </a:r>
            <a:r>
              <a:rPr lang="en-US" sz="2400" dirty="0">
                <a:latin typeface="Times New Roman"/>
                <a:cs typeface="Times New Roman"/>
              </a:rPr>
              <a:t>provide</a:t>
            </a:r>
            <a:r>
              <a:rPr lang="en-US" sz="2400" spc="181" dirty="0">
                <a:latin typeface="Times New Roman"/>
                <a:cs typeface="Times New Roman"/>
              </a:rPr>
              <a:t> </a:t>
            </a:r>
            <a:r>
              <a:rPr lang="en-US" sz="2400" dirty="0">
                <a:latin typeface="Times New Roman"/>
                <a:cs typeface="Times New Roman"/>
              </a:rPr>
              <a:t>a</a:t>
            </a:r>
            <a:r>
              <a:rPr lang="en-US" sz="2400" spc="184" dirty="0">
                <a:latin typeface="Times New Roman"/>
                <a:cs typeface="Times New Roman"/>
              </a:rPr>
              <a:t> </a:t>
            </a:r>
            <a:r>
              <a:rPr lang="en-US" sz="2400" dirty="0">
                <a:latin typeface="Times New Roman"/>
                <a:cs typeface="Times New Roman"/>
              </a:rPr>
              <a:t>uniform</a:t>
            </a:r>
            <a:r>
              <a:rPr lang="en-US" sz="2400" spc="187" dirty="0">
                <a:latin typeface="Times New Roman"/>
                <a:cs typeface="Times New Roman"/>
              </a:rPr>
              <a:t> </a:t>
            </a:r>
            <a:r>
              <a:rPr lang="en-US" sz="2400" dirty="0">
                <a:latin typeface="Times New Roman"/>
                <a:cs typeface="Times New Roman"/>
              </a:rPr>
              <a:t>interface</a:t>
            </a:r>
            <a:r>
              <a:rPr lang="en-US" sz="2400" spc="181" dirty="0">
                <a:latin typeface="Times New Roman"/>
                <a:cs typeface="Times New Roman"/>
              </a:rPr>
              <a:t> </a:t>
            </a:r>
            <a:r>
              <a:rPr lang="en-US" sz="2400" dirty="0">
                <a:latin typeface="Times New Roman"/>
                <a:cs typeface="Times New Roman"/>
              </a:rPr>
              <a:t>to</a:t>
            </a:r>
            <a:r>
              <a:rPr lang="en-US" sz="2400" spc="191" dirty="0">
                <a:latin typeface="Times New Roman"/>
                <a:cs typeface="Times New Roman"/>
              </a:rPr>
              <a:t> </a:t>
            </a:r>
            <a:r>
              <a:rPr lang="en-US" sz="2400" dirty="0">
                <a:latin typeface="Times New Roman"/>
                <a:cs typeface="Times New Roman"/>
              </a:rPr>
              <a:t>the</a:t>
            </a:r>
            <a:r>
              <a:rPr lang="en-US" sz="2400" spc="184" dirty="0">
                <a:latin typeface="Times New Roman"/>
                <a:cs typeface="Times New Roman"/>
              </a:rPr>
              <a:t> </a:t>
            </a:r>
            <a:r>
              <a:rPr lang="en-US" sz="2400" dirty="0">
                <a:latin typeface="Times New Roman"/>
                <a:cs typeface="Times New Roman"/>
              </a:rPr>
              <a:t>user-level</a:t>
            </a:r>
            <a:r>
              <a:rPr lang="en-US" sz="2400" spc="187" dirty="0">
                <a:latin typeface="Times New Roman"/>
                <a:cs typeface="Times New Roman"/>
              </a:rPr>
              <a:t> </a:t>
            </a:r>
            <a:r>
              <a:rPr lang="en-US" sz="2400" dirty="0">
                <a:latin typeface="Times New Roman"/>
                <a:cs typeface="Times New Roman"/>
              </a:rPr>
              <a:t>software.</a:t>
            </a:r>
            <a:r>
              <a:rPr lang="en-US" sz="2400" spc="211" dirty="0">
                <a:latin typeface="Times New Roman"/>
                <a:cs typeface="Times New Roman"/>
              </a:rPr>
              <a:t> </a:t>
            </a:r>
          </a:p>
          <a:p>
            <a:pPr marL="177074" marR="14720" indent="155859" algn="just">
              <a:lnSpc>
                <a:spcPct val="110200"/>
              </a:lnSpc>
              <a:spcBef>
                <a:spcPts val="10"/>
              </a:spcBef>
            </a:pPr>
            <a:r>
              <a:rPr lang="en-US" sz="2400" dirty="0">
                <a:latin typeface="Times New Roman"/>
                <a:cs typeface="Times New Roman"/>
              </a:rPr>
              <a:t>It</a:t>
            </a:r>
            <a:r>
              <a:rPr lang="en-US" sz="2400" spc="187" dirty="0">
                <a:latin typeface="Times New Roman"/>
                <a:cs typeface="Times New Roman"/>
              </a:rPr>
              <a:t> </a:t>
            </a:r>
            <a:r>
              <a:rPr lang="en-US" sz="2400" dirty="0">
                <a:latin typeface="Times New Roman"/>
                <a:cs typeface="Times New Roman"/>
              </a:rPr>
              <a:t>also</a:t>
            </a:r>
            <a:r>
              <a:rPr lang="en-US" sz="2400" spc="191" dirty="0">
                <a:latin typeface="Times New Roman"/>
                <a:cs typeface="Times New Roman"/>
              </a:rPr>
              <a:t> </a:t>
            </a:r>
            <a:r>
              <a:rPr lang="en-US" sz="2400" dirty="0">
                <a:latin typeface="Times New Roman"/>
                <a:cs typeface="Times New Roman"/>
              </a:rPr>
              <a:t>helps</a:t>
            </a:r>
            <a:r>
              <a:rPr lang="en-US" sz="2400" spc="191" dirty="0">
                <a:latin typeface="Times New Roman"/>
                <a:cs typeface="Times New Roman"/>
              </a:rPr>
              <a:t> </a:t>
            </a:r>
            <a:r>
              <a:rPr lang="en-US" sz="2400" spc="-17" dirty="0">
                <a:latin typeface="Times New Roman"/>
                <a:cs typeface="Times New Roman"/>
              </a:rPr>
              <a:t>in </a:t>
            </a:r>
            <a:r>
              <a:rPr lang="en-US" sz="2400" dirty="0">
                <a:latin typeface="Times New Roman"/>
                <a:cs typeface="Times New Roman"/>
              </a:rPr>
              <a:t>buffering,</a:t>
            </a:r>
            <a:r>
              <a:rPr lang="en-US" sz="2400" spc="194" dirty="0">
                <a:latin typeface="Times New Roman"/>
                <a:cs typeface="Times New Roman"/>
              </a:rPr>
              <a:t> </a:t>
            </a:r>
            <a:r>
              <a:rPr lang="en-US" sz="2400" dirty="0">
                <a:latin typeface="Times New Roman"/>
                <a:cs typeface="Times New Roman"/>
              </a:rPr>
              <a:t>error</a:t>
            </a:r>
            <a:r>
              <a:rPr lang="en-US" sz="2400" spc="184" dirty="0">
                <a:latin typeface="Times New Roman"/>
                <a:cs typeface="Times New Roman"/>
              </a:rPr>
              <a:t> </a:t>
            </a:r>
            <a:r>
              <a:rPr lang="en-US" sz="2400" dirty="0">
                <a:latin typeface="Times New Roman"/>
                <a:cs typeface="Times New Roman"/>
              </a:rPr>
              <a:t>reporting,</a:t>
            </a:r>
            <a:r>
              <a:rPr lang="en-US" sz="2400" spc="198" dirty="0">
                <a:latin typeface="Times New Roman"/>
                <a:cs typeface="Times New Roman"/>
              </a:rPr>
              <a:t> </a:t>
            </a:r>
            <a:r>
              <a:rPr lang="en-US" sz="2400" dirty="0">
                <a:latin typeface="Times New Roman"/>
                <a:cs typeface="Times New Roman"/>
              </a:rPr>
              <a:t>allocating</a:t>
            </a:r>
            <a:r>
              <a:rPr lang="en-US" sz="2400" spc="187" dirty="0">
                <a:latin typeface="Times New Roman"/>
                <a:cs typeface="Times New Roman"/>
              </a:rPr>
              <a:t> </a:t>
            </a:r>
            <a:r>
              <a:rPr lang="en-US" sz="2400" dirty="0">
                <a:latin typeface="Times New Roman"/>
                <a:cs typeface="Times New Roman"/>
              </a:rPr>
              <a:t>and</a:t>
            </a:r>
            <a:r>
              <a:rPr lang="en-US" sz="2400" spc="191" dirty="0">
                <a:latin typeface="Times New Roman"/>
                <a:cs typeface="Times New Roman"/>
              </a:rPr>
              <a:t> </a:t>
            </a:r>
            <a:r>
              <a:rPr lang="en-US" sz="2400" dirty="0">
                <a:latin typeface="Times New Roman"/>
                <a:cs typeface="Times New Roman"/>
              </a:rPr>
              <a:t>releasing</a:t>
            </a:r>
            <a:r>
              <a:rPr lang="en-US" sz="2400" spc="187" dirty="0">
                <a:latin typeface="Times New Roman"/>
                <a:cs typeface="Times New Roman"/>
              </a:rPr>
              <a:t> </a:t>
            </a:r>
            <a:r>
              <a:rPr lang="en-US" sz="2400" dirty="0">
                <a:latin typeface="Times New Roman"/>
                <a:cs typeface="Times New Roman"/>
              </a:rPr>
              <a:t>dedicated</a:t>
            </a:r>
            <a:r>
              <a:rPr lang="en-US" sz="2400" spc="187" dirty="0">
                <a:latin typeface="Times New Roman"/>
                <a:cs typeface="Times New Roman"/>
              </a:rPr>
              <a:t> </a:t>
            </a:r>
            <a:r>
              <a:rPr lang="en-US" sz="2400" dirty="0">
                <a:latin typeface="Times New Roman"/>
                <a:cs typeface="Times New Roman"/>
              </a:rPr>
              <a:t>devices</a:t>
            </a:r>
            <a:r>
              <a:rPr lang="en-US" sz="2400" spc="201" dirty="0">
                <a:latin typeface="Times New Roman"/>
                <a:cs typeface="Times New Roman"/>
              </a:rPr>
              <a:t> </a:t>
            </a:r>
            <a:r>
              <a:rPr lang="en-US" sz="2400" dirty="0">
                <a:latin typeface="Times New Roman"/>
                <a:cs typeface="Times New Roman"/>
              </a:rPr>
              <a:t>and</a:t>
            </a:r>
            <a:r>
              <a:rPr lang="en-US" sz="2400" spc="187" dirty="0">
                <a:latin typeface="Times New Roman"/>
                <a:cs typeface="Times New Roman"/>
              </a:rPr>
              <a:t> </a:t>
            </a:r>
            <a:r>
              <a:rPr lang="en-US" sz="2400" dirty="0">
                <a:latin typeface="Times New Roman"/>
                <a:cs typeface="Times New Roman"/>
              </a:rPr>
              <a:t>providing</a:t>
            </a:r>
            <a:r>
              <a:rPr lang="en-US" sz="2400" spc="191" dirty="0">
                <a:latin typeface="Times New Roman"/>
                <a:cs typeface="Times New Roman"/>
              </a:rPr>
              <a:t> </a:t>
            </a:r>
            <a:r>
              <a:rPr lang="en-US" sz="2400" dirty="0">
                <a:latin typeface="Times New Roman"/>
                <a:cs typeface="Times New Roman"/>
              </a:rPr>
              <a:t>a</a:t>
            </a:r>
            <a:r>
              <a:rPr lang="en-US" sz="2400" spc="184" dirty="0">
                <a:latin typeface="Times New Roman"/>
                <a:cs typeface="Times New Roman"/>
              </a:rPr>
              <a:t> </a:t>
            </a:r>
            <a:r>
              <a:rPr lang="en-US" sz="2400" spc="-7" dirty="0">
                <a:latin typeface="Times New Roman"/>
                <a:cs typeface="Times New Roman"/>
              </a:rPr>
              <a:t>device- </a:t>
            </a:r>
            <a:r>
              <a:rPr lang="en-US" sz="2400" dirty="0">
                <a:latin typeface="Times New Roman"/>
                <a:cs typeface="Times New Roman"/>
              </a:rPr>
              <a:t>independent</a:t>
            </a:r>
            <a:r>
              <a:rPr lang="en-US" sz="2400" spc="-34" dirty="0">
                <a:latin typeface="Times New Roman"/>
                <a:cs typeface="Times New Roman"/>
              </a:rPr>
              <a:t> </a:t>
            </a:r>
            <a:r>
              <a:rPr lang="en-US" sz="2400" dirty="0">
                <a:latin typeface="Times New Roman"/>
                <a:cs typeface="Times New Roman"/>
              </a:rPr>
              <a:t>block</a:t>
            </a:r>
            <a:r>
              <a:rPr lang="en-US" sz="2400" spc="-34" dirty="0">
                <a:latin typeface="Times New Roman"/>
                <a:cs typeface="Times New Roman"/>
              </a:rPr>
              <a:t> </a:t>
            </a:r>
            <a:r>
              <a:rPr lang="en-US" sz="2400" spc="-14" dirty="0">
                <a:latin typeface="Times New Roman"/>
                <a:cs typeface="Times New Roman"/>
              </a:rPr>
              <a:t>size.</a:t>
            </a:r>
            <a:endParaRPr lang="en-US" sz="24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CABDFCA3-C44F-BF4C-8266-82DFD09673F6}"/>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45A215C8-5608-F2FB-BA3D-B2A814D8434B}"/>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4D3EA6B0-1E6F-A0BB-4155-B05F13C94130}"/>
              </a:ext>
            </a:extLst>
          </p:cNvPr>
          <p:cNvSpPr>
            <a:spLocks noGrp="1"/>
          </p:cNvSpPr>
          <p:nvPr>
            <p:ph type="sldNum" sz="quarter" idx="12"/>
          </p:nvPr>
        </p:nvSpPr>
        <p:spPr/>
        <p:txBody>
          <a:bodyPr/>
          <a:lstStyle/>
          <a:p>
            <a:fld id="{FBB2CDA3-3741-CA4A-A16E-9752FEDAB45F}" type="slidenum">
              <a:rPr lang="en-NP" smtClean="0"/>
              <a:t>26</a:t>
            </a:fld>
            <a:endParaRPr lang="en-NP"/>
          </a:p>
        </p:txBody>
      </p:sp>
    </p:spTree>
    <p:extLst>
      <p:ext uri="{BB962C8B-B14F-4D97-AF65-F5344CB8AC3E}">
        <p14:creationId xmlns:p14="http://schemas.microsoft.com/office/powerpoint/2010/main" val="2860340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692E-2752-8318-5EC6-DB8D29977E07}"/>
              </a:ext>
            </a:extLst>
          </p:cNvPr>
          <p:cNvSpPr>
            <a:spLocks noGrp="1"/>
          </p:cNvSpPr>
          <p:nvPr>
            <p:ph type="title"/>
          </p:nvPr>
        </p:nvSpPr>
        <p:spPr/>
        <p:txBody>
          <a:bodyPr/>
          <a:lstStyle/>
          <a:p>
            <a:r>
              <a:rPr lang="en-US" sz="4400" b="1" dirty="0">
                <a:uFill>
                  <a:solidFill>
                    <a:srgbClr val="000000"/>
                  </a:solidFill>
                </a:uFill>
                <a:latin typeface="Times New Roman"/>
                <a:cs typeface="Times New Roman"/>
              </a:rPr>
              <a:t>User</a:t>
            </a:r>
            <a:r>
              <a:rPr lang="en-US" sz="4400" b="1" spc="-1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Space</a:t>
            </a:r>
            <a:r>
              <a:rPr lang="en-US" sz="4400" b="1" spc="-1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I/O</a:t>
            </a:r>
            <a:r>
              <a:rPr lang="en-US" sz="4400" b="1" spc="-17"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Software</a:t>
            </a:r>
            <a:endParaRPr lang="en-NP" dirty="0"/>
          </a:p>
        </p:txBody>
      </p:sp>
      <p:sp>
        <p:nvSpPr>
          <p:cNvPr id="3" name="Content Placeholder 2">
            <a:extLst>
              <a:ext uri="{FF2B5EF4-FFF2-40B4-BE49-F238E27FC236}">
                <a16:creationId xmlns:a16="http://schemas.microsoft.com/office/drawing/2014/main" id="{12AA7A4F-55E7-7AD6-D3C2-317230155157}"/>
              </a:ext>
            </a:extLst>
          </p:cNvPr>
          <p:cNvSpPr>
            <a:spLocks noGrp="1"/>
          </p:cNvSpPr>
          <p:nvPr>
            <p:ph idx="1"/>
          </p:nvPr>
        </p:nvSpPr>
        <p:spPr>
          <a:xfrm>
            <a:off x="384464" y="1870363"/>
            <a:ext cx="10969336" cy="4306599"/>
          </a:xfrm>
        </p:spPr>
        <p:txBody>
          <a:bodyPr/>
          <a:lstStyle/>
          <a:p>
            <a:pPr marL="332933" marR="17318" indent="155427" algn="just">
              <a:lnSpc>
                <a:spcPct val="95900"/>
              </a:lnSpc>
              <a:spcBef>
                <a:spcPts val="147"/>
              </a:spcBef>
            </a:pPr>
            <a:r>
              <a:rPr lang="en-US" sz="2400" dirty="0">
                <a:latin typeface="Times New Roman"/>
                <a:cs typeface="Times New Roman"/>
              </a:rPr>
              <a:t>It</a:t>
            </a:r>
            <a:r>
              <a:rPr lang="en-US" sz="2400" spc="82" dirty="0">
                <a:latin typeface="Times New Roman"/>
                <a:cs typeface="Times New Roman"/>
              </a:rPr>
              <a:t> </a:t>
            </a:r>
            <a:r>
              <a:rPr lang="en-US" sz="2400" dirty="0">
                <a:latin typeface="Times New Roman"/>
                <a:cs typeface="Times New Roman"/>
              </a:rPr>
              <a:t>is</a:t>
            </a:r>
            <a:r>
              <a:rPr lang="en-US" sz="2400" spc="82" dirty="0">
                <a:latin typeface="Times New Roman"/>
                <a:cs typeface="Times New Roman"/>
              </a:rPr>
              <a:t> </a:t>
            </a:r>
            <a:r>
              <a:rPr lang="en-US" sz="2400" dirty="0">
                <a:latin typeface="Times New Roman"/>
                <a:cs typeface="Times New Roman"/>
              </a:rPr>
              <a:t>the</a:t>
            </a:r>
            <a:r>
              <a:rPr lang="en-US" sz="2400" spc="78" dirty="0">
                <a:latin typeface="Times New Roman"/>
                <a:cs typeface="Times New Roman"/>
              </a:rPr>
              <a:t> </a:t>
            </a:r>
            <a:r>
              <a:rPr lang="en-US" sz="2400" dirty="0">
                <a:latin typeface="Times New Roman"/>
                <a:cs typeface="Times New Roman"/>
              </a:rPr>
              <a:t>upper</a:t>
            </a:r>
            <a:r>
              <a:rPr lang="en-US" sz="2400" spc="75" dirty="0">
                <a:latin typeface="Times New Roman"/>
                <a:cs typeface="Times New Roman"/>
              </a:rPr>
              <a:t> </a:t>
            </a:r>
            <a:r>
              <a:rPr lang="en-US" sz="2400" dirty="0">
                <a:latin typeface="Times New Roman"/>
                <a:cs typeface="Times New Roman"/>
              </a:rPr>
              <a:t>most</a:t>
            </a:r>
            <a:r>
              <a:rPr lang="en-US" sz="2400" spc="85" dirty="0">
                <a:latin typeface="Times New Roman"/>
                <a:cs typeface="Times New Roman"/>
              </a:rPr>
              <a:t> </a:t>
            </a:r>
            <a:r>
              <a:rPr lang="en-US" sz="2400" dirty="0">
                <a:latin typeface="Times New Roman"/>
                <a:cs typeface="Times New Roman"/>
              </a:rPr>
              <a:t>layer</a:t>
            </a:r>
            <a:r>
              <a:rPr lang="en-US" sz="2400" spc="75" dirty="0">
                <a:latin typeface="Times New Roman"/>
                <a:cs typeface="Times New Roman"/>
              </a:rPr>
              <a:t> </a:t>
            </a:r>
            <a:r>
              <a:rPr lang="en-US" sz="2400" dirty="0">
                <a:latin typeface="Times New Roman"/>
                <a:cs typeface="Times New Roman"/>
              </a:rPr>
              <a:t>of</a:t>
            </a:r>
            <a:r>
              <a:rPr lang="en-US" sz="2400" spc="92" dirty="0">
                <a:latin typeface="Times New Roman"/>
                <a:cs typeface="Times New Roman"/>
              </a:rPr>
              <a:t> </a:t>
            </a:r>
            <a:r>
              <a:rPr lang="en-US" sz="2400" dirty="0">
                <a:latin typeface="Times New Roman"/>
                <a:cs typeface="Times New Roman"/>
              </a:rPr>
              <a:t>I/O</a:t>
            </a:r>
            <a:r>
              <a:rPr lang="en-US" sz="2400" spc="82" dirty="0">
                <a:latin typeface="Times New Roman"/>
                <a:cs typeface="Times New Roman"/>
              </a:rPr>
              <a:t> </a:t>
            </a:r>
            <a:r>
              <a:rPr lang="en-US" sz="2400" dirty="0">
                <a:latin typeface="Times New Roman"/>
                <a:cs typeface="Times New Roman"/>
              </a:rPr>
              <a:t>system.</a:t>
            </a:r>
            <a:r>
              <a:rPr lang="en-US" sz="2400" spc="78" dirty="0">
                <a:latin typeface="Times New Roman"/>
                <a:cs typeface="Times New Roman"/>
              </a:rPr>
              <a:t> </a:t>
            </a:r>
          </a:p>
          <a:p>
            <a:pPr marL="332933" marR="17318" indent="155427" algn="just">
              <a:lnSpc>
                <a:spcPct val="95900"/>
              </a:lnSpc>
              <a:spcBef>
                <a:spcPts val="147"/>
              </a:spcBef>
            </a:pPr>
            <a:r>
              <a:rPr lang="en-US" sz="2400" dirty="0">
                <a:latin typeface="Times New Roman"/>
                <a:cs typeface="Times New Roman"/>
              </a:rPr>
              <a:t>This</a:t>
            </a:r>
            <a:r>
              <a:rPr lang="en-US" sz="2400" spc="82" dirty="0">
                <a:latin typeface="Times New Roman"/>
                <a:cs typeface="Times New Roman"/>
              </a:rPr>
              <a:t> </a:t>
            </a:r>
            <a:r>
              <a:rPr lang="en-US" sz="2400" dirty="0">
                <a:latin typeface="Times New Roman"/>
                <a:cs typeface="Times New Roman"/>
              </a:rPr>
              <a:t>layer</a:t>
            </a:r>
            <a:r>
              <a:rPr lang="en-US" sz="2400" spc="78" dirty="0">
                <a:latin typeface="Times New Roman"/>
                <a:cs typeface="Times New Roman"/>
              </a:rPr>
              <a:t> </a:t>
            </a:r>
            <a:r>
              <a:rPr lang="en-US" sz="2400" dirty="0">
                <a:latin typeface="Times New Roman"/>
                <a:cs typeface="Times New Roman"/>
              </a:rPr>
              <a:t>mainly</a:t>
            </a:r>
            <a:r>
              <a:rPr lang="en-US" sz="2400" spc="72" dirty="0">
                <a:latin typeface="Times New Roman"/>
                <a:cs typeface="Times New Roman"/>
              </a:rPr>
              <a:t> </a:t>
            </a:r>
            <a:r>
              <a:rPr lang="en-US" sz="2400" dirty="0">
                <a:latin typeface="Times New Roman"/>
                <a:cs typeface="Times New Roman"/>
              </a:rPr>
              <a:t>represents</a:t>
            </a:r>
            <a:r>
              <a:rPr lang="en-US" sz="2400" spc="85" dirty="0">
                <a:latin typeface="Times New Roman"/>
                <a:cs typeface="Times New Roman"/>
              </a:rPr>
              <a:t> </a:t>
            </a:r>
            <a:r>
              <a:rPr lang="en-US" sz="2400" dirty="0">
                <a:latin typeface="Times New Roman"/>
                <a:cs typeface="Times New Roman"/>
              </a:rPr>
              <a:t>the</a:t>
            </a:r>
            <a:r>
              <a:rPr lang="en-US" sz="2400" spc="75" dirty="0">
                <a:latin typeface="Times New Roman"/>
                <a:cs typeface="Times New Roman"/>
              </a:rPr>
              <a:t> </a:t>
            </a:r>
            <a:r>
              <a:rPr lang="en-US" sz="2400" dirty="0">
                <a:latin typeface="Times New Roman"/>
                <a:cs typeface="Times New Roman"/>
              </a:rPr>
              <a:t>outermost</a:t>
            </a:r>
            <a:r>
              <a:rPr lang="en-US" sz="2400" spc="85" dirty="0">
                <a:latin typeface="Times New Roman"/>
                <a:cs typeface="Times New Roman"/>
              </a:rPr>
              <a:t> </a:t>
            </a:r>
            <a:r>
              <a:rPr lang="en-US" sz="2400" spc="-14" dirty="0">
                <a:latin typeface="Times New Roman"/>
                <a:cs typeface="Times New Roman"/>
              </a:rPr>
              <a:t>user </a:t>
            </a:r>
            <a:r>
              <a:rPr lang="en-US" sz="2400" dirty="0">
                <a:latin typeface="Times New Roman"/>
                <a:cs typeface="Times New Roman"/>
              </a:rPr>
              <a:t>interface</a:t>
            </a:r>
            <a:r>
              <a:rPr lang="en-US" sz="2400" spc="-7" dirty="0">
                <a:latin typeface="Times New Roman"/>
                <a:cs typeface="Times New Roman"/>
              </a:rPr>
              <a:t> </a:t>
            </a:r>
            <a:r>
              <a:rPr lang="en-US" sz="2400" dirty="0">
                <a:latin typeface="Times New Roman"/>
                <a:cs typeface="Times New Roman"/>
              </a:rPr>
              <a:t>that</a:t>
            </a:r>
            <a:r>
              <a:rPr lang="en-US" sz="2400" spc="-3" dirty="0">
                <a:latin typeface="Times New Roman"/>
                <a:cs typeface="Times New Roman"/>
              </a:rPr>
              <a:t> </a:t>
            </a:r>
            <a:r>
              <a:rPr lang="en-US" sz="2400" dirty="0">
                <a:latin typeface="Times New Roman"/>
                <a:cs typeface="Times New Roman"/>
              </a:rPr>
              <a:t>occurs between</a:t>
            </a:r>
            <a:r>
              <a:rPr lang="en-US" sz="2400" spc="-3" dirty="0">
                <a:latin typeface="Times New Roman"/>
                <a:cs typeface="Times New Roman"/>
              </a:rPr>
              <a:t> </a:t>
            </a:r>
            <a:r>
              <a:rPr lang="en-US" sz="2400" dirty="0">
                <a:latin typeface="Times New Roman"/>
                <a:cs typeface="Times New Roman"/>
              </a:rPr>
              <a:t>the</a:t>
            </a:r>
            <a:r>
              <a:rPr lang="en-US" sz="2400" spc="-3" dirty="0">
                <a:latin typeface="Times New Roman"/>
                <a:cs typeface="Times New Roman"/>
              </a:rPr>
              <a:t> </a:t>
            </a:r>
            <a:r>
              <a:rPr lang="en-US" sz="2400" dirty="0">
                <a:latin typeface="Times New Roman"/>
                <a:cs typeface="Times New Roman"/>
              </a:rPr>
              <a:t>operating</a:t>
            </a:r>
            <a:r>
              <a:rPr lang="en-US" sz="2400" spc="-7" dirty="0">
                <a:latin typeface="Times New Roman"/>
                <a:cs typeface="Times New Roman"/>
              </a:rPr>
              <a:t> </a:t>
            </a:r>
            <a:r>
              <a:rPr lang="en-US" sz="2400" dirty="0">
                <a:latin typeface="Times New Roman"/>
                <a:cs typeface="Times New Roman"/>
              </a:rPr>
              <a:t>system and end</a:t>
            </a:r>
            <a:r>
              <a:rPr lang="en-US" sz="2400" spc="-3" dirty="0">
                <a:latin typeface="Times New Roman"/>
                <a:cs typeface="Times New Roman"/>
              </a:rPr>
              <a:t> </a:t>
            </a:r>
            <a:r>
              <a:rPr lang="en-US" sz="2400" dirty="0">
                <a:latin typeface="Times New Roman"/>
                <a:cs typeface="Times New Roman"/>
              </a:rPr>
              <a:t>user.</a:t>
            </a:r>
            <a:r>
              <a:rPr lang="en-US" sz="2400" spc="-3" dirty="0">
                <a:latin typeface="Times New Roman"/>
                <a:cs typeface="Times New Roman"/>
              </a:rPr>
              <a:t> </a:t>
            </a:r>
          </a:p>
          <a:p>
            <a:pPr marL="332933" marR="17318" indent="155427" algn="just">
              <a:lnSpc>
                <a:spcPct val="95900"/>
              </a:lnSpc>
              <a:spcBef>
                <a:spcPts val="147"/>
              </a:spcBef>
            </a:pPr>
            <a:r>
              <a:rPr lang="en-US" sz="2400" dirty="0">
                <a:latin typeface="Times New Roman"/>
                <a:cs typeface="Times New Roman"/>
              </a:rPr>
              <a:t>A user</a:t>
            </a:r>
            <a:r>
              <a:rPr lang="en-US" sz="2400" spc="-7" dirty="0">
                <a:latin typeface="Times New Roman"/>
                <a:cs typeface="Times New Roman"/>
              </a:rPr>
              <a:t> </a:t>
            </a:r>
            <a:r>
              <a:rPr lang="en-US" sz="2400" dirty="0">
                <a:latin typeface="Times New Roman"/>
                <a:cs typeface="Times New Roman"/>
              </a:rPr>
              <a:t>interface</a:t>
            </a:r>
            <a:r>
              <a:rPr lang="en-US" sz="2400" spc="-7" dirty="0">
                <a:latin typeface="Times New Roman"/>
                <a:cs typeface="Times New Roman"/>
              </a:rPr>
              <a:t> </a:t>
            </a:r>
            <a:r>
              <a:rPr lang="en-US" sz="2400" dirty="0">
                <a:latin typeface="Times New Roman"/>
                <a:cs typeface="Times New Roman"/>
              </a:rPr>
              <a:t>is</a:t>
            </a:r>
            <a:r>
              <a:rPr lang="en-US" sz="2400" spc="3" dirty="0">
                <a:latin typeface="Times New Roman"/>
                <a:cs typeface="Times New Roman"/>
              </a:rPr>
              <a:t> </a:t>
            </a:r>
            <a:r>
              <a:rPr lang="en-US" sz="2400" dirty="0">
                <a:latin typeface="Times New Roman"/>
                <a:cs typeface="Times New Roman"/>
              </a:rPr>
              <a:t>that</a:t>
            </a:r>
            <a:r>
              <a:rPr lang="en-US" sz="2400" spc="-3" dirty="0">
                <a:latin typeface="Times New Roman"/>
                <a:cs typeface="Times New Roman"/>
              </a:rPr>
              <a:t> </a:t>
            </a:r>
            <a:r>
              <a:rPr lang="en-US" sz="2400" spc="-7" dirty="0">
                <a:latin typeface="Times New Roman"/>
                <a:cs typeface="Times New Roman"/>
              </a:rPr>
              <a:t>portion </a:t>
            </a:r>
            <a:r>
              <a:rPr lang="en-US" sz="2400" dirty="0">
                <a:latin typeface="Times New Roman"/>
                <a:cs typeface="Times New Roman"/>
              </a:rPr>
              <a:t>of</a:t>
            </a:r>
            <a:r>
              <a:rPr lang="en-US" sz="2400" spc="95" dirty="0">
                <a:latin typeface="Times New Roman"/>
                <a:cs typeface="Times New Roman"/>
              </a:rPr>
              <a:t> </a:t>
            </a:r>
            <a:r>
              <a:rPr lang="en-US" sz="2400" dirty="0">
                <a:latin typeface="Times New Roman"/>
                <a:cs typeface="Times New Roman"/>
              </a:rPr>
              <a:t>an</a:t>
            </a:r>
            <a:r>
              <a:rPr lang="en-US" sz="2400" spc="99" dirty="0">
                <a:latin typeface="Times New Roman"/>
                <a:cs typeface="Times New Roman"/>
              </a:rPr>
              <a:t> </a:t>
            </a:r>
            <a:r>
              <a:rPr lang="en-US" sz="2400" dirty="0">
                <a:latin typeface="Times New Roman"/>
                <a:cs typeface="Times New Roman"/>
              </a:rPr>
              <a:t>interactive</a:t>
            </a:r>
            <a:r>
              <a:rPr lang="en-US" sz="2400" spc="99" dirty="0">
                <a:latin typeface="Times New Roman"/>
                <a:cs typeface="Times New Roman"/>
              </a:rPr>
              <a:t> </a:t>
            </a:r>
            <a:r>
              <a:rPr lang="en-US" sz="2400" dirty="0">
                <a:latin typeface="Times New Roman"/>
                <a:cs typeface="Times New Roman"/>
              </a:rPr>
              <a:t>computer</a:t>
            </a:r>
            <a:r>
              <a:rPr lang="en-US" sz="2400" spc="99" dirty="0">
                <a:latin typeface="Times New Roman"/>
                <a:cs typeface="Times New Roman"/>
              </a:rPr>
              <a:t> </a:t>
            </a:r>
            <a:r>
              <a:rPr lang="en-US" sz="2400" dirty="0">
                <a:latin typeface="Times New Roman"/>
                <a:cs typeface="Times New Roman"/>
              </a:rPr>
              <a:t>system</a:t>
            </a:r>
            <a:r>
              <a:rPr lang="en-US" sz="2400" spc="99" dirty="0">
                <a:latin typeface="Times New Roman"/>
                <a:cs typeface="Times New Roman"/>
              </a:rPr>
              <a:t> </a:t>
            </a:r>
            <a:r>
              <a:rPr lang="en-US" sz="2400" dirty="0">
                <a:latin typeface="Times New Roman"/>
                <a:cs typeface="Times New Roman"/>
              </a:rPr>
              <a:t>that</a:t>
            </a:r>
            <a:r>
              <a:rPr lang="en-US" sz="2400" spc="99" dirty="0">
                <a:latin typeface="Times New Roman"/>
                <a:cs typeface="Times New Roman"/>
              </a:rPr>
              <a:t> </a:t>
            </a:r>
            <a:r>
              <a:rPr lang="en-US" sz="2400" dirty="0">
                <a:latin typeface="Times New Roman"/>
                <a:cs typeface="Times New Roman"/>
              </a:rPr>
              <a:t>communicates</a:t>
            </a:r>
            <a:r>
              <a:rPr lang="en-US" sz="2400" spc="102" dirty="0">
                <a:latin typeface="Times New Roman"/>
                <a:cs typeface="Times New Roman"/>
              </a:rPr>
              <a:t> </a:t>
            </a:r>
            <a:r>
              <a:rPr lang="en-US" sz="2400" dirty="0">
                <a:latin typeface="Times New Roman"/>
                <a:cs typeface="Times New Roman"/>
              </a:rPr>
              <a:t>with</a:t>
            </a:r>
            <a:r>
              <a:rPr lang="en-US" sz="2400" spc="102" dirty="0">
                <a:latin typeface="Times New Roman"/>
                <a:cs typeface="Times New Roman"/>
              </a:rPr>
              <a:t> </a:t>
            </a:r>
            <a:r>
              <a:rPr lang="en-US" sz="2400" dirty="0">
                <a:latin typeface="Times New Roman"/>
                <a:cs typeface="Times New Roman"/>
              </a:rPr>
              <a:t>the</a:t>
            </a:r>
            <a:r>
              <a:rPr lang="en-US" sz="2400" spc="99" dirty="0">
                <a:latin typeface="Times New Roman"/>
                <a:cs typeface="Times New Roman"/>
              </a:rPr>
              <a:t> </a:t>
            </a:r>
            <a:r>
              <a:rPr lang="en-US" sz="2400" dirty="0">
                <a:latin typeface="Times New Roman"/>
                <a:cs typeface="Times New Roman"/>
              </a:rPr>
              <a:t>user.</a:t>
            </a:r>
            <a:r>
              <a:rPr lang="en-US" sz="2400" spc="99" dirty="0">
                <a:latin typeface="Times New Roman"/>
                <a:cs typeface="Times New Roman"/>
              </a:rPr>
              <a:t> </a:t>
            </a:r>
          </a:p>
          <a:p>
            <a:pPr marL="332933" marR="17318" indent="155427" algn="just">
              <a:lnSpc>
                <a:spcPct val="95900"/>
              </a:lnSpc>
              <a:spcBef>
                <a:spcPts val="147"/>
              </a:spcBef>
            </a:pPr>
            <a:r>
              <a:rPr lang="en-US" sz="2400" dirty="0">
                <a:latin typeface="Times New Roman"/>
                <a:cs typeface="Times New Roman"/>
              </a:rPr>
              <a:t>Proper</a:t>
            </a:r>
            <a:r>
              <a:rPr lang="en-US" sz="2400" spc="99" dirty="0">
                <a:latin typeface="Times New Roman"/>
                <a:cs typeface="Times New Roman"/>
              </a:rPr>
              <a:t> </a:t>
            </a:r>
            <a:r>
              <a:rPr lang="en-US" sz="2400" dirty="0">
                <a:latin typeface="Times New Roman"/>
                <a:cs typeface="Times New Roman"/>
              </a:rPr>
              <a:t>design</a:t>
            </a:r>
            <a:r>
              <a:rPr lang="en-US" sz="2400" spc="99" dirty="0">
                <a:latin typeface="Times New Roman"/>
                <a:cs typeface="Times New Roman"/>
              </a:rPr>
              <a:t> </a:t>
            </a:r>
            <a:r>
              <a:rPr lang="en-US" sz="2400" dirty="0">
                <a:latin typeface="Times New Roman"/>
                <a:cs typeface="Times New Roman"/>
              </a:rPr>
              <a:t>of</a:t>
            </a:r>
            <a:r>
              <a:rPr lang="en-US" sz="2400" spc="99" dirty="0">
                <a:latin typeface="Times New Roman"/>
                <a:cs typeface="Times New Roman"/>
              </a:rPr>
              <a:t> </a:t>
            </a:r>
            <a:r>
              <a:rPr lang="en-US" sz="2400" dirty="0">
                <a:latin typeface="Times New Roman"/>
                <a:cs typeface="Times New Roman"/>
              </a:rPr>
              <a:t>a</a:t>
            </a:r>
            <a:r>
              <a:rPr lang="en-US" sz="2400" spc="95" dirty="0">
                <a:latin typeface="Times New Roman"/>
                <a:cs typeface="Times New Roman"/>
              </a:rPr>
              <a:t> </a:t>
            </a:r>
            <a:r>
              <a:rPr lang="en-US" sz="2400" spc="-14" dirty="0">
                <a:latin typeface="Times New Roman"/>
                <a:cs typeface="Times New Roman"/>
              </a:rPr>
              <a:t>user </a:t>
            </a:r>
            <a:r>
              <a:rPr lang="en-US" sz="2400" dirty="0">
                <a:latin typeface="Times New Roman"/>
                <a:cs typeface="Times New Roman"/>
              </a:rPr>
              <a:t>interface</a:t>
            </a:r>
            <a:r>
              <a:rPr lang="en-US" sz="2400" spc="-14" dirty="0">
                <a:latin typeface="Times New Roman"/>
                <a:cs typeface="Times New Roman"/>
              </a:rPr>
              <a:t> </a:t>
            </a:r>
            <a:r>
              <a:rPr lang="en-US" sz="2400" dirty="0">
                <a:latin typeface="Times New Roman"/>
                <a:cs typeface="Times New Roman"/>
              </a:rPr>
              <a:t>can</a:t>
            </a:r>
            <a:r>
              <a:rPr lang="en-US" sz="2400" spc="-10" dirty="0">
                <a:latin typeface="Times New Roman"/>
                <a:cs typeface="Times New Roman"/>
              </a:rPr>
              <a:t> </a:t>
            </a:r>
            <a:r>
              <a:rPr lang="en-US" sz="2400" dirty="0">
                <a:latin typeface="Times New Roman"/>
                <a:cs typeface="Times New Roman"/>
              </a:rPr>
              <a:t>make</a:t>
            </a:r>
            <a:r>
              <a:rPr lang="en-US" sz="2400" spc="-10" dirty="0">
                <a:latin typeface="Times New Roman"/>
                <a:cs typeface="Times New Roman"/>
              </a:rPr>
              <a:t> </a:t>
            </a:r>
            <a:r>
              <a:rPr lang="en-US" sz="2400" dirty="0">
                <a:latin typeface="Times New Roman"/>
                <a:cs typeface="Times New Roman"/>
              </a:rPr>
              <a:t>a</a:t>
            </a:r>
            <a:r>
              <a:rPr lang="en-US" sz="2400" spc="-10" dirty="0">
                <a:latin typeface="Times New Roman"/>
                <a:cs typeface="Times New Roman"/>
              </a:rPr>
              <a:t> </a:t>
            </a:r>
            <a:r>
              <a:rPr lang="en-US" sz="2400" dirty="0">
                <a:latin typeface="Times New Roman"/>
                <a:cs typeface="Times New Roman"/>
              </a:rPr>
              <a:t>significant</a:t>
            </a:r>
            <a:r>
              <a:rPr lang="en-US" sz="2400" spc="-7" dirty="0">
                <a:latin typeface="Times New Roman"/>
                <a:cs typeface="Times New Roman"/>
              </a:rPr>
              <a:t> </a:t>
            </a:r>
            <a:r>
              <a:rPr lang="en-US" sz="2400" dirty="0">
                <a:latin typeface="Times New Roman"/>
                <a:cs typeface="Times New Roman"/>
              </a:rPr>
              <a:t>difference</a:t>
            </a:r>
            <a:r>
              <a:rPr lang="en-US" sz="2400" spc="-14" dirty="0">
                <a:latin typeface="Times New Roman"/>
                <a:cs typeface="Times New Roman"/>
              </a:rPr>
              <a:t> </a:t>
            </a:r>
            <a:r>
              <a:rPr lang="en-US" sz="2400" dirty="0">
                <a:latin typeface="Times New Roman"/>
                <a:cs typeface="Times New Roman"/>
              </a:rPr>
              <a:t>in</a:t>
            </a:r>
            <a:r>
              <a:rPr lang="en-US" sz="2400" spc="-3" dirty="0">
                <a:latin typeface="Times New Roman"/>
                <a:cs typeface="Times New Roman"/>
              </a:rPr>
              <a:t> </a:t>
            </a:r>
            <a:r>
              <a:rPr lang="en-US" sz="2400" dirty="0">
                <a:latin typeface="Times New Roman"/>
                <a:cs typeface="Times New Roman"/>
              </a:rPr>
              <a:t>training</a:t>
            </a:r>
            <a:r>
              <a:rPr lang="en-US" sz="2400" spc="-17" dirty="0">
                <a:latin typeface="Times New Roman"/>
                <a:cs typeface="Times New Roman"/>
              </a:rPr>
              <a:t> </a:t>
            </a:r>
            <a:r>
              <a:rPr lang="en-US" sz="2400" dirty="0">
                <a:latin typeface="Times New Roman"/>
                <a:cs typeface="Times New Roman"/>
              </a:rPr>
              <a:t>time,</a:t>
            </a:r>
            <a:r>
              <a:rPr lang="en-US" sz="2400" spc="-7" dirty="0">
                <a:latin typeface="Times New Roman"/>
                <a:cs typeface="Times New Roman"/>
              </a:rPr>
              <a:t> </a:t>
            </a:r>
            <a:r>
              <a:rPr lang="en-US" sz="2400" dirty="0">
                <a:latin typeface="Times New Roman"/>
                <a:cs typeface="Times New Roman"/>
              </a:rPr>
              <a:t>performance</a:t>
            </a:r>
            <a:r>
              <a:rPr lang="en-US" sz="2400" spc="-14" dirty="0">
                <a:latin typeface="Times New Roman"/>
                <a:cs typeface="Times New Roman"/>
              </a:rPr>
              <a:t> </a:t>
            </a:r>
            <a:r>
              <a:rPr lang="en-US" sz="2400" dirty="0">
                <a:latin typeface="Times New Roman"/>
                <a:cs typeface="Times New Roman"/>
              </a:rPr>
              <a:t>speed,</a:t>
            </a:r>
            <a:r>
              <a:rPr lang="en-US" sz="2400" spc="-7" dirty="0">
                <a:latin typeface="Times New Roman"/>
                <a:cs typeface="Times New Roman"/>
              </a:rPr>
              <a:t> </a:t>
            </a:r>
            <a:r>
              <a:rPr lang="en-US" sz="2400" dirty="0">
                <a:latin typeface="Times New Roman"/>
                <a:cs typeface="Times New Roman"/>
              </a:rPr>
              <a:t>error</a:t>
            </a:r>
            <a:r>
              <a:rPr lang="en-US" sz="2400" spc="-14" dirty="0">
                <a:latin typeface="Times New Roman"/>
                <a:cs typeface="Times New Roman"/>
              </a:rPr>
              <a:t> </a:t>
            </a:r>
            <a:r>
              <a:rPr lang="en-US" sz="2400" dirty="0">
                <a:latin typeface="Times New Roman"/>
                <a:cs typeface="Times New Roman"/>
              </a:rPr>
              <a:t>rates,</a:t>
            </a:r>
            <a:r>
              <a:rPr lang="en-US" sz="2400" spc="-7" dirty="0">
                <a:latin typeface="Times New Roman"/>
                <a:cs typeface="Times New Roman"/>
              </a:rPr>
              <a:t> </a:t>
            </a:r>
            <a:r>
              <a:rPr lang="en-US" sz="2400" spc="-14" dirty="0">
                <a:latin typeface="Times New Roman"/>
                <a:cs typeface="Times New Roman"/>
              </a:rPr>
              <a:t>user </a:t>
            </a:r>
            <a:r>
              <a:rPr lang="en-US" sz="2400" spc="-7" dirty="0">
                <a:latin typeface="Times New Roman"/>
                <a:cs typeface="Times New Roman"/>
              </a:rPr>
              <a:t>satisfaction,</a:t>
            </a:r>
            <a:r>
              <a:rPr lang="en-US" sz="2400" spc="-14"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user's</a:t>
            </a:r>
            <a:r>
              <a:rPr lang="en-US" sz="2400" spc="-10" dirty="0">
                <a:latin typeface="Times New Roman"/>
                <a:cs typeface="Times New Roman"/>
              </a:rPr>
              <a:t> </a:t>
            </a:r>
            <a:r>
              <a:rPr lang="en-US" sz="2400" dirty="0">
                <a:latin typeface="Times New Roman"/>
                <a:cs typeface="Times New Roman"/>
              </a:rPr>
              <a:t>retention</a:t>
            </a:r>
            <a:r>
              <a:rPr lang="en-US" sz="2400" spc="-10" dirty="0">
                <a:latin typeface="Times New Roman"/>
                <a:cs typeface="Times New Roman"/>
              </a:rPr>
              <a:t> </a:t>
            </a:r>
            <a:r>
              <a:rPr lang="en-US" sz="2400" dirty="0">
                <a:latin typeface="Times New Roman"/>
                <a:cs typeface="Times New Roman"/>
              </a:rPr>
              <a:t>of</a:t>
            </a:r>
            <a:r>
              <a:rPr lang="en-US" sz="2400" spc="-14" dirty="0">
                <a:latin typeface="Times New Roman"/>
                <a:cs typeface="Times New Roman"/>
              </a:rPr>
              <a:t> </a:t>
            </a:r>
            <a:r>
              <a:rPr lang="en-US" sz="2400" dirty="0">
                <a:latin typeface="Times New Roman"/>
                <a:cs typeface="Times New Roman"/>
              </a:rPr>
              <a:t>knowledge</a:t>
            </a:r>
            <a:r>
              <a:rPr lang="en-US" sz="2400" spc="-7" dirty="0">
                <a:latin typeface="Times New Roman"/>
                <a:cs typeface="Times New Roman"/>
              </a:rPr>
              <a:t> </a:t>
            </a:r>
            <a:r>
              <a:rPr lang="en-US" sz="2400" dirty="0">
                <a:latin typeface="Times New Roman"/>
                <a:cs typeface="Times New Roman"/>
              </a:rPr>
              <a:t>of</a:t>
            </a:r>
            <a:r>
              <a:rPr lang="en-US" sz="2400" spc="-14" dirty="0">
                <a:latin typeface="Times New Roman"/>
                <a:cs typeface="Times New Roman"/>
              </a:rPr>
              <a:t> </a:t>
            </a:r>
            <a:r>
              <a:rPr lang="en-US" sz="2400" dirty="0">
                <a:latin typeface="Times New Roman"/>
                <a:cs typeface="Times New Roman"/>
              </a:rPr>
              <a:t>operations</a:t>
            </a:r>
            <a:r>
              <a:rPr lang="en-US" sz="2400" spc="-10" dirty="0">
                <a:latin typeface="Times New Roman"/>
                <a:cs typeface="Times New Roman"/>
              </a:rPr>
              <a:t> </a:t>
            </a:r>
            <a:r>
              <a:rPr lang="en-US" sz="2400" dirty="0">
                <a:latin typeface="Times New Roman"/>
                <a:cs typeface="Times New Roman"/>
              </a:rPr>
              <a:t>over</a:t>
            </a:r>
            <a:r>
              <a:rPr lang="en-US" sz="2400" spc="-10" dirty="0">
                <a:latin typeface="Times New Roman"/>
                <a:cs typeface="Times New Roman"/>
              </a:rPr>
              <a:t> </a:t>
            </a:r>
            <a:r>
              <a:rPr lang="en-US" sz="2400" spc="-7" dirty="0">
                <a:latin typeface="Times New Roman"/>
                <a:cs typeface="Times New Roman"/>
              </a:rPr>
              <a:t>time.</a:t>
            </a:r>
            <a:endParaRPr lang="en-US" sz="24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B7A7DB4F-4D5F-1413-9063-75646E1B0AF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CCAF6DCA-97B2-2144-C02A-DDAA9DA15756}"/>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D5E2B88F-2718-C243-0A3F-70A9708592D6}"/>
              </a:ext>
            </a:extLst>
          </p:cNvPr>
          <p:cNvSpPr>
            <a:spLocks noGrp="1"/>
          </p:cNvSpPr>
          <p:nvPr>
            <p:ph type="sldNum" sz="quarter" idx="12"/>
          </p:nvPr>
        </p:nvSpPr>
        <p:spPr/>
        <p:txBody>
          <a:bodyPr/>
          <a:lstStyle/>
          <a:p>
            <a:fld id="{FBB2CDA3-3741-CA4A-A16E-9752FEDAB45F}" type="slidenum">
              <a:rPr lang="en-NP" smtClean="0"/>
              <a:t>27</a:t>
            </a:fld>
            <a:endParaRPr lang="en-NP"/>
          </a:p>
        </p:txBody>
      </p:sp>
    </p:spTree>
    <p:extLst>
      <p:ext uri="{BB962C8B-B14F-4D97-AF65-F5344CB8AC3E}">
        <p14:creationId xmlns:p14="http://schemas.microsoft.com/office/powerpoint/2010/main" val="339218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65E6-3562-3129-781B-EA2C732488B4}"/>
              </a:ext>
            </a:extLst>
          </p:cNvPr>
          <p:cNvSpPr>
            <a:spLocks noGrp="1"/>
          </p:cNvSpPr>
          <p:nvPr>
            <p:ph type="title"/>
          </p:nvPr>
        </p:nvSpPr>
        <p:spPr/>
        <p:txBody>
          <a:bodyPr/>
          <a:lstStyle/>
          <a:p>
            <a:r>
              <a:rPr lang="en-NP" b="1" dirty="0"/>
              <a:t>System Resources: Preemptable and non- preemptable resources</a:t>
            </a:r>
          </a:p>
        </p:txBody>
      </p:sp>
      <p:sp>
        <p:nvSpPr>
          <p:cNvPr id="3" name="Content Placeholder 2">
            <a:extLst>
              <a:ext uri="{FF2B5EF4-FFF2-40B4-BE49-F238E27FC236}">
                <a16:creationId xmlns:a16="http://schemas.microsoft.com/office/drawing/2014/main" id="{3CA0FC5C-0DC0-1EAD-0161-010B3A5FF8B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latin typeface="-webkit-standard"/>
              </a:rPr>
              <a:t>Resources come in two types</a:t>
            </a:r>
          </a:p>
          <a:p>
            <a:pPr marL="742950" lvl="1" indent="-285750" algn="l">
              <a:buFont typeface="Arial" panose="020B0604020202020204" pitchFamily="34" charset="0"/>
              <a:buChar char="•"/>
            </a:pPr>
            <a:r>
              <a:rPr lang="en-US" b="1" i="0" u="none" strike="noStrike" dirty="0">
                <a:solidFill>
                  <a:srgbClr val="000000"/>
                </a:solidFill>
                <a:effectLst/>
                <a:latin typeface="-webkit-standard"/>
              </a:rPr>
              <a:t>Preemptable</a:t>
            </a:r>
            <a:r>
              <a:rPr lang="en-US" b="0" i="0" u="none" strike="noStrike" dirty="0">
                <a:solidFill>
                  <a:srgbClr val="000000"/>
                </a:solidFill>
                <a:effectLst/>
                <a:latin typeface="-webkit-standard"/>
              </a:rPr>
              <a:t>, meaning that the resource can be taken away from its current owner (and given back later). </a:t>
            </a:r>
          </a:p>
          <a:p>
            <a:pPr marL="1200150" lvl="2" indent="-285750"/>
            <a:r>
              <a:rPr lang="en-US" b="0" i="0" u="none" strike="noStrike" dirty="0">
                <a:solidFill>
                  <a:srgbClr val="000000"/>
                </a:solidFill>
                <a:effectLst/>
                <a:latin typeface="-webkit-standard"/>
              </a:rPr>
              <a:t>An example is memory.</a:t>
            </a:r>
          </a:p>
          <a:p>
            <a:pPr marL="742950" lvl="1" indent="-285750" algn="l">
              <a:buFont typeface="Arial" panose="020B0604020202020204" pitchFamily="34" charset="0"/>
              <a:buChar char="•"/>
            </a:pPr>
            <a:r>
              <a:rPr lang="en-US" b="1" i="0" u="none" strike="noStrike" dirty="0">
                <a:solidFill>
                  <a:srgbClr val="000000"/>
                </a:solidFill>
                <a:effectLst/>
                <a:latin typeface="-webkit-standard"/>
              </a:rPr>
              <a:t>Non-preemptable</a:t>
            </a:r>
            <a:r>
              <a:rPr lang="en-US" b="0" i="0" u="none" strike="noStrike" dirty="0">
                <a:solidFill>
                  <a:srgbClr val="000000"/>
                </a:solidFill>
                <a:effectLst/>
                <a:latin typeface="-webkit-standard"/>
              </a:rPr>
              <a:t>, meaning that the resource cannot be taken away. </a:t>
            </a:r>
          </a:p>
          <a:p>
            <a:pPr marL="1200150" lvl="2" indent="-285750"/>
            <a:r>
              <a:rPr lang="en-US" b="0" i="0" u="none" strike="noStrike" dirty="0">
                <a:solidFill>
                  <a:srgbClr val="000000"/>
                </a:solidFill>
                <a:effectLst/>
                <a:latin typeface="-webkit-standard"/>
              </a:rPr>
              <a:t>An example is a printer.</a:t>
            </a:r>
          </a:p>
          <a:p>
            <a:endParaRPr lang="en-NP" dirty="0"/>
          </a:p>
        </p:txBody>
      </p:sp>
      <p:sp>
        <p:nvSpPr>
          <p:cNvPr id="4" name="Date Placeholder 3">
            <a:extLst>
              <a:ext uri="{FF2B5EF4-FFF2-40B4-BE49-F238E27FC236}">
                <a16:creationId xmlns:a16="http://schemas.microsoft.com/office/drawing/2014/main" id="{AC9D40F0-6F91-BDD2-0F63-2C401FA02D46}"/>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D0CB4021-0CA1-086C-1048-1E5B76EFC68C}"/>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C9064F4E-94A6-D729-2D57-B1BC3EC09CEF}"/>
              </a:ext>
            </a:extLst>
          </p:cNvPr>
          <p:cNvSpPr>
            <a:spLocks noGrp="1"/>
          </p:cNvSpPr>
          <p:nvPr>
            <p:ph type="sldNum" sz="quarter" idx="12"/>
          </p:nvPr>
        </p:nvSpPr>
        <p:spPr/>
        <p:txBody>
          <a:bodyPr/>
          <a:lstStyle/>
          <a:p>
            <a:fld id="{FBB2CDA3-3741-CA4A-A16E-9752FEDAB45F}" type="slidenum">
              <a:rPr lang="en-NP" smtClean="0"/>
              <a:t>28</a:t>
            </a:fld>
            <a:endParaRPr lang="en-NP"/>
          </a:p>
        </p:txBody>
      </p:sp>
    </p:spTree>
    <p:extLst>
      <p:ext uri="{BB962C8B-B14F-4D97-AF65-F5344CB8AC3E}">
        <p14:creationId xmlns:p14="http://schemas.microsoft.com/office/powerpoint/2010/main" val="1548641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63EBA7-DF9C-8B19-1530-161E7853D57A}"/>
              </a:ext>
            </a:extLst>
          </p:cNvPr>
          <p:cNvSpPr>
            <a:spLocks noGrp="1"/>
          </p:cNvSpPr>
          <p:nvPr>
            <p:ph idx="1"/>
          </p:nvPr>
        </p:nvSpPr>
        <p:spPr>
          <a:xfrm>
            <a:off x="589200" y="1233377"/>
            <a:ext cx="5832865" cy="4943586"/>
          </a:xfrm>
        </p:spPr>
        <p:txBody>
          <a:bodyPr/>
          <a:lstStyle/>
          <a:p>
            <a:pPr marL="186262" indent="0">
              <a:buNone/>
            </a:pPr>
            <a:r>
              <a:rPr lang="en-US" sz="2400" b="1" dirty="0">
                <a:latin typeface="TimesNewRomanPSMT"/>
              </a:rPr>
              <a:t>Deadlock</a:t>
            </a:r>
          </a:p>
          <a:p>
            <a:pPr marL="529162" indent="-342900"/>
            <a:r>
              <a:rPr lang="en-US" sz="2400" dirty="0">
                <a:latin typeface="TimesNewRomanPSMT"/>
              </a:rPr>
              <a:t>Deadlock is a situation where a set of processes are blocked because each process is holding a resource and waiting for another resource acquired by some other process. </a:t>
            </a:r>
            <a:endParaRPr lang="en-US" dirty="0">
              <a:effectLst/>
            </a:endParaRPr>
          </a:p>
          <a:p>
            <a:pPr marL="529162" indent="-342900"/>
            <a:r>
              <a:rPr lang="en-US" sz="2400" dirty="0">
                <a:latin typeface="TimesNewRomanPSMT"/>
              </a:rPr>
              <a:t>Since all the processes are waiting, none of them will ever cause any of the events that would wake up any of the other members of the set &amp; all the processes continue to wait forever.</a:t>
            </a:r>
            <a:endParaRPr lang="en-NP" sz="2400" dirty="0">
              <a:latin typeface="TimesNewRomanPSMT"/>
            </a:endParaRPr>
          </a:p>
        </p:txBody>
      </p:sp>
      <p:sp>
        <p:nvSpPr>
          <p:cNvPr id="5" name="Slide Number Placeholder 4">
            <a:extLst>
              <a:ext uri="{FF2B5EF4-FFF2-40B4-BE49-F238E27FC236}">
                <a16:creationId xmlns:a16="http://schemas.microsoft.com/office/drawing/2014/main" id="{97AE964D-EBC8-726B-F7FB-CD5D615BCB8E}"/>
              </a:ext>
            </a:extLst>
          </p:cNvPr>
          <p:cNvSpPr>
            <a:spLocks noGrp="1"/>
          </p:cNvSpPr>
          <p:nvPr>
            <p:ph type="sldNum" sz="quarter" idx="12"/>
          </p:nvPr>
        </p:nvSpPr>
        <p:spPr/>
        <p:txBody>
          <a:bodyPr/>
          <a:lstStyle/>
          <a:p>
            <a:fld id="{00000000-1234-1234-1234-123412341234}" type="slidenum">
              <a:rPr lang="en" smtClean="0"/>
              <a:pPr/>
              <a:t>29</a:t>
            </a:fld>
            <a:endParaRPr lang="en"/>
          </a:p>
        </p:txBody>
      </p:sp>
      <p:pic>
        <p:nvPicPr>
          <p:cNvPr id="11265" name="Picture 1" descr="page25image54614736">
            <a:extLst>
              <a:ext uri="{FF2B5EF4-FFF2-40B4-BE49-F238E27FC236}">
                <a16:creationId xmlns:a16="http://schemas.microsoft.com/office/drawing/2014/main" id="{4F7748FA-E6BC-547A-B68E-65FBC8667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065" y="1854138"/>
            <a:ext cx="5354397" cy="370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3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7C1B-36CD-7B78-3F3B-5EC0C47C4870}"/>
              </a:ext>
            </a:extLst>
          </p:cNvPr>
          <p:cNvSpPr>
            <a:spLocks noGrp="1"/>
          </p:cNvSpPr>
          <p:nvPr>
            <p:ph type="title"/>
          </p:nvPr>
        </p:nvSpPr>
        <p:spPr/>
        <p:txBody>
          <a:bodyPr/>
          <a:lstStyle/>
          <a:p>
            <a:r>
              <a:rPr lang="en-NP">
                <a:solidFill>
                  <a:srgbClr val="FF0000"/>
                </a:solidFill>
              </a:rPr>
              <a:t>OUTLINES:</a:t>
            </a:r>
            <a:endParaRPr lang="en-NP" dirty="0">
              <a:solidFill>
                <a:srgbClr val="FF0000"/>
              </a:solidFill>
            </a:endParaRPr>
          </a:p>
        </p:txBody>
      </p:sp>
      <p:sp>
        <p:nvSpPr>
          <p:cNvPr id="3" name="Content Placeholder 2">
            <a:extLst>
              <a:ext uri="{FF2B5EF4-FFF2-40B4-BE49-F238E27FC236}">
                <a16:creationId xmlns:a16="http://schemas.microsoft.com/office/drawing/2014/main" id="{6EF14091-8EAA-E914-BDC9-E18CCD6FDA94}"/>
              </a:ext>
            </a:extLst>
          </p:cNvPr>
          <p:cNvSpPr>
            <a:spLocks noGrp="1"/>
          </p:cNvSpPr>
          <p:nvPr>
            <p:ph idx="1"/>
          </p:nvPr>
        </p:nvSpPr>
        <p:spPr>
          <a:xfrm>
            <a:off x="693683" y="1408386"/>
            <a:ext cx="10660117" cy="4768577"/>
          </a:xfrm>
        </p:spPr>
        <p:txBody>
          <a:bodyPr>
            <a:normAutofit/>
          </a:bodyPr>
          <a:lstStyle/>
          <a:p>
            <a:pPr marL="0" indent="0">
              <a:buNone/>
            </a:pPr>
            <a:r>
              <a:rPr lang="en-US" sz="1800" dirty="0">
                <a:effectLst/>
                <a:latin typeface="CIDFont+F2"/>
              </a:rPr>
              <a:t>- Introduction, Interrupts Handlers </a:t>
            </a:r>
            <a:endParaRPr lang="en-US" dirty="0">
              <a:effectLst/>
            </a:endParaRPr>
          </a:p>
          <a:p>
            <a:pPr marL="0" indent="0">
              <a:buNone/>
            </a:pPr>
            <a:r>
              <a:rPr lang="en-US" sz="1800" dirty="0">
                <a:effectLst/>
                <a:latin typeface="CIDFont+F2"/>
              </a:rPr>
              <a:t>-  Principles of I/O Hardware (I/O Device, Device Controller, Memory Mapped I/O, Direct Memory Access) </a:t>
            </a:r>
            <a:endParaRPr lang="en-US" dirty="0">
              <a:effectLst/>
            </a:endParaRPr>
          </a:p>
          <a:p>
            <a:pPr marL="0" indent="0">
              <a:buNone/>
            </a:pPr>
            <a:r>
              <a:rPr lang="en-US" sz="1800" dirty="0">
                <a:effectLst/>
                <a:latin typeface="CIDFont+F2"/>
              </a:rPr>
              <a:t>-  Principles of I/O Software (Goals of I/O Software, Polled I/O verses Interrupt Driven I/O, Character User Interface and Graphical User Interface, Device Driver, Device Independent I/O Software, User -space I/O Software, </a:t>
            </a:r>
            <a:endParaRPr lang="en-US" dirty="0">
              <a:effectLst/>
            </a:endParaRPr>
          </a:p>
          <a:p>
            <a:pPr marL="0" indent="0">
              <a:buNone/>
            </a:pPr>
            <a:r>
              <a:rPr lang="en-US" sz="1800" dirty="0">
                <a:effectLst/>
                <a:latin typeface="CIDFont+F2"/>
              </a:rPr>
              <a:t>-  System Resources: Preemptable and Non-</a:t>
            </a:r>
            <a:r>
              <a:rPr lang="en-US" sz="1800" dirty="0" err="1">
                <a:effectLst/>
                <a:latin typeface="CIDFont+F2"/>
              </a:rPr>
              <a:t>preempable</a:t>
            </a:r>
            <a:r>
              <a:rPr lang="en-US" sz="1800" dirty="0">
                <a:effectLst/>
                <a:latin typeface="CIDFont+F2"/>
              </a:rPr>
              <a:t>, Method of handling Deadlocks, Deadlock prevention, </a:t>
            </a:r>
            <a:endParaRPr lang="en-US" dirty="0">
              <a:effectLst/>
            </a:endParaRPr>
          </a:p>
          <a:p>
            <a:pPr marL="0" indent="0">
              <a:buNone/>
            </a:pPr>
            <a:r>
              <a:rPr lang="en-US" sz="1800" dirty="0">
                <a:effectLst/>
                <a:latin typeface="CIDFont+F2"/>
              </a:rPr>
              <a:t>-  Deadlock avoidance: Banker’s Algorithm, Deadlock detection: Resource allocation graph, Recovery from </a:t>
            </a:r>
            <a:r>
              <a:rPr lang="en-US" dirty="0"/>
              <a:t> </a:t>
            </a:r>
            <a:r>
              <a:rPr lang="en-US" sz="1800" dirty="0">
                <a:effectLst/>
                <a:latin typeface="CIDFont+F2"/>
              </a:rPr>
              <a:t>Deadlock </a:t>
            </a:r>
            <a:endParaRPr lang="en-US" dirty="0">
              <a:effectLst/>
            </a:endParaRPr>
          </a:p>
          <a:p>
            <a:pPr marL="0" indent="0">
              <a:buNone/>
            </a:pPr>
            <a:r>
              <a:rPr lang="en-US" sz="1800" dirty="0">
                <a:effectLst/>
                <a:latin typeface="CIDFont+F2"/>
              </a:rPr>
              <a:t>-  Redundant Array of Inexpensive Disks </a:t>
            </a:r>
            <a:endParaRPr lang="en-US" dirty="0">
              <a:effectLst/>
            </a:endParaRPr>
          </a:p>
          <a:p>
            <a:pPr marL="0" indent="0">
              <a:buNone/>
            </a:pPr>
            <a:r>
              <a:rPr lang="en-US" sz="1800" dirty="0">
                <a:effectLst/>
                <a:latin typeface="CIDFont+F2"/>
              </a:rPr>
              <a:t>-  RAM Disks </a:t>
            </a:r>
            <a:endParaRPr lang="en-US" dirty="0">
              <a:effectLst/>
            </a:endParaRPr>
          </a:p>
          <a:p>
            <a:pPr marL="0" indent="0">
              <a:buNone/>
            </a:pPr>
            <a:endParaRPr lang="en-NP" dirty="0"/>
          </a:p>
        </p:txBody>
      </p:sp>
      <p:sp>
        <p:nvSpPr>
          <p:cNvPr id="4" name="Date Placeholder 3">
            <a:extLst>
              <a:ext uri="{FF2B5EF4-FFF2-40B4-BE49-F238E27FC236}">
                <a16:creationId xmlns:a16="http://schemas.microsoft.com/office/drawing/2014/main" id="{71EBC857-186E-DD37-58B3-34FC520A423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5281CD5F-7383-9E1C-DFE6-449A59105BC2}"/>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8185DA16-8562-F01F-7267-9862E165C8CE}"/>
              </a:ext>
            </a:extLst>
          </p:cNvPr>
          <p:cNvSpPr>
            <a:spLocks noGrp="1"/>
          </p:cNvSpPr>
          <p:nvPr>
            <p:ph type="sldNum" sz="quarter" idx="12"/>
          </p:nvPr>
        </p:nvSpPr>
        <p:spPr/>
        <p:txBody>
          <a:bodyPr/>
          <a:lstStyle/>
          <a:p>
            <a:fld id="{FBB2CDA3-3741-CA4A-A16E-9752FEDAB45F}" type="slidenum">
              <a:rPr lang="en-NP" smtClean="0"/>
              <a:t>3</a:t>
            </a:fld>
            <a:endParaRPr lang="en-NP"/>
          </a:p>
        </p:txBody>
      </p:sp>
    </p:spTree>
    <p:extLst>
      <p:ext uri="{BB962C8B-B14F-4D97-AF65-F5344CB8AC3E}">
        <p14:creationId xmlns:p14="http://schemas.microsoft.com/office/powerpoint/2010/main" val="3054100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79269-9ABC-D31D-0D08-F575EA7FEF10}"/>
              </a:ext>
            </a:extLst>
          </p:cNvPr>
          <p:cNvSpPr>
            <a:spLocks noGrp="1"/>
          </p:cNvSpPr>
          <p:nvPr>
            <p:ph idx="1"/>
          </p:nvPr>
        </p:nvSpPr>
        <p:spPr/>
        <p:txBody>
          <a:bodyPr>
            <a:normAutofit lnSpcReduction="10000"/>
          </a:bodyPr>
          <a:lstStyle/>
          <a:p>
            <a:pPr marL="0" indent="0">
              <a:buNone/>
            </a:pPr>
            <a:r>
              <a:rPr lang="en-US" dirty="0"/>
              <a:t>Example of deadlock</a:t>
            </a:r>
          </a:p>
          <a:p>
            <a:r>
              <a:rPr lang="en-US" dirty="0"/>
              <a:t>Two processes A and B each want to record a scanned document on a CD.</a:t>
            </a:r>
          </a:p>
          <a:p>
            <a:r>
              <a:rPr lang="en-US" dirty="0"/>
              <a:t>A requests permission to use Scanner and is granted.</a:t>
            </a:r>
          </a:p>
          <a:p>
            <a:r>
              <a:rPr lang="en-US" dirty="0"/>
              <a:t>B is programmed differently and requests the CD recorder first and is also granted.</a:t>
            </a:r>
          </a:p>
          <a:p>
            <a:r>
              <a:rPr lang="en-US" dirty="0"/>
              <a:t>Now, A asks for the CD recorder, but the request is denied until B  releases it. Unfortunately, instead of releasing the CD recorder B asks for Scanner. At this point both processes are blocked and will remain so forever. This situation is called Deadlock.</a:t>
            </a:r>
            <a:endParaRPr lang="en-NP" dirty="0"/>
          </a:p>
        </p:txBody>
      </p:sp>
      <p:sp>
        <p:nvSpPr>
          <p:cNvPr id="4" name="Date Placeholder 3">
            <a:extLst>
              <a:ext uri="{FF2B5EF4-FFF2-40B4-BE49-F238E27FC236}">
                <a16:creationId xmlns:a16="http://schemas.microsoft.com/office/drawing/2014/main" id="{0A901B72-0E53-F7B0-D9FA-9EA32DC3ECD2}"/>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3BFCC4A2-AE6B-9EA6-06AB-880ECC8BDDAA}"/>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E0BB99F7-C7D8-5DC8-FCCF-D304503488C4}"/>
              </a:ext>
            </a:extLst>
          </p:cNvPr>
          <p:cNvSpPr>
            <a:spLocks noGrp="1"/>
          </p:cNvSpPr>
          <p:nvPr>
            <p:ph type="sldNum" sz="quarter" idx="12"/>
          </p:nvPr>
        </p:nvSpPr>
        <p:spPr/>
        <p:txBody>
          <a:bodyPr/>
          <a:lstStyle/>
          <a:p>
            <a:fld id="{FBB2CDA3-3741-CA4A-A16E-9752FEDAB45F}" type="slidenum">
              <a:rPr lang="en-NP" smtClean="0"/>
              <a:t>30</a:t>
            </a:fld>
            <a:endParaRPr lang="en-NP"/>
          </a:p>
        </p:txBody>
      </p:sp>
    </p:spTree>
    <p:extLst>
      <p:ext uri="{BB962C8B-B14F-4D97-AF65-F5344CB8AC3E}">
        <p14:creationId xmlns:p14="http://schemas.microsoft.com/office/powerpoint/2010/main" val="426243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F198FC-4925-D6F5-4102-E21F3E62F5A2}"/>
              </a:ext>
            </a:extLst>
          </p:cNvPr>
          <p:cNvSpPr>
            <a:spLocks noGrp="1"/>
          </p:cNvSpPr>
          <p:nvPr>
            <p:ph idx="1"/>
          </p:nvPr>
        </p:nvSpPr>
        <p:spPr/>
        <p:txBody>
          <a:bodyPr/>
          <a:lstStyle/>
          <a:p>
            <a:pPr marL="186262" indent="0">
              <a:buNone/>
            </a:pPr>
            <a:r>
              <a:rPr lang="en-US" sz="2400" i="1" dirty="0">
                <a:latin typeface="TimesNewRomanPS"/>
              </a:rPr>
              <a:t>Condition of Deadlock arises: </a:t>
            </a:r>
          </a:p>
          <a:p>
            <a:pPr marL="186262" indent="0">
              <a:buNone/>
            </a:pPr>
            <a:r>
              <a:rPr lang="en-US" sz="2400" b="1" i="1" dirty="0">
                <a:latin typeface="TimesNewRomanPS"/>
              </a:rPr>
              <a:t>Mutual Exclusion – </a:t>
            </a:r>
            <a:endParaRPr lang="en-US" b="1" dirty="0">
              <a:effectLst/>
            </a:endParaRPr>
          </a:p>
          <a:p>
            <a:r>
              <a:rPr lang="en-US" sz="2400" dirty="0">
                <a:latin typeface="TimesNewRomanPSMT"/>
              </a:rPr>
              <a:t>At least one resource must be kept in a non-shareable state; if another process requests it, it must wait for it to be released. </a:t>
            </a:r>
            <a:endParaRPr lang="en-US" dirty="0">
              <a:effectLst/>
            </a:endParaRPr>
          </a:p>
          <a:p>
            <a:pPr marL="186262" indent="0">
              <a:buNone/>
            </a:pPr>
            <a:r>
              <a:rPr lang="en-US" sz="2400" b="1" i="1" dirty="0">
                <a:latin typeface="TimesNewRomanPS"/>
              </a:rPr>
              <a:t>Hold and Wait – </a:t>
            </a:r>
            <a:endParaRPr lang="en-US" b="1" dirty="0">
              <a:effectLst/>
            </a:endParaRPr>
          </a:p>
          <a:p>
            <a:r>
              <a:rPr lang="en-US" sz="2400" dirty="0">
                <a:latin typeface="TimesNewRomanPSMT"/>
              </a:rPr>
              <a:t>A process must hold at least one resource while also waiting for at least one resource that another process is currently holding. </a:t>
            </a:r>
            <a:endParaRPr lang="en-US" dirty="0">
              <a:effectLst/>
            </a:endParaRPr>
          </a:p>
          <a:p>
            <a:endParaRPr lang="en-NP" dirty="0"/>
          </a:p>
        </p:txBody>
      </p:sp>
      <p:sp>
        <p:nvSpPr>
          <p:cNvPr id="5" name="Slide Number Placeholder 4">
            <a:extLst>
              <a:ext uri="{FF2B5EF4-FFF2-40B4-BE49-F238E27FC236}">
                <a16:creationId xmlns:a16="http://schemas.microsoft.com/office/drawing/2014/main" id="{27D715F5-74A6-F995-8DAE-F51AC4FC8B2F}"/>
              </a:ext>
            </a:extLst>
          </p:cNvPr>
          <p:cNvSpPr>
            <a:spLocks noGrp="1"/>
          </p:cNvSpPr>
          <p:nvPr>
            <p:ph type="sldNum" sz="quarter" idx="12"/>
          </p:nvPr>
        </p:nvSpPr>
        <p:spPr/>
        <p:txBody>
          <a:bodyPr/>
          <a:lstStyle/>
          <a:p>
            <a:fld id="{00000000-1234-1234-1234-123412341234}" type="slidenum">
              <a:rPr lang="en" smtClean="0"/>
              <a:pPr/>
              <a:t>31</a:t>
            </a:fld>
            <a:endParaRPr lang="en"/>
          </a:p>
        </p:txBody>
      </p:sp>
    </p:spTree>
    <p:extLst>
      <p:ext uri="{BB962C8B-B14F-4D97-AF65-F5344CB8AC3E}">
        <p14:creationId xmlns:p14="http://schemas.microsoft.com/office/powerpoint/2010/main" val="180134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69F9A9C-89A9-17EF-968C-378C316402DB}"/>
              </a:ext>
            </a:extLst>
          </p:cNvPr>
          <p:cNvSpPr>
            <a:spLocks noGrp="1"/>
          </p:cNvSpPr>
          <p:nvPr>
            <p:ph idx="1"/>
          </p:nvPr>
        </p:nvSpPr>
        <p:spPr/>
        <p:txBody>
          <a:bodyPr>
            <a:normAutofit fontScale="92500" lnSpcReduction="20000"/>
          </a:bodyPr>
          <a:lstStyle/>
          <a:p>
            <a:pPr marL="186262" indent="0">
              <a:buNone/>
            </a:pPr>
            <a:r>
              <a:rPr lang="en-US" b="1" i="1" dirty="0">
                <a:latin typeface="TimesNewRomanPS"/>
              </a:rPr>
              <a:t>No preemption – </a:t>
            </a:r>
            <a:endParaRPr lang="en-US" b="1" dirty="0">
              <a:effectLst/>
            </a:endParaRPr>
          </a:p>
          <a:p>
            <a:r>
              <a:rPr lang="en-US" dirty="0">
                <a:latin typeface="TimesNewRomanPSMT"/>
              </a:rPr>
              <a:t>Once a process holds a resource (i.e. after its request is granted), that resource cannot be taken away from that process until the process voluntarily releases it. </a:t>
            </a:r>
            <a:endParaRPr lang="en-US" dirty="0">
              <a:effectLst/>
            </a:endParaRPr>
          </a:p>
          <a:p>
            <a:pPr marL="186262" indent="0">
              <a:buNone/>
            </a:pPr>
            <a:r>
              <a:rPr lang="en-US" b="1" i="1" dirty="0">
                <a:latin typeface="TimesNewRomanPS"/>
              </a:rPr>
              <a:t>Circular Wait – </a:t>
            </a:r>
            <a:endParaRPr lang="en-US" b="1" dirty="0">
              <a:effectLst/>
            </a:endParaRPr>
          </a:p>
          <a:p>
            <a:pPr algn="l"/>
            <a:r>
              <a:rPr lang="en-US" dirty="0">
                <a:latin typeface="TimesNewRomanPSMT"/>
              </a:rPr>
              <a:t>Circular wait occurs when a process holds a resource while waiting for another resource that is held by a different process in the system. This creates a circular dependency among the processes and their requested resources, forming a cycle.</a:t>
            </a:r>
          </a:p>
          <a:p>
            <a:r>
              <a:rPr lang="en-US" dirty="0"/>
              <a:t>There exists a set {P1 , ..., </a:t>
            </a:r>
            <a:r>
              <a:rPr lang="en-US" dirty="0" err="1"/>
              <a:t>Pn</a:t>
            </a:r>
            <a:r>
              <a:rPr lang="en-US" dirty="0"/>
              <a:t> } of waiting processes. P1 is waiting for a resource that is held by P2. P2 is waiting for a resource that is held by P3... </a:t>
            </a:r>
            <a:r>
              <a:rPr lang="en-US" dirty="0" err="1"/>
              <a:t>Pn</a:t>
            </a:r>
            <a:r>
              <a:rPr lang="en-US" dirty="0"/>
              <a:t> is waiting for a resource that is held by P1.</a:t>
            </a:r>
            <a:endParaRPr lang="en-NP" dirty="0"/>
          </a:p>
        </p:txBody>
      </p:sp>
      <p:sp>
        <p:nvSpPr>
          <p:cNvPr id="5" name="Slide Number Placeholder 4">
            <a:extLst>
              <a:ext uri="{FF2B5EF4-FFF2-40B4-BE49-F238E27FC236}">
                <a16:creationId xmlns:a16="http://schemas.microsoft.com/office/drawing/2014/main" id="{8530B81C-13C6-AF5A-46C7-AB636230BC80}"/>
              </a:ext>
            </a:extLst>
          </p:cNvPr>
          <p:cNvSpPr>
            <a:spLocks noGrp="1"/>
          </p:cNvSpPr>
          <p:nvPr>
            <p:ph type="sldNum" sz="quarter" idx="12"/>
          </p:nvPr>
        </p:nvSpPr>
        <p:spPr/>
        <p:txBody>
          <a:bodyPr/>
          <a:lstStyle/>
          <a:p>
            <a:fld id="{00000000-1234-1234-1234-123412341234}" type="slidenum">
              <a:rPr lang="en" smtClean="0"/>
              <a:pPr/>
              <a:t>32</a:t>
            </a:fld>
            <a:endParaRPr lang="en"/>
          </a:p>
        </p:txBody>
      </p:sp>
    </p:spTree>
    <p:extLst>
      <p:ext uri="{BB962C8B-B14F-4D97-AF65-F5344CB8AC3E}">
        <p14:creationId xmlns:p14="http://schemas.microsoft.com/office/powerpoint/2010/main" val="4169673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7131D3-59CB-A7A5-FCEF-E2F22730735C}"/>
              </a:ext>
            </a:extLst>
          </p:cNvPr>
          <p:cNvSpPr>
            <a:spLocks noGrp="1"/>
          </p:cNvSpPr>
          <p:nvPr>
            <p:ph idx="1"/>
          </p:nvPr>
        </p:nvSpPr>
        <p:spPr>
          <a:xfrm>
            <a:off x="680484" y="595423"/>
            <a:ext cx="10673316" cy="5581540"/>
          </a:xfrm>
        </p:spPr>
        <p:txBody>
          <a:bodyPr>
            <a:normAutofit/>
          </a:bodyPr>
          <a:lstStyle/>
          <a:p>
            <a:pPr marL="0" indent="0">
              <a:buNone/>
            </a:pPr>
            <a:r>
              <a:rPr lang="en-US" sz="2400" b="1" dirty="0">
                <a:latin typeface="TimesNewRomanPSMT"/>
              </a:rPr>
              <a:t>Deadlock Modeling</a:t>
            </a:r>
          </a:p>
          <a:p>
            <a:r>
              <a:rPr lang="en-US" sz="2400" dirty="0">
                <a:latin typeface="TimesNewRomanPSMT"/>
              </a:rPr>
              <a:t>A deadlock occurs when a set of processes is stalled because each process is holding a resource and waiting for another process to acquire another resource. </a:t>
            </a:r>
          </a:p>
          <a:p>
            <a:r>
              <a:rPr lang="en-US" sz="2400" dirty="0">
                <a:latin typeface="TimesNewRomanPSMT"/>
              </a:rPr>
              <a:t>for example: Process 1 is holding Resource 1 while Process 2 acquires Resource 2, and Process 2 is waiting for Resource 1. </a:t>
            </a:r>
          </a:p>
          <a:p>
            <a:r>
              <a:rPr lang="en-US" sz="2400" dirty="0">
                <a:latin typeface="TimesNewRomanPSMT"/>
              </a:rPr>
              <a:t>Deadlocks can be described more precisely in terms of Resource allocation graph. It’s a set of vertices V and a set of edges E. V is partitioned into two types:</a:t>
            </a:r>
          </a:p>
          <a:p>
            <a:pPr marL="457200" lvl="1" indent="0">
              <a:buNone/>
            </a:pPr>
            <a:r>
              <a:rPr lang="en-US" dirty="0"/>
              <a:t>P = {P1, P 2, ..., P n}, the set consisting of all the processes in the system.</a:t>
            </a:r>
          </a:p>
          <a:p>
            <a:pPr marL="457200" lvl="1" indent="0">
              <a:buNone/>
            </a:pPr>
            <a:r>
              <a:rPr lang="en-US" dirty="0"/>
              <a:t>R = {R1, R2 , ..., Rm}, the set consisting of all resource types in the system.</a:t>
            </a:r>
          </a:p>
          <a:p>
            <a:pPr marL="457200" lvl="1" indent="0">
              <a:buNone/>
            </a:pPr>
            <a:r>
              <a:rPr lang="en-US" dirty="0"/>
              <a:t>request edge – directed edge Pi</a:t>
            </a:r>
            <a:r>
              <a:rPr lang="en-US" dirty="0">
                <a:sym typeface="Wingdings" pitchFamily="2" charset="2"/>
              </a:rPr>
              <a:t></a:t>
            </a:r>
            <a:r>
              <a:rPr lang="en-US" dirty="0"/>
              <a:t> </a:t>
            </a:r>
            <a:r>
              <a:rPr lang="en-US" dirty="0" err="1"/>
              <a:t>Rj</a:t>
            </a:r>
            <a:endParaRPr lang="en-US" dirty="0"/>
          </a:p>
          <a:p>
            <a:pPr marL="457200" lvl="1" indent="0">
              <a:buNone/>
            </a:pPr>
            <a:r>
              <a:rPr lang="en-US" dirty="0"/>
              <a:t>assignment edge – directed edge </a:t>
            </a:r>
            <a:r>
              <a:rPr lang="en-US" dirty="0" err="1"/>
              <a:t>Rj</a:t>
            </a:r>
            <a:r>
              <a:rPr lang="en-US" dirty="0"/>
              <a:t> </a:t>
            </a:r>
            <a:r>
              <a:rPr lang="en-US" dirty="0">
                <a:sym typeface="Wingdings" pitchFamily="2" charset="2"/>
              </a:rPr>
              <a:t> </a:t>
            </a:r>
            <a:r>
              <a:rPr lang="en-US" dirty="0"/>
              <a:t>Pi</a:t>
            </a:r>
            <a:endParaRPr lang="en-NP" dirty="0"/>
          </a:p>
        </p:txBody>
      </p:sp>
      <p:sp>
        <p:nvSpPr>
          <p:cNvPr id="5" name="Slide Number Placeholder 4">
            <a:extLst>
              <a:ext uri="{FF2B5EF4-FFF2-40B4-BE49-F238E27FC236}">
                <a16:creationId xmlns:a16="http://schemas.microsoft.com/office/drawing/2014/main" id="{6F9942AA-E377-5F9A-01FC-93281B908B8A}"/>
              </a:ext>
            </a:extLst>
          </p:cNvPr>
          <p:cNvSpPr>
            <a:spLocks noGrp="1"/>
          </p:cNvSpPr>
          <p:nvPr>
            <p:ph type="sldNum" sz="quarter" idx="12"/>
          </p:nvPr>
        </p:nvSpPr>
        <p:spPr/>
        <p:txBody>
          <a:bodyPr/>
          <a:lstStyle/>
          <a:p>
            <a:fld id="{00000000-1234-1234-1234-123412341234}" type="slidenum">
              <a:rPr lang="en" smtClean="0"/>
              <a:pPr/>
              <a:t>33</a:t>
            </a:fld>
            <a:endParaRPr lang="en"/>
          </a:p>
        </p:txBody>
      </p:sp>
      <p:pic>
        <p:nvPicPr>
          <p:cNvPr id="13316" name="Picture 4" descr="page27image54931856">
            <a:extLst>
              <a:ext uri="{FF2B5EF4-FFF2-40B4-BE49-F238E27FC236}">
                <a16:creationId xmlns:a16="http://schemas.microsoft.com/office/drawing/2014/main" id="{3AFC6BF0-8AC4-1581-42E4-DB3CD68FE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132" y="4414866"/>
            <a:ext cx="2910347" cy="244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graph&#10;&#10;Description automatically generated">
            <a:extLst>
              <a:ext uri="{FF2B5EF4-FFF2-40B4-BE49-F238E27FC236}">
                <a16:creationId xmlns:a16="http://schemas.microsoft.com/office/drawing/2014/main" id="{42156FF2-F994-FFDC-54BE-CA16FEEE90A9}"/>
              </a:ext>
            </a:extLst>
          </p:cNvPr>
          <p:cNvPicPr>
            <a:picLocks noGrp="1" noChangeAspect="1"/>
          </p:cNvPicPr>
          <p:nvPr>
            <p:ph idx="1"/>
          </p:nvPr>
        </p:nvPicPr>
        <p:blipFill>
          <a:blip r:embed="rId2"/>
          <a:stretch>
            <a:fillRect/>
          </a:stretch>
        </p:blipFill>
        <p:spPr>
          <a:xfrm>
            <a:off x="1749359" y="255554"/>
            <a:ext cx="8693282" cy="6100796"/>
          </a:xfrm>
        </p:spPr>
      </p:pic>
      <p:sp>
        <p:nvSpPr>
          <p:cNvPr id="4" name="Date Placeholder 3">
            <a:extLst>
              <a:ext uri="{FF2B5EF4-FFF2-40B4-BE49-F238E27FC236}">
                <a16:creationId xmlns:a16="http://schemas.microsoft.com/office/drawing/2014/main" id="{311CEAF5-45D6-C954-B70C-1B632F66FC5F}"/>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75D8CEAE-FE17-F50D-C2F7-33E7AD43C7D2}"/>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001ACA4-77B9-E33B-542E-19D77A6F896E}"/>
              </a:ext>
            </a:extLst>
          </p:cNvPr>
          <p:cNvSpPr>
            <a:spLocks noGrp="1"/>
          </p:cNvSpPr>
          <p:nvPr>
            <p:ph type="sldNum" sz="quarter" idx="12"/>
          </p:nvPr>
        </p:nvSpPr>
        <p:spPr/>
        <p:txBody>
          <a:bodyPr/>
          <a:lstStyle/>
          <a:p>
            <a:fld id="{FBB2CDA3-3741-CA4A-A16E-9752FEDAB45F}" type="slidenum">
              <a:rPr lang="en-NP" smtClean="0"/>
              <a:t>34</a:t>
            </a:fld>
            <a:endParaRPr lang="en-NP"/>
          </a:p>
        </p:txBody>
      </p:sp>
    </p:spTree>
    <p:extLst>
      <p:ext uri="{BB962C8B-B14F-4D97-AF65-F5344CB8AC3E}">
        <p14:creationId xmlns:p14="http://schemas.microsoft.com/office/powerpoint/2010/main" val="2609328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F1837E-7800-F81E-FA51-49AB79543F25}"/>
              </a:ext>
            </a:extLst>
          </p:cNvPr>
          <p:cNvSpPr>
            <a:spLocks noGrp="1"/>
          </p:cNvSpPr>
          <p:nvPr>
            <p:ph idx="1"/>
          </p:nvPr>
        </p:nvSpPr>
        <p:spPr>
          <a:xfrm>
            <a:off x="659219" y="956930"/>
            <a:ext cx="10694581" cy="5220033"/>
          </a:xfrm>
        </p:spPr>
        <p:txBody>
          <a:bodyPr>
            <a:normAutofit/>
          </a:bodyPr>
          <a:lstStyle/>
          <a:p>
            <a:pPr marL="186262" indent="0">
              <a:buNone/>
            </a:pPr>
            <a:r>
              <a:rPr lang="en-US" sz="2400" b="1" i="1" dirty="0">
                <a:latin typeface="TimesNewRomanPS"/>
              </a:rPr>
              <a:t>Methods for Handling Deadlock:</a:t>
            </a:r>
          </a:p>
          <a:p>
            <a:pPr marL="186262" indent="0">
              <a:buNone/>
            </a:pPr>
            <a:r>
              <a:rPr lang="en-US" sz="2400" i="1" dirty="0" err="1">
                <a:latin typeface="TimesNewRomanPS"/>
              </a:rPr>
              <a:t>i</a:t>
            </a:r>
            <a:r>
              <a:rPr lang="en-US" sz="2400" b="1" i="1" dirty="0">
                <a:latin typeface="TimesNewRomanPS"/>
              </a:rPr>
              <a:t>. Detection and recovery: </a:t>
            </a:r>
            <a:r>
              <a:rPr lang="en-US" sz="2400" i="1" dirty="0">
                <a:latin typeface="TimesNewRomanPS"/>
              </a:rPr>
              <a:t>Allow system to enter deadlock and then recover</a:t>
            </a:r>
          </a:p>
          <a:p>
            <a:pPr marL="186262" indent="0">
              <a:buNone/>
            </a:pPr>
            <a:r>
              <a:rPr lang="en-US" sz="2400" i="1" dirty="0">
                <a:latin typeface="TimesNewRomanPS"/>
              </a:rPr>
              <a:t> It requires deadlock detection algorithm</a:t>
            </a:r>
          </a:p>
          <a:p>
            <a:pPr marL="186262" indent="0">
              <a:buNone/>
            </a:pPr>
            <a:r>
              <a:rPr lang="en-US" sz="2400" i="1" dirty="0">
                <a:latin typeface="TimesNewRomanPS"/>
              </a:rPr>
              <a:t> It must ensure some technique for forcibly preempting resources and/or terminating tasks which ensure that system will never enter a deadlock</a:t>
            </a:r>
          </a:p>
          <a:p>
            <a:pPr marL="186262" indent="0">
              <a:buNone/>
            </a:pPr>
            <a:r>
              <a:rPr lang="en-US" sz="2400" i="1" dirty="0">
                <a:latin typeface="TimesNewRomanPS"/>
              </a:rPr>
              <a:t> It need to monitor all lock acquisitions</a:t>
            </a:r>
          </a:p>
          <a:p>
            <a:pPr marL="186262" indent="0">
              <a:buNone/>
            </a:pPr>
            <a:r>
              <a:rPr lang="en-US" sz="2400" i="1" dirty="0">
                <a:latin typeface="TimesNewRomanPS"/>
              </a:rPr>
              <a:t> Selectively deny those that might lead to deadlock</a:t>
            </a:r>
          </a:p>
          <a:p>
            <a:pPr marL="186262" indent="0">
              <a:buNone/>
            </a:pPr>
            <a:r>
              <a:rPr lang="en-US" sz="2400" b="1" i="1" dirty="0">
                <a:latin typeface="TimesNewRomanPS"/>
              </a:rPr>
              <a:t>ii. Deadlock Prevention: </a:t>
            </a:r>
            <a:r>
              <a:rPr lang="en-US" sz="2400" i="1" dirty="0">
                <a:latin typeface="TimesNewRomanPS"/>
              </a:rPr>
              <a:t>Ignore the problem and pretend that deadlocks never occur in the system</a:t>
            </a:r>
          </a:p>
          <a:p>
            <a:pPr marL="186262" indent="0">
              <a:buNone/>
            </a:pPr>
            <a:r>
              <a:rPr lang="en-US" sz="2400" i="1" dirty="0">
                <a:latin typeface="TimesNewRomanPS"/>
              </a:rPr>
              <a:t> Used by most operating systems, including UNIX</a:t>
            </a:r>
            <a:endParaRPr lang="en-NP" dirty="0"/>
          </a:p>
        </p:txBody>
      </p:sp>
      <p:sp>
        <p:nvSpPr>
          <p:cNvPr id="5" name="Slide Number Placeholder 4">
            <a:extLst>
              <a:ext uri="{FF2B5EF4-FFF2-40B4-BE49-F238E27FC236}">
                <a16:creationId xmlns:a16="http://schemas.microsoft.com/office/drawing/2014/main" id="{594B89EE-D93B-512B-8019-79E3D07CD2A0}"/>
              </a:ext>
            </a:extLst>
          </p:cNvPr>
          <p:cNvSpPr>
            <a:spLocks noGrp="1"/>
          </p:cNvSpPr>
          <p:nvPr>
            <p:ph type="sldNum" sz="quarter" idx="12"/>
          </p:nvPr>
        </p:nvSpPr>
        <p:spPr/>
        <p:txBody>
          <a:bodyPr/>
          <a:lstStyle/>
          <a:p>
            <a:fld id="{00000000-1234-1234-1234-123412341234}" type="slidenum">
              <a:rPr lang="en" smtClean="0"/>
              <a:pPr/>
              <a:t>35</a:t>
            </a:fld>
            <a:endParaRPr lang="en"/>
          </a:p>
        </p:txBody>
      </p:sp>
    </p:spTree>
    <p:extLst>
      <p:ext uri="{BB962C8B-B14F-4D97-AF65-F5344CB8AC3E}">
        <p14:creationId xmlns:p14="http://schemas.microsoft.com/office/powerpoint/2010/main" val="2068725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244A5A-0149-C067-54DD-0F998171FBC9}"/>
              </a:ext>
            </a:extLst>
          </p:cNvPr>
          <p:cNvSpPr>
            <a:spLocks noGrp="1"/>
          </p:cNvSpPr>
          <p:nvPr>
            <p:ph idx="1"/>
          </p:nvPr>
        </p:nvSpPr>
        <p:spPr>
          <a:xfrm>
            <a:off x="489098" y="1467293"/>
            <a:ext cx="10864702" cy="4709670"/>
          </a:xfrm>
        </p:spPr>
        <p:txBody>
          <a:bodyPr>
            <a:normAutofit fontScale="70000" lnSpcReduction="20000"/>
          </a:bodyPr>
          <a:lstStyle/>
          <a:p>
            <a:pPr marL="186262" indent="0">
              <a:buNone/>
            </a:pPr>
            <a:endParaRPr lang="en-US" b="1" dirty="0">
              <a:effectLst/>
            </a:endParaRPr>
          </a:p>
          <a:p>
            <a:r>
              <a:rPr lang="en-US" dirty="0"/>
              <a:t>To prevent the system from deadlocks, one of the four discussed conditions that may create a deadlock should be discarded. The methods for those conditions are as follows:</a:t>
            </a:r>
          </a:p>
          <a:p>
            <a:pPr marL="0" indent="0">
              <a:buNone/>
            </a:pPr>
            <a:r>
              <a:rPr lang="en-US" b="1" dirty="0"/>
              <a:t>I. Mutual Exclusion:</a:t>
            </a:r>
          </a:p>
          <a:p>
            <a:r>
              <a:rPr lang="en-US" dirty="0"/>
              <a:t>In general, we do not have systems with all resources being sharable. Some resources like printers, processing units are non-sharable. So it is not possible to prevent deadlocks by denying mutual exclusion.</a:t>
            </a:r>
          </a:p>
          <a:p>
            <a:pPr marL="0" indent="0">
              <a:buNone/>
            </a:pPr>
            <a:r>
              <a:rPr lang="en-US" b="1" dirty="0"/>
              <a:t>II. Hold and Wait:</a:t>
            </a:r>
          </a:p>
          <a:p>
            <a:r>
              <a:rPr lang="en-US" dirty="0"/>
              <a:t>One protocol to ensure that hold-and-wait condition never occurs says each process must request and get all of its resources before it begins execution. Another protocol is “Each process can request resources only when it does not occupy any resources.”</a:t>
            </a:r>
          </a:p>
          <a:p>
            <a:r>
              <a:rPr lang="en-US" dirty="0"/>
              <a:t>The second protocol is better. However, both protocols cause low resource utilization and starvation.</a:t>
            </a:r>
          </a:p>
          <a:p>
            <a:r>
              <a:rPr lang="en-US" dirty="0"/>
              <a:t>Many resources are allocated but most of them are unused for a long period of time. A process that requests several commonly used resources causes many others to wait indefinitely.</a:t>
            </a:r>
            <a:endParaRPr lang="en-NP" dirty="0"/>
          </a:p>
        </p:txBody>
      </p:sp>
      <p:sp>
        <p:nvSpPr>
          <p:cNvPr id="5" name="Slide Number Placeholder 4">
            <a:extLst>
              <a:ext uri="{FF2B5EF4-FFF2-40B4-BE49-F238E27FC236}">
                <a16:creationId xmlns:a16="http://schemas.microsoft.com/office/drawing/2014/main" id="{70539462-7CCA-A53C-923C-5E4A0357E3F7}"/>
              </a:ext>
            </a:extLst>
          </p:cNvPr>
          <p:cNvSpPr>
            <a:spLocks noGrp="1"/>
          </p:cNvSpPr>
          <p:nvPr>
            <p:ph type="sldNum" sz="quarter" idx="12"/>
          </p:nvPr>
        </p:nvSpPr>
        <p:spPr/>
        <p:txBody>
          <a:bodyPr/>
          <a:lstStyle/>
          <a:p>
            <a:fld id="{00000000-1234-1234-1234-123412341234}" type="slidenum">
              <a:rPr lang="en" smtClean="0"/>
              <a:pPr/>
              <a:t>36</a:t>
            </a:fld>
            <a:endParaRPr lang="en"/>
          </a:p>
        </p:txBody>
      </p:sp>
      <p:sp>
        <p:nvSpPr>
          <p:cNvPr id="2" name="Title 1">
            <a:extLst>
              <a:ext uri="{FF2B5EF4-FFF2-40B4-BE49-F238E27FC236}">
                <a16:creationId xmlns:a16="http://schemas.microsoft.com/office/drawing/2014/main" id="{EF12146B-4458-B018-9364-68278C3CA3FF}"/>
              </a:ext>
            </a:extLst>
          </p:cNvPr>
          <p:cNvSpPr>
            <a:spLocks noGrp="1"/>
          </p:cNvSpPr>
          <p:nvPr>
            <p:ph type="title"/>
          </p:nvPr>
        </p:nvSpPr>
        <p:spPr>
          <a:xfrm>
            <a:off x="838200" y="365125"/>
            <a:ext cx="10515600" cy="1325563"/>
          </a:xfrm>
        </p:spPr>
        <p:txBody>
          <a:bodyPr/>
          <a:lstStyle/>
          <a:p>
            <a:pPr marL="0" indent="0">
              <a:buNone/>
            </a:pPr>
            <a:r>
              <a:rPr lang="en-US" b="1" dirty="0"/>
              <a:t>Deadlock Detection:</a:t>
            </a:r>
          </a:p>
        </p:txBody>
      </p:sp>
    </p:spTree>
    <p:extLst>
      <p:ext uri="{BB962C8B-B14F-4D97-AF65-F5344CB8AC3E}">
        <p14:creationId xmlns:p14="http://schemas.microsoft.com/office/powerpoint/2010/main" val="115691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0515-F451-FC40-8A5F-BB18FD3FF5BB}"/>
              </a:ext>
            </a:extLst>
          </p:cNvPr>
          <p:cNvSpPr>
            <a:spLocks noGrp="1"/>
          </p:cNvSpPr>
          <p:nvPr>
            <p:ph idx="1"/>
          </p:nvPr>
        </p:nvSpPr>
        <p:spPr/>
        <p:txBody>
          <a:bodyPr>
            <a:normAutofit fontScale="70000" lnSpcReduction="20000"/>
          </a:bodyPr>
          <a:lstStyle/>
          <a:p>
            <a:pPr marL="0" indent="0" algn="just">
              <a:buNone/>
            </a:pPr>
            <a:r>
              <a:rPr lang="en-US" b="1" dirty="0"/>
              <a:t>III. No Preemption:</a:t>
            </a:r>
          </a:p>
          <a:p>
            <a:pPr algn="just"/>
            <a:r>
              <a:rPr lang="en-US" dirty="0"/>
              <a:t>One protocol is “If a process that is holding some resources requests another resource and that resource cannot be allocated to it, then it must release all resources that are currently allocated to it”. Another protocol is “When a process requests some resources, if they are available, allocate them. If a resource it requested is not available, then we check whether it is being used or it is allocated to some other process waiting for other resources. If that resource is not being used, then the OS preempts it from the waiting process and allocate it to the requesting process. If that resource is used, the requesting process must wait.” This protocol can be applied to resources whose states can easily be saved and restored (registers, memory space). It cannot be applied to resources like printers.</a:t>
            </a:r>
          </a:p>
          <a:p>
            <a:pPr marL="0" indent="0" algn="just">
              <a:buNone/>
            </a:pPr>
            <a:r>
              <a:rPr lang="en-US" b="1" dirty="0"/>
              <a:t>IV. Circular Wait:</a:t>
            </a:r>
            <a:endParaRPr lang="en-US" dirty="0"/>
          </a:p>
          <a:p>
            <a:pPr algn="just"/>
            <a:r>
              <a:rPr lang="en-US" dirty="0"/>
              <a:t>One protocol to ensure that the circular wait condition never holds is “Impose a linear ordering of all resource types.” Then, each process can only request resources in an increasing order of priority. For example, set priorities for r1 = 1, r2 = 2, r3 = 3, and r4 = 4. With these priorities, if process P wants to use r1 and r3, it should first request r1, then r3. Another protocol is “Whenever a process requests a resource </a:t>
            </a:r>
            <a:r>
              <a:rPr lang="en-US" dirty="0" err="1"/>
              <a:t>rj</a:t>
            </a:r>
            <a:r>
              <a:rPr lang="en-US" dirty="0"/>
              <a:t>, it must have released all resources </a:t>
            </a:r>
            <a:r>
              <a:rPr lang="en-US" dirty="0" err="1"/>
              <a:t>rk</a:t>
            </a:r>
            <a:r>
              <a:rPr lang="en-US" dirty="0"/>
              <a:t> with priority(</a:t>
            </a:r>
            <a:r>
              <a:rPr lang="en-US" dirty="0" err="1"/>
              <a:t>rk</a:t>
            </a:r>
            <a:r>
              <a:rPr lang="en-US" dirty="0"/>
              <a:t>) ≥ priority(</a:t>
            </a:r>
            <a:r>
              <a:rPr lang="en-US" dirty="0" err="1"/>
              <a:t>rj</a:t>
            </a:r>
            <a:r>
              <a:rPr lang="en-US" dirty="0"/>
              <a:t>).</a:t>
            </a:r>
            <a:endParaRPr lang="en-NP" dirty="0"/>
          </a:p>
        </p:txBody>
      </p:sp>
      <p:sp>
        <p:nvSpPr>
          <p:cNvPr id="4" name="Date Placeholder 3">
            <a:extLst>
              <a:ext uri="{FF2B5EF4-FFF2-40B4-BE49-F238E27FC236}">
                <a16:creationId xmlns:a16="http://schemas.microsoft.com/office/drawing/2014/main" id="{BD51C910-153B-2DAE-88B1-4162A56AEB0C}"/>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2FE3AAC0-EF31-7BFA-A402-8A48F12B3F44}"/>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04E5E90A-C7E7-8912-A922-263657D260E2}"/>
              </a:ext>
            </a:extLst>
          </p:cNvPr>
          <p:cNvSpPr>
            <a:spLocks noGrp="1"/>
          </p:cNvSpPr>
          <p:nvPr>
            <p:ph type="sldNum" sz="quarter" idx="12"/>
          </p:nvPr>
        </p:nvSpPr>
        <p:spPr/>
        <p:txBody>
          <a:bodyPr/>
          <a:lstStyle/>
          <a:p>
            <a:fld id="{FBB2CDA3-3741-CA4A-A16E-9752FEDAB45F}" type="slidenum">
              <a:rPr lang="en-NP" smtClean="0"/>
              <a:t>37</a:t>
            </a:fld>
            <a:endParaRPr lang="en-NP"/>
          </a:p>
        </p:txBody>
      </p:sp>
    </p:spTree>
    <p:extLst>
      <p:ext uri="{BB962C8B-B14F-4D97-AF65-F5344CB8AC3E}">
        <p14:creationId xmlns:p14="http://schemas.microsoft.com/office/powerpoint/2010/main" val="2258235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E9AC2-3F52-2931-6462-926B9B6F11FF}"/>
              </a:ext>
            </a:extLst>
          </p:cNvPr>
          <p:cNvSpPr>
            <a:spLocks noGrp="1"/>
          </p:cNvSpPr>
          <p:nvPr>
            <p:ph idx="1"/>
          </p:nvPr>
        </p:nvSpPr>
        <p:spPr/>
        <p:txBody>
          <a:bodyPr>
            <a:normAutofit fontScale="85000" lnSpcReduction="20000"/>
          </a:bodyPr>
          <a:lstStyle/>
          <a:p>
            <a:r>
              <a:rPr lang="en-US" dirty="0"/>
              <a:t>Given some additional information on how each process will request resources, it is possible to construct an algorithm that will avoid deadlock states. </a:t>
            </a:r>
          </a:p>
          <a:p>
            <a:r>
              <a:rPr lang="en-US" dirty="0"/>
              <a:t>The algorithm will dynamically examine the resource allocation operations to ensure that there won't be a circular wait on resources. </a:t>
            </a:r>
          </a:p>
          <a:p>
            <a:r>
              <a:rPr lang="en-US" dirty="0"/>
              <a:t>One of the deadlock avoidance algorithms is Banker's algorithm.</a:t>
            </a:r>
          </a:p>
          <a:p>
            <a:pPr marL="0" indent="0">
              <a:buNone/>
            </a:pPr>
            <a:r>
              <a:rPr lang="en-US" b="1" dirty="0"/>
              <a:t>Bankers Algorithms:</a:t>
            </a:r>
          </a:p>
          <a:p>
            <a:r>
              <a:rPr lang="en-US" dirty="0"/>
              <a:t>A resource allocation and deadlock avoidance algorithm developed by </a:t>
            </a:r>
            <a:r>
              <a:rPr lang="en-US" dirty="0" err="1"/>
              <a:t>Edsger</a:t>
            </a:r>
            <a:r>
              <a:rPr lang="en-US" dirty="0"/>
              <a:t> Dijkstra. </a:t>
            </a:r>
          </a:p>
          <a:p>
            <a:r>
              <a:rPr lang="en-US" dirty="0"/>
              <a:t>Resource allocation state is defined by the number of available and allocated resources and the maximum demand of the processes. </a:t>
            </a:r>
          </a:p>
          <a:p>
            <a:r>
              <a:rPr lang="en-US" dirty="0"/>
              <a:t>When a process requests an available resource, system must decide if immediate allocation leaves the system in a safe state.</a:t>
            </a:r>
            <a:endParaRPr lang="en-NP" dirty="0"/>
          </a:p>
        </p:txBody>
      </p:sp>
      <p:sp>
        <p:nvSpPr>
          <p:cNvPr id="4" name="Date Placeholder 3">
            <a:extLst>
              <a:ext uri="{FF2B5EF4-FFF2-40B4-BE49-F238E27FC236}">
                <a16:creationId xmlns:a16="http://schemas.microsoft.com/office/drawing/2014/main" id="{A84D519A-7E6E-3BBC-64FF-153E4DA7DD3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0B493E07-01B3-F18D-9D41-7C64FDD86373}"/>
              </a:ext>
            </a:extLst>
          </p:cNvPr>
          <p:cNvSpPr>
            <a:spLocks noGrp="1"/>
          </p:cNvSpPr>
          <p:nvPr>
            <p:ph type="ftr" sz="quarter" idx="11"/>
          </p:nvPr>
        </p:nvSpPr>
        <p:spPr/>
        <p:txBody>
          <a:bodyPr/>
          <a:lstStyle/>
          <a:p>
            <a:r>
              <a:rPr lang="en-US" dirty="0"/>
              <a:t>Prepared by Er. Ganga Gautam</a:t>
            </a:r>
            <a:endParaRPr lang="en-NP" dirty="0"/>
          </a:p>
        </p:txBody>
      </p:sp>
      <p:sp>
        <p:nvSpPr>
          <p:cNvPr id="6" name="Slide Number Placeholder 5">
            <a:extLst>
              <a:ext uri="{FF2B5EF4-FFF2-40B4-BE49-F238E27FC236}">
                <a16:creationId xmlns:a16="http://schemas.microsoft.com/office/drawing/2014/main" id="{4B34D48A-59A4-9385-C989-207C0C856236}"/>
              </a:ext>
            </a:extLst>
          </p:cNvPr>
          <p:cNvSpPr>
            <a:spLocks noGrp="1"/>
          </p:cNvSpPr>
          <p:nvPr>
            <p:ph type="sldNum" sz="quarter" idx="12"/>
          </p:nvPr>
        </p:nvSpPr>
        <p:spPr/>
        <p:txBody>
          <a:bodyPr/>
          <a:lstStyle/>
          <a:p>
            <a:fld id="{FBB2CDA3-3741-CA4A-A16E-9752FEDAB45F}" type="slidenum">
              <a:rPr lang="en-NP" smtClean="0"/>
              <a:t>38</a:t>
            </a:fld>
            <a:endParaRPr lang="en-NP"/>
          </a:p>
        </p:txBody>
      </p:sp>
      <p:sp>
        <p:nvSpPr>
          <p:cNvPr id="8" name="Title 1">
            <a:extLst>
              <a:ext uri="{FF2B5EF4-FFF2-40B4-BE49-F238E27FC236}">
                <a16:creationId xmlns:a16="http://schemas.microsoft.com/office/drawing/2014/main" id="{C3A239FA-93A0-8C54-76EB-C822F2209BF4}"/>
              </a:ext>
            </a:extLst>
          </p:cNvPr>
          <p:cNvSpPr>
            <a:spLocks noGrp="1"/>
          </p:cNvSpPr>
          <p:nvPr>
            <p:ph type="title"/>
          </p:nvPr>
        </p:nvSpPr>
        <p:spPr>
          <a:xfrm>
            <a:off x="838200" y="365125"/>
            <a:ext cx="10515600" cy="1325563"/>
          </a:xfrm>
        </p:spPr>
        <p:txBody>
          <a:bodyPr/>
          <a:lstStyle/>
          <a:p>
            <a:pPr marL="0" indent="0">
              <a:buNone/>
            </a:pPr>
            <a:r>
              <a:rPr lang="en-US" b="1" dirty="0"/>
              <a:t>Deadlock Avoidance:</a:t>
            </a:r>
          </a:p>
        </p:txBody>
      </p:sp>
    </p:spTree>
    <p:extLst>
      <p:ext uri="{BB962C8B-B14F-4D97-AF65-F5344CB8AC3E}">
        <p14:creationId xmlns:p14="http://schemas.microsoft.com/office/powerpoint/2010/main" val="2650925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16DD6-B38A-F1B5-0529-9439E8D38030}"/>
              </a:ext>
            </a:extLst>
          </p:cNvPr>
          <p:cNvSpPr>
            <a:spLocks noGrp="1"/>
          </p:cNvSpPr>
          <p:nvPr>
            <p:ph idx="1"/>
          </p:nvPr>
        </p:nvSpPr>
        <p:spPr>
          <a:xfrm>
            <a:off x="763675" y="1235947"/>
            <a:ext cx="10590125" cy="4941016"/>
          </a:xfrm>
        </p:spPr>
        <p:txBody>
          <a:bodyPr>
            <a:normAutofit fontScale="70000" lnSpcReduction="20000"/>
          </a:bodyPr>
          <a:lstStyle/>
          <a:p>
            <a:pPr marL="0" indent="0">
              <a:buNone/>
            </a:pPr>
            <a:r>
              <a:rPr lang="en-US" b="1" dirty="0"/>
              <a:t>The Banker algorithm does the simple task</a:t>
            </a:r>
          </a:p>
          <a:p>
            <a:pPr marL="0" indent="0">
              <a:buNone/>
            </a:pPr>
            <a:r>
              <a:rPr lang="en-US" dirty="0"/>
              <a:t>– If granting the request leads to an unsafe state the request is denied.</a:t>
            </a:r>
          </a:p>
          <a:p>
            <a:pPr marL="0" indent="0">
              <a:buNone/>
            </a:pPr>
            <a:r>
              <a:rPr lang="en-US" dirty="0"/>
              <a:t>– If granting the request leads to safe state the request is carried out.</a:t>
            </a:r>
          </a:p>
          <a:p>
            <a:pPr marL="0" indent="0">
              <a:buNone/>
            </a:pPr>
            <a:r>
              <a:rPr lang="en-US" b="1" dirty="0"/>
              <a:t>Basic Facts:</a:t>
            </a:r>
          </a:p>
          <a:p>
            <a:pPr marL="0" indent="0">
              <a:buNone/>
            </a:pPr>
            <a:r>
              <a:rPr lang="en-US" dirty="0"/>
              <a:t>● If a system is in safe state ⇒ no deadlocks.</a:t>
            </a:r>
          </a:p>
          <a:p>
            <a:pPr marL="0" indent="0">
              <a:buNone/>
            </a:pPr>
            <a:r>
              <a:rPr lang="en-US" dirty="0"/>
              <a:t>● If a system is in unsafe state ⇒ possibility of deadlock.</a:t>
            </a:r>
          </a:p>
          <a:p>
            <a:pPr marL="0" indent="0">
              <a:buNone/>
            </a:pPr>
            <a:r>
              <a:rPr lang="en-US" dirty="0"/>
              <a:t>● Avoidance ⇒ ensure that a system will never enter an unsafe state.</a:t>
            </a:r>
          </a:p>
          <a:p>
            <a:pPr marL="0" indent="0">
              <a:buNone/>
            </a:pPr>
            <a:endParaRPr lang="en-US" dirty="0"/>
          </a:p>
          <a:p>
            <a:r>
              <a:rPr lang="en-US" dirty="0"/>
              <a:t>A state is said to be </a:t>
            </a:r>
            <a:r>
              <a:rPr lang="en-US" b="1" dirty="0"/>
              <a:t>safe</a:t>
            </a:r>
            <a:r>
              <a:rPr lang="en-US" dirty="0"/>
              <a:t> if there is some scheduling order in which every process can run to completion even if all of them suddenly request their maximum number of resources immediately. </a:t>
            </a:r>
          </a:p>
          <a:p>
            <a:r>
              <a:rPr lang="en-US" dirty="0"/>
              <a:t>A state is safe if the system can allocate resources to each process in some order avoiding a deadlock.</a:t>
            </a:r>
          </a:p>
          <a:p>
            <a:r>
              <a:rPr lang="en-US" dirty="0"/>
              <a:t>If the system is in a safe state, there can be no deadlock. </a:t>
            </a:r>
          </a:p>
          <a:p>
            <a:r>
              <a:rPr lang="en-US" dirty="0"/>
              <a:t>If the system is in an </a:t>
            </a:r>
            <a:r>
              <a:rPr lang="en-US" b="1" dirty="0"/>
              <a:t>unsafe</a:t>
            </a:r>
            <a:r>
              <a:rPr lang="en-US" dirty="0"/>
              <a:t> state, there is the possibility of deadlock. A deadlock state is an unsafe state.</a:t>
            </a:r>
            <a:endParaRPr lang="en-NP" dirty="0"/>
          </a:p>
        </p:txBody>
      </p:sp>
      <p:sp>
        <p:nvSpPr>
          <p:cNvPr id="4" name="Date Placeholder 3">
            <a:extLst>
              <a:ext uri="{FF2B5EF4-FFF2-40B4-BE49-F238E27FC236}">
                <a16:creationId xmlns:a16="http://schemas.microsoft.com/office/drawing/2014/main" id="{F2161C9C-2F87-DBED-D00A-77B1677BEDF2}"/>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703D9A1E-03D1-D3BD-E073-B7A29925D083}"/>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BAC54542-7792-0126-EA13-7A260AE6BBD8}"/>
              </a:ext>
            </a:extLst>
          </p:cNvPr>
          <p:cNvSpPr>
            <a:spLocks noGrp="1"/>
          </p:cNvSpPr>
          <p:nvPr>
            <p:ph type="sldNum" sz="quarter" idx="12"/>
          </p:nvPr>
        </p:nvSpPr>
        <p:spPr/>
        <p:txBody>
          <a:bodyPr/>
          <a:lstStyle/>
          <a:p>
            <a:fld id="{FBB2CDA3-3741-CA4A-A16E-9752FEDAB45F}" type="slidenum">
              <a:rPr lang="en-NP" smtClean="0"/>
              <a:t>39</a:t>
            </a:fld>
            <a:endParaRPr lang="en-NP"/>
          </a:p>
        </p:txBody>
      </p:sp>
    </p:spTree>
    <p:extLst>
      <p:ext uri="{BB962C8B-B14F-4D97-AF65-F5344CB8AC3E}">
        <p14:creationId xmlns:p14="http://schemas.microsoft.com/office/powerpoint/2010/main" val="333484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9260-C334-20C1-036C-ABE2E7A99749}"/>
              </a:ext>
            </a:extLst>
          </p:cNvPr>
          <p:cNvSpPr>
            <a:spLocks noGrp="1"/>
          </p:cNvSpPr>
          <p:nvPr>
            <p:ph type="title"/>
          </p:nvPr>
        </p:nvSpPr>
        <p:spPr/>
        <p:txBody>
          <a:bodyPr/>
          <a:lstStyle/>
          <a:p>
            <a:r>
              <a:rPr lang="en-US" sz="4400" b="1" spc="-7" dirty="0">
                <a:uFill>
                  <a:solidFill>
                    <a:srgbClr val="000000"/>
                  </a:solidFill>
                </a:uFill>
                <a:latin typeface="Times New Roman"/>
                <a:cs typeface="Times New Roman"/>
              </a:rPr>
              <a:t>Introduction</a:t>
            </a:r>
            <a:endParaRPr lang="en-NP" dirty="0"/>
          </a:p>
        </p:txBody>
      </p:sp>
      <p:sp>
        <p:nvSpPr>
          <p:cNvPr id="3" name="Content Placeholder 2">
            <a:extLst>
              <a:ext uri="{FF2B5EF4-FFF2-40B4-BE49-F238E27FC236}">
                <a16:creationId xmlns:a16="http://schemas.microsoft.com/office/drawing/2014/main" id="{D1ED304B-CF00-355F-61DE-C14E62FB4DEA}"/>
              </a:ext>
            </a:extLst>
          </p:cNvPr>
          <p:cNvSpPr>
            <a:spLocks noGrp="1"/>
          </p:cNvSpPr>
          <p:nvPr>
            <p:ph idx="1"/>
          </p:nvPr>
        </p:nvSpPr>
        <p:spPr/>
        <p:txBody>
          <a:bodyPr>
            <a:normAutofit fontScale="92500" lnSpcReduction="10000"/>
          </a:bodyPr>
          <a:lstStyle/>
          <a:p>
            <a:pPr marL="634274" marR="16885" indent="-457200" algn="just">
              <a:lnSpc>
                <a:spcPct val="110200"/>
              </a:lnSpc>
              <a:spcBef>
                <a:spcPts val="17"/>
              </a:spcBef>
            </a:pPr>
            <a:r>
              <a:rPr lang="en-US" sz="2800" dirty="0">
                <a:latin typeface="Times New Roman"/>
                <a:cs typeface="Times New Roman"/>
              </a:rPr>
              <a:t>In</a:t>
            </a:r>
            <a:r>
              <a:rPr lang="en-US" sz="2800" spc="85" dirty="0">
                <a:latin typeface="Times New Roman"/>
                <a:cs typeface="Times New Roman"/>
              </a:rPr>
              <a:t> </a:t>
            </a:r>
            <a:r>
              <a:rPr lang="en-US" sz="2800" dirty="0">
                <a:latin typeface="Times New Roman"/>
                <a:cs typeface="Times New Roman"/>
              </a:rPr>
              <a:t>a</a:t>
            </a:r>
            <a:r>
              <a:rPr lang="en-US" sz="2800" spc="82" dirty="0">
                <a:latin typeface="Times New Roman"/>
                <a:cs typeface="Times New Roman"/>
              </a:rPr>
              <a:t> </a:t>
            </a:r>
            <a:r>
              <a:rPr lang="en-US" sz="2800" dirty="0">
                <a:latin typeface="Times New Roman"/>
                <a:cs typeface="Times New Roman"/>
              </a:rPr>
              <a:t>computer</a:t>
            </a:r>
            <a:r>
              <a:rPr lang="en-US" sz="2800" spc="85" dirty="0">
                <a:latin typeface="Times New Roman"/>
                <a:cs typeface="Times New Roman"/>
              </a:rPr>
              <a:t> </a:t>
            </a:r>
            <a:r>
              <a:rPr lang="en-US" sz="2800" dirty="0">
                <a:latin typeface="Times New Roman"/>
                <a:cs typeface="Times New Roman"/>
              </a:rPr>
              <a:t>system</a:t>
            </a:r>
            <a:r>
              <a:rPr lang="en-US" sz="2800" spc="78" dirty="0">
                <a:latin typeface="Times New Roman"/>
                <a:cs typeface="Times New Roman"/>
              </a:rPr>
              <a:t> </a:t>
            </a:r>
            <a:r>
              <a:rPr lang="en-US" sz="2800" dirty="0">
                <a:latin typeface="Times New Roman"/>
                <a:cs typeface="Times New Roman"/>
              </a:rPr>
              <a:t>there</a:t>
            </a:r>
            <a:r>
              <a:rPr lang="en-US" sz="2800" spc="85" dirty="0">
                <a:latin typeface="Times New Roman"/>
                <a:cs typeface="Times New Roman"/>
              </a:rPr>
              <a:t> </a:t>
            </a:r>
            <a:r>
              <a:rPr lang="en-US" sz="2800" dirty="0">
                <a:latin typeface="Times New Roman"/>
                <a:cs typeface="Times New Roman"/>
              </a:rPr>
              <a:t>are</a:t>
            </a:r>
            <a:r>
              <a:rPr lang="en-US" sz="2800" spc="75" dirty="0">
                <a:latin typeface="Times New Roman"/>
                <a:cs typeface="Times New Roman"/>
              </a:rPr>
              <a:t> </a:t>
            </a:r>
            <a:r>
              <a:rPr lang="en-US" sz="2800" dirty="0">
                <a:latin typeface="Times New Roman"/>
                <a:cs typeface="Times New Roman"/>
              </a:rPr>
              <a:t>varieties</a:t>
            </a:r>
            <a:r>
              <a:rPr lang="en-US" sz="2800" spc="78" dirty="0">
                <a:latin typeface="Times New Roman"/>
                <a:cs typeface="Times New Roman"/>
              </a:rPr>
              <a:t> </a:t>
            </a:r>
            <a:r>
              <a:rPr lang="en-US" sz="2800" dirty="0">
                <a:latin typeface="Times New Roman"/>
                <a:cs typeface="Times New Roman"/>
              </a:rPr>
              <a:t>of</a:t>
            </a:r>
            <a:r>
              <a:rPr lang="en-US" sz="2800" spc="78" dirty="0">
                <a:latin typeface="Times New Roman"/>
                <a:cs typeface="Times New Roman"/>
              </a:rPr>
              <a:t> </a:t>
            </a:r>
            <a:r>
              <a:rPr lang="en-US" sz="2800" dirty="0">
                <a:latin typeface="Times New Roman"/>
                <a:cs typeface="Times New Roman"/>
              </a:rPr>
              <a:t>input</a:t>
            </a:r>
            <a:r>
              <a:rPr lang="en-US" sz="2800" spc="89" dirty="0">
                <a:latin typeface="Times New Roman"/>
                <a:cs typeface="Times New Roman"/>
              </a:rPr>
              <a:t> </a:t>
            </a:r>
            <a:r>
              <a:rPr lang="en-US" sz="2800" dirty="0">
                <a:latin typeface="Times New Roman"/>
                <a:cs typeface="Times New Roman"/>
              </a:rPr>
              <a:t>and</a:t>
            </a:r>
            <a:r>
              <a:rPr lang="en-US" sz="2800" spc="78" dirty="0">
                <a:latin typeface="Times New Roman"/>
                <a:cs typeface="Times New Roman"/>
              </a:rPr>
              <a:t> </a:t>
            </a:r>
            <a:r>
              <a:rPr lang="en-US" sz="2800" dirty="0">
                <a:latin typeface="Times New Roman"/>
                <a:cs typeface="Times New Roman"/>
              </a:rPr>
              <a:t>output</a:t>
            </a:r>
            <a:r>
              <a:rPr lang="en-US" sz="2800" spc="82" dirty="0">
                <a:latin typeface="Times New Roman"/>
                <a:cs typeface="Times New Roman"/>
              </a:rPr>
              <a:t> </a:t>
            </a:r>
            <a:r>
              <a:rPr lang="en-US" sz="2800" dirty="0">
                <a:latin typeface="Times New Roman"/>
                <a:cs typeface="Times New Roman"/>
              </a:rPr>
              <a:t>device</a:t>
            </a:r>
            <a:r>
              <a:rPr lang="en-US" sz="2800" spc="82" dirty="0">
                <a:latin typeface="Times New Roman"/>
                <a:cs typeface="Times New Roman"/>
              </a:rPr>
              <a:t> </a:t>
            </a:r>
            <a:r>
              <a:rPr lang="en-US" sz="2800" dirty="0">
                <a:latin typeface="Times New Roman"/>
                <a:cs typeface="Times New Roman"/>
              </a:rPr>
              <a:t>with</a:t>
            </a:r>
            <a:r>
              <a:rPr lang="en-US" sz="2800" spc="92" dirty="0">
                <a:latin typeface="Times New Roman"/>
                <a:cs typeface="Times New Roman"/>
              </a:rPr>
              <a:t> </a:t>
            </a:r>
            <a:r>
              <a:rPr lang="en-US" sz="2800" dirty="0">
                <a:latin typeface="Times New Roman"/>
                <a:cs typeface="Times New Roman"/>
              </a:rPr>
              <a:t>different</a:t>
            </a:r>
            <a:r>
              <a:rPr lang="en-US" sz="2800" spc="82" dirty="0">
                <a:latin typeface="Times New Roman"/>
                <a:cs typeface="Times New Roman"/>
              </a:rPr>
              <a:t> </a:t>
            </a:r>
            <a:r>
              <a:rPr lang="en-US" sz="2800" dirty="0">
                <a:latin typeface="Times New Roman"/>
                <a:cs typeface="Times New Roman"/>
              </a:rPr>
              <a:t>speed</a:t>
            </a:r>
            <a:r>
              <a:rPr lang="en-US" sz="2800" spc="85" dirty="0">
                <a:latin typeface="Times New Roman"/>
                <a:cs typeface="Times New Roman"/>
              </a:rPr>
              <a:t> </a:t>
            </a:r>
            <a:r>
              <a:rPr lang="en-US" sz="2800" spc="-17" dirty="0">
                <a:latin typeface="Times New Roman"/>
                <a:cs typeface="Times New Roman"/>
              </a:rPr>
              <a:t>and </a:t>
            </a:r>
            <a:r>
              <a:rPr lang="en-US" sz="2800" dirty="0">
                <a:latin typeface="Times New Roman"/>
                <a:cs typeface="Times New Roman"/>
              </a:rPr>
              <a:t>function.</a:t>
            </a:r>
            <a:r>
              <a:rPr lang="en-US" sz="2800" spc="24" dirty="0">
                <a:latin typeface="Times New Roman"/>
                <a:cs typeface="Times New Roman"/>
              </a:rPr>
              <a:t> </a:t>
            </a:r>
          </a:p>
          <a:p>
            <a:pPr marL="634274" marR="16885" indent="-457200" algn="just">
              <a:lnSpc>
                <a:spcPct val="110200"/>
              </a:lnSpc>
              <a:spcBef>
                <a:spcPts val="17"/>
              </a:spcBef>
            </a:pPr>
            <a:r>
              <a:rPr lang="en-US" sz="2800" dirty="0">
                <a:latin typeface="Times New Roman"/>
                <a:cs typeface="Times New Roman"/>
              </a:rPr>
              <a:t>An</a:t>
            </a:r>
            <a:r>
              <a:rPr lang="en-US" sz="2800" spc="27" dirty="0">
                <a:latin typeface="Times New Roman"/>
                <a:cs typeface="Times New Roman"/>
              </a:rPr>
              <a:t> </a:t>
            </a:r>
            <a:r>
              <a:rPr lang="en-US" sz="2800" dirty="0">
                <a:latin typeface="Times New Roman"/>
                <a:cs typeface="Times New Roman"/>
              </a:rPr>
              <a:t>input/output</a:t>
            </a:r>
            <a:r>
              <a:rPr lang="en-US" sz="2800" spc="27" dirty="0">
                <a:latin typeface="Times New Roman"/>
                <a:cs typeface="Times New Roman"/>
              </a:rPr>
              <a:t> </a:t>
            </a:r>
            <a:r>
              <a:rPr lang="en-US" sz="2800" dirty="0">
                <a:latin typeface="Times New Roman"/>
                <a:cs typeface="Times New Roman"/>
              </a:rPr>
              <a:t>management</a:t>
            </a:r>
            <a:r>
              <a:rPr lang="en-US" sz="2800" spc="27" dirty="0">
                <a:latin typeface="Times New Roman"/>
                <a:cs typeface="Times New Roman"/>
              </a:rPr>
              <a:t> </a:t>
            </a:r>
            <a:r>
              <a:rPr lang="en-US" sz="2800" dirty="0">
                <a:latin typeface="Times New Roman"/>
                <a:cs typeface="Times New Roman"/>
              </a:rPr>
              <a:t>module</a:t>
            </a:r>
            <a:r>
              <a:rPr lang="en-US" sz="2800" spc="24" dirty="0">
                <a:latin typeface="Times New Roman"/>
                <a:cs typeface="Times New Roman"/>
              </a:rPr>
              <a:t> </a:t>
            </a:r>
            <a:r>
              <a:rPr lang="en-US" sz="2800" dirty="0">
                <a:latin typeface="Times New Roman"/>
                <a:cs typeface="Times New Roman"/>
              </a:rPr>
              <a:t>is</a:t>
            </a:r>
            <a:r>
              <a:rPr lang="en-US" sz="2800" spc="34" dirty="0">
                <a:latin typeface="Times New Roman"/>
                <a:cs typeface="Times New Roman"/>
              </a:rPr>
              <a:t> </a:t>
            </a:r>
            <a:r>
              <a:rPr lang="en-US" sz="2800" dirty="0">
                <a:latin typeface="Times New Roman"/>
                <a:cs typeface="Times New Roman"/>
              </a:rPr>
              <a:t>responsible</a:t>
            </a:r>
            <a:r>
              <a:rPr lang="en-US" sz="2800" spc="24" dirty="0">
                <a:latin typeface="Times New Roman"/>
                <a:cs typeface="Times New Roman"/>
              </a:rPr>
              <a:t> </a:t>
            </a:r>
            <a:r>
              <a:rPr lang="en-US" sz="2800" dirty="0">
                <a:latin typeface="Times New Roman"/>
                <a:cs typeface="Times New Roman"/>
              </a:rPr>
              <a:t>to</a:t>
            </a:r>
            <a:r>
              <a:rPr lang="en-US" sz="2800" spc="27" dirty="0">
                <a:latin typeface="Times New Roman"/>
                <a:cs typeface="Times New Roman"/>
              </a:rPr>
              <a:t> </a:t>
            </a:r>
            <a:r>
              <a:rPr lang="en-US" sz="2800" dirty="0">
                <a:latin typeface="Times New Roman"/>
                <a:cs typeface="Times New Roman"/>
              </a:rPr>
              <a:t>manage</a:t>
            </a:r>
            <a:r>
              <a:rPr lang="en-US" sz="2800" spc="31" dirty="0">
                <a:latin typeface="Times New Roman"/>
                <a:cs typeface="Times New Roman"/>
              </a:rPr>
              <a:t> </a:t>
            </a:r>
            <a:r>
              <a:rPr lang="en-US" sz="2800" dirty="0">
                <a:latin typeface="Times New Roman"/>
                <a:cs typeface="Times New Roman"/>
              </a:rPr>
              <a:t>and</a:t>
            </a:r>
            <a:r>
              <a:rPr lang="en-US" sz="2800" spc="27" dirty="0">
                <a:latin typeface="Times New Roman"/>
                <a:cs typeface="Times New Roman"/>
              </a:rPr>
              <a:t> </a:t>
            </a:r>
            <a:r>
              <a:rPr lang="en-US" sz="2800" dirty="0">
                <a:latin typeface="Times New Roman"/>
                <a:cs typeface="Times New Roman"/>
              </a:rPr>
              <a:t>control</a:t>
            </a:r>
            <a:r>
              <a:rPr lang="en-US" sz="2800" spc="27" dirty="0">
                <a:latin typeface="Times New Roman"/>
                <a:cs typeface="Times New Roman"/>
              </a:rPr>
              <a:t> </a:t>
            </a:r>
            <a:r>
              <a:rPr lang="en-US" sz="2800" dirty="0">
                <a:latin typeface="Times New Roman"/>
                <a:cs typeface="Times New Roman"/>
              </a:rPr>
              <a:t>such</a:t>
            </a:r>
            <a:r>
              <a:rPr lang="en-US" sz="2800" spc="24" dirty="0">
                <a:latin typeface="Times New Roman"/>
                <a:cs typeface="Times New Roman"/>
              </a:rPr>
              <a:t> </a:t>
            </a:r>
            <a:r>
              <a:rPr lang="en-US" sz="2800" dirty="0">
                <a:latin typeface="Times New Roman"/>
                <a:cs typeface="Times New Roman"/>
              </a:rPr>
              <a:t>types</a:t>
            </a:r>
            <a:r>
              <a:rPr lang="en-US" sz="2800" spc="27" dirty="0">
                <a:latin typeface="Times New Roman"/>
                <a:cs typeface="Times New Roman"/>
              </a:rPr>
              <a:t> </a:t>
            </a:r>
            <a:r>
              <a:rPr lang="en-US" sz="2800" spc="-17" dirty="0">
                <a:latin typeface="Times New Roman"/>
                <a:cs typeface="Times New Roman"/>
              </a:rPr>
              <a:t>of </a:t>
            </a:r>
            <a:r>
              <a:rPr lang="en-US" sz="2800" dirty="0">
                <a:latin typeface="Times New Roman"/>
                <a:cs typeface="Times New Roman"/>
              </a:rPr>
              <a:t>devices.</a:t>
            </a:r>
            <a:r>
              <a:rPr lang="en-US" sz="2800" spc="222" dirty="0">
                <a:latin typeface="Times New Roman"/>
                <a:cs typeface="Times New Roman"/>
              </a:rPr>
              <a:t> </a:t>
            </a:r>
          </a:p>
          <a:p>
            <a:pPr marL="634274" marR="16885" indent="-457200" algn="just">
              <a:lnSpc>
                <a:spcPct val="110200"/>
              </a:lnSpc>
              <a:spcBef>
                <a:spcPts val="17"/>
              </a:spcBef>
            </a:pPr>
            <a:r>
              <a:rPr lang="en-US" sz="2800" dirty="0">
                <a:latin typeface="Times New Roman"/>
                <a:cs typeface="Times New Roman"/>
              </a:rPr>
              <a:t>I/O</a:t>
            </a:r>
            <a:r>
              <a:rPr lang="en-US" sz="2800" spc="211" dirty="0">
                <a:latin typeface="Times New Roman"/>
                <a:cs typeface="Times New Roman"/>
              </a:rPr>
              <a:t> </a:t>
            </a:r>
            <a:r>
              <a:rPr lang="en-US" sz="2800" dirty="0">
                <a:latin typeface="Times New Roman"/>
                <a:cs typeface="Times New Roman"/>
              </a:rPr>
              <a:t>refers</a:t>
            </a:r>
            <a:r>
              <a:rPr lang="en-US" sz="2800" spc="215" dirty="0">
                <a:latin typeface="Times New Roman"/>
                <a:cs typeface="Times New Roman"/>
              </a:rPr>
              <a:t> </a:t>
            </a:r>
            <a:r>
              <a:rPr lang="en-US" sz="2800" dirty="0">
                <a:latin typeface="Times New Roman"/>
                <a:cs typeface="Times New Roman"/>
              </a:rPr>
              <a:t>to</a:t>
            </a:r>
            <a:r>
              <a:rPr lang="en-US" sz="2800" spc="215" dirty="0">
                <a:latin typeface="Times New Roman"/>
                <a:cs typeface="Times New Roman"/>
              </a:rPr>
              <a:t> </a:t>
            </a:r>
            <a:r>
              <a:rPr lang="en-US" sz="2800" dirty="0">
                <a:latin typeface="Times New Roman"/>
                <a:cs typeface="Times New Roman"/>
              </a:rPr>
              <a:t>the</a:t>
            </a:r>
            <a:r>
              <a:rPr lang="en-US" sz="2800" spc="211" dirty="0">
                <a:latin typeface="Times New Roman"/>
                <a:cs typeface="Times New Roman"/>
              </a:rPr>
              <a:t> </a:t>
            </a:r>
            <a:r>
              <a:rPr lang="en-US" sz="2800" dirty="0">
                <a:latin typeface="Times New Roman"/>
                <a:cs typeface="Times New Roman"/>
              </a:rPr>
              <a:t>communication</a:t>
            </a:r>
            <a:r>
              <a:rPr lang="en-US" sz="2800" spc="215" dirty="0">
                <a:latin typeface="Times New Roman"/>
                <a:cs typeface="Times New Roman"/>
              </a:rPr>
              <a:t> </a:t>
            </a:r>
            <a:r>
              <a:rPr lang="en-US" sz="2800" dirty="0">
                <a:latin typeface="Times New Roman"/>
                <a:cs typeface="Times New Roman"/>
              </a:rPr>
              <a:t>between</a:t>
            </a:r>
            <a:r>
              <a:rPr lang="en-US" sz="2800" spc="211" dirty="0">
                <a:latin typeface="Times New Roman"/>
                <a:cs typeface="Times New Roman"/>
              </a:rPr>
              <a:t> </a:t>
            </a:r>
            <a:r>
              <a:rPr lang="en-US" sz="2800" dirty="0">
                <a:latin typeface="Times New Roman"/>
                <a:cs typeface="Times New Roman"/>
              </a:rPr>
              <a:t>information</a:t>
            </a:r>
            <a:r>
              <a:rPr lang="en-US" sz="2800" spc="215" dirty="0">
                <a:latin typeface="Times New Roman"/>
                <a:cs typeface="Times New Roman"/>
              </a:rPr>
              <a:t> </a:t>
            </a:r>
            <a:r>
              <a:rPr lang="en-US" sz="2800" dirty="0">
                <a:latin typeface="Times New Roman"/>
                <a:cs typeface="Times New Roman"/>
              </a:rPr>
              <a:t>processing</a:t>
            </a:r>
            <a:r>
              <a:rPr lang="en-US" sz="2800" spc="205" dirty="0">
                <a:latin typeface="Times New Roman"/>
                <a:cs typeface="Times New Roman"/>
              </a:rPr>
              <a:t> </a:t>
            </a:r>
            <a:r>
              <a:rPr lang="en-US" sz="2800" dirty="0">
                <a:latin typeface="Times New Roman"/>
                <a:cs typeface="Times New Roman"/>
              </a:rPr>
              <a:t>system,</a:t>
            </a:r>
            <a:r>
              <a:rPr lang="en-US" sz="2800" spc="215" dirty="0">
                <a:latin typeface="Times New Roman"/>
                <a:cs typeface="Times New Roman"/>
              </a:rPr>
              <a:t> </a:t>
            </a:r>
            <a:r>
              <a:rPr lang="en-US" sz="2800" dirty="0">
                <a:latin typeface="Times New Roman"/>
                <a:cs typeface="Times New Roman"/>
              </a:rPr>
              <a:t>such</a:t>
            </a:r>
            <a:r>
              <a:rPr lang="en-US" sz="2800" spc="208" dirty="0">
                <a:latin typeface="Times New Roman"/>
                <a:cs typeface="Times New Roman"/>
              </a:rPr>
              <a:t> </a:t>
            </a:r>
            <a:r>
              <a:rPr lang="en-US" sz="2800" dirty="0">
                <a:latin typeface="Times New Roman"/>
                <a:cs typeface="Times New Roman"/>
              </a:rPr>
              <a:t>as</a:t>
            </a:r>
            <a:r>
              <a:rPr lang="en-US" sz="2800" spc="215"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computer,</a:t>
            </a:r>
            <a:r>
              <a:rPr lang="en-US" sz="2800" spc="147" dirty="0">
                <a:latin typeface="Times New Roman"/>
                <a:cs typeface="Times New Roman"/>
              </a:rPr>
              <a:t> </a:t>
            </a:r>
            <a:r>
              <a:rPr lang="en-US" sz="2800" dirty="0">
                <a:latin typeface="Times New Roman"/>
                <a:cs typeface="Times New Roman"/>
              </a:rPr>
              <a:t>and</a:t>
            </a:r>
            <a:r>
              <a:rPr lang="en-US" sz="2800" spc="153" dirty="0">
                <a:latin typeface="Times New Roman"/>
                <a:cs typeface="Times New Roman"/>
              </a:rPr>
              <a:t> </a:t>
            </a:r>
            <a:r>
              <a:rPr lang="en-US" sz="2800" dirty="0">
                <a:latin typeface="Times New Roman"/>
                <a:cs typeface="Times New Roman"/>
              </a:rPr>
              <a:t>the</a:t>
            </a:r>
            <a:r>
              <a:rPr lang="en-US" sz="2800" spc="147" dirty="0">
                <a:latin typeface="Times New Roman"/>
                <a:cs typeface="Times New Roman"/>
              </a:rPr>
              <a:t> </a:t>
            </a:r>
            <a:r>
              <a:rPr lang="en-US" sz="2800" dirty="0">
                <a:latin typeface="Times New Roman"/>
                <a:cs typeface="Times New Roman"/>
              </a:rPr>
              <a:t>outside</a:t>
            </a:r>
            <a:r>
              <a:rPr lang="en-US" sz="2800" spc="150" dirty="0">
                <a:latin typeface="Times New Roman"/>
                <a:cs typeface="Times New Roman"/>
              </a:rPr>
              <a:t> </a:t>
            </a:r>
            <a:r>
              <a:rPr lang="en-US" sz="2800" dirty="0">
                <a:latin typeface="Times New Roman"/>
                <a:cs typeface="Times New Roman"/>
              </a:rPr>
              <a:t>world</a:t>
            </a:r>
            <a:r>
              <a:rPr lang="en-US" sz="2800" spc="150" dirty="0">
                <a:latin typeface="Times New Roman"/>
                <a:cs typeface="Times New Roman"/>
              </a:rPr>
              <a:t> </a:t>
            </a:r>
            <a:r>
              <a:rPr lang="en-US" sz="2800" dirty="0">
                <a:latin typeface="Times New Roman"/>
                <a:cs typeface="Times New Roman"/>
              </a:rPr>
              <a:t>possibly</a:t>
            </a:r>
            <a:r>
              <a:rPr lang="en-US" sz="2800" spc="136" dirty="0">
                <a:latin typeface="Times New Roman"/>
                <a:cs typeface="Times New Roman"/>
              </a:rPr>
              <a:t> </a:t>
            </a:r>
            <a:r>
              <a:rPr lang="en-US" sz="2800" dirty="0">
                <a:latin typeface="Times New Roman"/>
                <a:cs typeface="Times New Roman"/>
              </a:rPr>
              <a:t>a</a:t>
            </a:r>
            <a:r>
              <a:rPr lang="en-US" sz="2800" spc="150" dirty="0">
                <a:latin typeface="Times New Roman"/>
                <a:cs typeface="Times New Roman"/>
              </a:rPr>
              <a:t> </a:t>
            </a:r>
            <a:r>
              <a:rPr lang="en-US" sz="2800" dirty="0">
                <a:latin typeface="Times New Roman"/>
                <a:cs typeface="Times New Roman"/>
              </a:rPr>
              <a:t>human,</a:t>
            </a:r>
            <a:r>
              <a:rPr lang="en-US" sz="2800" spc="147" dirty="0">
                <a:latin typeface="Times New Roman"/>
                <a:cs typeface="Times New Roman"/>
              </a:rPr>
              <a:t> </a:t>
            </a:r>
            <a:r>
              <a:rPr lang="en-US" sz="2800" dirty="0">
                <a:latin typeface="Times New Roman"/>
                <a:cs typeface="Times New Roman"/>
              </a:rPr>
              <a:t>or</a:t>
            </a:r>
            <a:r>
              <a:rPr lang="en-US" sz="2800" spc="150" dirty="0">
                <a:latin typeface="Times New Roman"/>
                <a:cs typeface="Times New Roman"/>
              </a:rPr>
              <a:t> </a:t>
            </a:r>
            <a:r>
              <a:rPr lang="en-US" sz="2800" dirty="0">
                <a:latin typeface="Times New Roman"/>
                <a:cs typeface="Times New Roman"/>
              </a:rPr>
              <a:t>another</a:t>
            </a:r>
            <a:r>
              <a:rPr lang="en-US" sz="2800" spc="147" dirty="0">
                <a:latin typeface="Times New Roman"/>
                <a:cs typeface="Times New Roman"/>
              </a:rPr>
              <a:t> </a:t>
            </a:r>
            <a:r>
              <a:rPr lang="en-US" sz="2800" dirty="0">
                <a:latin typeface="Times New Roman"/>
                <a:cs typeface="Times New Roman"/>
              </a:rPr>
              <a:t>information</a:t>
            </a:r>
            <a:r>
              <a:rPr lang="en-US" sz="2800" spc="150" dirty="0">
                <a:latin typeface="Times New Roman"/>
                <a:cs typeface="Times New Roman"/>
              </a:rPr>
              <a:t> </a:t>
            </a:r>
            <a:r>
              <a:rPr lang="en-US" sz="2800" dirty="0">
                <a:latin typeface="Times New Roman"/>
                <a:cs typeface="Times New Roman"/>
              </a:rPr>
              <a:t>processing</a:t>
            </a:r>
            <a:r>
              <a:rPr lang="en-US" sz="2800" spc="143" dirty="0">
                <a:latin typeface="Times New Roman"/>
                <a:cs typeface="Times New Roman"/>
              </a:rPr>
              <a:t> </a:t>
            </a:r>
            <a:r>
              <a:rPr lang="en-US" sz="2800" spc="-7" dirty="0">
                <a:latin typeface="Times New Roman"/>
                <a:cs typeface="Times New Roman"/>
              </a:rPr>
              <a:t>system. </a:t>
            </a:r>
          </a:p>
          <a:p>
            <a:pPr marL="1091474" marR="16885" lvl="1" indent="-457200" algn="just">
              <a:lnSpc>
                <a:spcPct val="110200"/>
              </a:lnSpc>
              <a:spcBef>
                <a:spcPts val="17"/>
              </a:spcBef>
            </a:pPr>
            <a:r>
              <a:rPr lang="en-US" dirty="0">
                <a:latin typeface="Times New Roman"/>
                <a:cs typeface="Times New Roman"/>
              </a:rPr>
              <a:t>Inputs</a:t>
            </a:r>
            <a:r>
              <a:rPr lang="en-US" spc="34" dirty="0">
                <a:latin typeface="Times New Roman"/>
                <a:cs typeface="Times New Roman"/>
              </a:rPr>
              <a:t> </a:t>
            </a:r>
            <a:r>
              <a:rPr lang="en-US" dirty="0">
                <a:latin typeface="Times New Roman"/>
                <a:cs typeface="Times New Roman"/>
              </a:rPr>
              <a:t>are</a:t>
            </a:r>
            <a:r>
              <a:rPr lang="en-US" spc="24" dirty="0">
                <a:latin typeface="Times New Roman"/>
                <a:cs typeface="Times New Roman"/>
              </a:rPr>
              <a:t> </a:t>
            </a:r>
            <a:r>
              <a:rPr lang="en-US" dirty="0">
                <a:latin typeface="Times New Roman"/>
                <a:cs typeface="Times New Roman"/>
              </a:rPr>
              <a:t>the</a:t>
            </a:r>
            <a:r>
              <a:rPr lang="en-US" spc="34" dirty="0">
                <a:latin typeface="Times New Roman"/>
                <a:cs typeface="Times New Roman"/>
              </a:rPr>
              <a:t> </a:t>
            </a:r>
            <a:r>
              <a:rPr lang="en-US" dirty="0">
                <a:latin typeface="Times New Roman"/>
                <a:cs typeface="Times New Roman"/>
              </a:rPr>
              <a:t>signals</a:t>
            </a:r>
            <a:r>
              <a:rPr lang="en-US" spc="31" dirty="0">
                <a:latin typeface="Times New Roman"/>
                <a:cs typeface="Times New Roman"/>
              </a:rPr>
              <a:t> </a:t>
            </a:r>
            <a:r>
              <a:rPr lang="en-US" dirty="0">
                <a:latin typeface="Times New Roman"/>
                <a:cs typeface="Times New Roman"/>
              </a:rPr>
              <a:t>or</a:t>
            </a:r>
            <a:r>
              <a:rPr lang="en-US" spc="37" dirty="0">
                <a:latin typeface="Times New Roman"/>
                <a:cs typeface="Times New Roman"/>
              </a:rPr>
              <a:t> </a:t>
            </a:r>
            <a:r>
              <a:rPr lang="en-US" dirty="0">
                <a:latin typeface="Times New Roman"/>
                <a:cs typeface="Times New Roman"/>
              </a:rPr>
              <a:t>data</a:t>
            </a:r>
            <a:r>
              <a:rPr lang="en-US" spc="27" dirty="0">
                <a:latin typeface="Times New Roman"/>
                <a:cs typeface="Times New Roman"/>
              </a:rPr>
              <a:t> </a:t>
            </a:r>
            <a:r>
              <a:rPr lang="en-US" dirty="0">
                <a:latin typeface="Times New Roman"/>
                <a:cs typeface="Times New Roman"/>
              </a:rPr>
              <a:t>received</a:t>
            </a:r>
            <a:r>
              <a:rPr lang="en-US" spc="27" dirty="0">
                <a:latin typeface="Times New Roman"/>
                <a:cs typeface="Times New Roman"/>
              </a:rPr>
              <a:t> </a:t>
            </a:r>
            <a:r>
              <a:rPr lang="en-US" dirty="0">
                <a:latin typeface="Times New Roman"/>
                <a:cs typeface="Times New Roman"/>
              </a:rPr>
              <a:t>by</a:t>
            </a:r>
            <a:r>
              <a:rPr lang="en-US" spc="10" dirty="0">
                <a:latin typeface="Times New Roman"/>
                <a:cs typeface="Times New Roman"/>
              </a:rPr>
              <a:t> </a:t>
            </a:r>
            <a:r>
              <a:rPr lang="en-US" dirty="0">
                <a:latin typeface="Times New Roman"/>
                <a:cs typeface="Times New Roman"/>
              </a:rPr>
              <a:t>the</a:t>
            </a:r>
            <a:r>
              <a:rPr lang="en-US" spc="24" dirty="0">
                <a:latin typeface="Times New Roman"/>
                <a:cs typeface="Times New Roman"/>
              </a:rPr>
              <a:t> </a:t>
            </a:r>
            <a:r>
              <a:rPr lang="en-US" dirty="0">
                <a:latin typeface="Times New Roman"/>
                <a:cs typeface="Times New Roman"/>
              </a:rPr>
              <a:t>system,</a:t>
            </a:r>
            <a:r>
              <a:rPr lang="en-US" spc="31" dirty="0">
                <a:latin typeface="Times New Roman"/>
                <a:cs typeface="Times New Roman"/>
              </a:rPr>
              <a:t> </a:t>
            </a:r>
            <a:r>
              <a:rPr lang="en-US" dirty="0">
                <a:latin typeface="Times New Roman"/>
                <a:cs typeface="Times New Roman"/>
              </a:rPr>
              <a:t>and</a:t>
            </a:r>
            <a:r>
              <a:rPr lang="en-US" spc="34" dirty="0">
                <a:latin typeface="Times New Roman"/>
                <a:cs typeface="Times New Roman"/>
              </a:rPr>
              <a:t> </a:t>
            </a:r>
          </a:p>
          <a:p>
            <a:pPr marL="1091474" marR="16885" lvl="1" indent="-457200" algn="just">
              <a:lnSpc>
                <a:spcPct val="110200"/>
              </a:lnSpc>
              <a:spcBef>
                <a:spcPts val="17"/>
              </a:spcBef>
            </a:pPr>
            <a:r>
              <a:rPr lang="en-US" dirty="0">
                <a:latin typeface="Times New Roman"/>
                <a:cs typeface="Times New Roman"/>
              </a:rPr>
              <a:t>outputs</a:t>
            </a:r>
            <a:r>
              <a:rPr lang="en-US" spc="31" dirty="0">
                <a:latin typeface="Times New Roman"/>
                <a:cs typeface="Times New Roman"/>
              </a:rPr>
              <a:t> </a:t>
            </a:r>
            <a:r>
              <a:rPr lang="en-US" dirty="0">
                <a:latin typeface="Times New Roman"/>
                <a:cs typeface="Times New Roman"/>
              </a:rPr>
              <a:t>are</a:t>
            </a:r>
            <a:r>
              <a:rPr lang="en-US" spc="24" dirty="0">
                <a:latin typeface="Times New Roman"/>
                <a:cs typeface="Times New Roman"/>
              </a:rPr>
              <a:t> </a:t>
            </a:r>
            <a:r>
              <a:rPr lang="en-US" dirty="0">
                <a:latin typeface="Times New Roman"/>
                <a:cs typeface="Times New Roman"/>
              </a:rPr>
              <a:t>the</a:t>
            </a:r>
            <a:r>
              <a:rPr lang="en-US" spc="31" dirty="0">
                <a:latin typeface="Times New Roman"/>
                <a:cs typeface="Times New Roman"/>
              </a:rPr>
              <a:t> </a:t>
            </a:r>
            <a:r>
              <a:rPr lang="en-US" dirty="0">
                <a:latin typeface="Times New Roman"/>
                <a:cs typeface="Times New Roman"/>
              </a:rPr>
              <a:t>signals</a:t>
            </a:r>
            <a:r>
              <a:rPr lang="en-US" spc="31" dirty="0">
                <a:latin typeface="Times New Roman"/>
                <a:cs typeface="Times New Roman"/>
              </a:rPr>
              <a:t> </a:t>
            </a:r>
            <a:r>
              <a:rPr lang="en-US" dirty="0">
                <a:latin typeface="Times New Roman"/>
                <a:cs typeface="Times New Roman"/>
              </a:rPr>
              <a:t>or</a:t>
            </a:r>
            <a:r>
              <a:rPr lang="en-US" spc="27" dirty="0">
                <a:latin typeface="Times New Roman"/>
                <a:cs typeface="Times New Roman"/>
              </a:rPr>
              <a:t> </a:t>
            </a:r>
            <a:r>
              <a:rPr lang="en-US" dirty="0">
                <a:latin typeface="Times New Roman"/>
                <a:cs typeface="Times New Roman"/>
              </a:rPr>
              <a:t>data</a:t>
            </a:r>
            <a:r>
              <a:rPr lang="en-US" spc="27" dirty="0">
                <a:latin typeface="Times New Roman"/>
                <a:cs typeface="Times New Roman"/>
              </a:rPr>
              <a:t> </a:t>
            </a:r>
            <a:r>
              <a:rPr lang="en-US" dirty="0">
                <a:latin typeface="Times New Roman"/>
                <a:cs typeface="Times New Roman"/>
              </a:rPr>
              <a:t>sent</a:t>
            </a:r>
            <a:r>
              <a:rPr lang="en-US" spc="37" dirty="0">
                <a:latin typeface="Times New Roman"/>
                <a:cs typeface="Times New Roman"/>
              </a:rPr>
              <a:t> </a:t>
            </a:r>
            <a:r>
              <a:rPr lang="en-US" spc="-14" dirty="0">
                <a:latin typeface="Times New Roman"/>
                <a:cs typeface="Times New Roman"/>
              </a:rPr>
              <a:t>from </a:t>
            </a:r>
            <a:r>
              <a:rPr lang="en-US" dirty="0">
                <a:latin typeface="Times New Roman"/>
                <a:cs typeface="Times New Roman"/>
              </a:rPr>
              <a:t>it.</a:t>
            </a:r>
            <a:r>
              <a:rPr lang="en-US" spc="-14" dirty="0">
                <a:latin typeface="Times New Roman"/>
                <a:cs typeface="Times New Roman"/>
              </a:rPr>
              <a:t> </a:t>
            </a:r>
          </a:p>
          <a:p>
            <a:pPr marL="634274" marR="16885" indent="-457200" algn="just">
              <a:lnSpc>
                <a:spcPct val="110200"/>
              </a:lnSpc>
              <a:spcBef>
                <a:spcPts val="17"/>
              </a:spcBef>
            </a:pPr>
            <a:r>
              <a:rPr lang="en-US" sz="2800" dirty="0">
                <a:latin typeface="Times New Roman"/>
                <a:cs typeface="Times New Roman"/>
              </a:rPr>
              <a:t>Input</a:t>
            </a:r>
            <a:r>
              <a:rPr lang="en-US" sz="2800" spc="-17" dirty="0">
                <a:latin typeface="Times New Roman"/>
                <a:cs typeface="Times New Roman"/>
              </a:rPr>
              <a:t> </a:t>
            </a:r>
            <a:r>
              <a:rPr lang="en-US" sz="2800" dirty="0">
                <a:latin typeface="Times New Roman"/>
                <a:cs typeface="Times New Roman"/>
              </a:rPr>
              <a:t>output</a:t>
            </a:r>
            <a:r>
              <a:rPr lang="en-US" sz="2800" spc="-17" dirty="0">
                <a:latin typeface="Times New Roman"/>
                <a:cs typeface="Times New Roman"/>
              </a:rPr>
              <a:t> </a:t>
            </a:r>
            <a:r>
              <a:rPr lang="en-US" sz="2800" dirty="0">
                <a:latin typeface="Times New Roman"/>
                <a:cs typeface="Times New Roman"/>
              </a:rPr>
              <a:t>management</a:t>
            </a:r>
            <a:r>
              <a:rPr lang="en-US" sz="2800" spc="-20" dirty="0">
                <a:latin typeface="Times New Roman"/>
                <a:cs typeface="Times New Roman"/>
              </a:rPr>
              <a:t> </a:t>
            </a:r>
            <a:r>
              <a:rPr lang="en-US" sz="2800" dirty="0">
                <a:latin typeface="Times New Roman"/>
                <a:cs typeface="Times New Roman"/>
              </a:rPr>
              <a:t>is</a:t>
            </a:r>
            <a:r>
              <a:rPr lang="en-US" sz="2800" spc="-17" dirty="0">
                <a:latin typeface="Times New Roman"/>
                <a:cs typeface="Times New Roman"/>
              </a:rPr>
              <a:t> </a:t>
            </a:r>
            <a:r>
              <a:rPr lang="en-US" sz="2800" dirty="0">
                <a:latin typeface="Times New Roman"/>
                <a:cs typeface="Times New Roman"/>
              </a:rPr>
              <a:t>also</a:t>
            </a:r>
            <a:r>
              <a:rPr lang="en-US" sz="2800" spc="-17" dirty="0">
                <a:latin typeface="Times New Roman"/>
                <a:cs typeface="Times New Roman"/>
              </a:rPr>
              <a:t> </a:t>
            </a:r>
            <a:r>
              <a:rPr lang="en-US" sz="2800" dirty="0">
                <a:latin typeface="Times New Roman"/>
                <a:cs typeface="Times New Roman"/>
              </a:rPr>
              <a:t>one</a:t>
            </a:r>
            <a:r>
              <a:rPr lang="en-US" sz="2800" spc="-20" dirty="0">
                <a:latin typeface="Times New Roman"/>
                <a:cs typeface="Times New Roman"/>
              </a:rPr>
              <a:t> </a:t>
            </a:r>
            <a:r>
              <a:rPr lang="en-US" sz="2800" dirty="0">
                <a:latin typeface="Times New Roman"/>
                <a:cs typeface="Times New Roman"/>
              </a:rPr>
              <a:t>of</a:t>
            </a:r>
            <a:r>
              <a:rPr lang="en-US" sz="2800" spc="-20" dirty="0">
                <a:latin typeface="Times New Roman"/>
                <a:cs typeface="Times New Roman"/>
              </a:rPr>
              <a:t> </a:t>
            </a: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primary</a:t>
            </a:r>
            <a:r>
              <a:rPr lang="en-US" sz="2800" spc="-27" dirty="0">
                <a:latin typeface="Times New Roman"/>
                <a:cs typeface="Times New Roman"/>
              </a:rPr>
              <a:t> </a:t>
            </a:r>
            <a:r>
              <a:rPr lang="en-US" sz="2800" dirty="0">
                <a:latin typeface="Times New Roman"/>
                <a:cs typeface="Times New Roman"/>
              </a:rPr>
              <a:t>responsibilities</a:t>
            </a:r>
            <a:r>
              <a:rPr lang="en-US" sz="2800" spc="-17" dirty="0">
                <a:latin typeface="Times New Roman"/>
                <a:cs typeface="Times New Roman"/>
              </a:rPr>
              <a:t> </a:t>
            </a:r>
            <a:r>
              <a:rPr lang="en-US" sz="2800" dirty="0">
                <a:latin typeface="Times New Roman"/>
                <a:cs typeface="Times New Roman"/>
              </a:rPr>
              <a:t>of</a:t>
            </a:r>
            <a:r>
              <a:rPr lang="en-US" sz="2800" spc="-20" dirty="0">
                <a:latin typeface="Times New Roman"/>
                <a:cs typeface="Times New Roman"/>
              </a:rPr>
              <a:t> </a:t>
            </a:r>
            <a:r>
              <a:rPr lang="en-US" sz="2800" dirty="0">
                <a:latin typeface="Times New Roman"/>
                <a:cs typeface="Times New Roman"/>
              </a:rPr>
              <a:t>an</a:t>
            </a:r>
            <a:r>
              <a:rPr lang="en-US" sz="2800" spc="-17" dirty="0">
                <a:latin typeface="Times New Roman"/>
                <a:cs typeface="Times New Roman"/>
              </a:rPr>
              <a:t> </a:t>
            </a:r>
            <a:r>
              <a:rPr lang="en-US" sz="2800" dirty="0">
                <a:latin typeface="Times New Roman"/>
                <a:cs typeface="Times New Roman"/>
              </a:rPr>
              <a:t>operating</a:t>
            </a:r>
            <a:r>
              <a:rPr lang="en-US" sz="2800" spc="-27" dirty="0">
                <a:latin typeface="Times New Roman"/>
                <a:cs typeface="Times New Roman"/>
              </a:rPr>
              <a:t> </a:t>
            </a:r>
            <a:r>
              <a:rPr lang="en-US" sz="2800" spc="-7" dirty="0">
                <a:latin typeface="Times New Roman"/>
                <a:cs typeface="Times New Roman"/>
              </a:rPr>
              <a:t>system.</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27530418-1B98-8564-80BE-87AFB7E5C4CE}"/>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CC7FE5D5-EDAA-6255-AB9D-58F3B3F2A05B}"/>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B3B30BB3-6594-9F8E-390E-3F471707CA84}"/>
              </a:ext>
            </a:extLst>
          </p:cNvPr>
          <p:cNvSpPr>
            <a:spLocks noGrp="1"/>
          </p:cNvSpPr>
          <p:nvPr>
            <p:ph type="sldNum" sz="quarter" idx="12"/>
          </p:nvPr>
        </p:nvSpPr>
        <p:spPr/>
        <p:txBody>
          <a:bodyPr/>
          <a:lstStyle/>
          <a:p>
            <a:fld id="{FBB2CDA3-3741-CA4A-A16E-9752FEDAB45F}" type="slidenum">
              <a:rPr lang="en-NP" smtClean="0"/>
              <a:t>4</a:t>
            </a:fld>
            <a:endParaRPr lang="en-NP"/>
          </a:p>
        </p:txBody>
      </p:sp>
    </p:spTree>
    <p:extLst>
      <p:ext uri="{BB962C8B-B14F-4D97-AF65-F5344CB8AC3E}">
        <p14:creationId xmlns:p14="http://schemas.microsoft.com/office/powerpoint/2010/main" val="2392207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5FE5D-5570-4C42-D266-2CF750DE8814}"/>
              </a:ext>
            </a:extLst>
          </p:cNvPr>
          <p:cNvSpPr>
            <a:spLocks noGrp="1"/>
          </p:cNvSpPr>
          <p:nvPr>
            <p:ph idx="1"/>
          </p:nvPr>
        </p:nvSpPr>
        <p:spPr>
          <a:xfrm>
            <a:off x="297712" y="662026"/>
            <a:ext cx="11221875" cy="6059449"/>
          </a:xfrm>
        </p:spPr>
        <p:txBody>
          <a:bodyPr>
            <a:normAutofit lnSpcReduction="10000"/>
          </a:bodyPr>
          <a:lstStyle/>
          <a:p>
            <a:pPr marL="0" indent="0">
              <a:buNone/>
            </a:pPr>
            <a:r>
              <a:rPr lang="en-US" b="1" dirty="0"/>
              <a:t>Bankers Algorithms for a single resource:</a:t>
            </a:r>
          </a:p>
          <a:p>
            <a:pPr marL="0" indent="0">
              <a:buNone/>
            </a:pPr>
            <a:r>
              <a:rPr lang="en-US" dirty="0"/>
              <a:t>Customer = Processes</a:t>
            </a:r>
          </a:p>
          <a:p>
            <a:pPr marL="0" indent="0">
              <a:buNone/>
            </a:pPr>
            <a:r>
              <a:rPr lang="en-US" dirty="0"/>
              <a:t>Units = Resource say tape drive</a:t>
            </a:r>
          </a:p>
          <a:p>
            <a:pPr marL="0" indent="0">
              <a:buNone/>
            </a:pPr>
            <a:r>
              <a:rPr lang="en-US" dirty="0"/>
              <a:t>Bankers = OS</a:t>
            </a:r>
          </a:p>
          <a:p>
            <a:pPr marL="0" indent="0">
              <a:buNone/>
            </a:pPr>
            <a:r>
              <a:rPr lang="en-US" dirty="0"/>
              <a:t>Available units: 10</a:t>
            </a:r>
          </a:p>
          <a:p>
            <a:r>
              <a:rPr lang="en-US" dirty="0"/>
              <a:t>In the above fig, we see four customers each of whom has been granted a certain no. of credit units (</a:t>
            </a:r>
            <a:r>
              <a:rPr lang="en-US" dirty="0" err="1"/>
              <a:t>eg.</a:t>
            </a:r>
            <a:r>
              <a:rPr lang="en-US" dirty="0"/>
              <a:t> 1 unit=1K dollar). </a:t>
            </a:r>
          </a:p>
          <a:p>
            <a:r>
              <a:rPr lang="en-US" dirty="0"/>
              <a:t>The Banker reserved only 10 units rather than 22 units to service them. since not all customers need their maximum credit immediately. </a:t>
            </a:r>
          </a:p>
          <a:p>
            <a:r>
              <a:rPr lang="en-US" dirty="0"/>
              <a:t>At a certain moment the situation becomes:</a:t>
            </a:r>
          </a:p>
          <a:p>
            <a:pPr marL="0" indent="0">
              <a:buNone/>
            </a:pPr>
            <a:endParaRPr lang="en-US" dirty="0"/>
          </a:p>
          <a:p>
            <a:pPr marL="0" indent="0">
              <a:buNone/>
            </a:pPr>
            <a:endParaRPr lang="en-US" dirty="0"/>
          </a:p>
          <a:p>
            <a:pPr marL="0" indent="0">
              <a:buNone/>
            </a:pPr>
            <a:r>
              <a:rPr lang="en-US" dirty="0"/>
              <a:t>Available units: 2</a:t>
            </a:r>
            <a:endParaRPr lang="en-NP" dirty="0"/>
          </a:p>
        </p:txBody>
      </p:sp>
      <p:sp>
        <p:nvSpPr>
          <p:cNvPr id="4" name="Date Placeholder 3">
            <a:extLst>
              <a:ext uri="{FF2B5EF4-FFF2-40B4-BE49-F238E27FC236}">
                <a16:creationId xmlns:a16="http://schemas.microsoft.com/office/drawing/2014/main" id="{F9AAD826-8D64-13DE-9B53-2A35F2F500ED}"/>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DEF7E57F-87CA-8341-3929-1B3F61D1C957}"/>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76CCB425-472B-4591-A026-043BA3EA3B2D}"/>
              </a:ext>
            </a:extLst>
          </p:cNvPr>
          <p:cNvSpPr>
            <a:spLocks noGrp="1"/>
          </p:cNvSpPr>
          <p:nvPr>
            <p:ph type="sldNum" sz="quarter" idx="12"/>
          </p:nvPr>
        </p:nvSpPr>
        <p:spPr/>
        <p:txBody>
          <a:bodyPr/>
          <a:lstStyle/>
          <a:p>
            <a:fld id="{FBB2CDA3-3741-CA4A-A16E-9752FEDAB45F}" type="slidenum">
              <a:rPr lang="en-NP" smtClean="0"/>
              <a:t>40</a:t>
            </a:fld>
            <a:endParaRPr lang="en-NP"/>
          </a:p>
        </p:txBody>
      </p:sp>
      <p:pic>
        <p:nvPicPr>
          <p:cNvPr id="9" name="Picture 8" descr="A table with numbers and words&#10;&#10;Description automatically generated">
            <a:extLst>
              <a:ext uri="{FF2B5EF4-FFF2-40B4-BE49-F238E27FC236}">
                <a16:creationId xmlns:a16="http://schemas.microsoft.com/office/drawing/2014/main" id="{789AC26F-F60F-F90B-9150-50F24041F50F}"/>
              </a:ext>
            </a:extLst>
          </p:cNvPr>
          <p:cNvPicPr>
            <a:picLocks noChangeAspect="1"/>
          </p:cNvPicPr>
          <p:nvPr/>
        </p:nvPicPr>
        <p:blipFill>
          <a:blip r:embed="rId2"/>
          <a:stretch>
            <a:fillRect/>
          </a:stretch>
        </p:blipFill>
        <p:spPr>
          <a:xfrm>
            <a:off x="7177639" y="4692650"/>
            <a:ext cx="3225799" cy="1663700"/>
          </a:xfrm>
          <a:prstGeom prst="rect">
            <a:avLst/>
          </a:prstGeom>
        </p:spPr>
      </p:pic>
      <p:pic>
        <p:nvPicPr>
          <p:cNvPr id="11" name="Picture 10" descr="A table with numbers and words&#10;&#10;Description automatically generated">
            <a:extLst>
              <a:ext uri="{FF2B5EF4-FFF2-40B4-BE49-F238E27FC236}">
                <a16:creationId xmlns:a16="http://schemas.microsoft.com/office/drawing/2014/main" id="{BE438F6B-ED7E-6A54-E40B-C6E5D4A9D550}"/>
              </a:ext>
            </a:extLst>
          </p:cNvPr>
          <p:cNvPicPr>
            <a:picLocks noChangeAspect="1"/>
          </p:cNvPicPr>
          <p:nvPr/>
        </p:nvPicPr>
        <p:blipFill>
          <a:blip r:embed="rId3"/>
          <a:stretch>
            <a:fillRect/>
          </a:stretch>
        </p:blipFill>
        <p:spPr>
          <a:xfrm>
            <a:off x="6997700" y="842188"/>
            <a:ext cx="3225800" cy="2006600"/>
          </a:xfrm>
          <a:prstGeom prst="rect">
            <a:avLst/>
          </a:prstGeom>
        </p:spPr>
      </p:pic>
    </p:spTree>
    <p:extLst>
      <p:ext uri="{BB962C8B-B14F-4D97-AF65-F5344CB8AC3E}">
        <p14:creationId xmlns:p14="http://schemas.microsoft.com/office/powerpoint/2010/main" val="1882229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C3165-B1BD-24A8-0640-1E93305866AB}"/>
              </a:ext>
            </a:extLst>
          </p:cNvPr>
          <p:cNvSpPr>
            <a:spLocks noGrp="1"/>
          </p:cNvSpPr>
          <p:nvPr>
            <p:ph idx="1"/>
          </p:nvPr>
        </p:nvSpPr>
        <p:spPr>
          <a:xfrm>
            <a:off x="235131" y="470263"/>
            <a:ext cx="11118669" cy="5706700"/>
          </a:xfrm>
        </p:spPr>
        <p:txBody>
          <a:bodyPr>
            <a:normAutofit fontScale="85000" lnSpcReduction="20000"/>
          </a:bodyPr>
          <a:lstStyle/>
          <a:p>
            <a:pPr marL="0" indent="0">
              <a:buNone/>
            </a:pPr>
            <a:r>
              <a:rPr lang="en-US" sz="2400" b="1" dirty="0"/>
              <a:t>Safe State:</a:t>
            </a:r>
          </a:p>
          <a:p>
            <a:r>
              <a:rPr lang="en-US" sz="2400" dirty="0"/>
              <a:t>With 2 units left, the banker can delay any requests except C's, thus letting C finish and release all four of his resources. </a:t>
            </a:r>
          </a:p>
          <a:p>
            <a:r>
              <a:rPr lang="en-US" sz="2400" dirty="0"/>
              <a:t>With four in hand, the banker can let either D or B have the necessary units &amp; so on.</a:t>
            </a:r>
          </a:p>
          <a:p>
            <a:pPr marL="0" indent="0">
              <a:buNone/>
            </a:pPr>
            <a:r>
              <a:rPr lang="en-US" sz="2400" b="1" dirty="0"/>
              <a:t>Unsafe State:</a:t>
            </a:r>
          </a:p>
          <a:p>
            <a:endParaRPr lang="en-US" b="1" dirty="0"/>
          </a:p>
          <a:p>
            <a:endParaRPr lang="en-US" b="1" dirty="0"/>
          </a:p>
          <a:p>
            <a:endParaRPr lang="en-US" b="1" dirty="0"/>
          </a:p>
          <a:p>
            <a:endParaRPr lang="en-US" b="1" dirty="0"/>
          </a:p>
          <a:p>
            <a:endParaRPr lang="en-US" b="1" dirty="0"/>
          </a:p>
          <a:p>
            <a:pPr marL="0" indent="0">
              <a:buNone/>
            </a:pPr>
            <a:r>
              <a:rPr lang="en-US" sz="2200" b="1" dirty="0"/>
              <a:t>Available units: 1</a:t>
            </a:r>
          </a:p>
          <a:p>
            <a:r>
              <a:rPr lang="en-US" sz="2200" dirty="0"/>
              <a:t>Suppose B requests one more unit and is granted. This is an unsafe condition. </a:t>
            </a:r>
          </a:p>
          <a:p>
            <a:r>
              <a:rPr lang="en-US" sz="2200" dirty="0"/>
              <a:t>If all of the customers namely A, B, C &amp; D asked for their maximum loans, then Banker couldn't satisfy any of them and we would have deadlock. </a:t>
            </a:r>
          </a:p>
          <a:p>
            <a:r>
              <a:rPr lang="en-US" sz="2200" dirty="0"/>
              <a:t>It is important to note that an unsafe state does not imply the existence or even eventual existence of a deadlock. </a:t>
            </a:r>
          </a:p>
          <a:p>
            <a:r>
              <a:rPr lang="en-US" sz="2200" dirty="0"/>
              <a:t>What an unsafe state does imply is that some unfortunate sequence of events might lead a deadlock.</a:t>
            </a:r>
            <a:endParaRPr lang="en-NP" sz="2200" dirty="0"/>
          </a:p>
        </p:txBody>
      </p:sp>
      <p:sp>
        <p:nvSpPr>
          <p:cNvPr id="4" name="Date Placeholder 3">
            <a:extLst>
              <a:ext uri="{FF2B5EF4-FFF2-40B4-BE49-F238E27FC236}">
                <a16:creationId xmlns:a16="http://schemas.microsoft.com/office/drawing/2014/main" id="{01ECF9EF-0B29-36C0-9DAF-0533985F58C0}"/>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B599372E-5E1D-7A36-6EF3-BA2FF266D123}"/>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6D97BD7C-31EA-E596-CA5A-8D225262CF47}"/>
              </a:ext>
            </a:extLst>
          </p:cNvPr>
          <p:cNvSpPr>
            <a:spLocks noGrp="1"/>
          </p:cNvSpPr>
          <p:nvPr>
            <p:ph type="sldNum" sz="quarter" idx="12"/>
          </p:nvPr>
        </p:nvSpPr>
        <p:spPr/>
        <p:txBody>
          <a:bodyPr/>
          <a:lstStyle/>
          <a:p>
            <a:fld id="{FBB2CDA3-3741-CA4A-A16E-9752FEDAB45F}" type="slidenum">
              <a:rPr lang="en-NP" smtClean="0"/>
              <a:t>41</a:t>
            </a:fld>
            <a:endParaRPr lang="en-NP"/>
          </a:p>
        </p:txBody>
      </p:sp>
      <p:pic>
        <p:nvPicPr>
          <p:cNvPr id="8" name="Picture 7" descr="A table with numbers and words&#10;&#10;Description automatically generated">
            <a:extLst>
              <a:ext uri="{FF2B5EF4-FFF2-40B4-BE49-F238E27FC236}">
                <a16:creationId xmlns:a16="http://schemas.microsoft.com/office/drawing/2014/main" id="{0B27FC6D-1BB5-3303-DC87-557743FDB6E0}"/>
              </a:ext>
            </a:extLst>
          </p:cNvPr>
          <p:cNvPicPr>
            <a:picLocks noChangeAspect="1"/>
          </p:cNvPicPr>
          <p:nvPr/>
        </p:nvPicPr>
        <p:blipFill>
          <a:blip r:embed="rId2"/>
          <a:stretch>
            <a:fillRect/>
          </a:stretch>
        </p:blipFill>
        <p:spPr>
          <a:xfrm>
            <a:off x="667250" y="2093376"/>
            <a:ext cx="2489200" cy="1727200"/>
          </a:xfrm>
          <a:prstGeom prst="rect">
            <a:avLst/>
          </a:prstGeom>
        </p:spPr>
      </p:pic>
    </p:spTree>
    <p:extLst>
      <p:ext uri="{BB962C8B-B14F-4D97-AF65-F5344CB8AC3E}">
        <p14:creationId xmlns:p14="http://schemas.microsoft.com/office/powerpoint/2010/main" val="4017548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927D-6D62-61BF-DCF5-F4F75EA06F0E}"/>
              </a:ext>
            </a:extLst>
          </p:cNvPr>
          <p:cNvSpPr>
            <a:spLocks noGrp="1"/>
          </p:cNvSpPr>
          <p:nvPr>
            <p:ph type="title"/>
          </p:nvPr>
        </p:nvSpPr>
        <p:spPr/>
        <p:txBody>
          <a:bodyPr/>
          <a:lstStyle/>
          <a:p>
            <a:r>
              <a:rPr lang="en-US" b="1" dirty="0"/>
              <a:t>Detection and Recovery</a:t>
            </a:r>
            <a:endParaRPr lang="en-NP" dirty="0"/>
          </a:p>
        </p:txBody>
      </p:sp>
      <p:sp>
        <p:nvSpPr>
          <p:cNvPr id="3" name="Content Placeholder 2">
            <a:extLst>
              <a:ext uri="{FF2B5EF4-FFF2-40B4-BE49-F238E27FC236}">
                <a16:creationId xmlns:a16="http://schemas.microsoft.com/office/drawing/2014/main" id="{08E5395B-7D01-5CF1-26D4-02A8AA31159F}"/>
              </a:ext>
            </a:extLst>
          </p:cNvPr>
          <p:cNvSpPr>
            <a:spLocks noGrp="1"/>
          </p:cNvSpPr>
          <p:nvPr>
            <p:ph idx="1"/>
          </p:nvPr>
        </p:nvSpPr>
        <p:spPr>
          <a:xfrm>
            <a:off x="838200" y="1551398"/>
            <a:ext cx="10515600" cy="4625565"/>
          </a:xfrm>
        </p:spPr>
        <p:txBody>
          <a:bodyPr>
            <a:normAutofit fontScale="77500" lnSpcReduction="20000"/>
          </a:bodyPr>
          <a:lstStyle/>
          <a:p>
            <a:r>
              <a:rPr lang="en-US" dirty="0"/>
              <a:t>It is a technique for handling deadlock. When this technique is used, the system does not attempt to prevent deadlocks from occurring. Instead, it lets them occur, tries to detect when this happens and then takes some action to recover after the fact.</a:t>
            </a:r>
          </a:p>
          <a:p>
            <a:r>
              <a:rPr lang="en-US" dirty="0"/>
              <a:t>Once the deadlock has been detected, it can be recovered through various ways:</a:t>
            </a:r>
          </a:p>
          <a:p>
            <a:pPr marL="0" indent="0">
              <a:buNone/>
            </a:pPr>
            <a:r>
              <a:rPr lang="en-US" b="1" dirty="0"/>
              <a:t>a. Recovery through preemption: </a:t>
            </a:r>
            <a:r>
              <a:rPr lang="en-US" dirty="0"/>
              <a:t>In this method, a resource can be temporarily taken away from its current owner and given to another process. The ability to take a resource away from a process, have another process use it and then give it back without the process noticing it, is highly dependent on the nature of the resource.</a:t>
            </a:r>
          </a:p>
          <a:p>
            <a:pPr marL="0" indent="0">
              <a:buNone/>
            </a:pPr>
            <a:r>
              <a:rPr lang="en-US" b="1" dirty="0"/>
              <a:t>b. Recovery through rollback: </a:t>
            </a:r>
            <a:r>
              <a:rPr lang="en-US" dirty="0"/>
              <a:t>When a deadlock is detected, it is easy to see which resources are needed. To do the recovery, a process that owns a needed resource is rolled back to an earlier point when it did not have the resource. The resource can now be assigned to one of the deadlocked processes.</a:t>
            </a:r>
          </a:p>
          <a:p>
            <a:pPr marL="0" indent="0">
              <a:buNone/>
            </a:pPr>
            <a:r>
              <a:rPr lang="en-US" b="1" dirty="0"/>
              <a:t>c. Recovery through killing processes: </a:t>
            </a:r>
            <a:r>
              <a:rPr lang="en-US" dirty="0"/>
              <a:t>The simplest way to break a deadlock is to kill one or more processes. Every time a resource is requested or released, the resource graph is updated, and a check is made to see if any cycles exist. If a cycle exists, one of the processes in the cycle is killed. If this does not break the deadlock, another process is killed, and so on until the cycle is broken.</a:t>
            </a:r>
            <a:endParaRPr lang="en-NP" dirty="0"/>
          </a:p>
        </p:txBody>
      </p:sp>
      <p:sp>
        <p:nvSpPr>
          <p:cNvPr id="4" name="Date Placeholder 3">
            <a:extLst>
              <a:ext uri="{FF2B5EF4-FFF2-40B4-BE49-F238E27FC236}">
                <a16:creationId xmlns:a16="http://schemas.microsoft.com/office/drawing/2014/main" id="{AA5FF386-70C8-826B-7EEF-2A28784CA86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C431BD64-80C3-53F6-7E02-1B3EB75D784F}"/>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F789E974-E05A-1FA2-775C-41D8723279D0}"/>
              </a:ext>
            </a:extLst>
          </p:cNvPr>
          <p:cNvSpPr>
            <a:spLocks noGrp="1"/>
          </p:cNvSpPr>
          <p:nvPr>
            <p:ph type="sldNum" sz="quarter" idx="12"/>
          </p:nvPr>
        </p:nvSpPr>
        <p:spPr/>
        <p:txBody>
          <a:bodyPr/>
          <a:lstStyle/>
          <a:p>
            <a:fld id="{FBB2CDA3-3741-CA4A-A16E-9752FEDAB45F}" type="slidenum">
              <a:rPr lang="en-NP" smtClean="0"/>
              <a:t>42</a:t>
            </a:fld>
            <a:endParaRPr lang="en-NP"/>
          </a:p>
        </p:txBody>
      </p:sp>
    </p:spTree>
    <p:extLst>
      <p:ext uri="{BB962C8B-B14F-4D97-AF65-F5344CB8AC3E}">
        <p14:creationId xmlns:p14="http://schemas.microsoft.com/office/powerpoint/2010/main" val="175501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067B-2797-D49F-E65D-72BF4FBCEF61}"/>
              </a:ext>
            </a:extLst>
          </p:cNvPr>
          <p:cNvSpPr>
            <a:spLocks noGrp="1"/>
          </p:cNvSpPr>
          <p:nvPr>
            <p:ph type="title"/>
          </p:nvPr>
        </p:nvSpPr>
        <p:spPr/>
        <p:txBody>
          <a:bodyPr/>
          <a:lstStyle/>
          <a:p>
            <a:r>
              <a:rPr lang="en-US" dirty="0"/>
              <a:t>The Ostrich Algorithm</a:t>
            </a:r>
            <a:endParaRPr lang="en-NP" dirty="0"/>
          </a:p>
        </p:txBody>
      </p:sp>
      <p:sp>
        <p:nvSpPr>
          <p:cNvPr id="3" name="Content Placeholder 2">
            <a:extLst>
              <a:ext uri="{FF2B5EF4-FFF2-40B4-BE49-F238E27FC236}">
                <a16:creationId xmlns:a16="http://schemas.microsoft.com/office/drawing/2014/main" id="{AE624FD7-46B6-61C6-7040-169060B9E3FA}"/>
              </a:ext>
            </a:extLst>
          </p:cNvPr>
          <p:cNvSpPr>
            <a:spLocks noGrp="1"/>
          </p:cNvSpPr>
          <p:nvPr>
            <p:ph idx="1"/>
          </p:nvPr>
        </p:nvSpPr>
        <p:spPr/>
        <p:txBody>
          <a:bodyPr>
            <a:normAutofit fontScale="62500" lnSpcReduction="20000"/>
          </a:bodyPr>
          <a:lstStyle/>
          <a:p>
            <a:pPr marL="472012" indent="-285750">
              <a:lnSpc>
                <a:spcPct val="100000"/>
              </a:lnSpc>
            </a:pPr>
            <a:r>
              <a:rPr lang="en-US" sz="2600" dirty="0"/>
              <a:t>The simplest approach for dealing with deadlocks is the ostrich algorithm. </a:t>
            </a:r>
          </a:p>
          <a:p>
            <a:pPr marL="472012" indent="-285750">
              <a:lnSpc>
                <a:spcPct val="100000"/>
              </a:lnSpc>
            </a:pPr>
            <a:r>
              <a:rPr lang="en-US" sz="2600" dirty="0"/>
              <a:t>It just ignores the problem and thinks if we ignore it, it will ignore us. </a:t>
            </a:r>
          </a:p>
          <a:p>
            <a:pPr marL="472012" indent="-285750">
              <a:lnSpc>
                <a:spcPct val="100000"/>
              </a:lnSpc>
            </a:pPr>
            <a:r>
              <a:rPr lang="en-US" sz="2600" dirty="0"/>
              <a:t>It makes the simple analogy with the ostrich. </a:t>
            </a:r>
          </a:p>
          <a:p>
            <a:pPr marL="472012" indent="-285750">
              <a:lnSpc>
                <a:spcPct val="100000"/>
              </a:lnSpc>
            </a:pPr>
            <a:r>
              <a:rPr lang="en-US" sz="2600" dirty="0">
                <a:latin typeface="TimesNewRomanPSMT"/>
              </a:rPr>
              <a:t>The ostrich algorithm means that the deadlock is simply ignored and it is assumed that it will never occur. </a:t>
            </a:r>
            <a:endParaRPr lang="en-US" sz="2600" dirty="0">
              <a:effectLst/>
            </a:endParaRPr>
          </a:p>
          <a:p>
            <a:pPr marL="990575" lvl="1" indent="-380990">
              <a:lnSpc>
                <a:spcPct val="100000"/>
              </a:lnSpc>
              <a:buFont typeface="Arial" panose="020B0604020202020204" pitchFamily="34" charset="0"/>
              <a:buChar char="•"/>
            </a:pPr>
            <a:r>
              <a:rPr lang="en-US" dirty="0">
                <a:latin typeface="TimesNewRomanPSMT"/>
              </a:rPr>
              <a:t>Pretend (imagine) that there’s no problem. </a:t>
            </a:r>
            <a:endParaRPr lang="en-US" dirty="0">
              <a:effectLst/>
            </a:endParaRPr>
          </a:p>
          <a:p>
            <a:pPr marL="990575" lvl="1" indent="-380990">
              <a:lnSpc>
                <a:spcPct val="100000"/>
              </a:lnSpc>
              <a:buFont typeface="Arial" panose="020B0604020202020204" pitchFamily="34" charset="0"/>
              <a:buChar char="•"/>
            </a:pPr>
            <a:r>
              <a:rPr lang="en-US" dirty="0">
                <a:latin typeface="TimesNewRomanPSMT"/>
              </a:rPr>
              <a:t>This is the easiest way to deal with problem. </a:t>
            </a:r>
            <a:endParaRPr lang="en-US" dirty="0">
              <a:effectLst/>
            </a:endParaRPr>
          </a:p>
          <a:p>
            <a:pPr marL="990575" lvl="1" indent="-380990">
              <a:lnSpc>
                <a:spcPct val="100000"/>
              </a:lnSpc>
              <a:buFont typeface="Arial" panose="020B0604020202020204" pitchFamily="34" charset="0"/>
              <a:buChar char="•"/>
            </a:pPr>
            <a:r>
              <a:rPr lang="en-US" dirty="0">
                <a:latin typeface="TimesNewRomanPSMT"/>
              </a:rPr>
              <a:t>This algorithm says that stick your head in the sand and pretend (imagine) that there is no problem at all. </a:t>
            </a:r>
            <a:endParaRPr lang="en-US" dirty="0">
              <a:effectLst/>
            </a:endParaRPr>
          </a:p>
          <a:p>
            <a:pPr marL="990575" lvl="1" indent="-380990">
              <a:lnSpc>
                <a:spcPct val="100000"/>
              </a:lnSpc>
              <a:buFont typeface="Arial" panose="020B0604020202020204" pitchFamily="34" charset="0"/>
              <a:buChar char="•"/>
            </a:pPr>
            <a:r>
              <a:rPr lang="en-US" dirty="0">
                <a:latin typeface="TimesNewRomanPSMT"/>
              </a:rPr>
              <a:t>This strategy suggests to ignore the deadlock because deadlocks occur rarely, but system crashes due to hardware failures, compiler errors, and operating system bugs frequently, then not to pay a large penalty in performance or convenience to eliminate deadlocks. </a:t>
            </a:r>
            <a:endParaRPr lang="en-US" dirty="0">
              <a:effectLst/>
            </a:endParaRPr>
          </a:p>
          <a:p>
            <a:pPr marL="472012" indent="-285750">
              <a:lnSpc>
                <a:spcPct val="100000"/>
              </a:lnSpc>
            </a:pPr>
            <a:r>
              <a:rPr lang="en-US" sz="2600" dirty="0"/>
              <a:t>Most operating systems, including UNIX, MINIX 3, and Windows, just ignore the problem on the assumption that most users would prefer an occasional deadlock to a rule restricting all users to one process, one open file, and one of everything. If deadlocks could be eliminated for free, there would not be much discussion. The problem is that the price is high, mostly in terms of putting inconvenient restrictions on processes. Thus we are faced with an unpleasant trade-off between convenience and correctness, and a great deal of discussion about which is more important, and to whom. Under these conditions, general solutions are hard to find.</a:t>
            </a:r>
            <a:endParaRPr lang="en-NP" sz="2600" dirty="0"/>
          </a:p>
        </p:txBody>
      </p:sp>
      <p:sp>
        <p:nvSpPr>
          <p:cNvPr id="4" name="Date Placeholder 3">
            <a:extLst>
              <a:ext uri="{FF2B5EF4-FFF2-40B4-BE49-F238E27FC236}">
                <a16:creationId xmlns:a16="http://schemas.microsoft.com/office/drawing/2014/main" id="{9650636F-FF3C-7A63-D017-BBCAAE5FB7C0}"/>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72CB31C6-0784-1D54-9995-A660CE0B0574}"/>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68A007CE-4363-082D-2217-ED5EC6A3B958}"/>
              </a:ext>
            </a:extLst>
          </p:cNvPr>
          <p:cNvSpPr>
            <a:spLocks noGrp="1"/>
          </p:cNvSpPr>
          <p:nvPr>
            <p:ph type="sldNum" sz="quarter" idx="12"/>
          </p:nvPr>
        </p:nvSpPr>
        <p:spPr/>
        <p:txBody>
          <a:bodyPr/>
          <a:lstStyle/>
          <a:p>
            <a:fld id="{FBB2CDA3-3741-CA4A-A16E-9752FEDAB45F}" type="slidenum">
              <a:rPr lang="en-NP" smtClean="0"/>
              <a:t>43</a:t>
            </a:fld>
            <a:endParaRPr lang="en-NP"/>
          </a:p>
        </p:txBody>
      </p:sp>
    </p:spTree>
    <p:extLst>
      <p:ext uri="{BB962C8B-B14F-4D97-AF65-F5344CB8AC3E}">
        <p14:creationId xmlns:p14="http://schemas.microsoft.com/office/powerpoint/2010/main" val="323065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4EDA-768A-DC52-4E9B-2A1291724190}"/>
              </a:ext>
            </a:extLst>
          </p:cNvPr>
          <p:cNvSpPr>
            <a:spLocks noGrp="1"/>
          </p:cNvSpPr>
          <p:nvPr>
            <p:ph type="title"/>
          </p:nvPr>
        </p:nvSpPr>
        <p:spPr>
          <a:xfrm>
            <a:off x="626165" y="18255"/>
            <a:ext cx="10515600" cy="1325563"/>
          </a:xfrm>
        </p:spPr>
        <p:txBody>
          <a:bodyPr/>
          <a:lstStyle/>
          <a:p>
            <a:r>
              <a:rPr lang="en-US" sz="4400" b="1" spc="-14" dirty="0">
                <a:uFill>
                  <a:solidFill>
                    <a:srgbClr val="000000"/>
                  </a:solidFill>
                </a:uFill>
                <a:latin typeface="Times New Roman"/>
                <a:cs typeface="Times New Roman"/>
              </a:rPr>
              <a:t>Disk</a:t>
            </a:r>
            <a:endParaRPr lang="en-NP" dirty="0"/>
          </a:p>
        </p:txBody>
      </p:sp>
      <p:sp>
        <p:nvSpPr>
          <p:cNvPr id="3" name="Content Placeholder 2">
            <a:extLst>
              <a:ext uri="{FF2B5EF4-FFF2-40B4-BE49-F238E27FC236}">
                <a16:creationId xmlns:a16="http://schemas.microsoft.com/office/drawing/2014/main" id="{97CB00AB-DC79-1852-8052-48E774754C0B}"/>
              </a:ext>
            </a:extLst>
          </p:cNvPr>
          <p:cNvSpPr>
            <a:spLocks noGrp="1"/>
          </p:cNvSpPr>
          <p:nvPr>
            <p:ph idx="1"/>
          </p:nvPr>
        </p:nvSpPr>
        <p:spPr>
          <a:xfrm>
            <a:off x="758536" y="1073426"/>
            <a:ext cx="10515600" cy="5103537"/>
          </a:xfrm>
        </p:spPr>
        <p:txBody>
          <a:bodyPr>
            <a:noAutofit/>
          </a:bodyPr>
          <a:lstStyle/>
          <a:p>
            <a:pPr marL="177074" lvl="1" indent="0" algn="just">
              <a:lnSpc>
                <a:spcPct val="100000"/>
              </a:lnSpc>
              <a:spcBef>
                <a:spcPts val="116"/>
              </a:spcBef>
              <a:buNone/>
              <a:tabLst>
                <a:tab pos="487927" algn="l"/>
              </a:tabLst>
            </a:pPr>
            <a:r>
              <a:rPr lang="en-US" b="1" dirty="0">
                <a:uFill>
                  <a:solidFill>
                    <a:srgbClr val="000000"/>
                  </a:solidFill>
                </a:uFill>
                <a:latin typeface="Times New Roman"/>
                <a:cs typeface="Times New Roman"/>
              </a:rPr>
              <a:t>Disk</a:t>
            </a:r>
            <a:r>
              <a:rPr lang="en-US" b="1" spc="-31" dirty="0">
                <a:uFill>
                  <a:solidFill>
                    <a:srgbClr val="000000"/>
                  </a:solidFill>
                </a:uFill>
                <a:latin typeface="Times New Roman"/>
                <a:cs typeface="Times New Roman"/>
              </a:rPr>
              <a:t> </a:t>
            </a:r>
            <a:r>
              <a:rPr lang="en-US" b="1" spc="-7" dirty="0">
                <a:uFill>
                  <a:solidFill>
                    <a:srgbClr val="000000"/>
                  </a:solidFill>
                </a:uFill>
                <a:latin typeface="Times New Roman"/>
                <a:cs typeface="Times New Roman"/>
              </a:rPr>
              <a:t>Hardware</a:t>
            </a:r>
            <a:endParaRPr lang="en-US" dirty="0">
              <a:latin typeface="Times New Roman"/>
              <a:cs typeface="Times New Roman"/>
            </a:endParaRPr>
          </a:p>
          <a:p>
            <a:pPr marL="177074" marR="15586" indent="155859" algn="just">
              <a:lnSpc>
                <a:spcPct val="100000"/>
              </a:lnSpc>
              <a:spcBef>
                <a:spcPts val="20"/>
              </a:spcBef>
            </a:pPr>
            <a:r>
              <a:rPr lang="en-US" sz="2400" dirty="0">
                <a:latin typeface="Times New Roman"/>
                <a:cs typeface="Times New Roman"/>
              </a:rPr>
              <a:t>A</a:t>
            </a:r>
            <a:r>
              <a:rPr lang="en-US" sz="2400" spc="92" dirty="0">
                <a:latin typeface="Times New Roman"/>
                <a:cs typeface="Times New Roman"/>
              </a:rPr>
              <a:t> </a:t>
            </a:r>
            <a:r>
              <a:rPr lang="en-US" sz="2400" dirty="0">
                <a:latin typeface="Times New Roman"/>
                <a:cs typeface="Times New Roman"/>
              </a:rPr>
              <a:t>hard</a:t>
            </a:r>
            <a:r>
              <a:rPr lang="en-US" sz="2400" spc="95" dirty="0">
                <a:latin typeface="Times New Roman"/>
                <a:cs typeface="Times New Roman"/>
              </a:rPr>
              <a:t> </a:t>
            </a:r>
            <a:r>
              <a:rPr lang="en-US" sz="2400" dirty="0">
                <a:latin typeface="Times New Roman"/>
                <a:cs typeface="Times New Roman"/>
              </a:rPr>
              <a:t>disk</a:t>
            </a:r>
            <a:r>
              <a:rPr lang="en-US" sz="2400" spc="102" dirty="0">
                <a:latin typeface="Times New Roman"/>
                <a:cs typeface="Times New Roman"/>
              </a:rPr>
              <a:t> </a:t>
            </a:r>
            <a:r>
              <a:rPr lang="en-US" sz="2400" dirty="0">
                <a:latin typeface="Times New Roman"/>
                <a:cs typeface="Times New Roman"/>
              </a:rPr>
              <a:t>is</a:t>
            </a:r>
            <a:r>
              <a:rPr lang="en-US" sz="2400" spc="102" dirty="0">
                <a:latin typeface="Times New Roman"/>
                <a:cs typeface="Times New Roman"/>
              </a:rPr>
              <a:t> </a:t>
            </a:r>
            <a:r>
              <a:rPr lang="en-US" sz="2400" dirty="0">
                <a:latin typeface="Times New Roman"/>
                <a:cs typeface="Times New Roman"/>
              </a:rPr>
              <a:t>part</a:t>
            </a:r>
            <a:r>
              <a:rPr lang="en-US" sz="2400" spc="99" dirty="0">
                <a:latin typeface="Times New Roman"/>
                <a:cs typeface="Times New Roman"/>
              </a:rPr>
              <a:t> </a:t>
            </a:r>
            <a:r>
              <a:rPr lang="en-US" sz="2400" dirty="0">
                <a:latin typeface="Times New Roman"/>
                <a:cs typeface="Times New Roman"/>
              </a:rPr>
              <a:t>of</a:t>
            </a:r>
            <a:r>
              <a:rPr lang="en-US" sz="2400" spc="95" dirty="0">
                <a:latin typeface="Times New Roman"/>
                <a:cs typeface="Times New Roman"/>
              </a:rPr>
              <a:t> </a:t>
            </a:r>
            <a:r>
              <a:rPr lang="en-US" sz="2400" dirty="0">
                <a:latin typeface="Times New Roman"/>
                <a:cs typeface="Times New Roman"/>
              </a:rPr>
              <a:t>a</a:t>
            </a:r>
            <a:r>
              <a:rPr lang="en-US" sz="2400" spc="102" dirty="0">
                <a:latin typeface="Times New Roman"/>
                <a:cs typeface="Times New Roman"/>
              </a:rPr>
              <a:t> </a:t>
            </a:r>
            <a:r>
              <a:rPr lang="en-US" sz="2400" dirty="0">
                <a:latin typeface="Times New Roman"/>
                <a:cs typeface="Times New Roman"/>
              </a:rPr>
              <a:t>computer</a:t>
            </a:r>
            <a:r>
              <a:rPr lang="en-US" sz="2400" spc="95" dirty="0">
                <a:latin typeface="Times New Roman"/>
                <a:cs typeface="Times New Roman"/>
              </a:rPr>
              <a:t> </a:t>
            </a:r>
            <a:r>
              <a:rPr lang="en-US" sz="2400" dirty="0">
                <a:latin typeface="Times New Roman"/>
                <a:cs typeface="Times New Roman"/>
              </a:rPr>
              <a:t>system</a:t>
            </a:r>
            <a:r>
              <a:rPr lang="en-US" sz="2400" spc="99" dirty="0">
                <a:latin typeface="Times New Roman"/>
                <a:cs typeface="Times New Roman"/>
              </a:rPr>
              <a:t> </a:t>
            </a:r>
            <a:r>
              <a:rPr lang="en-US" sz="2400" dirty="0">
                <a:latin typeface="Times New Roman"/>
                <a:cs typeface="Times New Roman"/>
              </a:rPr>
              <a:t>that</a:t>
            </a:r>
            <a:r>
              <a:rPr lang="en-US" sz="2400" spc="95" dirty="0">
                <a:latin typeface="Times New Roman"/>
                <a:cs typeface="Times New Roman"/>
              </a:rPr>
              <a:t> </a:t>
            </a:r>
            <a:r>
              <a:rPr lang="en-US" sz="2400" dirty="0">
                <a:latin typeface="Times New Roman"/>
                <a:cs typeface="Times New Roman"/>
              </a:rPr>
              <a:t>stores</a:t>
            </a:r>
            <a:r>
              <a:rPr lang="en-US" sz="2400" spc="99" dirty="0">
                <a:latin typeface="Times New Roman"/>
                <a:cs typeface="Times New Roman"/>
              </a:rPr>
              <a:t> </a:t>
            </a:r>
            <a:r>
              <a:rPr lang="en-US" sz="2400" dirty="0">
                <a:latin typeface="Times New Roman"/>
                <a:cs typeface="Times New Roman"/>
              </a:rPr>
              <a:t>and</a:t>
            </a:r>
            <a:r>
              <a:rPr lang="en-US" sz="2400" spc="99" dirty="0">
                <a:latin typeface="Times New Roman"/>
                <a:cs typeface="Times New Roman"/>
              </a:rPr>
              <a:t> </a:t>
            </a:r>
            <a:r>
              <a:rPr lang="en-US" sz="2400" dirty="0">
                <a:latin typeface="Times New Roman"/>
                <a:cs typeface="Times New Roman"/>
              </a:rPr>
              <a:t>provides</a:t>
            </a:r>
            <a:r>
              <a:rPr lang="en-US" sz="2400" spc="99" dirty="0">
                <a:latin typeface="Times New Roman"/>
                <a:cs typeface="Times New Roman"/>
              </a:rPr>
              <a:t> </a:t>
            </a:r>
            <a:r>
              <a:rPr lang="en-US" sz="2400" dirty="0">
                <a:latin typeface="Times New Roman"/>
                <a:cs typeface="Times New Roman"/>
              </a:rPr>
              <a:t>relatively</a:t>
            </a:r>
            <a:r>
              <a:rPr lang="en-US" sz="2400" spc="82" dirty="0">
                <a:latin typeface="Times New Roman"/>
                <a:cs typeface="Times New Roman"/>
              </a:rPr>
              <a:t> </a:t>
            </a:r>
            <a:r>
              <a:rPr lang="en-US" sz="2400" dirty="0">
                <a:latin typeface="Times New Roman"/>
                <a:cs typeface="Times New Roman"/>
              </a:rPr>
              <a:t>quick</a:t>
            </a:r>
            <a:r>
              <a:rPr lang="en-US" sz="2400" spc="102" dirty="0">
                <a:latin typeface="Times New Roman"/>
                <a:cs typeface="Times New Roman"/>
              </a:rPr>
              <a:t> </a:t>
            </a:r>
            <a:r>
              <a:rPr lang="en-US" sz="2400" dirty="0">
                <a:latin typeface="Times New Roman"/>
                <a:cs typeface="Times New Roman"/>
              </a:rPr>
              <a:t>access</a:t>
            </a:r>
            <a:r>
              <a:rPr lang="en-US" sz="2400" spc="99" dirty="0">
                <a:latin typeface="Times New Roman"/>
                <a:cs typeface="Times New Roman"/>
              </a:rPr>
              <a:t> </a:t>
            </a:r>
            <a:r>
              <a:rPr lang="en-US" sz="2400" spc="-17" dirty="0">
                <a:latin typeface="Times New Roman"/>
                <a:cs typeface="Times New Roman"/>
              </a:rPr>
              <a:t>to </a:t>
            </a:r>
            <a:r>
              <a:rPr lang="en-US" sz="2400" dirty="0">
                <a:latin typeface="Times New Roman"/>
                <a:cs typeface="Times New Roman"/>
              </a:rPr>
              <a:t>large</a:t>
            </a:r>
            <a:r>
              <a:rPr lang="en-US" sz="2400" spc="34" dirty="0">
                <a:latin typeface="Times New Roman"/>
                <a:cs typeface="Times New Roman"/>
              </a:rPr>
              <a:t> </a:t>
            </a:r>
            <a:r>
              <a:rPr lang="en-US" sz="2400" dirty="0">
                <a:latin typeface="Times New Roman"/>
                <a:cs typeface="Times New Roman"/>
              </a:rPr>
              <a:t>amounts</a:t>
            </a:r>
            <a:r>
              <a:rPr lang="en-US" sz="2400" spc="41" dirty="0">
                <a:latin typeface="Times New Roman"/>
                <a:cs typeface="Times New Roman"/>
              </a:rPr>
              <a:t> </a:t>
            </a:r>
            <a:r>
              <a:rPr lang="en-US" sz="2400" dirty="0">
                <a:latin typeface="Times New Roman"/>
                <a:cs typeface="Times New Roman"/>
              </a:rPr>
              <a:t>of</a:t>
            </a:r>
            <a:r>
              <a:rPr lang="en-US" sz="2400" spc="48" dirty="0">
                <a:latin typeface="Times New Roman"/>
                <a:cs typeface="Times New Roman"/>
              </a:rPr>
              <a:t> </a:t>
            </a:r>
            <a:r>
              <a:rPr lang="en-US" sz="2400" dirty="0">
                <a:latin typeface="Times New Roman"/>
                <a:cs typeface="Times New Roman"/>
              </a:rPr>
              <a:t>data</a:t>
            </a:r>
            <a:r>
              <a:rPr lang="en-US" sz="2400" spc="41" dirty="0">
                <a:latin typeface="Times New Roman"/>
                <a:cs typeface="Times New Roman"/>
              </a:rPr>
              <a:t> </a:t>
            </a:r>
            <a:r>
              <a:rPr lang="en-US" sz="2400" dirty="0">
                <a:latin typeface="Times New Roman"/>
                <a:cs typeface="Times New Roman"/>
              </a:rPr>
              <a:t>i.e.</a:t>
            </a:r>
            <a:r>
              <a:rPr lang="en-US" sz="2400" spc="41" dirty="0">
                <a:latin typeface="Times New Roman"/>
                <a:cs typeface="Times New Roman"/>
              </a:rPr>
              <a:t> </a:t>
            </a:r>
            <a:r>
              <a:rPr lang="en-US" sz="2400" dirty="0">
                <a:latin typeface="Times New Roman"/>
                <a:cs typeface="Times New Roman"/>
              </a:rPr>
              <a:t>a</a:t>
            </a:r>
            <a:r>
              <a:rPr lang="en-US" sz="2400" spc="37" dirty="0">
                <a:latin typeface="Times New Roman"/>
                <a:cs typeface="Times New Roman"/>
              </a:rPr>
              <a:t> </a:t>
            </a:r>
            <a:r>
              <a:rPr lang="en-US" sz="2400" dirty="0">
                <a:latin typeface="Times New Roman"/>
                <a:cs typeface="Times New Roman"/>
              </a:rPr>
              <a:t>disk</a:t>
            </a:r>
            <a:r>
              <a:rPr lang="en-US" sz="2400" spc="44" dirty="0">
                <a:latin typeface="Times New Roman"/>
                <a:cs typeface="Times New Roman"/>
              </a:rPr>
              <a:t> </a:t>
            </a:r>
            <a:r>
              <a:rPr lang="en-US" sz="2400" dirty="0">
                <a:latin typeface="Times New Roman"/>
                <a:cs typeface="Times New Roman"/>
              </a:rPr>
              <a:t>drive</a:t>
            </a:r>
            <a:r>
              <a:rPr lang="en-US" sz="2400" spc="41" dirty="0">
                <a:latin typeface="Times New Roman"/>
                <a:cs typeface="Times New Roman"/>
              </a:rPr>
              <a:t> </a:t>
            </a:r>
            <a:r>
              <a:rPr lang="en-US" sz="2400" dirty="0">
                <a:latin typeface="Times New Roman"/>
                <a:cs typeface="Times New Roman"/>
              </a:rPr>
              <a:t>is</a:t>
            </a:r>
            <a:r>
              <a:rPr lang="en-US" sz="2400" spc="48" dirty="0">
                <a:latin typeface="Times New Roman"/>
                <a:cs typeface="Times New Roman"/>
              </a:rPr>
              <a:t> </a:t>
            </a:r>
            <a:r>
              <a:rPr lang="en-US" sz="2400" dirty="0">
                <a:latin typeface="Times New Roman"/>
                <a:cs typeface="Times New Roman"/>
              </a:rPr>
              <a:t>a</a:t>
            </a:r>
            <a:r>
              <a:rPr lang="en-US" sz="2400" spc="55" dirty="0">
                <a:latin typeface="Times New Roman"/>
                <a:cs typeface="Times New Roman"/>
              </a:rPr>
              <a:t> </a:t>
            </a:r>
            <a:r>
              <a:rPr lang="en-US" sz="2400" dirty="0">
                <a:latin typeface="Times New Roman"/>
                <a:cs typeface="Times New Roman"/>
              </a:rPr>
              <a:t>randomly</a:t>
            </a:r>
            <a:r>
              <a:rPr lang="en-US" sz="2400" spc="31" dirty="0">
                <a:latin typeface="Times New Roman"/>
                <a:cs typeface="Times New Roman"/>
              </a:rPr>
              <a:t> </a:t>
            </a:r>
            <a:r>
              <a:rPr lang="en-US" sz="2400" dirty="0">
                <a:latin typeface="Times New Roman"/>
                <a:cs typeface="Times New Roman"/>
              </a:rPr>
              <a:t>addressable</a:t>
            </a:r>
            <a:r>
              <a:rPr lang="en-US" sz="2400" spc="48" dirty="0">
                <a:latin typeface="Times New Roman"/>
                <a:cs typeface="Times New Roman"/>
              </a:rPr>
              <a:t> </a:t>
            </a:r>
            <a:r>
              <a:rPr lang="en-US" sz="2400" dirty="0">
                <a:latin typeface="Times New Roman"/>
                <a:cs typeface="Times New Roman"/>
              </a:rPr>
              <a:t>and</a:t>
            </a:r>
            <a:r>
              <a:rPr lang="en-US" sz="2400" spc="41" dirty="0">
                <a:latin typeface="Times New Roman"/>
                <a:cs typeface="Times New Roman"/>
              </a:rPr>
              <a:t> </a:t>
            </a:r>
            <a:r>
              <a:rPr lang="en-US" sz="2400" dirty="0">
                <a:latin typeface="Times New Roman"/>
                <a:cs typeface="Times New Roman"/>
              </a:rPr>
              <a:t>rewritable</a:t>
            </a:r>
            <a:r>
              <a:rPr lang="en-US" sz="2400" spc="44" dirty="0">
                <a:latin typeface="Times New Roman"/>
                <a:cs typeface="Times New Roman"/>
              </a:rPr>
              <a:t> </a:t>
            </a:r>
            <a:r>
              <a:rPr lang="en-US" sz="2400" dirty="0">
                <a:latin typeface="Times New Roman"/>
                <a:cs typeface="Times New Roman"/>
              </a:rPr>
              <a:t>storage</a:t>
            </a:r>
            <a:r>
              <a:rPr lang="en-US" sz="2400" spc="44" dirty="0">
                <a:latin typeface="Times New Roman"/>
                <a:cs typeface="Times New Roman"/>
              </a:rPr>
              <a:t> </a:t>
            </a:r>
            <a:r>
              <a:rPr lang="en-US" sz="2400" dirty="0">
                <a:latin typeface="Times New Roman"/>
                <a:cs typeface="Times New Roman"/>
              </a:rPr>
              <a:t>device.</a:t>
            </a:r>
            <a:r>
              <a:rPr lang="en-US" sz="2400" spc="37" dirty="0">
                <a:latin typeface="Times New Roman"/>
                <a:cs typeface="Times New Roman"/>
              </a:rPr>
              <a:t> </a:t>
            </a:r>
          </a:p>
          <a:p>
            <a:pPr marL="177074" marR="15586" indent="155859" algn="just">
              <a:lnSpc>
                <a:spcPct val="100000"/>
              </a:lnSpc>
              <a:spcBef>
                <a:spcPts val="20"/>
              </a:spcBef>
            </a:pPr>
            <a:r>
              <a:rPr lang="en-US" sz="2400" spc="-34" dirty="0">
                <a:latin typeface="Times New Roman"/>
                <a:cs typeface="Times New Roman"/>
              </a:rPr>
              <a:t>A </a:t>
            </a:r>
            <a:r>
              <a:rPr lang="en-US" sz="2400" dirty="0">
                <a:latin typeface="Times New Roman"/>
                <a:cs typeface="Times New Roman"/>
              </a:rPr>
              <a:t>hard</a:t>
            </a:r>
            <a:r>
              <a:rPr lang="en-US" sz="2400" spc="20" dirty="0">
                <a:latin typeface="Times New Roman"/>
                <a:cs typeface="Times New Roman"/>
              </a:rPr>
              <a:t> </a:t>
            </a:r>
            <a:r>
              <a:rPr lang="en-US" sz="2400" dirty="0">
                <a:latin typeface="Times New Roman"/>
                <a:cs typeface="Times New Roman"/>
              </a:rPr>
              <a:t>disk</a:t>
            </a:r>
            <a:r>
              <a:rPr lang="en-US" sz="2400" spc="27" dirty="0">
                <a:latin typeface="Times New Roman"/>
                <a:cs typeface="Times New Roman"/>
              </a:rPr>
              <a:t> </a:t>
            </a:r>
            <a:r>
              <a:rPr lang="en-US" sz="2400" dirty="0">
                <a:latin typeface="Times New Roman"/>
                <a:cs typeface="Times New Roman"/>
              </a:rPr>
              <a:t>is</a:t>
            </a:r>
            <a:r>
              <a:rPr lang="en-US" sz="2400" spc="27" dirty="0">
                <a:latin typeface="Times New Roman"/>
                <a:cs typeface="Times New Roman"/>
              </a:rPr>
              <a:t> </a:t>
            </a:r>
            <a:r>
              <a:rPr lang="en-US" sz="2400" dirty="0">
                <a:latin typeface="Times New Roman"/>
                <a:cs typeface="Times New Roman"/>
              </a:rPr>
              <a:t>really</a:t>
            </a:r>
            <a:r>
              <a:rPr lang="en-US" sz="2400" spc="17" dirty="0">
                <a:latin typeface="Times New Roman"/>
                <a:cs typeface="Times New Roman"/>
              </a:rPr>
              <a:t> </a:t>
            </a:r>
            <a:r>
              <a:rPr lang="en-US" sz="2400" dirty="0">
                <a:latin typeface="Times New Roman"/>
                <a:cs typeface="Times New Roman"/>
              </a:rPr>
              <a:t>a</a:t>
            </a:r>
            <a:r>
              <a:rPr lang="en-US" sz="2400" spc="20" dirty="0">
                <a:latin typeface="Times New Roman"/>
                <a:cs typeface="Times New Roman"/>
              </a:rPr>
              <a:t> </a:t>
            </a:r>
            <a:r>
              <a:rPr lang="en-US" sz="2400" dirty="0">
                <a:latin typeface="Times New Roman"/>
                <a:cs typeface="Times New Roman"/>
              </a:rPr>
              <a:t>set</a:t>
            </a:r>
            <a:r>
              <a:rPr lang="en-US" sz="2400" spc="34" dirty="0">
                <a:latin typeface="Times New Roman"/>
                <a:cs typeface="Times New Roman"/>
              </a:rPr>
              <a:t> </a:t>
            </a:r>
            <a:r>
              <a:rPr lang="en-US" sz="2400" dirty="0">
                <a:latin typeface="Times New Roman"/>
                <a:cs typeface="Times New Roman"/>
              </a:rPr>
              <a:t>of</a:t>
            </a:r>
            <a:r>
              <a:rPr lang="en-US" sz="2400" spc="24" dirty="0">
                <a:latin typeface="Times New Roman"/>
                <a:cs typeface="Times New Roman"/>
              </a:rPr>
              <a:t> </a:t>
            </a:r>
            <a:r>
              <a:rPr lang="en-US" sz="2400" dirty="0">
                <a:latin typeface="Times New Roman"/>
                <a:cs typeface="Times New Roman"/>
              </a:rPr>
              <a:t>stacked</a:t>
            </a:r>
            <a:r>
              <a:rPr lang="en-US" sz="2400" spc="31" dirty="0">
                <a:latin typeface="Times New Roman"/>
                <a:cs typeface="Times New Roman"/>
              </a:rPr>
              <a:t> </a:t>
            </a:r>
            <a:r>
              <a:rPr lang="en-US" sz="2400" dirty="0">
                <a:latin typeface="Times New Roman"/>
                <a:cs typeface="Times New Roman"/>
              </a:rPr>
              <a:t>"disks,"</a:t>
            </a:r>
            <a:r>
              <a:rPr lang="en-US" sz="2400" spc="27" dirty="0">
                <a:latin typeface="Times New Roman"/>
                <a:cs typeface="Times New Roman"/>
              </a:rPr>
              <a:t> </a:t>
            </a:r>
            <a:r>
              <a:rPr lang="en-US" sz="2400" dirty="0">
                <a:latin typeface="Times New Roman"/>
                <a:cs typeface="Times New Roman"/>
              </a:rPr>
              <a:t>each</a:t>
            </a:r>
            <a:r>
              <a:rPr lang="en-US" sz="2400" spc="41" dirty="0">
                <a:latin typeface="Times New Roman"/>
                <a:cs typeface="Times New Roman"/>
              </a:rPr>
              <a:t> </a:t>
            </a:r>
            <a:r>
              <a:rPr lang="en-US" sz="2400" dirty="0">
                <a:latin typeface="Times New Roman"/>
                <a:cs typeface="Times New Roman"/>
              </a:rPr>
              <a:t>of</a:t>
            </a:r>
            <a:r>
              <a:rPr lang="en-US" sz="2400" spc="24" dirty="0">
                <a:latin typeface="Times New Roman"/>
                <a:cs typeface="Times New Roman"/>
              </a:rPr>
              <a:t> </a:t>
            </a:r>
            <a:r>
              <a:rPr lang="en-US" sz="2400" dirty="0">
                <a:latin typeface="Times New Roman"/>
                <a:cs typeface="Times New Roman"/>
              </a:rPr>
              <a:t>which</a:t>
            </a:r>
            <a:r>
              <a:rPr lang="en-US" sz="2400" spc="24" dirty="0">
                <a:latin typeface="Times New Roman"/>
                <a:cs typeface="Times New Roman"/>
              </a:rPr>
              <a:t> </a:t>
            </a:r>
            <a:r>
              <a:rPr lang="en-US" sz="2400" dirty="0">
                <a:latin typeface="Times New Roman"/>
                <a:cs typeface="Times New Roman"/>
              </a:rPr>
              <a:t>has</a:t>
            </a:r>
            <a:r>
              <a:rPr lang="en-US" sz="2400" spc="24" dirty="0">
                <a:latin typeface="Times New Roman"/>
                <a:cs typeface="Times New Roman"/>
              </a:rPr>
              <a:t> </a:t>
            </a:r>
            <a:r>
              <a:rPr lang="en-US" sz="2400" dirty="0">
                <a:latin typeface="Times New Roman"/>
                <a:cs typeface="Times New Roman"/>
              </a:rPr>
              <a:t>data</a:t>
            </a:r>
            <a:r>
              <a:rPr lang="en-US" sz="2400" spc="31" dirty="0">
                <a:latin typeface="Times New Roman"/>
                <a:cs typeface="Times New Roman"/>
              </a:rPr>
              <a:t> </a:t>
            </a:r>
            <a:r>
              <a:rPr lang="en-US" sz="2400" dirty="0">
                <a:latin typeface="Times New Roman"/>
                <a:cs typeface="Times New Roman"/>
              </a:rPr>
              <a:t>recorded</a:t>
            </a:r>
            <a:r>
              <a:rPr lang="en-US" sz="2400" spc="24" dirty="0">
                <a:latin typeface="Times New Roman"/>
                <a:cs typeface="Times New Roman"/>
              </a:rPr>
              <a:t> </a:t>
            </a:r>
            <a:r>
              <a:rPr lang="en-US" sz="2400" dirty="0">
                <a:latin typeface="Times New Roman"/>
                <a:cs typeface="Times New Roman"/>
              </a:rPr>
              <a:t>electromagnetically</a:t>
            </a:r>
            <a:r>
              <a:rPr lang="en-US" sz="2400" spc="10" dirty="0">
                <a:latin typeface="Times New Roman"/>
                <a:cs typeface="Times New Roman"/>
              </a:rPr>
              <a:t> </a:t>
            </a:r>
            <a:r>
              <a:rPr lang="en-US" sz="2400" spc="-17" dirty="0">
                <a:latin typeface="Times New Roman"/>
                <a:cs typeface="Times New Roman"/>
              </a:rPr>
              <a:t>in </a:t>
            </a:r>
            <a:r>
              <a:rPr lang="en-US" sz="2400" dirty="0">
                <a:latin typeface="Times New Roman"/>
                <a:cs typeface="Times New Roman"/>
              </a:rPr>
              <a:t>concentric</a:t>
            </a:r>
            <a:r>
              <a:rPr lang="en-US" sz="2400" spc="10" dirty="0">
                <a:latin typeface="Times New Roman"/>
                <a:cs typeface="Times New Roman"/>
              </a:rPr>
              <a:t> </a:t>
            </a:r>
            <a:r>
              <a:rPr lang="en-US" sz="2400" dirty="0">
                <a:latin typeface="Times New Roman"/>
                <a:cs typeface="Times New Roman"/>
              </a:rPr>
              <a:t>circles</a:t>
            </a:r>
            <a:r>
              <a:rPr lang="en-US" sz="2400" spc="7" dirty="0">
                <a:latin typeface="Times New Roman"/>
                <a:cs typeface="Times New Roman"/>
              </a:rPr>
              <a:t> </a:t>
            </a:r>
            <a:r>
              <a:rPr lang="en-US" sz="2400" dirty="0">
                <a:latin typeface="Times New Roman"/>
                <a:cs typeface="Times New Roman"/>
              </a:rPr>
              <a:t>or</a:t>
            </a:r>
            <a:r>
              <a:rPr lang="en-US" sz="2400" spc="7" dirty="0">
                <a:latin typeface="Times New Roman"/>
                <a:cs typeface="Times New Roman"/>
              </a:rPr>
              <a:t> </a:t>
            </a:r>
            <a:r>
              <a:rPr lang="en-US" sz="2400" dirty="0">
                <a:latin typeface="Times New Roman"/>
                <a:cs typeface="Times New Roman"/>
              </a:rPr>
              <a:t>"tracks"</a:t>
            </a:r>
            <a:r>
              <a:rPr lang="en-US" sz="2400" spc="3" dirty="0">
                <a:latin typeface="Times New Roman"/>
                <a:cs typeface="Times New Roman"/>
              </a:rPr>
              <a:t> </a:t>
            </a:r>
            <a:r>
              <a:rPr lang="en-US" sz="2400" dirty="0">
                <a:latin typeface="Times New Roman"/>
                <a:cs typeface="Times New Roman"/>
              </a:rPr>
              <a:t>on</a:t>
            </a:r>
            <a:r>
              <a:rPr lang="en-US" sz="2400" spc="7" dirty="0">
                <a:latin typeface="Times New Roman"/>
                <a:cs typeface="Times New Roman"/>
              </a:rPr>
              <a:t> </a:t>
            </a:r>
            <a:r>
              <a:rPr lang="en-US" sz="2400" dirty="0">
                <a:latin typeface="Times New Roman"/>
                <a:cs typeface="Times New Roman"/>
              </a:rPr>
              <a:t>the</a:t>
            </a:r>
            <a:r>
              <a:rPr lang="en-US" sz="2400" spc="7" dirty="0">
                <a:latin typeface="Times New Roman"/>
                <a:cs typeface="Times New Roman"/>
              </a:rPr>
              <a:t> </a:t>
            </a:r>
            <a:r>
              <a:rPr lang="en-US" sz="2400" dirty="0">
                <a:latin typeface="Times New Roman"/>
                <a:cs typeface="Times New Roman"/>
              </a:rPr>
              <a:t>disk.</a:t>
            </a:r>
            <a:r>
              <a:rPr lang="en-US" sz="2400" spc="10" dirty="0">
                <a:latin typeface="Times New Roman"/>
                <a:cs typeface="Times New Roman"/>
              </a:rPr>
              <a:t> </a:t>
            </a:r>
          </a:p>
          <a:p>
            <a:pPr marL="177074" marR="15586" indent="155859" algn="just">
              <a:lnSpc>
                <a:spcPct val="100000"/>
              </a:lnSpc>
              <a:spcBef>
                <a:spcPts val="20"/>
              </a:spcBef>
            </a:pPr>
            <a:r>
              <a:rPr lang="en-US" sz="2400" dirty="0">
                <a:latin typeface="Times New Roman"/>
                <a:cs typeface="Times New Roman"/>
              </a:rPr>
              <a:t>A</a:t>
            </a:r>
            <a:r>
              <a:rPr lang="en-US" sz="2400" spc="14" dirty="0">
                <a:latin typeface="Times New Roman"/>
                <a:cs typeface="Times New Roman"/>
              </a:rPr>
              <a:t> </a:t>
            </a:r>
            <a:r>
              <a:rPr lang="en-US" sz="2400" dirty="0">
                <a:latin typeface="Times New Roman"/>
                <a:cs typeface="Times New Roman"/>
              </a:rPr>
              <a:t>"head"</a:t>
            </a:r>
            <a:r>
              <a:rPr lang="en-US" sz="2400" spc="3" dirty="0">
                <a:latin typeface="Times New Roman"/>
                <a:cs typeface="Times New Roman"/>
              </a:rPr>
              <a:t> </a:t>
            </a:r>
            <a:r>
              <a:rPr lang="en-US" sz="2400" dirty="0">
                <a:latin typeface="Times New Roman"/>
                <a:cs typeface="Times New Roman"/>
              </a:rPr>
              <a:t>records</a:t>
            </a:r>
            <a:r>
              <a:rPr lang="en-US" sz="2400" spc="10" dirty="0">
                <a:latin typeface="Times New Roman"/>
                <a:cs typeface="Times New Roman"/>
              </a:rPr>
              <a:t> </a:t>
            </a:r>
            <a:r>
              <a:rPr lang="en-US" sz="2400" dirty="0">
                <a:latin typeface="Times New Roman"/>
                <a:cs typeface="Times New Roman"/>
              </a:rPr>
              <a:t>(writes)</a:t>
            </a:r>
            <a:r>
              <a:rPr lang="en-US" sz="2400" spc="3" dirty="0">
                <a:latin typeface="Times New Roman"/>
                <a:cs typeface="Times New Roman"/>
              </a:rPr>
              <a:t> </a:t>
            </a:r>
            <a:r>
              <a:rPr lang="en-US" sz="2400" dirty="0">
                <a:latin typeface="Times New Roman"/>
                <a:cs typeface="Times New Roman"/>
              </a:rPr>
              <a:t>or</a:t>
            </a:r>
            <a:r>
              <a:rPr lang="en-US" sz="2400" spc="7" dirty="0">
                <a:latin typeface="Times New Roman"/>
                <a:cs typeface="Times New Roman"/>
              </a:rPr>
              <a:t> </a:t>
            </a:r>
            <a:r>
              <a:rPr lang="en-US" sz="2400" dirty="0">
                <a:latin typeface="Times New Roman"/>
                <a:cs typeface="Times New Roman"/>
              </a:rPr>
              <a:t>reads</a:t>
            </a:r>
            <a:r>
              <a:rPr lang="en-US" sz="2400" spc="7" dirty="0">
                <a:latin typeface="Times New Roman"/>
                <a:cs typeface="Times New Roman"/>
              </a:rPr>
              <a:t> </a:t>
            </a:r>
            <a:r>
              <a:rPr lang="en-US" sz="2400" dirty="0">
                <a:latin typeface="Times New Roman"/>
                <a:cs typeface="Times New Roman"/>
              </a:rPr>
              <a:t>the</a:t>
            </a:r>
            <a:r>
              <a:rPr lang="en-US" sz="2400" spc="7" dirty="0">
                <a:latin typeface="Times New Roman"/>
                <a:cs typeface="Times New Roman"/>
              </a:rPr>
              <a:t> </a:t>
            </a:r>
            <a:r>
              <a:rPr lang="en-US" sz="2400" dirty="0">
                <a:latin typeface="Times New Roman"/>
                <a:cs typeface="Times New Roman"/>
              </a:rPr>
              <a:t>information</a:t>
            </a:r>
            <a:r>
              <a:rPr lang="en-US" sz="2400" spc="10" dirty="0">
                <a:latin typeface="Times New Roman"/>
                <a:cs typeface="Times New Roman"/>
              </a:rPr>
              <a:t> </a:t>
            </a:r>
            <a:r>
              <a:rPr lang="en-US" sz="2400" dirty="0">
                <a:latin typeface="Times New Roman"/>
                <a:cs typeface="Times New Roman"/>
              </a:rPr>
              <a:t>on</a:t>
            </a:r>
            <a:r>
              <a:rPr lang="en-US" sz="2400" spc="7" dirty="0">
                <a:latin typeface="Times New Roman"/>
                <a:cs typeface="Times New Roman"/>
              </a:rPr>
              <a:t> </a:t>
            </a:r>
            <a:r>
              <a:rPr lang="en-US" sz="2400" spc="-17" dirty="0">
                <a:latin typeface="Times New Roman"/>
                <a:cs typeface="Times New Roman"/>
              </a:rPr>
              <a:t>the </a:t>
            </a:r>
            <a:r>
              <a:rPr lang="en-US" sz="2400" dirty="0">
                <a:latin typeface="Times New Roman"/>
                <a:cs typeface="Times New Roman"/>
              </a:rPr>
              <a:t>tracks.</a:t>
            </a:r>
            <a:r>
              <a:rPr lang="en-US" sz="2400" spc="10" dirty="0">
                <a:latin typeface="Times New Roman"/>
                <a:cs typeface="Times New Roman"/>
              </a:rPr>
              <a:t> </a:t>
            </a:r>
          </a:p>
          <a:p>
            <a:pPr marL="177074" marR="15586" indent="155859" algn="just">
              <a:lnSpc>
                <a:spcPct val="100000"/>
              </a:lnSpc>
              <a:spcBef>
                <a:spcPts val="20"/>
              </a:spcBef>
            </a:pPr>
            <a:r>
              <a:rPr lang="en-US" sz="2400" dirty="0">
                <a:latin typeface="Times New Roman"/>
                <a:cs typeface="Times New Roman"/>
              </a:rPr>
              <a:t>Two</a:t>
            </a:r>
            <a:r>
              <a:rPr lang="en-US" sz="2400" spc="10" dirty="0">
                <a:latin typeface="Times New Roman"/>
                <a:cs typeface="Times New Roman"/>
              </a:rPr>
              <a:t> </a:t>
            </a:r>
            <a:r>
              <a:rPr lang="en-US" sz="2400" dirty="0">
                <a:latin typeface="Times New Roman"/>
                <a:cs typeface="Times New Roman"/>
              </a:rPr>
              <a:t>heads,</a:t>
            </a:r>
            <a:r>
              <a:rPr lang="en-US" sz="2400" spc="14" dirty="0">
                <a:latin typeface="Times New Roman"/>
                <a:cs typeface="Times New Roman"/>
              </a:rPr>
              <a:t> </a:t>
            </a:r>
            <a:r>
              <a:rPr lang="en-US" sz="2400" dirty="0">
                <a:latin typeface="Times New Roman"/>
                <a:cs typeface="Times New Roman"/>
              </a:rPr>
              <a:t>one</a:t>
            </a:r>
            <a:r>
              <a:rPr lang="en-US" sz="2400" spc="10" dirty="0">
                <a:latin typeface="Times New Roman"/>
                <a:cs typeface="Times New Roman"/>
              </a:rPr>
              <a:t> </a:t>
            </a:r>
            <a:r>
              <a:rPr lang="en-US" sz="2400" dirty="0">
                <a:latin typeface="Times New Roman"/>
                <a:cs typeface="Times New Roman"/>
              </a:rPr>
              <a:t>on</a:t>
            </a:r>
            <a:r>
              <a:rPr lang="en-US" sz="2400" spc="10" dirty="0">
                <a:latin typeface="Times New Roman"/>
                <a:cs typeface="Times New Roman"/>
              </a:rPr>
              <a:t> </a:t>
            </a:r>
            <a:r>
              <a:rPr lang="en-US" sz="2400" dirty="0">
                <a:latin typeface="Times New Roman"/>
                <a:cs typeface="Times New Roman"/>
              </a:rPr>
              <a:t>each</a:t>
            </a:r>
            <a:r>
              <a:rPr lang="en-US" sz="2400" spc="10" dirty="0">
                <a:latin typeface="Times New Roman"/>
                <a:cs typeface="Times New Roman"/>
              </a:rPr>
              <a:t> </a:t>
            </a:r>
            <a:r>
              <a:rPr lang="en-US" sz="2400" dirty="0">
                <a:latin typeface="Times New Roman"/>
                <a:cs typeface="Times New Roman"/>
              </a:rPr>
              <a:t>side</a:t>
            </a:r>
            <a:r>
              <a:rPr lang="en-US" sz="2400" spc="10" dirty="0">
                <a:latin typeface="Times New Roman"/>
                <a:cs typeface="Times New Roman"/>
              </a:rPr>
              <a:t> </a:t>
            </a:r>
            <a:r>
              <a:rPr lang="en-US" sz="2400" dirty="0">
                <a:latin typeface="Times New Roman"/>
                <a:cs typeface="Times New Roman"/>
              </a:rPr>
              <a:t>of</a:t>
            </a:r>
            <a:r>
              <a:rPr lang="en-US" sz="2400" spc="7" dirty="0">
                <a:latin typeface="Times New Roman"/>
                <a:cs typeface="Times New Roman"/>
              </a:rPr>
              <a:t> </a:t>
            </a:r>
            <a:r>
              <a:rPr lang="en-US" sz="2400" dirty="0">
                <a:latin typeface="Times New Roman"/>
                <a:cs typeface="Times New Roman"/>
              </a:rPr>
              <a:t>a</a:t>
            </a:r>
            <a:r>
              <a:rPr lang="en-US" sz="2400" spc="10" dirty="0">
                <a:latin typeface="Times New Roman"/>
                <a:cs typeface="Times New Roman"/>
              </a:rPr>
              <a:t> </a:t>
            </a:r>
            <a:r>
              <a:rPr lang="en-US" sz="2400" dirty="0">
                <a:latin typeface="Times New Roman"/>
                <a:cs typeface="Times New Roman"/>
              </a:rPr>
              <a:t>disk,</a:t>
            </a:r>
            <a:r>
              <a:rPr lang="en-US" sz="2400" spc="14" dirty="0">
                <a:latin typeface="Times New Roman"/>
                <a:cs typeface="Times New Roman"/>
              </a:rPr>
              <a:t> </a:t>
            </a:r>
            <a:r>
              <a:rPr lang="en-US" sz="2400" dirty="0">
                <a:latin typeface="Times New Roman"/>
                <a:cs typeface="Times New Roman"/>
              </a:rPr>
              <a:t>read</a:t>
            </a:r>
            <a:r>
              <a:rPr lang="en-US" sz="2400" spc="10" dirty="0">
                <a:latin typeface="Times New Roman"/>
                <a:cs typeface="Times New Roman"/>
              </a:rPr>
              <a:t> </a:t>
            </a:r>
            <a:r>
              <a:rPr lang="en-US" sz="2400" dirty="0">
                <a:latin typeface="Times New Roman"/>
                <a:cs typeface="Times New Roman"/>
              </a:rPr>
              <a:t>or</a:t>
            </a:r>
            <a:r>
              <a:rPr lang="en-US" sz="2400" spc="10" dirty="0">
                <a:latin typeface="Times New Roman"/>
                <a:cs typeface="Times New Roman"/>
              </a:rPr>
              <a:t> </a:t>
            </a:r>
            <a:r>
              <a:rPr lang="en-US" sz="2400" dirty="0">
                <a:latin typeface="Times New Roman"/>
                <a:cs typeface="Times New Roman"/>
              </a:rPr>
              <a:t>write</a:t>
            </a:r>
            <a:r>
              <a:rPr lang="en-US" sz="2400" spc="10"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data</a:t>
            </a:r>
            <a:r>
              <a:rPr lang="en-US" sz="2400" spc="7" dirty="0">
                <a:latin typeface="Times New Roman"/>
                <a:cs typeface="Times New Roman"/>
              </a:rPr>
              <a:t> </a:t>
            </a:r>
            <a:r>
              <a:rPr lang="en-US" sz="2400" dirty="0">
                <a:latin typeface="Times New Roman"/>
                <a:cs typeface="Times New Roman"/>
              </a:rPr>
              <a:t>as</a:t>
            </a:r>
            <a:r>
              <a:rPr lang="en-US" sz="2400" spc="14" dirty="0">
                <a:latin typeface="Times New Roman"/>
                <a:cs typeface="Times New Roman"/>
              </a:rPr>
              <a:t> </a:t>
            </a:r>
            <a:r>
              <a:rPr lang="en-US" sz="2400" dirty="0">
                <a:latin typeface="Times New Roman"/>
                <a:cs typeface="Times New Roman"/>
              </a:rPr>
              <a:t>the</a:t>
            </a:r>
            <a:r>
              <a:rPr lang="en-US" sz="2400" spc="17" dirty="0">
                <a:latin typeface="Times New Roman"/>
                <a:cs typeface="Times New Roman"/>
              </a:rPr>
              <a:t> </a:t>
            </a:r>
            <a:r>
              <a:rPr lang="en-US" sz="2400" dirty="0">
                <a:latin typeface="Times New Roman"/>
                <a:cs typeface="Times New Roman"/>
              </a:rPr>
              <a:t>disk</a:t>
            </a:r>
            <a:r>
              <a:rPr lang="en-US" sz="2400" spc="14" dirty="0">
                <a:latin typeface="Times New Roman"/>
                <a:cs typeface="Times New Roman"/>
              </a:rPr>
              <a:t> </a:t>
            </a:r>
            <a:r>
              <a:rPr lang="en-US" sz="2400" dirty="0">
                <a:latin typeface="Times New Roman"/>
                <a:cs typeface="Times New Roman"/>
              </a:rPr>
              <a:t>spins.</a:t>
            </a:r>
            <a:r>
              <a:rPr lang="en-US" sz="2400" spc="10" dirty="0">
                <a:latin typeface="Times New Roman"/>
                <a:cs typeface="Times New Roman"/>
              </a:rPr>
              <a:t> </a:t>
            </a:r>
          </a:p>
          <a:p>
            <a:pPr marL="177074" marR="15586" indent="155859" algn="just">
              <a:lnSpc>
                <a:spcPct val="100000"/>
              </a:lnSpc>
              <a:spcBef>
                <a:spcPts val="20"/>
              </a:spcBef>
            </a:pPr>
            <a:r>
              <a:rPr lang="en-US" sz="2400" dirty="0">
                <a:latin typeface="Times New Roman"/>
                <a:cs typeface="Times New Roman"/>
              </a:rPr>
              <a:t>Each</a:t>
            </a:r>
            <a:r>
              <a:rPr lang="en-US" sz="2400" spc="10" dirty="0">
                <a:latin typeface="Times New Roman"/>
                <a:cs typeface="Times New Roman"/>
              </a:rPr>
              <a:t> </a:t>
            </a:r>
            <a:r>
              <a:rPr lang="en-US" sz="2400" dirty="0">
                <a:latin typeface="Times New Roman"/>
                <a:cs typeface="Times New Roman"/>
              </a:rPr>
              <a:t>read</a:t>
            </a:r>
            <a:r>
              <a:rPr lang="en-US" sz="2400" spc="7" dirty="0">
                <a:latin typeface="Times New Roman"/>
                <a:cs typeface="Times New Roman"/>
              </a:rPr>
              <a:t> </a:t>
            </a:r>
            <a:r>
              <a:rPr lang="en-US" sz="2400" spc="-17" dirty="0">
                <a:latin typeface="Times New Roman"/>
                <a:cs typeface="Times New Roman"/>
              </a:rPr>
              <a:t>or </a:t>
            </a:r>
            <a:r>
              <a:rPr lang="en-US" sz="2400" dirty="0">
                <a:latin typeface="Times New Roman"/>
                <a:cs typeface="Times New Roman"/>
              </a:rPr>
              <a:t>write</a:t>
            </a:r>
            <a:r>
              <a:rPr lang="en-US" sz="2400" spc="-24" dirty="0">
                <a:latin typeface="Times New Roman"/>
                <a:cs typeface="Times New Roman"/>
              </a:rPr>
              <a:t> </a:t>
            </a:r>
            <a:r>
              <a:rPr lang="en-US" sz="2400" dirty="0">
                <a:latin typeface="Times New Roman"/>
                <a:cs typeface="Times New Roman"/>
              </a:rPr>
              <a:t>operation</a:t>
            </a:r>
            <a:r>
              <a:rPr lang="en-US" sz="2400" spc="-17" dirty="0">
                <a:latin typeface="Times New Roman"/>
                <a:cs typeface="Times New Roman"/>
              </a:rPr>
              <a:t> </a:t>
            </a:r>
            <a:r>
              <a:rPr lang="en-US" sz="2400" dirty="0">
                <a:latin typeface="Times New Roman"/>
                <a:cs typeface="Times New Roman"/>
              </a:rPr>
              <a:t>requires</a:t>
            </a:r>
            <a:r>
              <a:rPr lang="en-US" sz="2400" spc="-17" dirty="0">
                <a:latin typeface="Times New Roman"/>
                <a:cs typeface="Times New Roman"/>
              </a:rPr>
              <a:t> </a:t>
            </a:r>
            <a:r>
              <a:rPr lang="en-US" sz="2400" dirty="0">
                <a:latin typeface="Times New Roman"/>
                <a:cs typeface="Times New Roman"/>
              </a:rPr>
              <a:t>that</a:t>
            </a:r>
            <a:r>
              <a:rPr lang="en-US" sz="2400" spc="-20" dirty="0">
                <a:latin typeface="Times New Roman"/>
                <a:cs typeface="Times New Roman"/>
              </a:rPr>
              <a:t> </a:t>
            </a:r>
            <a:r>
              <a:rPr lang="en-US" sz="2400" dirty="0">
                <a:latin typeface="Times New Roman"/>
                <a:cs typeface="Times New Roman"/>
              </a:rPr>
              <a:t>data</a:t>
            </a:r>
            <a:r>
              <a:rPr lang="en-US" sz="2400" spc="-14" dirty="0">
                <a:latin typeface="Times New Roman"/>
                <a:cs typeface="Times New Roman"/>
              </a:rPr>
              <a:t> </a:t>
            </a:r>
            <a:r>
              <a:rPr lang="en-US" sz="2400" dirty="0">
                <a:latin typeface="Times New Roman"/>
                <a:cs typeface="Times New Roman"/>
              </a:rPr>
              <a:t>be</a:t>
            </a:r>
            <a:r>
              <a:rPr lang="en-US" sz="2400" spc="-20" dirty="0">
                <a:latin typeface="Times New Roman"/>
                <a:cs typeface="Times New Roman"/>
              </a:rPr>
              <a:t> </a:t>
            </a:r>
            <a:r>
              <a:rPr lang="en-US" sz="2400" dirty="0">
                <a:latin typeface="Times New Roman"/>
                <a:cs typeface="Times New Roman"/>
              </a:rPr>
              <a:t>located,</a:t>
            </a:r>
            <a:r>
              <a:rPr lang="en-US" sz="2400" spc="-17" dirty="0">
                <a:latin typeface="Times New Roman"/>
                <a:cs typeface="Times New Roman"/>
              </a:rPr>
              <a:t> </a:t>
            </a:r>
            <a:r>
              <a:rPr lang="en-US" sz="2400" dirty="0">
                <a:latin typeface="Times New Roman"/>
                <a:cs typeface="Times New Roman"/>
              </a:rPr>
              <a:t>which</a:t>
            </a:r>
            <a:r>
              <a:rPr lang="en-US" sz="2400" spc="-20" dirty="0">
                <a:latin typeface="Times New Roman"/>
                <a:cs typeface="Times New Roman"/>
              </a:rPr>
              <a:t> </a:t>
            </a:r>
            <a:r>
              <a:rPr lang="en-US" sz="2400" dirty="0">
                <a:latin typeface="Times New Roman"/>
                <a:cs typeface="Times New Roman"/>
              </a:rPr>
              <a:t>is</a:t>
            </a:r>
            <a:r>
              <a:rPr lang="en-US" sz="2400" spc="-17" dirty="0">
                <a:latin typeface="Times New Roman"/>
                <a:cs typeface="Times New Roman"/>
              </a:rPr>
              <a:t> </a:t>
            </a:r>
            <a:r>
              <a:rPr lang="en-US" sz="2400" dirty="0">
                <a:latin typeface="Times New Roman"/>
                <a:cs typeface="Times New Roman"/>
              </a:rPr>
              <a:t>an</a:t>
            </a:r>
            <a:r>
              <a:rPr lang="en-US" sz="2400" spc="-17" dirty="0">
                <a:latin typeface="Times New Roman"/>
                <a:cs typeface="Times New Roman"/>
              </a:rPr>
              <a:t> </a:t>
            </a:r>
            <a:r>
              <a:rPr lang="en-US" sz="2400" dirty="0">
                <a:latin typeface="Times New Roman"/>
                <a:cs typeface="Times New Roman"/>
              </a:rPr>
              <a:t>operation</a:t>
            </a:r>
            <a:r>
              <a:rPr lang="en-US" sz="2400" spc="-20" dirty="0">
                <a:latin typeface="Times New Roman"/>
                <a:cs typeface="Times New Roman"/>
              </a:rPr>
              <a:t> </a:t>
            </a:r>
            <a:r>
              <a:rPr lang="en-US" sz="2400" dirty="0">
                <a:latin typeface="Times New Roman"/>
                <a:cs typeface="Times New Roman"/>
              </a:rPr>
              <a:t>called</a:t>
            </a:r>
            <a:r>
              <a:rPr lang="en-US" sz="2400" spc="-17" dirty="0">
                <a:latin typeface="Times New Roman"/>
                <a:cs typeface="Times New Roman"/>
              </a:rPr>
              <a:t> </a:t>
            </a:r>
            <a:r>
              <a:rPr lang="en-US" sz="2400" dirty="0">
                <a:latin typeface="Times New Roman"/>
                <a:cs typeface="Times New Roman"/>
              </a:rPr>
              <a:t>a</a:t>
            </a:r>
            <a:r>
              <a:rPr lang="en-US" sz="2400" spc="-14" dirty="0">
                <a:latin typeface="Times New Roman"/>
                <a:cs typeface="Times New Roman"/>
              </a:rPr>
              <a:t> </a:t>
            </a:r>
            <a:r>
              <a:rPr lang="en-US" sz="2400" spc="-7" dirty="0">
                <a:latin typeface="Times New Roman"/>
                <a:cs typeface="Times New Roman"/>
              </a:rPr>
              <a:t>"</a:t>
            </a:r>
            <a:r>
              <a:rPr lang="en-US" sz="2400" b="1" spc="-7" dirty="0">
                <a:latin typeface="Times New Roman"/>
                <a:cs typeface="Times New Roman"/>
              </a:rPr>
              <a:t>seek</a:t>
            </a:r>
            <a:r>
              <a:rPr lang="en-US" sz="2400" spc="-7" dirty="0">
                <a:latin typeface="Times New Roman"/>
                <a:cs typeface="Times New Roman"/>
              </a:rPr>
              <a:t>.”</a:t>
            </a:r>
          </a:p>
          <a:p>
            <a:pPr marL="177074" marR="15586" indent="155859" algn="just">
              <a:lnSpc>
                <a:spcPct val="100000"/>
              </a:lnSpc>
              <a:spcBef>
                <a:spcPts val="20"/>
              </a:spcBef>
            </a:pPr>
            <a:endParaRPr lang="en-US" sz="2000" spc="-7" dirty="0">
              <a:latin typeface="Times New Roman"/>
              <a:cs typeface="Times New Roman"/>
            </a:endParaRPr>
          </a:p>
          <a:p>
            <a:pPr>
              <a:lnSpc>
                <a:spcPct val="100000"/>
              </a:lnSpc>
            </a:pPr>
            <a:endParaRPr lang="en-NP" sz="2000" dirty="0"/>
          </a:p>
        </p:txBody>
      </p:sp>
      <p:sp>
        <p:nvSpPr>
          <p:cNvPr id="4" name="Date Placeholder 3">
            <a:extLst>
              <a:ext uri="{FF2B5EF4-FFF2-40B4-BE49-F238E27FC236}">
                <a16:creationId xmlns:a16="http://schemas.microsoft.com/office/drawing/2014/main" id="{92734991-20E8-6FAD-7FC0-5C8E8DB65B56}"/>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1AE47232-D1DB-9FF2-02EB-0A94950C0101}"/>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F6110277-1391-E5DB-1F5D-5A87C3E7CFA8}"/>
              </a:ext>
            </a:extLst>
          </p:cNvPr>
          <p:cNvSpPr>
            <a:spLocks noGrp="1"/>
          </p:cNvSpPr>
          <p:nvPr>
            <p:ph type="sldNum" sz="quarter" idx="12"/>
          </p:nvPr>
        </p:nvSpPr>
        <p:spPr/>
        <p:txBody>
          <a:bodyPr/>
          <a:lstStyle/>
          <a:p>
            <a:fld id="{FBB2CDA3-3741-CA4A-A16E-9752FEDAB45F}" type="slidenum">
              <a:rPr lang="en-NP" smtClean="0"/>
              <a:t>44</a:t>
            </a:fld>
            <a:endParaRPr lang="en-NP"/>
          </a:p>
        </p:txBody>
      </p:sp>
    </p:spTree>
    <p:extLst>
      <p:ext uri="{BB962C8B-B14F-4D97-AF65-F5344CB8AC3E}">
        <p14:creationId xmlns:p14="http://schemas.microsoft.com/office/powerpoint/2010/main" val="741726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60F6-4E0F-DC01-8C34-0E38E953D666}"/>
              </a:ext>
            </a:extLst>
          </p:cNvPr>
          <p:cNvSpPr>
            <a:spLocks noGrp="1"/>
          </p:cNvSpPr>
          <p:nvPr>
            <p:ph type="title"/>
          </p:nvPr>
        </p:nvSpPr>
        <p:spPr/>
        <p:txBody>
          <a:bodyPr/>
          <a:lstStyle/>
          <a:p>
            <a:r>
              <a:rPr lang="en-US" sz="4400" b="1" dirty="0">
                <a:uFill>
                  <a:solidFill>
                    <a:srgbClr val="000000"/>
                  </a:solidFill>
                </a:uFill>
                <a:latin typeface="Times New Roman"/>
                <a:cs typeface="Times New Roman"/>
              </a:rPr>
              <a:t>Technical</a:t>
            </a:r>
            <a:r>
              <a:rPr lang="en-US" sz="4400" b="1" spc="-20"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terms</a:t>
            </a:r>
            <a:r>
              <a:rPr lang="en-US" sz="4400" b="1" spc="-20"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related</a:t>
            </a:r>
            <a:r>
              <a:rPr lang="en-US" sz="4400" b="1" spc="-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to</a:t>
            </a:r>
            <a:r>
              <a:rPr lang="en-US" sz="4400" b="1" spc="-20"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Disk</a:t>
            </a:r>
            <a:r>
              <a:rPr lang="en-US" sz="4400" b="1" spc="-20"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Drive:</a:t>
            </a:r>
            <a:endParaRPr lang="en-NP" dirty="0"/>
          </a:p>
        </p:txBody>
      </p:sp>
      <p:sp>
        <p:nvSpPr>
          <p:cNvPr id="3" name="Content Placeholder 2">
            <a:extLst>
              <a:ext uri="{FF2B5EF4-FFF2-40B4-BE49-F238E27FC236}">
                <a16:creationId xmlns:a16="http://schemas.microsoft.com/office/drawing/2014/main" id="{79CD8C17-B725-AC43-DDCE-667C8DB42E8C}"/>
              </a:ext>
            </a:extLst>
          </p:cNvPr>
          <p:cNvSpPr>
            <a:spLocks noGrp="1"/>
          </p:cNvSpPr>
          <p:nvPr>
            <p:ph idx="1"/>
          </p:nvPr>
        </p:nvSpPr>
        <p:spPr/>
        <p:txBody>
          <a:bodyPr>
            <a:normAutofit fontScale="85000" lnSpcReduction="20000"/>
          </a:bodyPr>
          <a:lstStyle/>
          <a:p>
            <a:pPr marL="177074" marR="19915" algn="just">
              <a:lnSpc>
                <a:spcPct val="100000"/>
              </a:lnSpc>
              <a:spcBef>
                <a:spcPts val="37"/>
              </a:spcBef>
            </a:pPr>
            <a:r>
              <a:rPr lang="en-US" sz="2800" b="1" u="sng" dirty="0">
                <a:uFill>
                  <a:solidFill>
                    <a:srgbClr val="000000"/>
                  </a:solidFill>
                </a:uFill>
                <a:latin typeface="Times New Roman"/>
                <a:cs typeface="Times New Roman"/>
              </a:rPr>
              <a:t>Platter</a:t>
            </a:r>
            <a:r>
              <a:rPr lang="en-US" sz="2800" dirty="0">
                <a:latin typeface="Times New Roman"/>
                <a:cs typeface="Times New Roman"/>
              </a:rPr>
              <a:t>:</a:t>
            </a:r>
            <a:r>
              <a:rPr lang="en-US" sz="2800" spc="92" dirty="0">
                <a:latin typeface="Times New Roman"/>
                <a:cs typeface="Times New Roman"/>
              </a:rPr>
              <a:t> </a:t>
            </a:r>
            <a:r>
              <a:rPr lang="en-US" sz="2800" dirty="0">
                <a:latin typeface="Times New Roman"/>
                <a:cs typeface="Times New Roman"/>
              </a:rPr>
              <a:t>Hard</a:t>
            </a:r>
            <a:r>
              <a:rPr lang="en-US" sz="2800" spc="89" dirty="0">
                <a:latin typeface="Times New Roman"/>
                <a:cs typeface="Times New Roman"/>
              </a:rPr>
              <a:t> </a:t>
            </a:r>
            <a:r>
              <a:rPr lang="en-US" sz="2800" dirty="0">
                <a:latin typeface="Times New Roman"/>
                <a:cs typeface="Times New Roman"/>
              </a:rPr>
              <a:t>drives</a:t>
            </a:r>
            <a:r>
              <a:rPr lang="en-US" sz="2800" spc="92" dirty="0">
                <a:latin typeface="Times New Roman"/>
                <a:cs typeface="Times New Roman"/>
              </a:rPr>
              <a:t> </a:t>
            </a:r>
            <a:r>
              <a:rPr lang="en-US" sz="2800" dirty="0">
                <a:latin typeface="Times New Roman"/>
                <a:cs typeface="Times New Roman"/>
              </a:rPr>
              <a:t>are</a:t>
            </a:r>
            <a:r>
              <a:rPr lang="en-US" sz="2800" spc="92" dirty="0">
                <a:latin typeface="Times New Roman"/>
                <a:cs typeface="Times New Roman"/>
              </a:rPr>
              <a:t> </a:t>
            </a:r>
            <a:r>
              <a:rPr lang="en-US" sz="2800" dirty="0">
                <a:latin typeface="Times New Roman"/>
                <a:cs typeface="Times New Roman"/>
              </a:rPr>
              <a:t>normally</a:t>
            </a:r>
            <a:r>
              <a:rPr lang="en-US" sz="2800" spc="82" dirty="0">
                <a:latin typeface="Times New Roman"/>
                <a:cs typeface="Times New Roman"/>
              </a:rPr>
              <a:t> </a:t>
            </a:r>
            <a:r>
              <a:rPr lang="en-US" sz="2800" dirty="0">
                <a:latin typeface="Times New Roman"/>
                <a:cs typeface="Times New Roman"/>
              </a:rPr>
              <a:t>composed</a:t>
            </a:r>
            <a:r>
              <a:rPr lang="en-US" sz="2800" spc="95" dirty="0">
                <a:latin typeface="Times New Roman"/>
                <a:cs typeface="Times New Roman"/>
              </a:rPr>
              <a:t> </a:t>
            </a:r>
            <a:r>
              <a:rPr lang="en-US" sz="2800" dirty="0">
                <a:latin typeface="Times New Roman"/>
                <a:cs typeface="Times New Roman"/>
              </a:rPr>
              <a:t>of</a:t>
            </a:r>
            <a:r>
              <a:rPr lang="en-US" sz="2800" spc="102" dirty="0">
                <a:latin typeface="Times New Roman"/>
                <a:cs typeface="Times New Roman"/>
              </a:rPr>
              <a:t> </a:t>
            </a:r>
            <a:r>
              <a:rPr lang="en-US" sz="2800" dirty="0">
                <a:latin typeface="Times New Roman"/>
                <a:cs typeface="Times New Roman"/>
              </a:rPr>
              <a:t>multiple</a:t>
            </a:r>
            <a:r>
              <a:rPr lang="en-US" sz="2800" spc="92" dirty="0">
                <a:latin typeface="Times New Roman"/>
                <a:cs typeface="Times New Roman"/>
              </a:rPr>
              <a:t> </a:t>
            </a:r>
            <a:r>
              <a:rPr lang="en-US" sz="2800" dirty="0">
                <a:latin typeface="Times New Roman"/>
                <a:cs typeface="Times New Roman"/>
              </a:rPr>
              <a:t>disks</a:t>
            </a:r>
            <a:r>
              <a:rPr lang="en-US" sz="2800" spc="95" dirty="0">
                <a:latin typeface="Times New Roman"/>
                <a:cs typeface="Times New Roman"/>
              </a:rPr>
              <a:t> </a:t>
            </a:r>
            <a:r>
              <a:rPr lang="en-US" sz="2800" dirty="0">
                <a:latin typeface="Times New Roman"/>
                <a:cs typeface="Times New Roman"/>
              </a:rPr>
              <a:t>called</a:t>
            </a:r>
            <a:r>
              <a:rPr lang="en-US" sz="2800" spc="92" dirty="0">
                <a:latin typeface="Times New Roman"/>
                <a:cs typeface="Times New Roman"/>
              </a:rPr>
              <a:t> </a:t>
            </a:r>
            <a:r>
              <a:rPr lang="en-US" sz="2800" dirty="0">
                <a:latin typeface="Times New Roman"/>
                <a:cs typeface="Times New Roman"/>
              </a:rPr>
              <a:t>platters.</a:t>
            </a:r>
            <a:r>
              <a:rPr lang="en-US" sz="2800" spc="92" dirty="0">
                <a:latin typeface="Times New Roman"/>
                <a:cs typeface="Times New Roman"/>
              </a:rPr>
              <a:t> </a:t>
            </a:r>
            <a:r>
              <a:rPr lang="en-US" sz="2800" dirty="0">
                <a:latin typeface="Times New Roman"/>
                <a:cs typeface="Times New Roman"/>
              </a:rPr>
              <a:t>These</a:t>
            </a:r>
            <a:r>
              <a:rPr lang="en-US" sz="2800" spc="89" dirty="0">
                <a:latin typeface="Times New Roman"/>
                <a:cs typeface="Times New Roman"/>
              </a:rPr>
              <a:t> </a:t>
            </a:r>
            <a:r>
              <a:rPr lang="en-US" sz="2800" dirty="0">
                <a:latin typeface="Times New Roman"/>
                <a:cs typeface="Times New Roman"/>
              </a:rPr>
              <a:t>platters</a:t>
            </a:r>
            <a:r>
              <a:rPr lang="en-US" sz="2800" spc="89" dirty="0">
                <a:latin typeface="Times New Roman"/>
                <a:cs typeface="Times New Roman"/>
              </a:rPr>
              <a:t> </a:t>
            </a:r>
            <a:r>
              <a:rPr lang="en-US" sz="2800" spc="-17" dirty="0">
                <a:latin typeface="Times New Roman"/>
                <a:cs typeface="Times New Roman"/>
              </a:rPr>
              <a:t>are </a:t>
            </a:r>
            <a:r>
              <a:rPr lang="en-US" sz="2800" dirty="0">
                <a:latin typeface="Times New Roman"/>
                <a:cs typeface="Times New Roman"/>
              </a:rPr>
              <a:t>stacked</a:t>
            </a:r>
            <a:r>
              <a:rPr lang="en-US" sz="2800" spc="-14" dirty="0">
                <a:latin typeface="Times New Roman"/>
                <a:cs typeface="Times New Roman"/>
              </a:rPr>
              <a:t> </a:t>
            </a:r>
            <a:r>
              <a:rPr lang="en-US" sz="2800" dirty="0">
                <a:latin typeface="Times New Roman"/>
                <a:cs typeface="Times New Roman"/>
              </a:rPr>
              <a:t>on</a:t>
            </a:r>
            <a:r>
              <a:rPr lang="en-US" sz="2800" spc="-14" dirty="0">
                <a:latin typeface="Times New Roman"/>
                <a:cs typeface="Times New Roman"/>
              </a:rPr>
              <a:t> </a:t>
            </a:r>
            <a:r>
              <a:rPr lang="en-US" sz="2800" dirty="0">
                <a:latin typeface="Times New Roman"/>
                <a:cs typeface="Times New Roman"/>
              </a:rPr>
              <a:t>top</a:t>
            </a:r>
            <a:r>
              <a:rPr lang="en-US" sz="2800" spc="-14" dirty="0">
                <a:latin typeface="Times New Roman"/>
                <a:cs typeface="Times New Roman"/>
              </a:rPr>
              <a:t> </a:t>
            </a:r>
            <a:r>
              <a:rPr lang="en-US" sz="2800" dirty="0">
                <a:latin typeface="Times New Roman"/>
                <a:cs typeface="Times New Roman"/>
              </a:rPr>
              <a:t>of</a:t>
            </a:r>
            <a:r>
              <a:rPr lang="en-US" sz="2800" spc="-14" dirty="0">
                <a:latin typeface="Times New Roman"/>
                <a:cs typeface="Times New Roman"/>
              </a:rPr>
              <a:t> </a:t>
            </a:r>
            <a:r>
              <a:rPr lang="en-US" sz="2800" dirty="0">
                <a:latin typeface="Times New Roman"/>
                <a:cs typeface="Times New Roman"/>
              </a:rPr>
              <a:t>each</a:t>
            </a:r>
            <a:r>
              <a:rPr lang="en-US" sz="2800" spc="-14" dirty="0">
                <a:latin typeface="Times New Roman"/>
                <a:cs typeface="Times New Roman"/>
              </a:rPr>
              <a:t> </a:t>
            </a:r>
            <a:r>
              <a:rPr lang="en-US" sz="2800" dirty="0">
                <a:latin typeface="Times New Roman"/>
                <a:cs typeface="Times New Roman"/>
              </a:rPr>
              <a:t>other.</a:t>
            </a:r>
            <a:r>
              <a:rPr lang="en-US" sz="2800" spc="-10" dirty="0">
                <a:latin typeface="Times New Roman"/>
                <a:cs typeface="Times New Roman"/>
              </a:rPr>
              <a:t> </a:t>
            </a:r>
            <a:r>
              <a:rPr lang="en-US" sz="2800" dirty="0">
                <a:latin typeface="Times New Roman"/>
                <a:cs typeface="Times New Roman"/>
              </a:rPr>
              <a:t>It</a:t>
            </a:r>
            <a:r>
              <a:rPr lang="en-US" sz="2800" spc="-14" dirty="0">
                <a:latin typeface="Times New Roman"/>
                <a:cs typeface="Times New Roman"/>
              </a:rPr>
              <a:t> </a:t>
            </a:r>
            <a:r>
              <a:rPr lang="en-US" sz="2800" dirty="0">
                <a:latin typeface="Times New Roman"/>
                <a:cs typeface="Times New Roman"/>
              </a:rPr>
              <a:t>is</a:t>
            </a:r>
            <a:r>
              <a:rPr lang="en-US" sz="2800" spc="-14"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platter</a:t>
            </a:r>
            <a:r>
              <a:rPr lang="en-US" sz="2800" spc="-14" dirty="0">
                <a:latin typeface="Times New Roman"/>
                <a:cs typeface="Times New Roman"/>
              </a:rPr>
              <a:t> </a:t>
            </a:r>
            <a:r>
              <a:rPr lang="en-US" sz="2800" dirty="0">
                <a:latin typeface="Times New Roman"/>
                <a:cs typeface="Times New Roman"/>
              </a:rPr>
              <a:t>that</a:t>
            </a:r>
            <a:r>
              <a:rPr lang="en-US" sz="2800" spc="-14" dirty="0">
                <a:latin typeface="Times New Roman"/>
                <a:cs typeface="Times New Roman"/>
              </a:rPr>
              <a:t> </a:t>
            </a:r>
            <a:r>
              <a:rPr lang="en-US" sz="2800" dirty="0">
                <a:latin typeface="Times New Roman"/>
                <a:cs typeface="Times New Roman"/>
              </a:rPr>
              <a:t>actually</a:t>
            </a:r>
            <a:r>
              <a:rPr lang="en-US" sz="2800" spc="-31" dirty="0">
                <a:latin typeface="Times New Roman"/>
                <a:cs typeface="Times New Roman"/>
              </a:rPr>
              <a:t> </a:t>
            </a:r>
            <a:r>
              <a:rPr lang="en-US" sz="2800" dirty="0">
                <a:latin typeface="Times New Roman"/>
                <a:cs typeface="Times New Roman"/>
              </a:rPr>
              <a:t>stores</a:t>
            </a:r>
            <a:r>
              <a:rPr lang="en-US" sz="2800" spc="-3"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spc="-7" dirty="0">
                <a:latin typeface="Times New Roman"/>
                <a:cs typeface="Times New Roman"/>
              </a:rPr>
              <a:t>data.</a:t>
            </a:r>
            <a:endParaRPr lang="en-US" sz="2800" dirty="0">
              <a:latin typeface="Times New Roman"/>
              <a:cs typeface="Times New Roman"/>
            </a:endParaRPr>
          </a:p>
          <a:p>
            <a:pPr marL="177074" marR="19915" algn="just">
              <a:lnSpc>
                <a:spcPct val="100000"/>
              </a:lnSpc>
              <a:spcBef>
                <a:spcPts val="14"/>
              </a:spcBef>
            </a:pPr>
            <a:r>
              <a:rPr lang="en-US" sz="2800" b="1" u="sng" dirty="0">
                <a:uFill>
                  <a:solidFill>
                    <a:srgbClr val="000000"/>
                  </a:solidFill>
                </a:uFill>
                <a:latin typeface="Times New Roman"/>
                <a:cs typeface="Times New Roman"/>
              </a:rPr>
              <a:t>Spindle/Motor:</a:t>
            </a:r>
            <a:r>
              <a:rPr lang="en-US" sz="2800" b="1" spc="136" dirty="0">
                <a:latin typeface="Times New Roman"/>
                <a:cs typeface="Times New Roman"/>
              </a:rPr>
              <a:t> </a:t>
            </a:r>
            <a:r>
              <a:rPr lang="en-US" sz="2800" dirty="0">
                <a:latin typeface="Times New Roman"/>
                <a:cs typeface="Times New Roman"/>
              </a:rPr>
              <a:t>The</a:t>
            </a:r>
            <a:r>
              <a:rPr lang="en-US" sz="2800" spc="133" dirty="0">
                <a:latin typeface="Times New Roman"/>
                <a:cs typeface="Times New Roman"/>
              </a:rPr>
              <a:t> </a:t>
            </a:r>
            <a:r>
              <a:rPr lang="en-US" sz="2800" dirty="0">
                <a:latin typeface="Times New Roman"/>
                <a:cs typeface="Times New Roman"/>
              </a:rPr>
              <a:t>platters</a:t>
            </a:r>
            <a:r>
              <a:rPr lang="en-US" sz="2800" spc="133" dirty="0">
                <a:latin typeface="Times New Roman"/>
                <a:cs typeface="Times New Roman"/>
              </a:rPr>
              <a:t> </a:t>
            </a:r>
            <a:r>
              <a:rPr lang="en-US" sz="2800" dirty="0">
                <a:latin typeface="Times New Roman"/>
                <a:cs typeface="Times New Roman"/>
              </a:rPr>
              <a:t>are</a:t>
            </a:r>
            <a:r>
              <a:rPr lang="en-US" sz="2800" spc="133" dirty="0">
                <a:latin typeface="Times New Roman"/>
                <a:cs typeface="Times New Roman"/>
              </a:rPr>
              <a:t> </a:t>
            </a:r>
            <a:r>
              <a:rPr lang="en-US" sz="2800" dirty="0">
                <a:latin typeface="Times New Roman"/>
                <a:cs typeface="Times New Roman"/>
              </a:rPr>
              <a:t>attached</a:t>
            </a:r>
            <a:r>
              <a:rPr lang="en-US" sz="2800" spc="136" dirty="0">
                <a:latin typeface="Times New Roman"/>
                <a:cs typeface="Times New Roman"/>
              </a:rPr>
              <a:t> </a:t>
            </a:r>
            <a:r>
              <a:rPr lang="en-US" sz="2800" dirty="0">
                <a:latin typeface="Times New Roman"/>
                <a:cs typeface="Times New Roman"/>
              </a:rPr>
              <a:t>at</a:t>
            </a:r>
            <a:r>
              <a:rPr lang="en-US" sz="2800" spc="136" dirty="0">
                <a:latin typeface="Times New Roman"/>
                <a:cs typeface="Times New Roman"/>
              </a:rPr>
              <a:t> </a:t>
            </a:r>
            <a:r>
              <a:rPr lang="en-US" sz="2800" dirty="0">
                <a:latin typeface="Times New Roman"/>
                <a:cs typeface="Times New Roman"/>
              </a:rPr>
              <a:t>the</a:t>
            </a:r>
            <a:r>
              <a:rPr lang="en-US" sz="2800" spc="143" dirty="0">
                <a:latin typeface="Times New Roman"/>
                <a:cs typeface="Times New Roman"/>
              </a:rPr>
              <a:t> </a:t>
            </a:r>
            <a:r>
              <a:rPr lang="en-US" sz="2800" dirty="0">
                <a:latin typeface="Times New Roman"/>
                <a:cs typeface="Times New Roman"/>
              </a:rPr>
              <a:t>center</a:t>
            </a:r>
            <a:r>
              <a:rPr lang="en-US" sz="2800" spc="133" dirty="0">
                <a:latin typeface="Times New Roman"/>
                <a:cs typeface="Times New Roman"/>
              </a:rPr>
              <a:t> </a:t>
            </a:r>
            <a:r>
              <a:rPr lang="en-US" sz="2800" dirty="0">
                <a:latin typeface="Times New Roman"/>
                <a:cs typeface="Times New Roman"/>
              </a:rPr>
              <a:t>to</a:t>
            </a:r>
            <a:r>
              <a:rPr lang="en-US" sz="2800" spc="139" dirty="0">
                <a:latin typeface="Times New Roman"/>
                <a:cs typeface="Times New Roman"/>
              </a:rPr>
              <a:t> </a:t>
            </a:r>
            <a:r>
              <a:rPr lang="en-US" sz="2800" dirty="0">
                <a:latin typeface="Times New Roman"/>
                <a:cs typeface="Times New Roman"/>
              </a:rPr>
              <a:t>a</a:t>
            </a:r>
            <a:r>
              <a:rPr lang="en-US" sz="2800" spc="133" dirty="0">
                <a:latin typeface="Times New Roman"/>
                <a:cs typeface="Times New Roman"/>
              </a:rPr>
              <a:t> </a:t>
            </a:r>
            <a:r>
              <a:rPr lang="en-US" sz="2800" dirty="0">
                <a:latin typeface="Times New Roman"/>
                <a:cs typeface="Times New Roman"/>
              </a:rPr>
              <a:t>rod</a:t>
            </a:r>
            <a:r>
              <a:rPr lang="en-US" sz="2800" spc="133" dirty="0">
                <a:latin typeface="Times New Roman"/>
                <a:cs typeface="Times New Roman"/>
              </a:rPr>
              <a:t> </a:t>
            </a:r>
            <a:r>
              <a:rPr lang="en-US" sz="2800" dirty="0">
                <a:latin typeface="Times New Roman"/>
                <a:cs typeface="Times New Roman"/>
              </a:rPr>
              <a:t>or</a:t>
            </a:r>
            <a:r>
              <a:rPr lang="en-US" sz="2800" spc="133" dirty="0">
                <a:latin typeface="Times New Roman"/>
                <a:cs typeface="Times New Roman"/>
              </a:rPr>
              <a:t> </a:t>
            </a:r>
            <a:r>
              <a:rPr lang="en-US" sz="2800" dirty="0">
                <a:latin typeface="Times New Roman"/>
                <a:cs typeface="Times New Roman"/>
              </a:rPr>
              <a:t>pin</a:t>
            </a:r>
            <a:r>
              <a:rPr lang="en-US" sz="2800" spc="150" dirty="0">
                <a:latin typeface="Times New Roman"/>
                <a:cs typeface="Times New Roman"/>
              </a:rPr>
              <a:t> </a:t>
            </a:r>
            <a:r>
              <a:rPr lang="en-US" sz="2800" dirty="0">
                <a:latin typeface="Times New Roman"/>
                <a:cs typeface="Times New Roman"/>
              </a:rPr>
              <a:t>called</a:t>
            </a:r>
            <a:r>
              <a:rPr lang="en-US" sz="2800" spc="136" dirty="0">
                <a:latin typeface="Times New Roman"/>
                <a:cs typeface="Times New Roman"/>
              </a:rPr>
              <a:t> </a:t>
            </a:r>
            <a:r>
              <a:rPr lang="en-US" sz="2800" dirty="0">
                <a:latin typeface="Times New Roman"/>
                <a:cs typeface="Times New Roman"/>
              </a:rPr>
              <a:t>a</a:t>
            </a:r>
            <a:r>
              <a:rPr lang="en-US" sz="2800" spc="133" dirty="0">
                <a:latin typeface="Times New Roman"/>
                <a:cs typeface="Times New Roman"/>
              </a:rPr>
              <a:t> </a:t>
            </a:r>
            <a:r>
              <a:rPr lang="en-US" sz="2800" dirty="0">
                <a:latin typeface="Times New Roman"/>
                <a:cs typeface="Times New Roman"/>
              </a:rPr>
              <a:t>spindle</a:t>
            </a:r>
            <a:r>
              <a:rPr lang="en-US" sz="2800" spc="133" dirty="0">
                <a:latin typeface="Times New Roman"/>
                <a:cs typeface="Times New Roman"/>
              </a:rPr>
              <a:t> </a:t>
            </a:r>
            <a:r>
              <a:rPr lang="en-US" sz="2800" dirty="0">
                <a:latin typeface="Times New Roman"/>
                <a:cs typeface="Times New Roman"/>
              </a:rPr>
              <a:t>that</a:t>
            </a:r>
            <a:r>
              <a:rPr lang="en-US" sz="2800" spc="136" dirty="0">
                <a:latin typeface="Times New Roman"/>
                <a:cs typeface="Times New Roman"/>
              </a:rPr>
              <a:t> </a:t>
            </a:r>
            <a:r>
              <a:rPr lang="en-US" sz="2800" spc="-17" dirty="0">
                <a:latin typeface="Times New Roman"/>
                <a:cs typeface="Times New Roman"/>
              </a:rPr>
              <a:t>is </a:t>
            </a:r>
            <a:r>
              <a:rPr lang="en-US" sz="2800" dirty="0">
                <a:latin typeface="Times New Roman"/>
                <a:cs typeface="Times New Roman"/>
              </a:rPr>
              <a:t>directly</a:t>
            </a:r>
            <a:r>
              <a:rPr lang="en-US" sz="2800" spc="-27" dirty="0">
                <a:latin typeface="Times New Roman"/>
                <a:cs typeface="Times New Roman"/>
              </a:rPr>
              <a:t> </a:t>
            </a:r>
            <a:r>
              <a:rPr lang="en-US" sz="2800" dirty="0">
                <a:latin typeface="Times New Roman"/>
                <a:cs typeface="Times New Roman"/>
              </a:rPr>
              <a:t>attached</a:t>
            </a:r>
            <a:r>
              <a:rPr lang="en-US" sz="2800" spc="-17" dirty="0">
                <a:latin typeface="Times New Roman"/>
                <a:cs typeface="Times New Roman"/>
              </a:rPr>
              <a:t> </a:t>
            </a:r>
            <a:r>
              <a:rPr lang="en-US" sz="2800" dirty="0">
                <a:latin typeface="Times New Roman"/>
                <a:cs typeface="Times New Roman"/>
              </a:rPr>
              <a:t>to</a:t>
            </a:r>
            <a:r>
              <a:rPr lang="en-US" sz="2800" spc="-14"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shaft</a:t>
            </a:r>
            <a:r>
              <a:rPr lang="en-US" sz="2800" spc="-14" dirty="0">
                <a:latin typeface="Times New Roman"/>
                <a:cs typeface="Times New Roman"/>
              </a:rPr>
              <a:t> </a:t>
            </a:r>
            <a:r>
              <a:rPr lang="en-US" sz="2800" dirty="0">
                <a:latin typeface="Times New Roman"/>
                <a:cs typeface="Times New Roman"/>
              </a:rPr>
              <a:t>of</a:t>
            </a:r>
            <a:r>
              <a:rPr lang="en-US" sz="2800" spc="-17"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motor</a:t>
            </a:r>
            <a:r>
              <a:rPr lang="en-US" sz="2800" spc="-17" dirty="0">
                <a:latin typeface="Times New Roman"/>
                <a:cs typeface="Times New Roman"/>
              </a:rPr>
              <a:t> </a:t>
            </a:r>
            <a:r>
              <a:rPr lang="en-US" sz="2800" dirty="0">
                <a:latin typeface="Times New Roman"/>
                <a:cs typeface="Times New Roman"/>
              </a:rPr>
              <a:t>that</a:t>
            </a:r>
            <a:r>
              <a:rPr lang="en-US" sz="2800" spc="-17" dirty="0">
                <a:latin typeface="Times New Roman"/>
                <a:cs typeface="Times New Roman"/>
              </a:rPr>
              <a:t> </a:t>
            </a:r>
            <a:r>
              <a:rPr lang="en-US" sz="2800" dirty="0">
                <a:latin typeface="Times New Roman"/>
                <a:cs typeface="Times New Roman"/>
              </a:rPr>
              <a:t>controls</a:t>
            </a:r>
            <a:r>
              <a:rPr lang="en-US" sz="2800" spc="-17"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speed</a:t>
            </a:r>
            <a:r>
              <a:rPr lang="en-US" sz="2800" spc="-17" dirty="0">
                <a:latin typeface="Times New Roman"/>
                <a:cs typeface="Times New Roman"/>
              </a:rPr>
              <a:t> </a:t>
            </a:r>
            <a:r>
              <a:rPr lang="en-US" sz="2800" dirty="0">
                <a:latin typeface="Times New Roman"/>
                <a:cs typeface="Times New Roman"/>
              </a:rPr>
              <a:t>of</a:t>
            </a:r>
            <a:r>
              <a:rPr lang="en-US" sz="2800" spc="-14" dirty="0">
                <a:latin typeface="Times New Roman"/>
                <a:cs typeface="Times New Roman"/>
              </a:rPr>
              <a:t> </a:t>
            </a:r>
            <a:r>
              <a:rPr lang="en-US" sz="2800" spc="-7" dirty="0">
                <a:latin typeface="Times New Roman"/>
                <a:cs typeface="Times New Roman"/>
              </a:rPr>
              <a:t>rotation.</a:t>
            </a:r>
            <a:endParaRPr lang="en-US" sz="2800" dirty="0">
              <a:latin typeface="Times New Roman"/>
              <a:cs typeface="Times New Roman"/>
            </a:endParaRPr>
          </a:p>
          <a:p>
            <a:pPr marL="177074" marR="17750" algn="just">
              <a:lnSpc>
                <a:spcPct val="100000"/>
              </a:lnSpc>
              <a:spcBef>
                <a:spcPts val="7"/>
              </a:spcBef>
            </a:pPr>
            <a:r>
              <a:rPr lang="en-US" sz="2800" b="1" u="sng" spc="-7" dirty="0">
                <a:uFill>
                  <a:solidFill>
                    <a:srgbClr val="000000"/>
                  </a:solidFill>
                </a:uFill>
                <a:latin typeface="Times New Roman"/>
                <a:cs typeface="Times New Roman"/>
              </a:rPr>
              <a:t>Head-</a:t>
            </a:r>
            <a:r>
              <a:rPr lang="en-US" sz="2800" b="1" u="sng" dirty="0">
                <a:uFill>
                  <a:solidFill>
                    <a:srgbClr val="000000"/>
                  </a:solidFill>
                </a:uFill>
                <a:latin typeface="Times New Roman"/>
                <a:cs typeface="Times New Roman"/>
              </a:rPr>
              <a:t>Actuator</a:t>
            </a:r>
            <a:r>
              <a:rPr lang="en-US" sz="2800" b="1" u="sng" spc="109" dirty="0">
                <a:uFill>
                  <a:solidFill>
                    <a:srgbClr val="000000"/>
                  </a:solidFill>
                </a:uFill>
                <a:latin typeface="Times New Roman"/>
                <a:cs typeface="Times New Roman"/>
              </a:rPr>
              <a:t> </a:t>
            </a:r>
            <a:r>
              <a:rPr lang="en-US" sz="2800" b="1" u="sng" dirty="0">
                <a:uFill>
                  <a:solidFill>
                    <a:srgbClr val="000000"/>
                  </a:solidFill>
                </a:uFill>
                <a:latin typeface="Times New Roman"/>
                <a:cs typeface="Times New Roman"/>
              </a:rPr>
              <a:t>Assembly</a:t>
            </a:r>
            <a:r>
              <a:rPr lang="en-US" sz="2800" b="1" dirty="0">
                <a:latin typeface="Times New Roman"/>
                <a:cs typeface="Times New Roman"/>
              </a:rPr>
              <a:t>:</a:t>
            </a:r>
            <a:r>
              <a:rPr lang="en-US" sz="2800" b="1" spc="112" dirty="0">
                <a:latin typeface="Times New Roman"/>
                <a:cs typeface="Times New Roman"/>
              </a:rPr>
              <a:t> </a:t>
            </a:r>
            <a:r>
              <a:rPr lang="en-US" sz="2800" dirty="0">
                <a:latin typeface="Times New Roman"/>
                <a:cs typeface="Times New Roman"/>
              </a:rPr>
              <a:t>This</a:t>
            </a:r>
            <a:r>
              <a:rPr lang="en-US" sz="2800" spc="116" dirty="0">
                <a:latin typeface="Times New Roman"/>
                <a:cs typeface="Times New Roman"/>
              </a:rPr>
              <a:t> </a:t>
            </a:r>
            <a:r>
              <a:rPr lang="en-US" sz="2800" dirty="0">
                <a:latin typeface="Times New Roman"/>
                <a:cs typeface="Times New Roman"/>
              </a:rPr>
              <a:t>assembly</a:t>
            </a:r>
            <a:r>
              <a:rPr lang="en-US" sz="2800" spc="92" dirty="0">
                <a:latin typeface="Times New Roman"/>
                <a:cs typeface="Times New Roman"/>
              </a:rPr>
              <a:t> </a:t>
            </a:r>
            <a:r>
              <a:rPr lang="en-US" sz="2800" dirty="0">
                <a:latin typeface="Times New Roman"/>
                <a:cs typeface="Times New Roman"/>
              </a:rPr>
              <a:t>consists</a:t>
            </a:r>
            <a:r>
              <a:rPr lang="en-US" sz="2800" spc="116" dirty="0">
                <a:latin typeface="Times New Roman"/>
                <a:cs typeface="Times New Roman"/>
              </a:rPr>
              <a:t> </a:t>
            </a:r>
            <a:r>
              <a:rPr lang="en-US" sz="2800" dirty="0">
                <a:latin typeface="Times New Roman"/>
                <a:cs typeface="Times New Roman"/>
              </a:rPr>
              <a:t>of</a:t>
            </a:r>
            <a:r>
              <a:rPr lang="en-US" sz="2800" spc="112" dirty="0">
                <a:latin typeface="Times New Roman"/>
                <a:cs typeface="Times New Roman"/>
              </a:rPr>
              <a:t> </a:t>
            </a:r>
            <a:r>
              <a:rPr lang="en-US" sz="2800" dirty="0">
                <a:latin typeface="Times New Roman"/>
                <a:cs typeface="Times New Roman"/>
              </a:rPr>
              <a:t>an</a:t>
            </a:r>
            <a:r>
              <a:rPr lang="en-US" sz="2800" spc="119" dirty="0">
                <a:latin typeface="Times New Roman"/>
                <a:cs typeface="Times New Roman"/>
              </a:rPr>
              <a:t> </a:t>
            </a:r>
            <a:r>
              <a:rPr lang="en-US" sz="2800" dirty="0">
                <a:latin typeface="Times New Roman"/>
                <a:cs typeface="Times New Roman"/>
              </a:rPr>
              <a:t>actuator,</a:t>
            </a:r>
            <a:r>
              <a:rPr lang="en-US" sz="2800" spc="116" dirty="0">
                <a:latin typeface="Times New Roman"/>
                <a:cs typeface="Times New Roman"/>
              </a:rPr>
              <a:t> </a:t>
            </a:r>
            <a:r>
              <a:rPr lang="en-US" sz="2800" dirty="0">
                <a:latin typeface="Times New Roman"/>
                <a:cs typeface="Times New Roman"/>
              </a:rPr>
              <a:t>the</a:t>
            </a:r>
            <a:r>
              <a:rPr lang="en-US" sz="2800" spc="112" dirty="0">
                <a:latin typeface="Times New Roman"/>
                <a:cs typeface="Times New Roman"/>
              </a:rPr>
              <a:t> </a:t>
            </a:r>
            <a:r>
              <a:rPr lang="en-US" sz="2800" dirty="0">
                <a:latin typeface="Times New Roman"/>
                <a:cs typeface="Times New Roman"/>
              </a:rPr>
              <a:t>arms,</a:t>
            </a:r>
            <a:r>
              <a:rPr lang="en-US" sz="2800" spc="116" dirty="0">
                <a:latin typeface="Times New Roman"/>
                <a:cs typeface="Times New Roman"/>
              </a:rPr>
              <a:t> </a:t>
            </a:r>
            <a:r>
              <a:rPr lang="en-US" sz="2800" dirty="0">
                <a:latin typeface="Times New Roman"/>
                <a:cs typeface="Times New Roman"/>
              </a:rPr>
              <a:t>the</a:t>
            </a:r>
            <a:r>
              <a:rPr lang="en-US" sz="2800" spc="116" dirty="0">
                <a:latin typeface="Times New Roman"/>
                <a:cs typeface="Times New Roman"/>
              </a:rPr>
              <a:t> </a:t>
            </a:r>
            <a:r>
              <a:rPr lang="en-US" sz="2800" dirty="0">
                <a:latin typeface="Times New Roman"/>
                <a:cs typeface="Times New Roman"/>
              </a:rPr>
              <a:t>sliders</a:t>
            </a:r>
            <a:r>
              <a:rPr lang="en-US" sz="2800" spc="112" dirty="0">
                <a:latin typeface="Times New Roman"/>
                <a:cs typeface="Times New Roman"/>
              </a:rPr>
              <a:t> </a:t>
            </a:r>
            <a:r>
              <a:rPr lang="en-US" sz="2800" dirty="0">
                <a:latin typeface="Times New Roman"/>
                <a:cs typeface="Times New Roman"/>
              </a:rPr>
              <a:t>and</a:t>
            </a:r>
            <a:r>
              <a:rPr lang="en-US" sz="2800" spc="116"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read/write</a:t>
            </a:r>
            <a:r>
              <a:rPr lang="en-US" sz="2800" spc="3" dirty="0">
                <a:latin typeface="Times New Roman"/>
                <a:cs typeface="Times New Roman"/>
              </a:rPr>
              <a:t> </a:t>
            </a:r>
            <a:r>
              <a:rPr lang="en-US" sz="2800" dirty="0">
                <a:latin typeface="Times New Roman"/>
                <a:cs typeface="Times New Roman"/>
              </a:rPr>
              <a:t>heads.</a:t>
            </a:r>
            <a:r>
              <a:rPr lang="en-US" sz="2800" spc="3" dirty="0">
                <a:latin typeface="Times New Roman"/>
                <a:cs typeface="Times New Roman"/>
              </a:rPr>
              <a:t> </a:t>
            </a:r>
            <a:r>
              <a:rPr lang="en-US" sz="2800" dirty="0">
                <a:latin typeface="Times New Roman"/>
                <a:cs typeface="Times New Roman"/>
              </a:rPr>
              <a:t>The actuator</a:t>
            </a:r>
            <a:r>
              <a:rPr lang="en-US" sz="2800" spc="-3" dirty="0">
                <a:latin typeface="Times New Roman"/>
                <a:cs typeface="Times New Roman"/>
              </a:rPr>
              <a:t> </a:t>
            </a:r>
            <a:r>
              <a:rPr lang="en-US" sz="2800" dirty="0">
                <a:latin typeface="Times New Roman"/>
                <a:cs typeface="Times New Roman"/>
              </a:rPr>
              <a:t>is the</a:t>
            </a:r>
            <a:r>
              <a:rPr lang="en-US" sz="2800" spc="-3" dirty="0">
                <a:latin typeface="Times New Roman"/>
                <a:cs typeface="Times New Roman"/>
              </a:rPr>
              <a:t> </a:t>
            </a:r>
            <a:r>
              <a:rPr lang="en-US" sz="2800" dirty="0">
                <a:latin typeface="Times New Roman"/>
                <a:cs typeface="Times New Roman"/>
              </a:rPr>
              <a:t>device</a:t>
            </a:r>
            <a:r>
              <a:rPr lang="en-US" sz="2800" spc="-3" dirty="0">
                <a:latin typeface="Times New Roman"/>
                <a:cs typeface="Times New Roman"/>
              </a:rPr>
              <a:t> </a:t>
            </a:r>
            <a:r>
              <a:rPr lang="en-US" sz="2800" dirty="0">
                <a:latin typeface="Times New Roman"/>
                <a:cs typeface="Times New Roman"/>
              </a:rPr>
              <a:t>that moves</a:t>
            </a:r>
            <a:r>
              <a:rPr lang="en-US" sz="2800" spc="-3" dirty="0">
                <a:latin typeface="Times New Roman"/>
                <a:cs typeface="Times New Roman"/>
              </a:rPr>
              <a:t> </a:t>
            </a:r>
            <a:r>
              <a:rPr lang="en-US" sz="2800" dirty="0">
                <a:latin typeface="Times New Roman"/>
                <a:cs typeface="Times New Roman"/>
              </a:rPr>
              <a:t>the</a:t>
            </a:r>
            <a:r>
              <a:rPr lang="en-US" sz="2800" spc="-3" dirty="0">
                <a:latin typeface="Times New Roman"/>
                <a:cs typeface="Times New Roman"/>
              </a:rPr>
              <a:t> </a:t>
            </a:r>
            <a:r>
              <a:rPr lang="en-US" sz="2800" dirty="0">
                <a:latin typeface="Times New Roman"/>
                <a:cs typeface="Times New Roman"/>
              </a:rPr>
              <a:t>arms</a:t>
            </a:r>
            <a:r>
              <a:rPr lang="en-US" sz="2800" spc="-3" dirty="0">
                <a:latin typeface="Times New Roman"/>
                <a:cs typeface="Times New Roman"/>
              </a:rPr>
              <a:t> </a:t>
            </a:r>
            <a:r>
              <a:rPr lang="en-US" sz="2800" dirty="0">
                <a:latin typeface="Times New Roman"/>
                <a:cs typeface="Times New Roman"/>
              </a:rPr>
              <a:t>containing</a:t>
            </a:r>
            <a:r>
              <a:rPr lang="en-US" sz="2800" spc="-3" dirty="0">
                <a:latin typeface="Times New Roman"/>
                <a:cs typeface="Times New Roman"/>
              </a:rPr>
              <a:t> </a:t>
            </a:r>
            <a:r>
              <a:rPr lang="en-US" sz="2800" dirty="0">
                <a:latin typeface="Times New Roman"/>
                <a:cs typeface="Times New Roman"/>
              </a:rPr>
              <a:t>read/write</a:t>
            </a:r>
            <a:r>
              <a:rPr lang="en-US" sz="2800" spc="-3" dirty="0">
                <a:latin typeface="Times New Roman"/>
                <a:cs typeface="Times New Roman"/>
              </a:rPr>
              <a:t> </a:t>
            </a:r>
            <a:r>
              <a:rPr lang="en-US" sz="2800" dirty="0">
                <a:latin typeface="Times New Roman"/>
                <a:cs typeface="Times New Roman"/>
              </a:rPr>
              <a:t>heads</a:t>
            </a:r>
            <a:r>
              <a:rPr lang="en-US" sz="2800" spc="-3" dirty="0">
                <a:latin typeface="Times New Roman"/>
                <a:cs typeface="Times New Roman"/>
              </a:rPr>
              <a:t> </a:t>
            </a:r>
            <a:r>
              <a:rPr lang="en-US" sz="2800" spc="-7" dirty="0">
                <a:latin typeface="Times New Roman"/>
                <a:cs typeface="Times New Roman"/>
              </a:rPr>
              <a:t>across</a:t>
            </a:r>
            <a:r>
              <a:rPr lang="en-US" spc="-7" dirty="0">
                <a:latin typeface="Times New Roman"/>
                <a:cs typeface="Times New Roman"/>
              </a:rPr>
              <a:t> </a:t>
            </a:r>
            <a:r>
              <a:rPr lang="en-US" sz="2800" dirty="0">
                <a:latin typeface="Times New Roman"/>
                <a:cs typeface="Times New Roman"/>
              </a:rPr>
              <a:t>the</a:t>
            </a:r>
            <a:r>
              <a:rPr lang="en-US" sz="2800" spc="109" dirty="0">
                <a:latin typeface="Times New Roman"/>
                <a:cs typeface="Times New Roman"/>
              </a:rPr>
              <a:t> </a:t>
            </a:r>
            <a:r>
              <a:rPr lang="en-US" sz="2800" dirty="0">
                <a:latin typeface="Times New Roman"/>
                <a:cs typeface="Times New Roman"/>
              </a:rPr>
              <a:t>platter</a:t>
            </a:r>
            <a:r>
              <a:rPr lang="en-US" sz="2800" spc="106" dirty="0">
                <a:latin typeface="Times New Roman"/>
                <a:cs typeface="Times New Roman"/>
              </a:rPr>
              <a:t> </a:t>
            </a:r>
            <a:r>
              <a:rPr lang="en-US" sz="2800" dirty="0">
                <a:latin typeface="Times New Roman"/>
                <a:cs typeface="Times New Roman"/>
              </a:rPr>
              <a:t>surface</a:t>
            </a:r>
            <a:r>
              <a:rPr lang="en-US" sz="2800" spc="109" dirty="0">
                <a:latin typeface="Times New Roman"/>
                <a:cs typeface="Times New Roman"/>
              </a:rPr>
              <a:t> </a:t>
            </a:r>
            <a:r>
              <a:rPr lang="en-US" sz="2800" dirty="0">
                <a:latin typeface="Times New Roman"/>
                <a:cs typeface="Times New Roman"/>
              </a:rPr>
              <a:t>in</a:t>
            </a:r>
            <a:r>
              <a:rPr lang="en-US" sz="2800" spc="112" dirty="0">
                <a:latin typeface="Times New Roman"/>
                <a:cs typeface="Times New Roman"/>
              </a:rPr>
              <a:t> </a:t>
            </a:r>
            <a:r>
              <a:rPr lang="en-US" sz="2800" dirty="0">
                <a:latin typeface="Times New Roman"/>
                <a:cs typeface="Times New Roman"/>
              </a:rPr>
              <a:t>order</a:t>
            </a:r>
            <a:r>
              <a:rPr lang="en-US" sz="2800" spc="109" dirty="0">
                <a:latin typeface="Times New Roman"/>
                <a:cs typeface="Times New Roman"/>
              </a:rPr>
              <a:t> </a:t>
            </a:r>
            <a:r>
              <a:rPr lang="en-US" sz="2800" dirty="0">
                <a:latin typeface="Times New Roman"/>
                <a:cs typeface="Times New Roman"/>
              </a:rPr>
              <a:t>to</a:t>
            </a:r>
            <a:r>
              <a:rPr lang="en-US" sz="2800" spc="109" dirty="0">
                <a:latin typeface="Times New Roman"/>
                <a:cs typeface="Times New Roman"/>
              </a:rPr>
              <a:t> </a:t>
            </a:r>
            <a:r>
              <a:rPr lang="en-US" sz="2800" dirty="0">
                <a:latin typeface="Times New Roman"/>
                <a:cs typeface="Times New Roman"/>
              </a:rPr>
              <a:t>store</a:t>
            </a:r>
            <a:r>
              <a:rPr lang="en-US" sz="2800" spc="109" dirty="0">
                <a:latin typeface="Times New Roman"/>
                <a:cs typeface="Times New Roman"/>
              </a:rPr>
              <a:t> </a:t>
            </a:r>
            <a:r>
              <a:rPr lang="en-US" sz="2800" dirty="0">
                <a:latin typeface="Times New Roman"/>
                <a:cs typeface="Times New Roman"/>
              </a:rPr>
              <a:t>and</a:t>
            </a:r>
            <a:r>
              <a:rPr lang="en-US" sz="2800" spc="112" dirty="0">
                <a:latin typeface="Times New Roman"/>
                <a:cs typeface="Times New Roman"/>
              </a:rPr>
              <a:t> </a:t>
            </a:r>
            <a:r>
              <a:rPr lang="en-US" sz="2800" dirty="0">
                <a:latin typeface="Times New Roman"/>
                <a:cs typeface="Times New Roman"/>
              </a:rPr>
              <a:t>retrieve</a:t>
            </a:r>
            <a:r>
              <a:rPr lang="en-US" sz="2800" spc="112" dirty="0">
                <a:latin typeface="Times New Roman"/>
                <a:cs typeface="Times New Roman"/>
              </a:rPr>
              <a:t> </a:t>
            </a:r>
            <a:r>
              <a:rPr lang="en-US" sz="2800" dirty="0">
                <a:latin typeface="Times New Roman"/>
                <a:cs typeface="Times New Roman"/>
              </a:rPr>
              <a:t>information.</a:t>
            </a:r>
            <a:r>
              <a:rPr lang="en-US" sz="2800" spc="112" dirty="0">
                <a:latin typeface="Times New Roman"/>
                <a:cs typeface="Times New Roman"/>
              </a:rPr>
              <a:t> </a:t>
            </a:r>
            <a:r>
              <a:rPr lang="en-US" sz="2800" dirty="0">
                <a:latin typeface="Times New Roman"/>
                <a:cs typeface="Times New Roman"/>
              </a:rPr>
              <a:t>The</a:t>
            </a:r>
            <a:r>
              <a:rPr lang="en-US" sz="2800" spc="106" dirty="0">
                <a:latin typeface="Times New Roman"/>
                <a:cs typeface="Times New Roman"/>
              </a:rPr>
              <a:t> </a:t>
            </a:r>
            <a:r>
              <a:rPr lang="en-US" sz="2800" dirty="0">
                <a:latin typeface="Times New Roman"/>
                <a:cs typeface="Times New Roman"/>
              </a:rPr>
              <a:t>head</a:t>
            </a:r>
            <a:r>
              <a:rPr lang="en-US" sz="2800" spc="112" dirty="0">
                <a:latin typeface="Times New Roman"/>
                <a:cs typeface="Times New Roman"/>
              </a:rPr>
              <a:t> </a:t>
            </a:r>
            <a:r>
              <a:rPr lang="en-US" sz="2800" dirty="0">
                <a:latin typeface="Times New Roman"/>
                <a:cs typeface="Times New Roman"/>
              </a:rPr>
              <a:t>arms</a:t>
            </a:r>
            <a:r>
              <a:rPr lang="en-US" sz="2800" spc="112" dirty="0">
                <a:latin typeface="Times New Roman"/>
                <a:cs typeface="Times New Roman"/>
              </a:rPr>
              <a:t> </a:t>
            </a:r>
            <a:r>
              <a:rPr lang="en-US" sz="2800" dirty="0">
                <a:latin typeface="Times New Roman"/>
                <a:cs typeface="Times New Roman"/>
              </a:rPr>
              <a:t>move</a:t>
            </a:r>
            <a:r>
              <a:rPr lang="en-US" sz="2800" spc="109" dirty="0">
                <a:latin typeface="Times New Roman"/>
                <a:cs typeface="Times New Roman"/>
              </a:rPr>
              <a:t> </a:t>
            </a:r>
            <a:r>
              <a:rPr lang="en-US" sz="2800" dirty="0">
                <a:latin typeface="Times New Roman"/>
                <a:cs typeface="Times New Roman"/>
              </a:rPr>
              <a:t>between</a:t>
            </a:r>
            <a:r>
              <a:rPr lang="en-US" sz="2800" spc="112"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platters</a:t>
            </a:r>
            <a:r>
              <a:rPr lang="en-US" sz="2800" spc="27" dirty="0">
                <a:latin typeface="Times New Roman"/>
                <a:cs typeface="Times New Roman"/>
              </a:rPr>
              <a:t> </a:t>
            </a:r>
            <a:r>
              <a:rPr lang="en-US" sz="2800" dirty="0">
                <a:latin typeface="Times New Roman"/>
                <a:cs typeface="Times New Roman"/>
              </a:rPr>
              <a:t>to</a:t>
            </a:r>
            <a:r>
              <a:rPr lang="en-US" sz="2800" spc="31" dirty="0">
                <a:latin typeface="Times New Roman"/>
                <a:cs typeface="Times New Roman"/>
              </a:rPr>
              <a:t> </a:t>
            </a:r>
            <a:r>
              <a:rPr lang="en-US" sz="2800" dirty="0">
                <a:latin typeface="Times New Roman"/>
                <a:cs typeface="Times New Roman"/>
              </a:rPr>
              <a:t>access</a:t>
            </a:r>
            <a:r>
              <a:rPr lang="en-US" sz="2800" spc="31" dirty="0">
                <a:latin typeface="Times New Roman"/>
                <a:cs typeface="Times New Roman"/>
              </a:rPr>
              <a:t> </a:t>
            </a:r>
            <a:r>
              <a:rPr lang="en-US" sz="2800" dirty="0">
                <a:latin typeface="Times New Roman"/>
                <a:cs typeface="Times New Roman"/>
              </a:rPr>
              <a:t>and</a:t>
            </a:r>
            <a:r>
              <a:rPr lang="en-US" sz="2800" spc="27" dirty="0">
                <a:latin typeface="Times New Roman"/>
                <a:cs typeface="Times New Roman"/>
              </a:rPr>
              <a:t> </a:t>
            </a:r>
            <a:r>
              <a:rPr lang="en-US" sz="2800" dirty="0">
                <a:latin typeface="Times New Roman"/>
                <a:cs typeface="Times New Roman"/>
              </a:rPr>
              <a:t>store</a:t>
            </a:r>
            <a:r>
              <a:rPr lang="en-US" sz="2800" spc="20" dirty="0">
                <a:latin typeface="Times New Roman"/>
                <a:cs typeface="Times New Roman"/>
              </a:rPr>
              <a:t> </a:t>
            </a:r>
            <a:r>
              <a:rPr lang="en-US" sz="2800" dirty="0">
                <a:latin typeface="Times New Roman"/>
                <a:cs typeface="Times New Roman"/>
              </a:rPr>
              <a:t>data.</a:t>
            </a:r>
            <a:r>
              <a:rPr lang="en-US" sz="2800" spc="27" dirty="0">
                <a:latin typeface="Times New Roman"/>
                <a:cs typeface="Times New Roman"/>
              </a:rPr>
              <a:t> </a:t>
            </a:r>
            <a:r>
              <a:rPr lang="en-US" sz="2800" dirty="0">
                <a:latin typeface="Times New Roman"/>
                <a:cs typeface="Times New Roman"/>
              </a:rPr>
              <a:t>At</a:t>
            </a:r>
            <a:r>
              <a:rPr lang="en-US" sz="2800" spc="27" dirty="0">
                <a:latin typeface="Times New Roman"/>
                <a:cs typeface="Times New Roman"/>
              </a:rPr>
              <a:t> </a:t>
            </a:r>
            <a:r>
              <a:rPr lang="en-US" sz="2800" dirty="0">
                <a:latin typeface="Times New Roman"/>
                <a:cs typeface="Times New Roman"/>
              </a:rPr>
              <a:t>the</a:t>
            </a:r>
            <a:r>
              <a:rPr lang="en-US" sz="2800" spc="27" dirty="0">
                <a:latin typeface="Times New Roman"/>
                <a:cs typeface="Times New Roman"/>
              </a:rPr>
              <a:t> </a:t>
            </a:r>
            <a:r>
              <a:rPr lang="en-US" sz="2800" dirty="0">
                <a:latin typeface="Times New Roman"/>
                <a:cs typeface="Times New Roman"/>
              </a:rPr>
              <a:t>end</a:t>
            </a:r>
            <a:r>
              <a:rPr lang="en-US" sz="2800" spc="27" dirty="0">
                <a:latin typeface="Times New Roman"/>
                <a:cs typeface="Times New Roman"/>
              </a:rPr>
              <a:t> </a:t>
            </a:r>
            <a:r>
              <a:rPr lang="en-US" sz="2800" dirty="0">
                <a:latin typeface="Times New Roman"/>
                <a:cs typeface="Times New Roman"/>
              </a:rPr>
              <a:t>of</a:t>
            </a:r>
            <a:r>
              <a:rPr lang="en-US" sz="2800" spc="24" dirty="0">
                <a:latin typeface="Times New Roman"/>
                <a:cs typeface="Times New Roman"/>
              </a:rPr>
              <a:t> </a:t>
            </a:r>
            <a:r>
              <a:rPr lang="en-US" sz="2800" dirty="0">
                <a:latin typeface="Times New Roman"/>
                <a:cs typeface="Times New Roman"/>
              </a:rPr>
              <a:t>each</a:t>
            </a:r>
            <a:r>
              <a:rPr lang="en-US" sz="2800" spc="27" dirty="0">
                <a:latin typeface="Times New Roman"/>
                <a:cs typeface="Times New Roman"/>
              </a:rPr>
              <a:t> </a:t>
            </a:r>
            <a:r>
              <a:rPr lang="en-US" sz="2800" dirty="0">
                <a:latin typeface="Times New Roman"/>
                <a:cs typeface="Times New Roman"/>
              </a:rPr>
              <a:t>arm</a:t>
            </a:r>
            <a:r>
              <a:rPr lang="en-US" sz="2800" spc="27" dirty="0">
                <a:latin typeface="Times New Roman"/>
                <a:cs typeface="Times New Roman"/>
              </a:rPr>
              <a:t> </a:t>
            </a:r>
            <a:r>
              <a:rPr lang="en-US" sz="2800" dirty="0">
                <a:latin typeface="Times New Roman"/>
                <a:cs typeface="Times New Roman"/>
              </a:rPr>
              <a:t>is</a:t>
            </a:r>
            <a:r>
              <a:rPr lang="en-US" sz="2800" spc="31" dirty="0">
                <a:latin typeface="Times New Roman"/>
                <a:cs typeface="Times New Roman"/>
              </a:rPr>
              <a:t> </a:t>
            </a:r>
            <a:r>
              <a:rPr lang="en-US" sz="2800" dirty="0">
                <a:latin typeface="Times New Roman"/>
                <a:cs typeface="Times New Roman"/>
              </a:rPr>
              <a:t>a</a:t>
            </a:r>
            <a:r>
              <a:rPr lang="en-US" sz="2800" spc="24" dirty="0">
                <a:latin typeface="Times New Roman"/>
                <a:cs typeface="Times New Roman"/>
              </a:rPr>
              <a:t> </a:t>
            </a:r>
            <a:r>
              <a:rPr lang="en-US" sz="2800" dirty="0">
                <a:latin typeface="Times New Roman"/>
                <a:cs typeface="Times New Roman"/>
              </a:rPr>
              <a:t>head</a:t>
            </a:r>
            <a:r>
              <a:rPr lang="en-US" sz="2800" spc="24" dirty="0">
                <a:latin typeface="Times New Roman"/>
                <a:cs typeface="Times New Roman"/>
              </a:rPr>
              <a:t> </a:t>
            </a:r>
            <a:r>
              <a:rPr lang="en-US" sz="2800" dirty="0">
                <a:latin typeface="Times New Roman"/>
                <a:cs typeface="Times New Roman"/>
              </a:rPr>
              <a:t>slider,</a:t>
            </a:r>
            <a:r>
              <a:rPr lang="en-US" sz="2800" spc="34" dirty="0">
                <a:latin typeface="Times New Roman"/>
                <a:cs typeface="Times New Roman"/>
              </a:rPr>
              <a:t> </a:t>
            </a:r>
            <a:r>
              <a:rPr lang="en-US" sz="2800" dirty="0">
                <a:latin typeface="Times New Roman"/>
                <a:cs typeface="Times New Roman"/>
              </a:rPr>
              <a:t>which</a:t>
            </a:r>
            <a:r>
              <a:rPr lang="en-US" sz="2800" spc="27" dirty="0">
                <a:latin typeface="Times New Roman"/>
                <a:cs typeface="Times New Roman"/>
              </a:rPr>
              <a:t> </a:t>
            </a:r>
            <a:r>
              <a:rPr lang="en-US" sz="2800" dirty="0">
                <a:latin typeface="Times New Roman"/>
                <a:cs typeface="Times New Roman"/>
              </a:rPr>
              <a:t>consists</a:t>
            </a:r>
            <a:r>
              <a:rPr lang="en-US" sz="2800" spc="31" dirty="0">
                <a:latin typeface="Times New Roman"/>
                <a:cs typeface="Times New Roman"/>
              </a:rPr>
              <a:t> </a:t>
            </a:r>
            <a:r>
              <a:rPr lang="en-US" sz="2800" dirty="0">
                <a:latin typeface="Times New Roman"/>
                <a:cs typeface="Times New Roman"/>
              </a:rPr>
              <a:t>of</a:t>
            </a:r>
            <a:r>
              <a:rPr lang="en-US" sz="2800" spc="27" dirty="0">
                <a:latin typeface="Times New Roman"/>
                <a:cs typeface="Times New Roman"/>
              </a:rPr>
              <a:t> </a:t>
            </a:r>
            <a:r>
              <a:rPr lang="en-US" sz="2800" dirty="0">
                <a:latin typeface="Times New Roman"/>
                <a:cs typeface="Times New Roman"/>
              </a:rPr>
              <a:t>a</a:t>
            </a:r>
            <a:r>
              <a:rPr lang="en-US" sz="2800" spc="20" dirty="0">
                <a:latin typeface="Times New Roman"/>
                <a:cs typeface="Times New Roman"/>
              </a:rPr>
              <a:t> </a:t>
            </a:r>
            <a:r>
              <a:rPr lang="en-US" sz="2800" spc="-7" dirty="0">
                <a:latin typeface="Times New Roman"/>
                <a:cs typeface="Times New Roman"/>
              </a:rPr>
              <a:t>block </a:t>
            </a:r>
            <a:r>
              <a:rPr lang="en-US" sz="2800" dirty="0">
                <a:latin typeface="Times New Roman"/>
                <a:cs typeface="Times New Roman"/>
              </a:rPr>
              <a:t>of</a:t>
            </a:r>
            <a:r>
              <a:rPr lang="en-US" sz="2800" spc="160" dirty="0">
                <a:latin typeface="Times New Roman"/>
                <a:cs typeface="Times New Roman"/>
              </a:rPr>
              <a:t> </a:t>
            </a:r>
            <a:r>
              <a:rPr lang="en-US" sz="2800" dirty="0">
                <a:latin typeface="Times New Roman"/>
                <a:cs typeface="Times New Roman"/>
              </a:rPr>
              <a:t>material</a:t>
            </a:r>
            <a:r>
              <a:rPr lang="en-US" sz="2800" spc="167" dirty="0">
                <a:latin typeface="Times New Roman"/>
                <a:cs typeface="Times New Roman"/>
              </a:rPr>
              <a:t> </a:t>
            </a:r>
            <a:r>
              <a:rPr lang="en-US" sz="2800" dirty="0">
                <a:latin typeface="Times New Roman"/>
                <a:cs typeface="Times New Roman"/>
              </a:rPr>
              <a:t>that</a:t>
            </a:r>
            <a:r>
              <a:rPr lang="en-US" sz="2800" spc="164" dirty="0">
                <a:latin typeface="Times New Roman"/>
                <a:cs typeface="Times New Roman"/>
              </a:rPr>
              <a:t> </a:t>
            </a:r>
            <a:r>
              <a:rPr lang="en-US" sz="2800" dirty="0">
                <a:latin typeface="Times New Roman"/>
                <a:cs typeface="Times New Roman"/>
              </a:rPr>
              <a:t>holds</a:t>
            </a:r>
            <a:r>
              <a:rPr lang="en-US" sz="2800" spc="177" dirty="0">
                <a:latin typeface="Times New Roman"/>
                <a:cs typeface="Times New Roman"/>
              </a:rPr>
              <a:t> </a:t>
            </a:r>
            <a:r>
              <a:rPr lang="en-US" sz="2800" dirty="0">
                <a:latin typeface="Times New Roman"/>
                <a:cs typeface="Times New Roman"/>
              </a:rPr>
              <a:t>the</a:t>
            </a:r>
            <a:r>
              <a:rPr lang="en-US" sz="2800" spc="164" dirty="0">
                <a:latin typeface="Times New Roman"/>
                <a:cs typeface="Times New Roman"/>
              </a:rPr>
              <a:t> </a:t>
            </a:r>
            <a:r>
              <a:rPr lang="en-US" sz="2800" dirty="0">
                <a:latin typeface="Times New Roman"/>
                <a:cs typeface="Times New Roman"/>
              </a:rPr>
              <a:t>head.</a:t>
            </a:r>
            <a:r>
              <a:rPr lang="en-US" sz="2800" spc="164" dirty="0">
                <a:latin typeface="Times New Roman"/>
                <a:cs typeface="Times New Roman"/>
              </a:rPr>
              <a:t> </a:t>
            </a:r>
            <a:r>
              <a:rPr lang="en-US" sz="2800" dirty="0">
                <a:latin typeface="Times New Roman"/>
                <a:cs typeface="Times New Roman"/>
              </a:rPr>
              <a:t>The</a:t>
            </a:r>
            <a:r>
              <a:rPr lang="en-US" sz="2800" spc="164" dirty="0">
                <a:latin typeface="Times New Roman"/>
                <a:cs typeface="Times New Roman"/>
              </a:rPr>
              <a:t> </a:t>
            </a:r>
            <a:r>
              <a:rPr lang="en-US" sz="2800" dirty="0">
                <a:latin typeface="Times New Roman"/>
                <a:cs typeface="Times New Roman"/>
              </a:rPr>
              <a:t>read/write</a:t>
            </a:r>
            <a:r>
              <a:rPr lang="en-US" sz="2800" spc="160" dirty="0">
                <a:latin typeface="Times New Roman"/>
                <a:cs typeface="Times New Roman"/>
              </a:rPr>
              <a:t> </a:t>
            </a:r>
            <a:r>
              <a:rPr lang="en-US" sz="2800" dirty="0">
                <a:latin typeface="Times New Roman"/>
                <a:cs typeface="Times New Roman"/>
              </a:rPr>
              <a:t>heads</a:t>
            </a:r>
            <a:r>
              <a:rPr lang="en-US" sz="2800" spc="170" dirty="0">
                <a:latin typeface="Times New Roman"/>
                <a:cs typeface="Times New Roman"/>
              </a:rPr>
              <a:t> </a:t>
            </a:r>
            <a:r>
              <a:rPr lang="en-US" sz="2800" dirty="0">
                <a:latin typeface="Times New Roman"/>
                <a:cs typeface="Times New Roman"/>
              </a:rPr>
              <a:t>convert</a:t>
            </a:r>
            <a:r>
              <a:rPr lang="en-US" sz="2800" spc="167" dirty="0">
                <a:latin typeface="Times New Roman"/>
                <a:cs typeface="Times New Roman"/>
              </a:rPr>
              <a:t> </a:t>
            </a:r>
            <a:r>
              <a:rPr lang="en-US" sz="2800" dirty="0">
                <a:latin typeface="Times New Roman"/>
                <a:cs typeface="Times New Roman"/>
              </a:rPr>
              <a:t>the</a:t>
            </a:r>
            <a:r>
              <a:rPr lang="en-US" sz="2800" spc="170" dirty="0">
                <a:latin typeface="Times New Roman"/>
                <a:cs typeface="Times New Roman"/>
              </a:rPr>
              <a:t> </a:t>
            </a:r>
            <a:r>
              <a:rPr lang="en-US" sz="2800" dirty="0">
                <a:latin typeface="Times New Roman"/>
                <a:cs typeface="Times New Roman"/>
              </a:rPr>
              <a:t>electronic</a:t>
            </a:r>
            <a:r>
              <a:rPr lang="en-US" sz="2800" spc="160" dirty="0">
                <a:latin typeface="Times New Roman"/>
                <a:cs typeface="Times New Roman"/>
              </a:rPr>
              <a:t> </a:t>
            </a:r>
            <a:r>
              <a:rPr lang="en-US" sz="2800" dirty="0">
                <a:latin typeface="Times New Roman"/>
                <a:cs typeface="Times New Roman"/>
              </a:rPr>
              <a:t>0s</a:t>
            </a:r>
            <a:r>
              <a:rPr lang="en-US" sz="2800" spc="173" dirty="0">
                <a:latin typeface="Times New Roman"/>
                <a:cs typeface="Times New Roman"/>
              </a:rPr>
              <a:t> </a:t>
            </a:r>
            <a:r>
              <a:rPr lang="en-US" sz="2800" dirty="0">
                <a:latin typeface="Times New Roman"/>
                <a:cs typeface="Times New Roman"/>
              </a:rPr>
              <a:t>and</a:t>
            </a:r>
            <a:r>
              <a:rPr lang="en-US" sz="2800" spc="167" dirty="0">
                <a:latin typeface="Times New Roman"/>
                <a:cs typeface="Times New Roman"/>
              </a:rPr>
              <a:t> </a:t>
            </a:r>
            <a:r>
              <a:rPr lang="en-US" sz="2800" dirty="0">
                <a:latin typeface="Times New Roman"/>
                <a:cs typeface="Times New Roman"/>
              </a:rPr>
              <a:t>1s</a:t>
            </a:r>
            <a:r>
              <a:rPr lang="en-US" sz="2800" spc="164" dirty="0">
                <a:latin typeface="Times New Roman"/>
                <a:cs typeface="Times New Roman"/>
              </a:rPr>
              <a:t> </a:t>
            </a:r>
            <a:r>
              <a:rPr lang="en-US" sz="2800" dirty="0">
                <a:latin typeface="Times New Roman"/>
                <a:cs typeface="Times New Roman"/>
              </a:rPr>
              <a:t>in</a:t>
            </a:r>
            <a:r>
              <a:rPr lang="en-US" sz="2800" spc="173"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magnetic</a:t>
            </a:r>
            <a:r>
              <a:rPr lang="en-US" sz="2800" spc="-24" dirty="0">
                <a:latin typeface="Times New Roman"/>
                <a:cs typeface="Times New Roman"/>
              </a:rPr>
              <a:t> </a:t>
            </a:r>
            <a:r>
              <a:rPr lang="en-US" sz="2800" dirty="0">
                <a:latin typeface="Times New Roman"/>
                <a:cs typeface="Times New Roman"/>
              </a:rPr>
              <a:t>fields</a:t>
            </a:r>
            <a:r>
              <a:rPr lang="en-US" sz="2800" spc="-17" dirty="0">
                <a:latin typeface="Times New Roman"/>
                <a:cs typeface="Times New Roman"/>
              </a:rPr>
              <a:t> </a:t>
            </a:r>
            <a:r>
              <a:rPr lang="en-US" sz="2800" dirty="0">
                <a:latin typeface="Times New Roman"/>
                <a:cs typeface="Times New Roman"/>
              </a:rPr>
              <a:t>on</a:t>
            </a:r>
            <a:r>
              <a:rPr lang="en-US" sz="2800" spc="-17"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spc="-7" dirty="0">
                <a:latin typeface="Times New Roman"/>
                <a:cs typeface="Times New Roman"/>
              </a:rPr>
              <a:t>disks.</a:t>
            </a:r>
            <a:endParaRPr lang="en-US" sz="2800" dirty="0">
              <a:latin typeface="Times New Roman"/>
              <a:cs typeface="Times New Roman"/>
            </a:endParaRPr>
          </a:p>
          <a:p>
            <a:pPr marL="177074" marR="15586" indent="155859" algn="just">
              <a:lnSpc>
                <a:spcPct val="100000"/>
              </a:lnSpc>
              <a:spcBef>
                <a:spcPts val="20"/>
              </a:spcBef>
            </a:pP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D24169C9-CACA-DE90-1CCE-C3C28EFFE22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E8410011-18E3-70C4-D382-8735048D5E72}"/>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7086D87A-4E5D-F4B8-DE55-3445E578686A}"/>
              </a:ext>
            </a:extLst>
          </p:cNvPr>
          <p:cNvSpPr>
            <a:spLocks noGrp="1"/>
          </p:cNvSpPr>
          <p:nvPr>
            <p:ph type="sldNum" sz="quarter" idx="12"/>
          </p:nvPr>
        </p:nvSpPr>
        <p:spPr/>
        <p:txBody>
          <a:bodyPr/>
          <a:lstStyle/>
          <a:p>
            <a:fld id="{FBB2CDA3-3741-CA4A-A16E-9752FEDAB45F}" type="slidenum">
              <a:rPr lang="en-NP" smtClean="0"/>
              <a:t>45</a:t>
            </a:fld>
            <a:endParaRPr lang="en-NP"/>
          </a:p>
        </p:txBody>
      </p:sp>
    </p:spTree>
    <p:extLst>
      <p:ext uri="{BB962C8B-B14F-4D97-AF65-F5344CB8AC3E}">
        <p14:creationId xmlns:p14="http://schemas.microsoft.com/office/powerpoint/2010/main" val="3671781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4333A-13DA-1B6A-3116-613F00317B5D}"/>
              </a:ext>
            </a:extLst>
          </p:cNvPr>
          <p:cNvSpPr>
            <a:spLocks noGrp="1"/>
          </p:cNvSpPr>
          <p:nvPr>
            <p:ph idx="1"/>
          </p:nvPr>
        </p:nvSpPr>
        <p:spPr/>
        <p:txBody>
          <a:bodyPr>
            <a:normAutofit fontScale="70000" lnSpcReduction="20000"/>
          </a:bodyPr>
          <a:lstStyle/>
          <a:p>
            <a:pPr marL="0" marR="18617" indent="0" algn="just">
              <a:lnSpc>
                <a:spcPct val="120000"/>
              </a:lnSpc>
              <a:spcBef>
                <a:spcPts val="20"/>
              </a:spcBef>
              <a:buNone/>
            </a:pPr>
            <a:r>
              <a:rPr lang="en-US" sz="2800" b="1" u="sng" dirty="0">
                <a:uFill>
                  <a:solidFill>
                    <a:srgbClr val="000000"/>
                  </a:solidFill>
                </a:uFill>
                <a:latin typeface="Times New Roman"/>
                <a:cs typeface="Times New Roman"/>
              </a:rPr>
              <a:t>Logic</a:t>
            </a:r>
            <a:r>
              <a:rPr lang="en-US" sz="2800" b="1" u="sng" spc="85" dirty="0">
                <a:uFill>
                  <a:solidFill>
                    <a:srgbClr val="000000"/>
                  </a:solidFill>
                </a:uFill>
                <a:latin typeface="Times New Roman"/>
                <a:cs typeface="Times New Roman"/>
              </a:rPr>
              <a:t> </a:t>
            </a:r>
            <a:r>
              <a:rPr lang="en-US" sz="2800" b="1" u="sng" dirty="0">
                <a:uFill>
                  <a:solidFill>
                    <a:srgbClr val="000000"/>
                  </a:solidFill>
                </a:uFill>
                <a:latin typeface="Times New Roman"/>
                <a:cs typeface="Times New Roman"/>
              </a:rPr>
              <a:t>Board</a:t>
            </a:r>
            <a:r>
              <a:rPr lang="en-US" sz="2800" b="1" dirty="0">
                <a:latin typeface="Times New Roman"/>
                <a:cs typeface="Times New Roman"/>
              </a:rPr>
              <a:t>:</a:t>
            </a:r>
            <a:r>
              <a:rPr lang="en-US" sz="2800" b="1" spc="95" dirty="0">
                <a:latin typeface="Times New Roman"/>
                <a:cs typeface="Times New Roman"/>
              </a:rPr>
              <a:t> </a:t>
            </a:r>
            <a:r>
              <a:rPr lang="en-US" sz="2800" dirty="0">
                <a:latin typeface="Times New Roman"/>
                <a:cs typeface="Times New Roman"/>
              </a:rPr>
              <a:t>Logic</a:t>
            </a:r>
            <a:r>
              <a:rPr lang="en-US" sz="2800" spc="89" dirty="0">
                <a:latin typeface="Times New Roman"/>
                <a:cs typeface="Times New Roman"/>
              </a:rPr>
              <a:t> </a:t>
            </a:r>
            <a:r>
              <a:rPr lang="en-US" sz="2800" dirty="0">
                <a:latin typeface="Times New Roman"/>
                <a:cs typeface="Times New Roman"/>
              </a:rPr>
              <a:t>boards</a:t>
            </a:r>
            <a:r>
              <a:rPr lang="en-US" sz="2800" spc="89" dirty="0">
                <a:latin typeface="Times New Roman"/>
                <a:cs typeface="Times New Roman"/>
              </a:rPr>
              <a:t> </a:t>
            </a:r>
            <a:r>
              <a:rPr lang="en-US" sz="2800" dirty="0">
                <a:latin typeface="Times New Roman"/>
                <a:cs typeface="Times New Roman"/>
              </a:rPr>
              <a:t>consisting</a:t>
            </a:r>
            <a:r>
              <a:rPr lang="en-US" sz="2800" spc="82" dirty="0">
                <a:latin typeface="Times New Roman"/>
                <a:cs typeface="Times New Roman"/>
              </a:rPr>
              <a:t> </a:t>
            </a:r>
            <a:r>
              <a:rPr lang="en-US" sz="2800" dirty="0">
                <a:latin typeface="Times New Roman"/>
                <a:cs typeface="Times New Roman"/>
              </a:rPr>
              <a:t>of</a:t>
            </a:r>
            <a:r>
              <a:rPr lang="en-US" sz="2800" spc="95" dirty="0">
                <a:latin typeface="Times New Roman"/>
                <a:cs typeface="Times New Roman"/>
              </a:rPr>
              <a:t> </a:t>
            </a:r>
            <a:r>
              <a:rPr lang="en-US" sz="2800" dirty="0">
                <a:latin typeface="Times New Roman"/>
                <a:cs typeface="Times New Roman"/>
              </a:rPr>
              <a:t>chips,</a:t>
            </a:r>
            <a:r>
              <a:rPr lang="en-US" sz="2800" spc="99" dirty="0">
                <a:latin typeface="Times New Roman"/>
                <a:cs typeface="Times New Roman"/>
              </a:rPr>
              <a:t> </a:t>
            </a:r>
            <a:r>
              <a:rPr lang="en-US" sz="2800" dirty="0">
                <a:latin typeface="Times New Roman"/>
                <a:cs typeface="Times New Roman"/>
              </a:rPr>
              <a:t>memory</a:t>
            </a:r>
            <a:r>
              <a:rPr lang="en-US" sz="2800" spc="75" dirty="0">
                <a:latin typeface="Times New Roman"/>
                <a:cs typeface="Times New Roman"/>
              </a:rPr>
              <a:t> </a:t>
            </a:r>
            <a:r>
              <a:rPr lang="en-US" sz="2800" dirty="0">
                <a:latin typeface="Times New Roman"/>
                <a:cs typeface="Times New Roman"/>
              </a:rPr>
              <a:t>and</a:t>
            </a:r>
            <a:r>
              <a:rPr lang="en-US" sz="2800" spc="99" dirty="0">
                <a:latin typeface="Times New Roman"/>
                <a:cs typeface="Times New Roman"/>
              </a:rPr>
              <a:t> </a:t>
            </a:r>
            <a:r>
              <a:rPr lang="en-US" sz="2800" dirty="0">
                <a:latin typeface="Times New Roman"/>
                <a:cs typeface="Times New Roman"/>
              </a:rPr>
              <a:t>other</a:t>
            </a:r>
            <a:r>
              <a:rPr lang="en-US" sz="2800" spc="92" dirty="0">
                <a:latin typeface="Times New Roman"/>
                <a:cs typeface="Times New Roman"/>
              </a:rPr>
              <a:t> </a:t>
            </a:r>
            <a:r>
              <a:rPr lang="en-US" sz="2800" dirty="0">
                <a:latin typeface="Times New Roman"/>
                <a:cs typeface="Times New Roman"/>
              </a:rPr>
              <a:t>components</a:t>
            </a:r>
            <a:r>
              <a:rPr lang="en-US" sz="2800" spc="92" dirty="0">
                <a:latin typeface="Times New Roman"/>
                <a:cs typeface="Times New Roman"/>
              </a:rPr>
              <a:t> </a:t>
            </a:r>
            <a:r>
              <a:rPr lang="en-US" sz="2800" dirty="0">
                <a:latin typeface="Times New Roman"/>
                <a:cs typeface="Times New Roman"/>
              </a:rPr>
              <a:t>control</a:t>
            </a:r>
            <a:r>
              <a:rPr lang="en-US" sz="2800" spc="92" dirty="0">
                <a:latin typeface="Times New Roman"/>
                <a:cs typeface="Times New Roman"/>
              </a:rPr>
              <a:t> </a:t>
            </a:r>
            <a:r>
              <a:rPr lang="en-US" sz="2800" dirty="0">
                <a:latin typeface="Times New Roman"/>
                <a:cs typeface="Times New Roman"/>
              </a:rPr>
              <a:t>the</a:t>
            </a:r>
            <a:r>
              <a:rPr lang="en-US" sz="2800" spc="89" dirty="0">
                <a:latin typeface="Times New Roman"/>
                <a:cs typeface="Times New Roman"/>
              </a:rPr>
              <a:t> </a:t>
            </a:r>
            <a:r>
              <a:rPr lang="en-US" sz="2800" spc="-14" dirty="0">
                <a:latin typeface="Times New Roman"/>
                <a:cs typeface="Times New Roman"/>
              </a:rPr>
              <a:t>disk </a:t>
            </a:r>
            <a:r>
              <a:rPr lang="en-US" sz="2800" dirty="0">
                <a:latin typeface="Times New Roman"/>
                <a:cs typeface="Times New Roman"/>
              </a:rPr>
              <a:t>speed</a:t>
            </a:r>
            <a:r>
              <a:rPr lang="en-US" sz="2800" spc="17" dirty="0">
                <a:latin typeface="Times New Roman"/>
                <a:cs typeface="Times New Roman"/>
              </a:rPr>
              <a:t> </a:t>
            </a:r>
            <a:r>
              <a:rPr lang="en-US" sz="2800" dirty="0">
                <a:latin typeface="Times New Roman"/>
                <a:cs typeface="Times New Roman"/>
              </a:rPr>
              <a:t>and</a:t>
            </a:r>
            <a:r>
              <a:rPr lang="en-US" sz="2800" spc="20" dirty="0">
                <a:latin typeface="Times New Roman"/>
                <a:cs typeface="Times New Roman"/>
              </a:rPr>
              <a:t> </a:t>
            </a:r>
            <a:r>
              <a:rPr lang="en-US" sz="2800" dirty="0">
                <a:latin typeface="Times New Roman"/>
                <a:cs typeface="Times New Roman"/>
              </a:rPr>
              <a:t>direct</a:t>
            </a:r>
            <a:r>
              <a:rPr lang="en-US" sz="2800" spc="24"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actuator</a:t>
            </a:r>
            <a:r>
              <a:rPr lang="en-US" sz="2800" spc="20" dirty="0">
                <a:latin typeface="Times New Roman"/>
                <a:cs typeface="Times New Roman"/>
              </a:rPr>
              <a:t> </a:t>
            </a:r>
            <a:r>
              <a:rPr lang="en-US" sz="2800" dirty="0">
                <a:latin typeface="Times New Roman"/>
                <a:cs typeface="Times New Roman"/>
              </a:rPr>
              <a:t>in</a:t>
            </a:r>
            <a:r>
              <a:rPr lang="en-US" sz="2800" spc="24" dirty="0">
                <a:latin typeface="Times New Roman"/>
                <a:cs typeface="Times New Roman"/>
              </a:rPr>
              <a:t> </a:t>
            </a:r>
            <a:r>
              <a:rPr lang="en-US" sz="2800" dirty="0">
                <a:latin typeface="Times New Roman"/>
                <a:cs typeface="Times New Roman"/>
              </a:rPr>
              <a:t>all</a:t>
            </a:r>
            <a:r>
              <a:rPr lang="en-US" sz="2800" spc="20" dirty="0">
                <a:latin typeface="Times New Roman"/>
                <a:cs typeface="Times New Roman"/>
              </a:rPr>
              <a:t> </a:t>
            </a:r>
            <a:r>
              <a:rPr lang="en-US" sz="2800" dirty="0">
                <a:latin typeface="Times New Roman"/>
                <a:cs typeface="Times New Roman"/>
              </a:rPr>
              <a:t>its</a:t>
            </a:r>
            <a:r>
              <a:rPr lang="en-US" sz="2800" spc="24" dirty="0">
                <a:latin typeface="Times New Roman"/>
                <a:cs typeface="Times New Roman"/>
              </a:rPr>
              <a:t> </a:t>
            </a:r>
            <a:r>
              <a:rPr lang="en-US" sz="2800" dirty="0">
                <a:latin typeface="Times New Roman"/>
                <a:cs typeface="Times New Roman"/>
              </a:rPr>
              <a:t>movements.</a:t>
            </a:r>
            <a:r>
              <a:rPr lang="en-US" sz="2800" spc="27" dirty="0">
                <a:latin typeface="Times New Roman"/>
                <a:cs typeface="Times New Roman"/>
              </a:rPr>
              <a:t> </a:t>
            </a:r>
            <a:r>
              <a:rPr lang="en-US" sz="2800" dirty="0">
                <a:latin typeface="Times New Roman"/>
                <a:cs typeface="Times New Roman"/>
              </a:rPr>
              <a:t>It</a:t>
            </a:r>
            <a:r>
              <a:rPr lang="en-US" sz="2800" spc="24" dirty="0">
                <a:latin typeface="Times New Roman"/>
                <a:cs typeface="Times New Roman"/>
              </a:rPr>
              <a:t> </a:t>
            </a:r>
            <a:r>
              <a:rPr lang="en-US" sz="2800" dirty="0">
                <a:latin typeface="Times New Roman"/>
                <a:cs typeface="Times New Roman"/>
              </a:rPr>
              <a:t>also</a:t>
            </a:r>
            <a:r>
              <a:rPr lang="en-US" sz="2800" spc="24" dirty="0">
                <a:latin typeface="Times New Roman"/>
                <a:cs typeface="Times New Roman"/>
              </a:rPr>
              <a:t> </a:t>
            </a:r>
            <a:r>
              <a:rPr lang="en-US" sz="2800" dirty="0">
                <a:latin typeface="Times New Roman"/>
                <a:cs typeface="Times New Roman"/>
              </a:rPr>
              <a:t>performs</a:t>
            </a:r>
            <a:r>
              <a:rPr lang="en-US" sz="2800" spc="2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process</a:t>
            </a:r>
            <a:r>
              <a:rPr lang="en-US" sz="2800" spc="24" dirty="0">
                <a:latin typeface="Times New Roman"/>
                <a:cs typeface="Times New Roman"/>
              </a:rPr>
              <a:t> </a:t>
            </a:r>
            <a:r>
              <a:rPr lang="en-US" sz="2800" dirty="0">
                <a:latin typeface="Times New Roman"/>
                <a:cs typeface="Times New Roman"/>
              </a:rPr>
              <a:t>of</a:t>
            </a:r>
            <a:r>
              <a:rPr lang="en-US" sz="2800" spc="17" dirty="0">
                <a:latin typeface="Times New Roman"/>
                <a:cs typeface="Times New Roman"/>
              </a:rPr>
              <a:t> </a:t>
            </a:r>
            <a:r>
              <a:rPr lang="en-US" sz="2800" dirty="0">
                <a:latin typeface="Times New Roman"/>
                <a:cs typeface="Times New Roman"/>
              </a:rPr>
              <a:t>transferring</a:t>
            </a:r>
            <a:r>
              <a:rPr lang="en-US" sz="2800" spc="14" dirty="0">
                <a:latin typeface="Times New Roman"/>
                <a:cs typeface="Times New Roman"/>
              </a:rPr>
              <a:t> </a:t>
            </a:r>
            <a:r>
              <a:rPr lang="en-US" sz="2800" spc="-14" dirty="0">
                <a:latin typeface="Times New Roman"/>
                <a:cs typeface="Times New Roman"/>
              </a:rPr>
              <a:t>data </a:t>
            </a:r>
            <a:r>
              <a:rPr lang="en-US" sz="2800" dirty="0">
                <a:latin typeface="Times New Roman"/>
                <a:cs typeface="Times New Roman"/>
              </a:rPr>
              <a:t>from</a:t>
            </a:r>
            <a:r>
              <a:rPr lang="en-US" sz="2800" spc="-2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computer</a:t>
            </a:r>
            <a:r>
              <a:rPr lang="en-US" sz="2800" spc="-17" dirty="0">
                <a:latin typeface="Times New Roman"/>
                <a:cs typeface="Times New Roman"/>
              </a:rPr>
              <a:t> </a:t>
            </a:r>
            <a:r>
              <a:rPr lang="en-US" sz="2800" dirty="0">
                <a:latin typeface="Times New Roman"/>
                <a:cs typeface="Times New Roman"/>
              </a:rPr>
              <a:t>to</a:t>
            </a:r>
            <a:r>
              <a:rPr lang="en-US" sz="2800" spc="-17"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magnetic</a:t>
            </a:r>
            <a:r>
              <a:rPr lang="en-US" sz="2800" spc="-20" dirty="0">
                <a:latin typeface="Times New Roman"/>
                <a:cs typeface="Times New Roman"/>
              </a:rPr>
              <a:t> </a:t>
            </a:r>
            <a:r>
              <a:rPr lang="en-US" sz="2800" dirty="0">
                <a:latin typeface="Times New Roman"/>
                <a:cs typeface="Times New Roman"/>
              </a:rPr>
              <a:t>fields</a:t>
            </a:r>
            <a:r>
              <a:rPr lang="en-US" sz="2800" spc="-17" dirty="0">
                <a:latin typeface="Times New Roman"/>
                <a:cs typeface="Times New Roman"/>
              </a:rPr>
              <a:t> </a:t>
            </a:r>
            <a:r>
              <a:rPr lang="en-US" sz="2800" dirty="0">
                <a:latin typeface="Times New Roman"/>
                <a:cs typeface="Times New Roman"/>
              </a:rPr>
              <a:t>on</a:t>
            </a:r>
            <a:r>
              <a:rPr lang="en-US" sz="2800" spc="-2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spc="-7" dirty="0">
                <a:latin typeface="Times New Roman"/>
                <a:cs typeface="Times New Roman"/>
              </a:rPr>
              <a:t>disk.</a:t>
            </a:r>
            <a:endParaRPr lang="en-US" sz="2800" dirty="0">
              <a:latin typeface="Times New Roman"/>
              <a:cs typeface="Times New Roman"/>
            </a:endParaRPr>
          </a:p>
          <a:p>
            <a:pPr marL="0" indent="0" algn="just">
              <a:lnSpc>
                <a:spcPct val="120000"/>
              </a:lnSpc>
              <a:spcBef>
                <a:spcPts val="51"/>
              </a:spcBef>
              <a:buNone/>
            </a:pPr>
            <a:r>
              <a:rPr lang="en-US" sz="2800" b="1" u="sng" dirty="0">
                <a:uFill>
                  <a:solidFill>
                    <a:srgbClr val="000000"/>
                  </a:solidFill>
                </a:uFill>
                <a:latin typeface="Times New Roman"/>
                <a:cs typeface="Times New Roman"/>
              </a:rPr>
              <a:t>Tracks</a:t>
            </a:r>
            <a:r>
              <a:rPr lang="en-US" sz="2800" b="1" dirty="0">
                <a:latin typeface="Times New Roman"/>
                <a:cs typeface="Times New Roman"/>
              </a:rPr>
              <a:t>:</a:t>
            </a:r>
            <a:r>
              <a:rPr lang="en-US" sz="2800" b="1" spc="-14" dirty="0">
                <a:latin typeface="Times New Roman"/>
                <a:cs typeface="Times New Roman"/>
              </a:rPr>
              <a:t> </a:t>
            </a:r>
            <a:r>
              <a:rPr lang="en-US" sz="2800" dirty="0">
                <a:latin typeface="Times New Roman"/>
                <a:cs typeface="Times New Roman"/>
              </a:rPr>
              <a:t>A</a:t>
            </a:r>
            <a:r>
              <a:rPr lang="en-US" sz="2800" spc="-10" dirty="0">
                <a:latin typeface="Times New Roman"/>
                <a:cs typeface="Times New Roman"/>
              </a:rPr>
              <a:t> </a:t>
            </a:r>
            <a:r>
              <a:rPr lang="en-US" sz="2800" dirty="0">
                <a:latin typeface="Times New Roman"/>
                <a:cs typeface="Times New Roman"/>
              </a:rPr>
              <a:t>track</a:t>
            </a:r>
            <a:r>
              <a:rPr lang="en-US" sz="2800" spc="-10" dirty="0">
                <a:latin typeface="Times New Roman"/>
                <a:cs typeface="Times New Roman"/>
              </a:rPr>
              <a:t> </a:t>
            </a:r>
            <a:r>
              <a:rPr lang="en-US" sz="2800" dirty="0">
                <a:latin typeface="Times New Roman"/>
                <a:cs typeface="Times New Roman"/>
              </a:rPr>
              <a:t>is</a:t>
            </a:r>
            <a:r>
              <a:rPr lang="en-US" sz="2800" spc="-3" dirty="0">
                <a:latin typeface="Times New Roman"/>
                <a:cs typeface="Times New Roman"/>
              </a:rPr>
              <a:t> </a:t>
            </a:r>
            <a:r>
              <a:rPr lang="en-US" sz="2800" dirty="0">
                <a:latin typeface="Times New Roman"/>
                <a:cs typeface="Times New Roman"/>
              </a:rPr>
              <a:t>a</a:t>
            </a:r>
            <a:r>
              <a:rPr lang="en-US" sz="2800" spc="-14" dirty="0">
                <a:latin typeface="Times New Roman"/>
                <a:cs typeface="Times New Roman"/>
              </a:rPr>
              <a:t> </a:t>
            </a:r>
            <a:r>
              <a:rPr lang="en-US" sz="2800" dirty="0">
                <a:latin typeface="Times New Roman"/>
                <a:cs typeface="Times New Roman"/>
              </a:rPr>
              <a:t>concentric</a:t>
            </a:r>
            <a:r>
              <a:rPr lang="en-US" sz="2800" spc="-10" dirty="0">
                <a:latin typeface="Times New Roman"/>
                <a:cs typeface="Times New Roman"/>
              </a:rPr>
              <a:t> </a:t>
            </a:r>
            <a:r>
              <a:rPr lang="en-US" sz="2800" dirty="0">
                <a:latin typeface="Times New Roman"/>
                <a:cs typeface="Times New Roman"/>
              </a:rPr>
              <a:t>ring</a:t>
            </a:r>
            <a:r>
              <a:rPr lang="en-US" sz="2800" spc="-17" dirty="0">
                <a:latin typeface="Times New Roman"/>
                <a:cs typeface="Times New Roman"/>
              </a:rPr>
              <a:t> </a:t>
            </a:r>
            <a:r>
              <a:rPr lang="en-US" sz="2800" dirty="0">
                <a:latin typeface="Times New Roman"/>
                <a:cs typeface="Times New Roman"/>
              </a:rPr>
              <a:t>on</a:t>
            </a:r>
            <a:r>
              <a:rPr lang="en-US" sz="2800" spc="-10"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disk</a:t>
            </a:r>
            <a:r>
              <a:rPr lang="en-US" sz="2800" spc="-10" dirty="0">
                <a:latin typeface="Times New Roman"/>
                <a:cs typeface="Times New Roman"/>
              </a:rPr>
              <a:t> </a:t>
            </a:r>
            <a:r>
              <a:rPr lang="en-US" sz="2800" dirty="0">
                <a:latin typeface="Times New Roman"/>
                <a:cs typeface="Times New Roman"/>
              </a:rPr>
              <a:t>where</a:t>
            </a:r>
            <a:r>
              <a:rPr lang="en-US" sz="2800" spc="-17" dirty="0">
                <a:latin typeface="Times New Roman"/>
                <a:cs typeface="Times New Roman"/>
              </a:rPr>
              <a:t> </a:t>
            </a:r>
            <a:r>
              <a:rPr lang="en-US" sz="2800" dirty="0">
                <a:latin typeface="Times New Roman"/>
                <a:cs typeface="Times New Roman"/>
              </a:rPr>
              <a:t>data</a:t>
            </a:r>
            <a:r>
              <a:rPr lang="en-US" sz="2800" spc="-10"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spc="-7" dirty="0">
                <a:latin typeface="Times New Roman"/>
                <a:cs typeface="Times New Roman"/>
              </a:rPr>
              <a:t>stored.</a:t>
            </a:r>
            <a:endParaRPr lang="en-US" sz="2800" dirty="0">
              <a:latin typeface="Times New Roman"/>
              <a:cs typeface="Times New Roman"/>
            </a:endParaRPr>
          </a:p>
          <a:p>
            <a:pPr marL="0" marR="18617" indent="0" algn="just">
              <a:lnSpc>
                <a:spcPct val="120000"/>
              </a:lnSpc>
              <a:spcBef>
                <a:spcPts val="10"/>
              </a:spcBef>
              <a:buNone/>
            </a:pPr>
            <a:r>
              <a:rPr lang="en-US" sz="2800" b="1" u="sng" dirty="0">
                <a:uFill>
                  <a:solidFill>
                    <a:srgbClr val="000000"/>
                  </a:solidFill>
                </a:uFill>
                <a:latin typeface="Times New Roman"/>
                <a:cs typeface="Times New Roman"/>
              </a:rPr>
              <a:t>Cylinders</a:t>
            </a:r>
            <a:r>
              <a:rPr lang="en-US" sz="2800" b="1" dirty="0">
                <a:latin typeface="Times New Roman"/>
                <a:cs typeface="Times New Roman"/>
              </a:rPr>
              <a:t>:</a:t>
            </a:r>
            <a:r>
              <a:rPr lang="en-US" sz="2800" b="1" spc="37" dirty="0">
                <a:latin typeface="Times New Roman"/>
                <a:cs typeface="Times New Roman"/>
              </a:rPr>
              <a:t> </a:t>
            </a:r>
            <a:r>
              <a:rPr lang="en-US" sz="2800" dirty="0">
                <a:latin typeface="Times New Roman"/>
                <a:cs typeface="Times New Roman"/>
              </a:rPr>
              <a:t>On</a:t>
            </a:r>
            <a:r>
              <a:rPr lang="en-US" sz="2800" spc="37" dirty="0">
                <a:latin typeface="Times New Roman"/>
                <a:cs typeface="Times New Roman"/>
              </a:rPr>
              <a:t> </a:t>
            </a:r>
            <a:r>
              <a:rPr lang="en-US" sz="2800" dirty="0">
                <a:latin typeface="Times New Roman"/>
                <a:cs typeface="Times New Roman"/>
              </a:rPr>
              <a:t>drives</a:t>
            </a:r>
            <a:r>
              <a:rPr lang="en-US" sz="2800" spc="37" dirty="0">
                <a:latin typeface="Times New Roman"/>
                <a:cs typeface="Times New Roman"/>
              </a:rPr>
              <a:t> </a:t>
            </a:r>
            <a:r>
              <a:rPr lang="en-US" sz="2800" dirty="0">
                <a:latin typeface="Times New Roman"/>
                <a:cs typeface="Times New Roman"/>
              </a:rPr>
              <a:t>that</a:t>
            </a:r>
            <a:r>
              <a:rPr lang="en-US" sz="2800" spc="41" dirty="0">
                <a:latin typeface="Times New Roman"/>
                <a:cs typeface="Times New Roman"/>
              </a:rPr>
              <a:t> </a:t>
            </a:r>
            <a:r>
              <a:rPr lang="en-US" sz="2800" dirty="0">
                <a:latin typeface="Times New Roman"/>
                <a:cs typeface="Times New Roman"/>
              </a:rPr>
              <a:t>contain</a:t>
            </a:r>
            <a:r>
              <a:rPr lang="en-US" sz="2800" spc="37" dirty="0">
                <a:latin typeface="Times New Roman"/>
                <a:cs typeface="Times New Roman"/>
              </a:rPr>
              <a:t> </a:t>
            </a:r>
            <a:r>
              <a:rPr lang="en-US" sz="2800" dirty="0">
                <a:latin typeface="Times New Roman"/>
                <a:cs typeface="Times New Roman"/>
              </a:rPr>
              <a:t>multiple</a:t>
            </a:r>
            <a:r>
              <a:rPr lang="en-US" sz="2800" spc="37" dirty="0">
                <a:latin typeface="Times New Roman"/>
                <a:cs typeface="Times New Roman"/>
              </a:rPr>
              <a:t> </a:t>
            </a:r>
            <a:r>
              <a:rPr lang="en-US" sz="2800" dirty="0">
                <a:latin typeface="Times New Roman"/>
                <a:cs typeface="Times New Roman"/>
              </a:rPr>
              <a:t>platters,</a:t>
            </a:r>
            <a:r>
              <a:rPr lang="en-US" sz="2800" spc="37" dirty="0">
                <a:latin typeface="Times New Roman"/>
                <a:cs typeface="Times New Roman"/>
              </a:rPr>
              <a:t> </a:t>
            </a:r>
            <a:r>
              <a:rPr lang="en-US" sz="2800" dirty="0">
                <a:latin typeface="Times New Roman"/>
                <a:cs typeface="Times New Roman"/>
              </a:rPr>
              <a:t>all</a:t>
            </a:r>
            <a:r>
              <a:rPr lang="en-US" sz="2800" spc="44" dirty="0">
                <a:latin typeface="Times New Roman"/>
                <a:cs typeface="Times New Roman"/>
              </a:rPr>
              <a:t> </a:t>
            </a:r>
            <a:r>
              <a:rPr lang="en-US" sz="2800" dirty="0">
                <a:latin typeface="Times New Roman"/>
                <a:cs typeface="Times New Roman"/>
              </a:rPr>
              <a:t>the</a:t>
            </a:r>
            <a:r>
              <a:rPr lang="en-US" sz="2800" spc="37" dirty="0">
                <a:latin typeface="Times New Roman"/>
                <a:cs typeface="Times New Roman"/>
              </a:rPr>
              <a:t> </a:t>
            </a:r>
            <a:r>
              <a:rPr lang="en-US" sz="2800" dirty="0">
                <a:latin typeface="Times New Roman"/>
                <a:cs typeface="Times New Roman"/>
              </a:rPr>
              <a:t>tracks</a:t>
            </a:r>
            <a:r>
              <a:rPr lang="en-US" sz="2800" spc="37" dirty="0">
                <a:latin typeface="Times New Roman"/>
                <a:cs typeface="Times New Roman"/>
              </a:rPr>
              <a:t> </a:t>
            </a:r>
            <a:r>
              <a:rPr lang="en-US" sz="2800" dirty="0">
                <a:latin typeface="Times New Roman"/>
                <a:cs typeface="Times New Roman"/>
              </a:rPr>
              <a:t>on</a:t>
            </a:r>
            <a:r>
              <a:rPr lang="en-US" sz="2800" spc="41" dirty="0">
                <a:latin typeface="Times New Roman"/>
                <a:cs typeface="Times New Roman"/>
              </a:rPr>
              <a:t> </a:t>
            </a:r>
            <a:r>
              <a:rPr lang="en-US" sz="2800" dirty="0">
                <a:latin typeface="Times New Roman"/>
                <a:cs typeface="Times New Roman"/>
              </a:rPr>
              <a:t>all</a:t>
            </a:r>
            <a:r>
              <a:rPr lang="en-US" sz="2800" spc="41" dirty="0">
                <a:latin typeface="Times New Roman"/>
                <a:cs typeface="Times New Roman"/>
              </a:rPr>
              <a:t> </a:t>
            </a:r>
            <a:r>
              <a:rPr lang="en-US" sz="2800" dirty="0">
                <a:latin typeface="Times New Roman"/>
                <a:cs typeface="Times New Roman"/>
              </a:rPr>
              <a:t>the</a:t>
            </a:r>
            <a:r>
              <a:rPr lang="en-US" sz="2800" spc="37" dirty="0">
                <a:latin typeface="Times New Roman"/>
                <a:cs typeface="Times New Roman"/>
              </a:rPr>
              <a:t> </a:t>
            </a:r>
            <a:r>
              <a:rPr lang="en-US" sz="2800" dirty="0">
                <a:latin typeface="Times New Roman"/>
                <a:cs typeface="Times New Roman"/>
              </a:rPr>
              <a:t>platters</a:t>
            </a:r>
            <a:r>
              <a:rPr lang="en-US" sz="2800" spc="37" dirty="0">
                <a:latin typeface="Times New Roman"/>
                <a:cs typeface="Times New Roman"/>
              </a:rPr>
              <a:t> </a:t>
            </a:r>
            <a:r>
              <a:rPr lang="en-US" sz="2800" dirty="0">
                <a:latin typeface="Times New Roman"/>
                <a:cs typeface="Times New Roman"/>
              </a:rPr>
              <a:t>that</a:t>
            </a:r>
            <a:r>
              <a:rPr lang="en-US" sz="2800" spc="41" dirty="0">
                <a:latin typeface="Times New Roman"/>
                <a:cs typeface="Times New Roman"/>
              </a:rPr>
              <a:t> </a:t>
            </a:r>
            <a:r>
              <a:rPr lang="en-US" sz="2800" dirty="0">
                <a:latin typeface="Times New Roman"/>
                <a:cs typeface="Times New Roman"/>
              </a:rPr>
              <a:t>are</a:t>
            </a:r>
            <a:r>
              <a:rPr lang="en-US" sz="2800" spc="34" dirty="0">
                <a:latin typeface="Times New Roman"/>
                <a:cs typeface="Times New Roman"/>
              </a:rPr>
              <a:t> </a:t>
            </a:r>
            <a:r>
              <a:rPr lang="en-US" sz="2800" dirty="0">
                <a:latin typeface="Times New Roman"/>
                <a:cs typeface="Times New Roman"/>
              </a:rPr>
              <a:t>at</a:t>
            </a:r>
            <a:r>
              <a:rPr lang="en-US" sz="2800" spc="41"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same</a:t>
            </a:r>
            <a:r>
              <a:rPr lang="en-US" sz="2800" spc="106" dirty="0">
                <a:latin typeface="Times New Roman"/>
                <a:cs typeface="Times New Roman"/>
              </a:rPr>
              <a:t> </a:t>
            </a:r>
            <a:r>
              <a:rPr lang="en-US" sz="2800" dirty="0">
                <a:latin typeface="Times New Roman"/>
                <a:cs typeface="Times New Roman"/>
              </a:rPr>
              <a:t>distance</a:t>
            </a:r>
            <a:r>
              <a:rPr lang="en-US" sz="2800" spc="109" dirty="0">
                <a:latin typeface="Times New Roman"/>
                <a:cs typeface="Times New Roman"/>
              </a:rPr>
              <a:t> </a:t>
            </a:r>
            <a:r>
              <a:rPr lang="en-US" sz="2800" dirty="0">
                <a:latin typeface="Times New Roman"/>
                <a:cs typeface="Times New Roman"/>
              </a:rPr>
              <a:t>from</a:t>
            </a:r>
            <a:r>
              <a:rPr lang="en-US" sz="2800" spc="112" dirty="0">
                <a:latin typeface="Times New Roman"/>
                <a:cs typeface="Times New Roman"/>
              </a:rPr>
              <a:t> </a:t>
            </a:r>
            <a:r>
              <a:rPr lang="en-US" sz="2800" dirty="0">
                <a:latin typeface="Times New Roman"/>
                <a:cs typeface="Times New Roman"/>
              </a:rPr>
              <a:t>the</a:t>
            </a:r>
            <a:r>
              <a:rPr lang="en-US" sz="2800" spc="109" dirty="0">
                <a:latin typeface="Times New Roman"/>
                <a:cs typeface="Times New Roman"/>
              </a:rPr>
              <a:t> </a:t>
            </a:r>
            <a:r>
              <a:rPr lang="en-US" sz="2800" dirty="0">
                <a:latin typeface="Times New Roman"/>
                <a:cs typeface="Times New Roman"/>
              </a:rPr>
              <a:t>center</a:t>
            </a:r>
            <a:r>
              <a:rPr lang="en-US" sz="2800" spc="106" dirty="0">
                <a:latin typeface="Times New Roman"/>
                <a:cs typeface="Times New Roman"/>
              </a:rPr>
              <a:t> </a:t>
            </a:r>
            <a:r>
              <a:rPr lang="en-US" sz="2800" dirty="0">
                <a:latin typeface="Times New Roman"/>
                <a:cs typeface="Times New Roman"/>
              </a:rPr>
              <a:t>are</a:t>
            </a:r>
            <a:r>
              <a:rPr lang="en-US" sz="2800" spc="102" dirty="0">
                <a:latin typeface="Times New Roman"/>
                <a:cs typeface="Times New Roman"/>
              </a:rPr>
              <a:t> </a:t>
            </a:r>
            <a:r>
              <a:rPr lang="en-US" sz="2800" dirty="0">
                <a:latin typeface="Times New Roman"/>
                <a:cs typeface="Times New Roman"/>
              </a:rPr>
              <a:t>referred</a:t>
            </a:r>
            <a:r>
              <a:rPr lang="en-US" sz="2800" spc="112" dirty="0">
                <a:latin typeface="Times New Roman"/>
                <a:cs typeface="Times New Roman"/>
              </a:rPr>
              <a:t> </a:t>
            </a:r>
            <a:r>
              <a:rPr lang="en-US" sz="2800" dirty="0">
                <a:latin typeface="Times New Roman"/>
                <a:cs typeface="Times New Roman"/>
              </a:rPr>
              <a:t>to</a:t>
            </a:r>
            <a:r>
              <a:rPr lang="en-US" sz="2800" spc="112" dirty="0">
                <a:latin typeface="Times New Roman"/>
                <a:cs typeface="Times New Roman"/>
              </a:rPr>
              <a:t> </a:t>
            </a:r>
            <a:r>
              <a:rPr lang="en-US" sz="2800" dirty="0">
                <a:latin typeface="Times New Roman"/>
                <a:cs typeface="Times New Roman"/>
              </a:rPr>
              <a:t>as</a:t>
            </a:r>
            <a:r>
              <a:rPr lang="en-US" sz="2800" spc="119" dirty="0">
                <a:latin typeface="Times New Roman"/>
                <a:cs typeface="Times New Roman"/>
              </a:rPr>
              <a:t> </a:t>
            </a:r>
            <a:r>
              <a:rPr lang="en-US" sz="2800" dirty="0">
                <a:latin typeface="Times New Roman"/>
                <a:cs typeface="Times New Roman"/>
              </a:rPr>
              <a:t>a</a:t>
            </a:r>
            <a:r>
              <a:rPr lang="en-US" sz="2800" spc="106" dirty="0">
                <a:latin typeface="Times New Roman"/>
                <a:cs typeface="Times New Roman"/>
              </a:rPr>
              <a:t> </a:t>
            </a:r>
            <a:r>
              <a:rPr lang="en-US" sz="2800" dirty="0">
                <a:latin typeface="Times New Roman"/>
                <a:cs typeface="Times New Roman"/>
              </a:rPr>
              <a:t>cylinder.</a:t>
            </a:r>
            <a:r>
              <a:rPr lang="en-US" sz="2800" spc="109" dirty="0">
                <a:latin typeface="Times New Roman"/>
                <a:cs typeface="Times New Roman"/>
              </a:rPr>
              <a:t> </a:t>
            </a:r>
            <a:r>
              <a:rPr lang="en-US" sz="2800" dirty="0">
                <a:latin typeface="Times New Roman"/>
                <a:cs typeface="Times New Roman"/>
              </a:rPr>
              <a:t>The</a:t>
            </a:r>
            <a:r>
              <a:rPr lang="en-US" sz="2800" spc="109" dirty="0">
                <a:latin typeface="Times New Roman"/>
                <a:cs typeface="Times New Roman"/>
              </a:rPr>
              <a:t> </a:t>
            </a:r>
            <a:r>
              <a:rPr lang="en-US" sz="2800" dirty="0">
                <a:latin typeface="Times New Roman"/>
                <a:cs typeface="Times New Roman"/>
              </a:rPr>
              <a:t>data</a:t>
            </a:r>
            <a:r>
              <a:rPr lang="en-US" sz="2800" spc="109" dirty="0">
                <a:latin typeface="Times New Roman"/>
                <a:cs typeface="Times New Roman"/>
              </a:rPr>
              <a:t> </a:t>
            </a:r>
            <a:r>
              <a:rPr lang="en-US" sz="2800" dirty="0">
                <a:latin typeface="Times New Roman"/>
                <a:cs typeface="Times New Roman"/>
              </a:rPr>
              <a:t>from</a:t>
            </a:r>
            <a:r>
              <a:rPr lang="en-US" sz="2800" spc="112" dirty="0">
                <a:latin typeface="Times New Roman"/>
                <a:cs typeface="Times New Roman"/>
              </a:rPr>
              <a:t> </a:t>
            </a:r>
            <a:r>
              <a:rPr lang="en-US" sz="2800" dirty="0">
                <a:latin typeface="Times New Roman"/>
                <a:cs typeface="Times New Roman"/>
              </a:rPr>
              <a:t>all</a:t>
            </a:r>
            <a:r>
              <a:rPr lang="en-US" sz="2800" spc="109" dirty="0">
                <a:latin typeface="Times New Roman"/>
                <a:cs typeface="Times New Roman"/>
              </a:rPr>
              <a:t> </a:t>
            </a:r>
            <a:r>
              <a:rPr lang="en-US" sz="2800" dirty="0">
                <a:latin typeface="Times New Roman"/>
                <a:cs typeface="Times New Roman"/>
              </a:rPr>
              <a:t>the</a:t>
            </a:r>
            <a:r>
              <a:rPr lang="en-US" sz="2800" spc="109" dirty="0">
                <a:latin typeface="Times New Roman"/>
                <a:cs typeface="Times New Roman"/>
              </a:rPr>
              <a:t> </a:t>
            </a:r>
            <a:r>
              <a:rPr lang="en-US" sz="2800" dirty="0">
                <a:latin typeface="Times New Roman"/>
                <a:cs typeface="Times New Roman"/>
              </a:rPr>
              <a:t>tracks</a:t>
            </a:r>
            <a:r>
              <a:rPr lang="en-US" sz="2800" spc="112" dirty="0">
                <a:latin typeface="Times New Roman"/>
                <a:cs typeface="Times New Roman"/>
              </a:rPr>
              <a:t> </a:t>
            </a:r>
            <a:r>
              <a:rPr lang="en-US" sz="2800" dirty="0">
                <a:latin typeface="Times New Roman"/>
                <a:cs typeface="Times New Roman"/>
              </a:rPr>
              <a:t>in</a:t>
            </a:r>
            <a:r>
              <a:rPr lang="en-US" sz="2800" spc="112" dirty="0">
                <a:latin typeface="Times New Roman"/>
                <a:cs typeface="Times New Roman"/>
              </a:rPr>
              <a:t> </a:t>
            </a:r>
            <a:r>
              <a:rPr lang="en-US" sz="2800" spc="-17" dirty="0">
                <a:latin typeface="Times New Roman"/>
                <a:cs typeface="Times New Roman"/>
              </a:rPr>
              <a:t>the </a:t>
            </a:r>
            <a:r>
              <a:rPr lang="en-US" sz="2800" dirty="0">
                <a:latin typeface="Times New Roman"/>
                <a:cs typeface="Times New Roman"/>
              </a:rPr>
              <a:t>cylinder</a:t>
            </a:r>
            <a:r>
              <a:rPr lang="en-US" sz="2800" spc="61" dirty="0">
                <a:latin typeface="Times New Roman"/>
                <a:cs typeface="Times New Roman"/>
              </a:rPr>
              <a:t> </a:t>
            </a:r>
            <a:r>
              <a:rPr lang="en-US" sz="2800" dirty="0">
                <a:latin typeface="Times New Roman"/>
                <a:cs typeface="Times New Roman"/>
              </a:rPr>
              <a:t>can</a:t>
            </a:r>
            <a:r>
              <a:rPr lang="en-US" sz="2800" spc="72" dirty="0">
                <a:latin typeface="Times New Roman"/>
                <a:cs typeface="Times New Roman"/>
              </a:rPr>
              <a:t> </a:t>
            </a:r>
            <a:r>
              <a:rPr lang="en-US" sz="2800" dirty="0">
                <a:latin typeface="Times New Roman"/>
                <a:cs typeface="Times New Roman"/>
              </a:rPr>
              <a:t>be</a:t>
            </a:r>
            <a:r>
              <a:rPr lang="en-US" sz="2800" spc="61" dirty="0">
                <a:latin typeface="Times New Roman"/>
                <a:cs typeface="Times New Roman"/>
              </a:rPr>
              <a:t> </a:t>
            </a:r>
            <a:r>
              <a:rPr lang="en-US" sz="2800" dirty="0">
                <a:latin typeface="Times New Roman"/>
                <a:cs typeface="Times New Roman"/>
              </a:rPr>
              <a:t>read</a:t>
            </a:r>
            <a:r>
              <a:rPr lang="en-US" sz="2800" spc="65" dirty="0">
                <a:latin typeface="Times New Roman"/>
                <a:cs typeface="Times New Roman"/>
              </a:rPr>
              <a:t> </a:t>
            </a:r>
            <a:r>
              <a:rPr lang="en-US" sz="2800" dirty="0">
                <a:latin typeface="Times New Roman"/>
                <a:cs typeface="Times New Roman"/>
              </a:rPr>
              <a:t>by</a:t>
            </a:r>
            <a:r>
              <a:rPr lang="en-US" sz="2800" spc="58" dirty="0">
                <a:latin typeface="Times New Roman"/>
                <a:cs typeface="Times New Roman"/>
              </a:rPr>
              <a:t> </a:t>
            </a:r>
            <a:r>
              <a:rPr lang="en-US" sz="2800" dirty="0">
                <a:latin typeface="Times New Roman"/>
                <a:cs typeface="Times New Roman"/>
              </a:rPr>
              <a:t>simply</a:t>
            </a:r>
            <a:r>
              <a:rPr lang="en-US" sz="2800" spc="41" dirty="0">
                <a:latin typeface="Times New Roman"/>
                <a:cs typeface="Times New Roman"/>
              </a:rPr>
              <a:t> </a:t>
            </a:r>
            <a:r>
              <a:rPr lang="en-US" sz="2800" dirty="0">
                <a:latin typeface="Times New Roman"/>
                <a:cs typeface="Times New Roman"/>
              </a:rPr>
              <a:t>switching</a:t>
            </a:r>
            <a:r>
              <a:rPr lang="en-US" sz="2800" spc="58" dirty="0">
                <a:latin typeface="Times New Roman"/>
                <a:cs typeface="Times New Roman"/>
              </a:rPr>
              <a:t> </a:t>
            </a:r>
            <a:r>
              <a:rPr lang="en-US" sz="2800" dirty="0">
                <a:latin typeface="Times New Roman"/>
                <a:cs typeface="Times New Roman"/>
              </a:rPr>
              <a:t>between</a:t>
            </a:r>
            <a:r>
              <a:rPr lang="en-US" sz="2800" spc="65" dirty="0">
                <a:latin typeface="Times New Roman"/>
                <a:cs typeface="Times New Roman"/>
              </a:rPr>
              <a:t> </a:t>
            </a:r>
            <a:r>
              <a:rPr lang="en-US" sz="2800" dirty="0">
                <a:latin typeface="Times New Roman"/>
                <a:cs typeface="Times New Roman"/>
              </a:rPr>
              <a:t>the</a:t>
            </a:r>
            <a:r>
              <a:rPr lang="en-US" sz="2800" spc="65" dirty="0">
                <a:latin typeface="Times New Roman"/>
                <a:cs typeface="Times New Roman"/>
              </a:rPr>
              <a:t> </a:t>
            </a:r>
            <a:r>
              <a:rPr lang="en-US" sz="2800" dirty="0">
                <a:latin typeface="Times New Roman"/>
                <a:cs typeface="Times New Roman"/>
              </a:rPr>
              <a:t>different</a:t>
            </a:r>
            <a:r>
              <a:rPr lang="en-US" sz="2800" spc="65" dirty="0">
                <a:latin typeface="Times New Roman"/>
                <a:cs typeface="Times New Roman"/>
              </a:rPr>
              <a:t> </a:t>
            </a:r>
            <a:r>
              <a:rPr lang="en-US" sz="2800" dirty="0">
                <a:latin typeface="Times New Roman"/>
                <a:cs typeface="Times New Roman"/>
              </a:rPr>
              <a:t>heads,</a:t>
            </a:r>
            <a:r>
              <a:rPr lang="en-US" sz="2800" spc="75" dirty="0">
                <a:latin typeface="Times New Roman"/>
                <a:cs typeface="Times New Roman"/>
              </a:rPr>
              <a:t> </a:t>
            </a:r>
            <a:r>
              <a:rPr lang="en-US" sz="2800" dirty="0">
                <a:latin typeface="Times New Roman"/>
                <a:cs typeface="Times New Roman"/>
              </a:rPr>
              <a:t>which</a:t>
            </a:r>
            <a:r>
              <a:rPr lang="en-US" sz="2800" spc="65" dirty="0">
                <a:latin typeface="Times New Roman"/>
                <a:cs typeface="Times New Roman"/>
              </a:rPr>
              <a:t> </a:t>
            </a:r>
            <a:r>
              <a:rPr lang="en-US" sz="2800" dirty="0">
                <a:latin typeface="Times New Roman"/>
                <a:cs typeface="Times New Roman"/>
              </a:rPr>
              <a:t>is</a:t>
            </a:r>
            <a:r>
              <a:rPr lang="en-US" sz="2800" spc="68" dirty="0">
                <a:latin typeface="Times New Roman"/>
                <a:cs typeface="Times New Roman"/>
              </a:rPr>
              <a:t> </a:t>
            </a:r>
            <a:r>
              <a:rPr lang="en-US" sz="2800" dirty="0">
                <a:latin typeface="Times New Roman"/>
                <a:cs typeface="Times New Roman"/>
              </a:rPr>
              <a:t>much</a:t>
            </a:r>
            <a:r>
              <a:rPr lang="en-US" sz="2800" spc="61" dirty="0">
                <a:latin typeface="Times New Roman"/>
                <a:cs typeface="Times New Roman"/>
              </a:rPr>
              <a:t> </a:t>
            </a:r>
            <a:r>
              <a:rPr lang="en-US" sz="2800" dirty="0">
                <a:latin typeface="Times New Roman"/>
                <a:cs typeface="Times New Roman"/>
              </a:rPr>
              <a:t>faster</a:t>
            </a:r>
            <a:r>
              <a:rPr lang="en-US" sz="2800" spc="68" dirty="0">
                <a:latin typeface="Times New Roman"/>
                <a:cs typeface="Times New Roman"/>
              </a:rPr>
              <a:t> </a:t>
            </a:r>
            <a:r>
              <a:rPr lang="en-US" sz="2800" spc="-14" dirty="0">
                <a:latin typeface="Times New Roman"/>
                <a:cs typeface="Times New Roman"/>
              </a:rPr>
              <a:t>than </a:t>
            </a:r>
            <a:r>
              <a:rPr lang="en-US" sz="2800" dirty="0">
                <a:latin typeface="Times New Roman"/>
                <a:cs typeface="Times New Roman"/>
              </a:rPr>
              <a:t>physically</a:t>
            </a:r>
            <a:r>
              <a:rPr lang="en-US" sz="2800" spc="-34" dirty="0">
                <a:latin typeface="Times New Roman"/>
                <a:cs typeface="Times New Roman"/>
              </a:rPr>
              <a:t> </a:t>
            </a:r>
            <a:r>
              <a:rPr lang="en-US" sz="2800" dirty="0">
                <a:latin typeface="Times New Roman"/>
                <a:cs typeface="Times New Roman"/>
              </a:rPr>
              <a:t>moving</a:t>
            </a:r>
            <a:r>
              <a:rPr lang="en-US" sz="2800" spc="-24"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head</a:t>
            </a:r>
            <a:r>
              <a:rPr lang="en-US" sz="2800" spc="-17" dirty="0">
                <a:latin typeface="Times New Roman"/>
                <a:cs typeface="Times New Roman"/>
              </a:rPr>
              <a:t> </a:t>
            </a:r>
            <a:r>
              <a:rPr lang="en-US" sz="2800" dirty="0">
                <a:latin typeface="Times New Roman"/>
                <a:cs typeface="Times New Roman"/>
              </a:rPr>
              <a:t>between</a:t>
            </a:r>
            <a:r>
              <a:rPr lang="en-US" sz="2800" spc="-14"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different</a:t>
            </a:r>
            <a:r>
              <a:rPr lang="en-US" sz="2800" spc="-14" dirty="0">
                <a:latin typeface="Times New Roman"/>
                <a:cs typeface="Times New Roman"/>
              </a:rPr>
              <a:t> </a:t>
            </a:r>
            <a:r>
              <a:rPr lang="en-US" sz="2800" dirty="0">
                <a:latin typeface="Times New Roman"/>
                <a:cs typeface="Times New Roman"/>
              </a:rPr>
              <a:t>tracks</a:t>
            </a:r>
            <a:r>
              <a:rPr lang="en-US" sz="2800" spc="-17" dirty="0">
                <a:latin typeface="Times New Roman"/>
                <a:cs typeface="Times New Roman"/>
              </a:rPr>
              <a:t> </a:t>
            </a:r>
            <a:r>
              <a:rPr lang="en-US" sz="2800" dirty="0">
                <a:latin typeface="Times New Roman"/>
                <a:cs typeface="Times New Roman"/>
              </a:rPr>
              <a:t>on</a:t>
            </a:r>
            <a:r>
              <a:rPr lang="en-US" sz="2800" spc="-14" dirty="0">
                <a:latin typeface="Times New Roman"/>
                <a:cs typeface="Times New Roman"/>
              </a:rPr>
              <a:t> </a:t>
            </a:r>
            <a:r>
              <a:rPr lang="en-US" sz="2800" dirty="0">
                <a:latin typeface="Times New Roman"/>
                <a:cs typeface="Times New Roman"/>
              </a:rPr>
              <a:t>a</a:t>
            </a:r>
            <a:r>
              <a:rPr lang="en-US" sz="2800" spc="-20" dirty="0">
                <a:latin typeface="Times New Roman"/>
                <a:cs typeface="Times New Roman"/>
              </a:rPr>
              <a:t> </a:t>
            </a:r>
            <a:r>
              <a:rPr lang="en-US" sz="2800" dirty="0">
                <a:latin typeface="Times New Roman"/>
                <a:cs typeface="Times New Roman"/>
              </a:rPr>
              <a:t>single</a:t>
            </a:r>
            <a:r>
              <a:rPr lang="en-US" sz="2800" spc="-14" dirty="0">
                <a:latin typeface="Times New Roman"/>
                <a:cs typeface="Times New Roman"/>
              </a:rPr>
              <a:t> </a:t>
            </a:r>
            <a:r>
              <a:rPr lang="en-US" sz="2800" spc="-7" dirty="0">
                <a:latin typeface="Times New Roman"/>
                <a:cs typeface="Times New Roman"/>
              </a:rPr>
              <a:t>disk.</a:t>
            </a:r>
            <a:endParaRPr lang="en-US" sz="2800" dirty="0">
              <a:latin typeface="Times New Roman"/>
              <a:cs typeface="Times New Roman"/>
            </a:endParaRPr>
          </a:p>
          <a:p>
            <a:pPr marL="0" marR="18617" indent="0" algn="just">
              <a:lnSpc>
                <a:spcPct val="120000"/>
              </a:lnSpc>
              <a:spcBef>
                <a:spcPts val="7"/>
              </a:spcBef>
              <a:buNone/>
            </a:pPr>
            <a:r>
              <a:rPr lang="en-US" sz="2800" b="1" u="sng" dirty="0">
                <a:uFill>
                  <a:solidFill>
                    <a:srgbClr val="000000"/>
                  </a:solidFill>
                </a:uFill>
                <a:latin typeface="Times New Roman"/>
                <a:cs typeface="Times New Roman"/>
              </a:rPr>
              <a:t>Sectors</a:t>
            </a:r>
            <a:r>
              <a:rPr lang="en-US" sz="2800" b="1" dirty="0">
                <a:latin typeface="Times New Roman"/>
                <a:cs typeface="Times New Roman"/>
              </a:rPr>
              <a:t>:</a:t>
            </a:r>
            <a:r>
              <a:rPr lang="en-US" sz="2800" b="1" spc="37" dirty="0">
                <a:latin typeface="Times New Roman"/>
                <a:cs typeface="Times New Roman"/>
              </a:rPr>
              <a:t> </a:t>
            </a:r>
            <a:r>
              <a:rPr lang="en-US" sz="2800" dirty="0">
                <a:latin typeface="Times New Roman"/>
                <a:cs typeface="Times New Roman"/>
              </a:rPr>
              <a:t>Tracks</a:t>
            </a:r>
            <a:r>
              <a:rPr lang="en-US" sz="2800" spc="37" dirty="0">
                <a:latin typeface="Times New Roman"/>
                <a:cs typeface="Times New Roman"/>
              </a:rPr>
              <a:t> </a:t>
            </a:r>
            <a:r>
              <a:rPr lang="en-US" sz="2800" dirty="0">
                <a:latin typeface="Times New Roman"/>
                <a:cs typeface="Times New Roman"/>
              </a:rPr>
              <a:t>are</a:t>
            </a:r>
            <a:r>
              <a:rPr lang="en-US" sz="2800" spc="31" dirty="0">
                <a:latin typeface="Times New Roman"/>
                <a:cs typeface="Times New Roman"/>
              </a:rPr>
              <a:t> </a:t>
            </a:r>
            <a:r>
              <a:rPr lang="en-US" sz="2800" dirty="0">
                <a:latin typeface="Times New Roman"/>
                <a:cs typeface="Times New Roman"/>
              </a:rPr>
              <a:t>further</a:t>
            </a:r>
            <a:r>
              <a:rPr lang="en-US" sz="2800" spc="34" dirty="0">
                <a:latin typeface="Times New Roman"/>
                <a:cs typeface="Times New Roman"/>
              </a:rPr>
              <a:t> </a:t>
            </a:r>
            <a:r>
              <a:rPr lang="en-US" sz="2800" dirty="0">
                <a:latin typeface="Times New Roman"/>
                <a:cs typeface="Times New Roman"/>
              </a:rPr>
              <a:t>broken</a:t>
            </a:r>
            <a:r>
              <a:rPr lang="en-US" sz="2800" spc="37" dirty="0">
                <a:latin typeface="Times New Roman"/>
                <a:cs typeface="Times New Roman"/>
              </a:rPr>
              <a:t> </a:t>
            </a:r>
            <a:r>
              <a:rPr lang="en-US" sz="2800" dirty="0">
                <a:latin typeface="Times New Roman"/>
                <a:cs typeface="Times New Roman"/>
              </a:rPr>
              <a:t>down</a:t>
            </a:r>
            <a:r>
              <a:rPr lang="en-US" sz="2800" spc="37" dirty="0">
                <a:latin typeface="Times New Roman"/>
                <a:cs typeface="Times New Roman"/>
              </a:rPr>
              <a:t> </a:t>
            </a:r>
            <a:r>
              <a:rPr lang="en-US" sz="2800" dirty="0">
                <a:latin typeface="Times New Roman"/>
                <a:cs typeface="Times New Roman"/>
              </a:rPr>
              <a:t>into</a:t>
            </a:r>
            <a:r>
              <a:rPr lang="en-US" sz="2800" spc="41" dirty="0">
                <a:latin typeface="Times New Roman"/>
                <a:cs typeface="Times New Roman"/>
              </a:rPr>
              <a:t> </a:t>
            </a:r>
            <a:r>
              <a:rPr lang="en-US" sz="2800" dirty="0">
                <a:latin typeface="Times New Roman"/>
                <a:cs typeface="Times New Roman"/>
              </a:rPr>
              <a:t>sectors,</a:t>
            </a:r>
            <a:r>
              <a:rPr lang="en-US" sz="2800" spc="37" dirty="0">
                <a:latin typeface="Times New Roman"/>
                <a:cs typeface="Times New Roman"/>
              </a:rPr>
              <a:t> </a:t>
            </a:r>
            <a:r>
              <a:rPr lang="en-US" sz="2800" dirty="0">
                <a:latin typeface="Times New Roman"/>
                <a:cs typeface="Times New Roman"/>
              </a:rPr>
              <a:t>which</a:t>
            </a:r>
            <a:r>
              <a:rPr lang="en-US" sz="2800" spc="37" dirty="0">
                <a:latin typeface="Times New Roman"/>
                <a:cs typeface="Times New Roman"/>
              </a:rPr>
              <a:t> </a:t>
            </a:r>
            <a:r>
              <a:rPr lang="en-US" sz="2800" dirty="0">
                <a:latin typeface="Times New Roman"/>
                <a:cs typeface="Times New Roman"/>
              </a:rPr>
              <a:t>are</a:t>
            </a:r>
            <a:r>
              <a:rPr lang="en-US" sz="2800" spc="31" dirty="0">
                <a:latin typeface="Times New Roman"/>
                <a:cs typeface="Times New Roman"/>
              </a:rPr>
              <a:t> </a:t>
            </a:r>
            <a:r>
              <a:rPr lang="en-US" sz="2800" dirty="0">
                <a:latin typeface="Times New Roman"/>
                <a:cs typeface="Times New Roman"/>
              </a:rPr>
              <a:t>the</a:t>
            </a:r>
            <a:r>
              <a:rPr lang="en-US" sz="2800" spc="37" dirty="0">
                <a:latin typeface="Times New Roman"/>
                <a:cs typeface="Times New Roman"/>
              </a:rPr>
              <a:t> </a:t>
            </a:r>
            <a:r>
              <a:rPr lang="en-US" sz="2800" dirty="0">
                <a:latin typeface="Times New Roman"/>
                <a:cs typeface="Times New Roman"/>
              </a:rPr>
              <a:t>smallest</a:t>
            </a:r>
            <a:r>
              <a:rPr lang="en-US" sz="2800" spc="41" dirty="0">
                <a:latin typeface="Times New Roman"/>
                <a:cs typeface="Times New Roman"/>
              </a:rPr>
              <a:t> </a:t>
            </a:r>
            <a:r>
              <a:rPr lang="en-US" sz="2800" dirty="0">
                <a:latin typeface="Times New Roman"/>
                <a:cs typeface="Times New Roman"/>
              </a:rPr>
              <a:t>units</a:t>
            </a:r>
            <a:r>
              <a:rPr lang="en-US" sz="2800" spc="34" dirty="0">
                <a:latin typeface="Times New Roman"/>
                <a:cs typeface="Times New Roman"/>
              </a:rPr>
              <a:t> </a:t>
            </a:r>
            <a:r>
              <a:rPr lang="en-US" sz="2800" dirty="0">
                <a:latin typeface="Times New Roman"/>
                <a:cs typeface="Times New Roman"/>
              </a:rPr>
              <a:t>of</a:t>
            </a:r>
            <a:r>
              <a:rPr lang="en-US" sz="2800" spc="34" dirty="0">
                <a:latin typeface="Times New Roman"/>
                <a:cs typeface="Times New Roman"/>
              </a:rPr>
              <a:t> </a:t>
            </a:r>
            <a:r>
              <a:rPr lang="en-US" sz="2800" dirty="0">
                <a:latin typeface="Times New Roman"/>
                <a:cs typeface="Times New Roman"/>
              </a:rPr>
              <a:t>storage</a:t>
            </a:r>
            <a:r>
              <a:rPr lang="en-US" sz="2800" spc="34" dirty="0">
                <a:latin typeface="Times New Roman"/>
                <a:cs typeface="Times New Roman"/>
              </a:rPr>
              <a:t> </a:t>
            </a:r>
            <a:r>
              <a:rPr lang="en-US" sz="2800" dirty="0">
                <a:latin typeface="Times New Roman"/>
                <a:cs typeface="Times New Roman"/>
              </a:rPr>
              <a:t>on</a:t>
            </a:r>
            <a:r>
              <a:rPr lang="en-US" sz="2800" spc="37"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disk.</a:t>
            </a:r>
            <a:r>
              <a:rPr lang="en-US" sz="2800" spc="44" dirty="0">
                <a:latin typeface="Times New Roman"/>
                <a:cs typeface="Times New Roman"/>
              </a:rPr>
              <a:t> </a:t>
            </a:r>
            <a:r>
              <a:rPr lang="en-US" sz="2800" dirty="0">
                <a:latin typeface="Times New Roman"/>
                <a:cs typeface="Times New Roman"/>
              </a:rPr>
              <a:t>A</a:t>
            </a:r>
            <a:r>
              <a:rPr lang="en-US" sz="2800" spc="41" dirty="0">
                <a:latin typeface="Times New Roman"/>
                <a:cs typeface="Times New Roman"/>
              </a:rPr>
              <a:t> </a:t>
            </a:r>
            <a:r>
              <a:rPr lang="en-US" sz="2800" dirty="0">
                <a:latin typeface="Times New Roman"/>
                <a:cs typeface="Times New Roman"/>
              </a:rPr>
              <a:t>larger</a:t>
            </a:r>
            <a:r>
              <a:rPr lang="en-US" sz="2800" spc="37" dirty="0">
                <a:latin typeface="Times New Roman"/>
                <a:cs typeface="Times New Roman"/>
              </a:rPr>
              <a:t> </a:t>
            </a:r>
            <a:r>
              <a:rPr lang="en-US" sz="2800" dirty="0">
                <a:latin typeface="Times New Roman"/>
                <a:cs typeface="Times New Roman"/>
              </a:rPr>
              <a:t>number</a:t>
            </a:r>
            <a:r>
              <a:rPr lang="en-US" sz="2800" spc="44" dirty="0">
                <a:latin typeface="Times New Roman"/>
                <a:cs typeface="Times New Roman"/>
              </a:rPr>
              <a:t> </a:t>
            </a:r>
            <a:r>
              <a:rPr lang="en-US" sz="2800" dirty="0">
                <a:latin typeface="Times New Roman"/>
                <a:cs typeface="Times New Roman"/>
              </a:rPr>
              <a:t>of</a:t>
            </a:r>
            <a:r>
              <a:rPr lang="en-US" sz="2800" spc="48" dirty="0">
                <a:latin typeface="Times New Roman"/>
                <a:cs typeface="Times New Roman"/>
              </a:rPr>
              <a:t> </a:t>
            </a:r>
            <a:r>
              <a:rPr lang="en-US" sz="2800" dirty="0">
                <a:latin typeface="Times New Roman"/>
                <a:cs typeface="Times New Roman"/>
              </a:rPr>
              <a:t>sectors</a:t>
            </a:r>
            <a:r>
              <a:rPr lang="en-US" sz="2800" spc="48" dirty="0">
                <a:latin typeface="Times New Roman"/>
                <a:cs typeface="Times New Roman"/>
              </a:rPr>
              <a:t> </a:t>
            </a:r>
            <a:r>
              <a:rPr lang="en-US" sz="2800" dirty="0">
                <a:latin typeface="Times New Roman"/>
                <a:cs typeface="Times New Roman"/>
              </a:rPr>
              <a:t>are</a:t>
            </a:r>
            <a:r>
              <a:rPr lang="en-US" sz="2800" spc="44" dirty="0">
                <a:latin typeface="Times New Roman"/>
                <a:cs typeface="Times New Roman"/>
              </a:rPr>
              <a:t> </a:t>
            </a:r>
            <a:r>
              <a:rPr lang="en-US" sz="2800" dirty="0">
                <a:latin typeface="Times New Roman"/>
                <a:cs typeface="Times New Roman"/>
              </a:rPr>
              <a:t>recorded</a:t>
            </a:r>
            <a:r>
              <a:rPr lang="en-US" sz="2800" spc="41" dirty="0">
                <a:latin typeface="Times New Roman"/>
                <a:cs typeface="Times New Roman"/>
              </a:rPr>
              <a:t> </a:t>
            </a:r>
            <a:r>
              <a:rPr lang="en-US" sz="2800" dirty="0">
                <a:latin typeface="Times New Roman"/>
                <a:cs typeface="Times New Roman"/>
              </a:rPr>
              <a:t>on</a:t>
            </a:r>
            <a:r>
              <a:rPr lang="en-US" sz="2800" spc="48" dirty="0">
                <a:latin typeface="Times New Roman"/>
                <a:cs typeface="Times New Roman"/>
              </a:rPr>
              <a:t> </a:t>
            </a:r>
            <a:r>
              <a:rPr lang="en-US" sz="2800" dirty="0">
                <a:latin typeface="Times New Roman"/>
                <a:cs typeface="Times New Roman"/>
              </a:rPr>
              <a:t>the</a:t>
            </a:r>
            <a:r>
              <a:rPr lang="en-US" sz="2800" spc="51" dirty="0">
                <a:latin typeface="Times New Roman"/>
                <a:cs typeface="Times New Roman"/>
              </a:rPr>
              <a:t> </a:t>
            </a:r>
            <a:r>
              <a:rPr lang="en-US" sz="2800" dirty="0">
                <a:latin typeface="Times New Roman"/>
                <a:cs typeface="Times New Roman"/>
              </a:rPr>
              <a:t>outer</a:t>
            </a:r>
            <a:r>
              <a:rPr lang="en-US" sz="2800" spc="41" dirty="0">
                <a:latin typeface="Times New Roman"/>
                <a:cs typeface="Times New Roman"/>
              </a:rPr>
              <a:t> </a:t>
            </a:r>
            <a:r>
              <a:rPr lang="en-US" sz="2800" dirty="0">
                <a:latin typeface="Times New Roman"/>
                <a:cs typeface="Times New Roman"/>
              </a:rPr>
              <a:t>tracks,</a:t>
            </a:r>
            <a:r>
              <a:rPr lang="en-US" sz="2800" spc="51" dirty="0">
                <a:latin typeface="Times New Roman"/>
                <a:cs typeface="Times New Roman"/>
              </a:rPr>
              <a:t> </a:t>
            </a:r>
            <a:r>
              <a:rPr lang="en-US" sz="2800" dirty="0">
                <a:latin typeface="Times New Roman"/>
                <a:cs typeface="Times New Roman"/>
              </a:rPr>
              <a:t>and</a:t>
            </a:r>
            <a:r>
              <a:rPr lang="en-US" sz="2800" spc="41" dirty="0">
                <a:latin typeface="Times New Roman"/>
                <a:cs typeface="Times New Roman"/>
              </a:rPr>
              <a:t> </a:t>
            </a:r>
            <a:r>
              <a:rPr lang="en-US" sz="2800" dirty="0">
                <a:latin typeface="Times New Roman"/>
                <a:cs typeface="Times New Roman"/>
              </a:rPr>
              <a:t>progressively</a:t>
            </a:r>
            <a:r>
              <a:rPr lang="en-US" sz="2800" spc="24" dirty="0">
                <a:latin typeface="Times New Roman"/>
                <a:cs typeface="Times New Roman"/>
              </a:rPr>
              <a:t> </a:t>
            </a:r>
            <a:r>
              <a:rPr lang="en-US" sz="2800" dirty="0">
                <a:latin typeface="Times New Roman"/>
                <a:cs typeface="Times New Roman"/>
              </a:rPr>
              <a:t>fewer</a:t>
            </a:r>
            <a:r>
              <a:rPr lang="en-US" sz="2800" spc="48" dirty="0">
                <a:latin typeface="Times New Roman"/>
                <a:cs typeface="Times New Roman"/>
              </a:rPr>
              <a:t> </a:t>
            </a:r>
            <a:r>
              <a:rPr lang="en-US" sz="2800" spc="-7" dirty="0">
                <a:latin typeface="Times New Roman"/>
                <a:cs typeface="Times New Roman"/>
              </a:rPr>
              <a:t>toward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center.</a:t>
            </a:r>
            <a:r>
              <a:rPr lang="en-US" sz="2800" spc="-10" dirty="0">
                <a:latin typeface="Times New Roman"/>
                <a:cs typeface="Times New Roman"/>
              </a:rPr>
              <a:t> </a:t>
            </a:r>
            <a:r>
              <a:rPr lang="en-US" sz="2800" dirty="0">
                <a:latin typeface="Times New Roman"/>
                <a:cs typeface="Times New Roman"/>
              </a:rPr>
              <a:t>Data</a:t>
            </a:r>
            <a:r>
              <a:rPr lang="en-US" sz="2800" spc="-14" dirty="0">
                <a:latin typeface="Times New Roman"/>
                <a:cs typeface="Times New Roman"/>
              </a:rPr>
              <a:t> </a:t>
            </a:r>
            <a:r>
              <a:rPr lang="en-US" sz="2800" dirty="0">
                <a:latin typeface="Times New Roman"/>
                <a:cs typeface="Times New Roman"/>
              </a:rPr>
              <a:t>can</a:t>
            </a:r>
            <a:r>
              <a:rPr lang="en-US" sz="2800" spc="-14" dirty="0">
                <a:latin typeface="Times New Roman"/>
                <a:cs typeface="Times New Roman"/>
              </a:rPr>
              <a:t> </a:t>
            </a:r>
            <a:r>
              <a:rPr lang="en-US" sz="2800" dirty="0">
                <a:latin typeface="Times New Roman"/>
                <a:cs typeface="Times New Roman"/>
              </a:rPr>
              <a:t>also</a:t>
            </a:r>
            <a:r>
              <a:rPr lang="en-US" sz="2800" spc="-10" dirty="0">
                <a:latin typeface="Times New Roman"/>
                <a:cs typeface="Times New Roman"/>
              </a:rPr>
              <a:t> </a:t>
            </a:r>
            <a:r>
              <a:rPr lang="en-US" sz="2800" dirty="0">
                <a:latin typeface="Times New Roman"/>
                <a:cs typeface="Times New Roman"/>
              </a:rPr>
              <a:t>be</a:t>
            </a:r>
            <a:r>
              <a:rPr lang="en-US" sz="2800" spc="-20" dirty="0">
                <a:latin typeface="Times New Roman"/>
                <a:cs typeface="Times New Roman"/>
              </a:rPr>
              <a:t> </a:t>
            </a:r>
            <a:r>
              <a:rPr lang="en-US" sz="2800" dirty="0">
                <a:latin typeface="Times New Roman"/>
                <a:cs typeface="Times New Roman"/>
              </a:rPr>
              <a:t>read</a:t>
            </a:r>
            <a:r>
              <a:rPr lang="en-US" sz="2800" spc="-10" dirty="0">
                <a:latin typeface="Times New Roman"/>
                <a:cs typeface="Times New Roman"/>
              </a:rPr>
              <a:t> </a:t>
            </a:r>
            <a:r>
              <a:rPr lang="en-US" sz="2800" dirty="0">
                <a:latin typeface="Times New Roman"/>
                <a:cs typeface="Times New Roman"/>
              </a:rPr>
              <a:t>faster</a:t>
            </a:r>
            <a:r>
              <a:rPr lang="en-US" sz="2800" spc="-14" dirty="0">
                <a:latin typeface="Times New Roman"/>
                <a:cs typeface="Times New Roman"/>
              </a:rPr>
              <a:t> </a:t>
            </a:r>
            <a:r>
              <a:rPr lang="en-US" sz="2800" dirty="0">
                <a:latin typeface="Times New Roman"/>
                <a:cs typeface="Times New Roman"/>
              </a:rPr>
              <a:t>from</a:t>
            </a:r>
            <a:r>
              <a:rPr lang="en-US" sz="2800" spc="-17"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outer</a:t>
            </a:r>
            <a:r>
              <a:rPr lang="en-US" sz="2800" spc="-20" dirty="0">
                <a:latin typeface="Times New Roman"/>
                <a:cs typeface="Times New Roman"/>
              </a:rPr>
              <a:t> </a:t>
            </a:r>
            <a:r>
              <a:rPr lang="en-US" sz="2800" dirty="0">
                <a:latin typeface="Times New Roman"/>
                <a:cs typeface="Times New Roman"/>
              </a:rPr>
              <a:t>tracks</a:t>
            </a:r>
            <a:r>
              <a:rPr lang="en-US" sz="2800" spc="-10" dirty="0">
                <a:latin typeface="Times New Roman"/>
                <a:cs typeface="Times New Roman"/>
              </a:rPr>
              <a:t> </a:t>
            </a:r>
            <a:r>
              <a:rPr lang="en-US" sz="2800" dirty="0">
                <a:latin typeface="Times New Roman"/>
                <a:cs typeface="Times New Roman"/>
              </a:rPr>
              <a:t>and</a:t>
            </a:r>
            <a:r>
              <a:rPr lang="en-US" sz="2800" spc="-17" dirty="0">
                <a:latin typeface="Times New Roman"/>
                <a:cs typeface="Times New Roman"/>
              </a:rPr>
              <a:t> </a:t>
            </a:r>
            <a:r>
              <a:rPr lang="en-US" sz="2800" dirty="0">
                <a:latin typeface="Times New Roman"/>
                <a:cs typeface="Times New Roman"/>
              </a:rPr>
              <a:t>sectors</a:t>
            </a:r>
            <a:r>
              <a:rPr lang="en-US" sz="2800" spc="-14" dirty="0">
                <a:latin typeface="Times New Roman"/>
                <a:cs typeface="Times New Roman"/>
              </a:rPr>
              <a:t> </a:t>
            </a:r>
            <a:r>
              <a:rPr lang="en-US" sz="2800" dirty="0">
                <a:latin typeface="Times New Roman"/>
                <a:cs typeface="Times New Roman"/>
              </a:rPr>
              <a:t>than</a:t>
            </a:r>
            <a:r>
              <a:rPr lang="en-US" sz="2800" spc="-17"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inner</a:t>
            </a:r>
            <a:r>
              <a:rPr lang="en-US" sz="2800" spc="-14" dirty="0">
                <a:latin typeface="Times New Roman"/>
                <a:cs typeface="Times New Roman"/>
              </a:rPr>
              <a:t> </a:t>
            </a:r>
            <a:r>
              <a:rPr lang="en-US" sz="2800" spc="-7" dirty="0">
                <a:latin typeface="Times New Roman"/>
                <a:cs typeface="Times New Roman"/>
              </a:rPr>
              <a:t>ones.</a:t>
            </a:r>
            <a:endParaRPr lang="en-US" sz="2800" dirty="0">
              <a:latin typeface="Times New Roman"/>
              <a:cs typeface="Times New Roman"/>
            </a:endParaRPr>
          </a:p>
          <a:p>
            <a:pPr marL="0" indent="0">
              <a:lnSpc>
                <a:spcPct val="120000"/>
              </a:lnSpc>
              <a:buNone/>
            </a:pPr>
            <a:endParaRPr lang="en-NP" dirty="0"/>
          </a:p>
        </p:txBody>
      </p:sp>
      <p:sp>
        <p:nvSpPr>
          <p:cNvPr id="4" name="Date Placeholder 3">
            <a:extLst>
              <a:ext uri="{FF2B5EF4-FFF2-40B4-BE49-F238E27FC236}">
                <a16:creationId xmlns:a16="http://schemas.microsoft.com/office/drawing/2014/main" id="{7997288B-34F3-C3A5-87D8-6FE39D614B1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0F04979E-4B38-DF00-13EB-076793BC9A1E}"/>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F45DF8EA-24B1-6E23-7304-D64F6D236EBB}"/>
              </a:ext>
            </a:extLst>
          </p:cNvPr>
          <p:cNvSpPr>
            <a:spLocks noGrp="1"/>
          </p:cNvSpPr>
          <p:nvPr>
            <p:ph type="sldNum" sz="quarter" idx="12"/>
          </p:nvPr>
        </p:nvSpPr>
        <p:spPr/>
        <p:txBody>
          <a:bodyPr/>
          <a:lstStyle/>
          <a:p>
            <a:fld id="{FBB2CDA3-3741-CA4A-A16E-9752FEDAB45F}" type="slidenum">
              <a:rPr lang="en-NP" smtClean="0"/>
              <a:t>46</a:t>
            </a:fld>
            <a:endParaRPr lang="en-NP"/>
          </a:p>
        </p:txBody>
      </p:sp>
    </p:spTree>
    <p:extLst>
      <p:ext uri="{BB962C8B-B14F-4D97-AF65-F5344CB8AC3E}">
        <p14:creationId xmlns:p14="http://schemas.microsoft.com/office/powerpoint/2010/main" val="3292483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0F0A-A34E-EEF5-554E-976588EB1E1E}"/>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BC509767-4B0C-6583-BABA-6D85A063935A}"/>
              </a:ext>
            </a:extLst>
          </p:cNvPr>
          <p:cNvSpPr>
            <a:spLocks noGrp="1"/>
          </p:cNvSpPr>
          <p:nvPr>
            <p:ph idx="1"/>
          </p:nvPr>
        </p:nvSpPr>
        <p:spPr/>
        <p:txBody>
          <a:bodyPr>
            <a:normAutofit lnSpcReduction="10000"/>
          </a:bodyPr>
          <a:lstStyle/>
          <a:p>
            <a:pPr marL="0" marR="16885" indent="0" algn="just">
              <a:lnSpc>
                <a:spcPct val="120000"/>
              </a:lnSpc>
              <a:buNone/>
            </a:pPr>
            <a:r>
              <a:rPr lang="en-US" sz="2800" b="1" u="sng" dirty="0">
                <a:uFill>
                  <a:solidFill>
                    <a:srgbClr val="000000"/>
                  </a:solidFill>
                </a:uFill>
                <a:latin typeface="Times New Roman"/>
                <a:cs typeface="Times New Roman"/>
              </a:rPr>
              <a:t>Clusters</a:t>
            </a:r>
            <a:r>
              <a:rPr lang="en-US" sz="2800" b="1" dirty="0">
                <a:latin typeface="Times New Roman"/>
                <a:cs typeface="Times New Roman"/>
              </a:rPr>
              <a:t>:</a:t>
            </a:r>
            <a:r>
              <a:rPr lang="en-US" sz="2800" b="1" spc="68" dirty="0">
                <a:latin typeface="Times New Roman"/>
                <a:cs typeface="Times New Roman"/>
              </a:rPr>
              <a:t> </a:t>
            </a:r>
            <a:r>
              <a:rPr lang="en-US" sz="2800" dirty="0">
                <a:latin typeface="Times New Roman"/>
                <a:cs typeface="Times New Roman"/>
              </a:rPr>
              <a:t>Sectors</a:t>
            </a:r>
            <a:r>
              <a:rPr lang="en-US" sz="2800" spc="72" dirty="0">
                <a:latin typeface="Times New Roman"/>
                <a:cs typeface="Times New Roman"/>
              </a:rPr>
              <a:t> </a:t>
            </a:r>
            <a:r>
              <a:rPr lang="en-US" sz="2800" dirty="0">
                <a:latin typeface="Times New Roman"/>
                <a:cs typeface="Times New Roman"/>
              </a:rPr>
              <a:t>are</a:t>
            </a:r>
            <a:r>
              <a:rPr lang="en-US" sz="2800" spc="68" dirty="0">
                <a:latin typeface="Times New Roman"/>
                <a:cs typeface="Times New Roman"/>
              </a:rPr>
              <a:t> </a:t>
            </a:r>
            <a:r>
              <a:rPr lang="en-US" sz="2800" dirty="0">
                <a:latin typeface="Times New Roman"/>
                <a:cs typeface="Times New Roman"/>
              </a:rPr>
              <a:t>grouped</a:t>
            </a:r>
            <a:r>
              <a:rPr lang="en-US" sz="2800" spc="72" dirty="0">
                <a:latin typeface="Times New Roman"/>
                <a:cs typeface="Times New Roman"/>
              </a:rPr>
              <a:t> </a:t>
            </a:r>
            <a:r>
              <a:rPr lang="en-US" sz="2800" dirty="0">
                <a:latin typeface="Times New Roman"/>
                <a:cs typeface="Times New Roman"/>
              </a:rPr>
              <a:t>together</a:t>
            </a:r>
            <a:r>
              <a:rPr lang="en-US" sz="2800" spc="68" dirty="0">
                <a:latin typeface="Times New Roman"/>
                <a:cs typeface="Times New Roman"/>
              </a:rPr>
              <a:t> </a:t>
            </a:r>
            <a:r>
              <a:rPr lang="en-US" sz="2800" dirty="0">
                <a:latin typeface="Times New Roman"/>
                <a:cs typeface="Times New Roman"/>
              </a:rPr>
              <a:t>into</a:t>
            </a:r>
            <a:r>
              <a:rPr lang="en-US" sz="2800" spc="72" dirty="0">
                <a:latin typeface="Times New Roman"/>
                <a:cs typeface="Times New Roman"/>
              </a:rPr>
              <a:t> </a:t>
            </a:r>
            <a:r>
              <a:rPr lang="en-US" sz="2800" dirty="0">
                <a:latin typeface="Times New Roman"/>
                <a:cs typeface="Times New Roman"/>
              </a:rPr>
              <a:t>clusters.</a:t>
            </a:r>
            <a:r>
              <a:rPr lang="en-US" sz="2800" spc="85" dirty="0">
                <a:latin typeface="Times New Roman"/>
                <a:cs typeface="Times New Roman"/>
              </a:rPr>
              <a:t> </a:t>
            </a:r>
            <a:r>
              <a:rPr lang="en-US" sz="2800" dirty="0">
                <a:latin typeface="Times New Roman"/>
                <a:cs typeface="Times New Roman"/>
              </a:rPr>
              <a:t>All</a:t>
            </a:r>
            <a:r>
              <a:rPr lang="en-US" sz="2800" spc="72" dirty="0">
                <a:latin typeface="Times New Roman"/>
                <a:cs typeface="Times New Roman"/>
              </a:rPr>
              <a:t> </a:t>
            </a:r>
            <a:r>
              <a:rPr lang="en-US" sz="2800" dirty="0">
                <a:latin typeface="Times New Roman"/>
                <a:cs typeface="Times New Roman"/>
              </a:rPr>
              <a:t>the</a:t>
            </a:r>
            <a:r>
              <a:rPr lang="en-US" sz="2800" spc="72" dirty="0">
                <a:latin typeface="Times New Roman"/>
                <a:cs typeface="Times New Roman"/>
              </a:rPr>
              <a:t> </a:t>
            </a:r>
            <a:r>
              <a:rPr lang="en-US" sz="2800" dirty="0">
                <a:latin typeface="Times New Roman"/>
                <a:cs typeface="Times New Roman"/>
              </a:rPr>
              <a:t>sectors</a:t>
            </a:r>
            <a:r>
              <a:rPr lang="en-US" sz="2800" spc="72" dirty="0">
                <a:latin typeface="Times New Roman"/>
                <a:cs typeface="Times New Roman"/>
              </a:rPr>
              <a:t> </a:t>
            </a:r>
            <a:r>
              <a:rPr lang="en-US" sz="2800" dirty="0">
                <a:latin typeface="Times New Roman"/>
                <a:cs typeface="Times New Roman"/>
              </a:rPr>
              <a:t>in</a:t>
            </a:r>
            <a:r>
              <a:rPr lang="en-US" sz="2800" spc="72" dirty="0">
                <a:latin typeface="Times New Roman"/>
                <a:cs typeface="Times New Roman"/>
              </a:rPr>
              <a:t> </a:t>
            </a:r>
            <a:r>
              <a:rPr lang="en-US" sz="2800" dirty="0">
                <a:latin typeface="Times New Roman"/>
                <a:cs typeface="Times New Roman"/>
              </a:rPr>
              <a:t>one</a:t>
            </a:r>
            <a:r>
              <a:rPr lang="en-US" sz="2800" spc="68" dirty="0">
                <a:latin typeface="Times New Roman"/>
                <a:cs typeface="Times New Roman"/>
              </a:rPr>
              <a:t> </a:t>
            </a:r>
            <a:r>
              <a:rPr lang="en-US" sz="2800" dirty="0">
                <a:latin typeface="Times New Roman"/>
                <a:cs typeface="Times New Roman"/>
              </a:rPr>
              <a:t>cluster</a:t>
            </a:r>
            <a:r>
              <a:rPr lang="en-US" sz="2800" spc="68" dirty="0">
                <a:latin typeface="Times New Roman"/>
                <a:cs typeface="Times New Roman"/>
              </a:rPr>
              <a:t> </a:t>
            </a:r>
            <a:r>
              <a:rPr lang="en-US" sz="2800" dirty="0">
                <a:latin typeface="Times New Roman"/>
                <a:cs typeface="Times New Roman"/>
              </a:rPr>
              <a:t>are</a:t>
            </a:r>
            <a:r>
              <a:rPr lang="en-US" sz="2800" spc="68" dirty="0">
                <a:latin typeface="Times New Roman"/>
                <a:cs typeface="Times New Roman"/>
              </a:rPr>
              <a:t> </a:t>
            </a:r>
            <a:r>
              <a:rPr lang="en-US" sz="2800" dirty="0">
                <a:latin typeface="Times New Roman"/>
                <a:cs typeface="Times New Roman"/>
              </a:rPr>
              <a:t>taken</a:t>
            </a:r>
            <a:r>
              <a:rPr lang="en-US" sz="2800" spc="72" dirty="0">
                <a:latin typeface="Times New Roman"/>
                <a:cs typeface="Times New Roman"/>
              </a:rPr>
              <a:t> </a:t>
            </a:r>
            <a:r>
              <a:rPr lang="en-US" sz="2800" dirty="0">
                <a:latin typeface="Times New Roman"/>
                <a:cs typeface="Times New Roman"/>
              </a:rPr>
              <a:t>as</a:t>
            </a:r>
            <a:r>
              <a:rPr lang="en-US" sz="2800" spc="72" dirty="0">
                <a:latin typeface="Times New Roman"/>
                <a:cs typeface="Times New Roman"/>
              </a:rPr>
              <a:t> </a:t>
            </a:r>
            <a:r>
              <a:rPr lang="en-US" sz="2800" spc="-34" dirty="0">
                <a:latin typeface="Times New Roman"/>
                <a:cs typeface="Times New Roman"/>
              </a:rPr>
              <a:t>a </a:t>
            </a:r>
            <a:r>
              <a:rPr lang="en-US" sz="2800" dirty="0">
                <a:latin typeface="Times New Roman"/>
                <a:cs typeface="Times New Roman"/>
              </a:rPr>
              <a:t>single</a:t>
            </a:r>
            <a:r>
              <a:rPr lang="en-US" sz="2800" spc="-20" dirty="0">
                <a:latin typeface="Times New Roman"/>
                <a:cs typeface="Times New Roman"/>
              </a:rPr>
              <a:t> </a:t>
            </a:r>
            <a:r>
              <a:rPr lang="en-US" sz="2800" spc="-7" dirty="0">
                <a:latin typeface="Times New Roman"/>
                <a:cs typeface="Times New Roman"/>
              </a:rPr>
              <a:t>unit.</a:t>
            </a:r>
            <a:endParaRPr lang="en-US" sz="2800" dirty="0">
              <a:latin typeface="Times New Roman"/>
              <a:cs typeface="Times New Roman"/>
            </a:endParaRPr>
          </a:p>
          <a:p>
            <a:pPr marL="0" marR="16885" indent="0" algn="just">
              <a:lnSpc>
                <a:spcPct val="120000"/>
              </a:lnSpc>
              <a:spcBef>
                <a:spcPts val="10"/>
              </a:spcBef>
              <a:buNone/>
            </a:pPr>
            <a:r>
              <a:rPr lang="en-US" sz="2800" b="1" u="sng" dirty="0">
                <a:uFill>
                  <a:solidFill>
                    <a:srgbClr val="000000"/>
                  </a:solidFill>
                </a:uFill>
                <a:latin typeface="Times New Roman"/>
                <a:cs typeface="Times New Roman"/>
              </a:rPr>
              <a:t>Extents</a:t>
            </a:r>
            <a:r>
              <a:rPr lang="en-US" sz="2800" b="1" dirty="0">
                <a:latin typeface="Times New Roman"/>
                <a:cs typeface="Times New Roman"/>
              </a:rPr>
              <a:t>:</a:t>
            </a:r>
            <a:r>
              <a:rPr lang="en-US" sz="2800" b="1" spc="130" dirty="0">
                <a:latin typeface="Times New Roman"/>
                <a:cs typeface="Times New Roman"/>
              </a:rPr>
              <a:t> </a:t>
            </a:r>
            <a:r>
              <a:rPr lang="en-US" sz="2800" dirty="0">
                <a:latin typeface="Times New Roman"/>
                <a:cs typeface="Times New Roman"/>
              </a:rPr>
              <a:t>A</a:t>
            </a:r>
            <a:r>
              <a:rPr lang="en-US" sz="2800" spc="130" dirty="0">
                <a:latin typeface="Times New Roman"/>
                <a:cs typeface="Times New Roman"/>
              </a:rPr>
              <a:t> </a:t>
            </a:r>
            <a:r>
              <a:rPr lang="en-US" sz="2800" dirty="0">
                <a:latin typeface="Times New Roman"/>
                <a:cs typeface="Times New Roman"/>
              </a:rPr>
              <a:t>set</a:t>
            </a:r>
            <a:r>
              <a:rPr lang="en-US" sz="2800" spc="133" dirty="0">
                <a:latin typeface="Times New Roman"/>
                <a:cs typeface="Times New Roman"/>
              </a:rPr>
              <a:t> </a:t>
            </a:r>
            <a:r>
              <a:rPr lang="en-US" sz="2800" dirty="0">
                <a:latin typeface="Times New Roman"/>
                <a:cs typeface="Times New Roman"/>
              </a:rPr>
              <a:t>of</a:t>
            </a:r>
            <a:r>
              <a:rPr lang="en-US" sz="2800" spc="133" dirty="0">
                <a:latin typeface="Times New Roman"/>
                <a:cs typeface="Times New Roman"/>
              </a:rPr>
              <a:t> </a:t>
            </a:r>
            <a:r>
              <a:rPr lang="en-US" sz="2800" dirty="0">
                <a:latin typeface="Times New Roman"/>
                <a:cs typeface="Times New Roman"/>
              </a:rPr>
              <a:t>contiguous</a:t>
            </a:r>
            <a:r>
              <a:rPr lang="en-US" sz="2800" spc="133" dirty="0">
                <a:latin typeface="Times New Roman"/>
                <a:cs typeface="Times New Roman"/>
              </a:rPr>
              <a:t> </a:t>
            </a:r>
            <a:r>
              <a:rPr lang="en-US" sz="2800" dirty="0">
                <a:latin typeface="Times New Roman"/>
                <a:cs typeface="Times New Roman"/>
              </a:rPr>
              <a:t>clusters</a:t>
            </a:r>
            <a:r>
              <a:rPr lang="en-US" sz="2800" spc="130" dirty="0">
                <a:latin typeface="Times New Roman"/>
                <a:cs typeface="Times New Roman"/>
              </a:rPr>
              <a:t> </a:t>
            </a:r>
            <a:r>
              <a:rPr lang="en-US" sz="2800" dirty="0">
                <a:latin typeface="Times New Roman"/>
                <a:cs typeface="Times New Roman"/>
              </a:rPr>
              <a:t>storing</a:t>
            </a:r>
            <a:r>
              <a:rPr lang="en-US" sz="2800" spc="126" dirty="0">
                <a:latin typeface="Times New Roman"/>
                <a:cs typeface="Times New Roman"/>
              </a:rPr>
              <a:t> </a:t>
            </a:r>
            <a:r>
              <a:rPr lang="en-US" sz="2800" dirty="0">
                <a:latin typeface="Times New Roman"/>
                <a:cs typeface="Times New Roman"/>
              </a:rPr>
              <a:t>a</a:t>
            </a:r>
            <a:r>
              <a:rPr lang="en-US" sz="2800" spc="136" dirty="0">
                <a:latin typeface="Times New Roman"/>
                <a:cs typeface="Times New Roman"/>
              </a:rPr>
              <a:t> </a:t>
            </a:r>
            <a:r>
              <a:rPr lang="en-US" sz="2800" dirty="0">
                <a:latin typeface="Times New Roman"/>
                <a:cs typeface="Times New Roman"/>
              </a:rPr>
              <a:t>single</a:t>
            </a:r>
            <a:r>
              <a:rPr lang="en-US" sz="2800" spc="130" dirty="0">
                <a:latin typeface="Times New Roman"/>
                <a:cs typeface="Times New Roman"/>
              </a:rPr>
              <a:t> </a:t>
            </a:r>
            <a:r>
              <a:rPr lang="en-US" sz="2800" dirty="0">
                <a:latin typeface="Times New Roman"/>
                <a:cs typeface="Times New Roman"/>
              </a:rPr>
              <a:t>file</a:t>
            </a:r>
            <a:r>
              <a:rPr lang="en-US" sz="2800" spc="130" dirty="0">
                <a:latin typeface="Times New Roman"/>
                <a:cs typeface="Times New Roman"/>
              </a:rPr>
              <a:t> </a:t>
            </a:r>
            <a:r>
              <a:rPr lang="en-US" sz="2800" dirty="0">
                <a:latin typeface="Times New Roman"/>
                <a:cs typeface="Times New Roman"/>
              </a:rPr>
              <a:t>or</a:t>
            </a:r>
            <a:r>
              <a:rPr lang="en-US" sz="2800" spc="133" dirty="0">
                <a:latin typeface="Times New Roman"/>
                <a:cs typeface="Times New Roman"/>
              </a:rPr>
              <a:t> </a:t>
            </a:r>
            <a:r>
              <a:rPr lang="en-US" sz="2800" dirty="0">
                <a:latin typeface="Times New Roman"/>
                <a:cs typeface="Times New Roman"/>
              </a:rPr>
              <a:t>part</a:t>
            </a:r>
            <a:r>
              <a:rPr lang="en-US" sz="2800" spc="130" dirty="0">
                <a:latin typeface="Times New Roman"/>
                <a:cs typeface="Times New Roman"/>
              </a:rPr>
              <a:t> </a:t>
            </a:r>
            <a:r>
              <a:rPr lang="en-US" sz="2800" dirty="0">
                <a:latin typeface="Times New Roman"/>
                <a:cs typeface="Times New Roman"/>
              </a:rPr>
              <a:t>of</a:t>
            </a:r>
            <a:r>
              <a:rPr lang="en-US" sz="2800" spc="130" dirty="0">
                <a:latin typeface="Times New Roman"/>
                <a:cs typeface="Times New Roman"/>
              </a:rPr>
              <a:t> </a:t>
            </a:r>
            <a:r>
              <a:rPr lang="en-US" sz="2800" dirty="0">
                <a:latin typeface="Times New Roman"/>
                <a:cs typeface="Times New Roman"/>
              </a:rPr>
              <a:t>a</a:t>
            </a:r>
            <a:r>
              <a:rPr lang="en-US" sz="2800" spc="136" dirty="0">
                <a:latin typeface="Times New Roman"/>
                <a:cs typeface="Times New Roman"/>
              </a:rPr>
              <a:t> </a:t>
            </a:r>
            <a:r>
              <a:rPr lang="en-US" sz="2800" dirty="0">
                <a:latin typeface="Times New Roman"/>
                <a:cs typeface="Times New Roman"/>
              </a:rPr>
              <a:t>file</a:t>
            </a:r>
            <a:r>
              <a:rPr lang="en-US" sz="2800" spc="133" dirty="0">
                <a:latin typeface="Times New Roman"/>
                <a:cs typeface="Times New Roman"/>
              </a:rPr>
              <a:t> </a:t>
            </a:r>
            <a:r>
              <a:rPr lang="en-US" sz="2800" dirty="0">
                <a:latin typeface="Times New Roman"/>
                <a:cs typeface="Times New Roman"/>
              </a:rPr>
              <a:t>is</a:t>
            </a:r>
            <a:r>
              <a:rPr lang="en-US" sz="2800" spc="133" dirty="0">
                <a:latin typeface="Times New Roman"/>
                <a:cs typeface="Times New Roman"/>
              </a:rPr>
              <a:t> </a:t>
            </a:r>
            <a:r>
              <a:rPr lang="en-US" sz="2800" dirty="0">
                <a:latin typeface="Times New Roman"/>
                <a:cs typeface="Times New Roman"/>
              </a:rPr>
              <a:t>called</a:t>
            </a:r>
            <a:r>
              <a:rPr lang="en-US" sz="2800" spc="130" dirty="0">
                <a:latin typeface="Times New Roman"/>
                <a:cs typeface="Times New Roman"/>
              </a:rPr>
              <a:t> </a:t>
            </a:r>
            <a:r>
              <a:rPr lang="en-US" sz="2800" dirty="0">
                <a:latin typeface="Times New Roman"/>
                <a:cs typeface="Times New Roman"/>
              </a:rPr>
              <a:t>an</a:t>
            </a:r>
            <a:r>
              <a:rPr lang="en-US" sz="2800" spc="133" dirty="0">
                <a:latin typeface="Times New Roman"/>
                <a:cs typeface="Times New Roman"/>
              </a:rPr>
              <a:t> </a:t>
            </a:r>
            <a:r>
              <a:rPr lang="en-US" sz="2800" spc="-7" dirty="0">
                <a:latin typeface="Times New Roman"/>
                <a:cs typeface="Times New Roman"/>
              </a:rPr>
              <a:t>extent. </a:t>
            </a:r>
            <a:r>
              <a:rPr lang="en-US" sz="2800" dirty="0">
                <a:latin typeface="Times New Roman"/>
                <a:cs typeface="Times New Roman"/>
              </a:rPr>
              <a:t>Reducing</a:t>
            </a:r>
            <a:r>
              <a:rPr lang="en-US" sz="2800" spc="75" dirty="0">
                <a:latin typeface="Times New Roman"/>
                <a:cs typeface="Times New Roman"/>
              </a:rPr>
              <a:t> </a:t>
            </a:r>
            <a:r>
              <a:rPr lang="en-US" sz="2800" dirty="0">
                <a:latin typeface="Times New Roman"/>
                <a:cs typeface="Times New Roman"/>
              </a:rPr>
              <a:t>the</a:t>
            </a:r>
            <a:r>
              <a:rPr lang="en-US" sz="2800" spc="82" dirty="0">
                <a:latin typeface="Times New Roman"/>
                <a:cs typeface="Times New Roman"/>
              </a:rPr>
              <a:t> </a:t>
            </a:r>
            <a:r>
              <a:rPr lang="en-US" sz="2800" dirty="0">
                <a:latin typeface="Times New Roman"/>
                <a:cs typeface="Times New Roman"/>
              </a:rPr>
              <a:t>number</a:t>
            </a:r>
            <a:r>
              <a:rPr lang="en-US" sz="2800" spc="78" dirty="0">
                <a:latin typeface="Times New Roman"/>
                <a:cs typeface="Times New Roman"/>
              </a:rPr>
              <a:t> </a:t>
            </a:r>
            <a:r>
              <a:rPr lang="en-US" sz="2800" dirty="0">
                <a:latin typeface="Times New Roman"/>
                <a:cs typeface="Times New Roman"/>
              </a:rPr>
              <a:t>of</a:t>
            </a:r>
            <a:r>
              <a:rPr lang="en-US" sz="2800" spc="92" dirty="0">
                <a:latin typeface="Times New Roman"/>
                <a:cs typeface="Times New Roman"/>
              </a:rPr>
              <a:t> </a:t>
            </a:r>
            <a:r>
              <a:rPr lang="en-US" sz="2800" dirty="0">
                <a:latin typeface="Times New Roman"/>
                <a:cs typeface="Times New Roman"/>
              </a:rPr>
              <a:t>extents</a:t>
            </a:r>
            <a:r>
              <a:rPr lang="en-US" sz="2800" spc="75" dirty="0">
                <a:latin typeface="Times New Roman"/>
                <a:cs typeface="Times New Roman"/>
              </a:rPr>
              <a:t> </a:t>
            </a:r>
            <a:r>
              <a:rPr lang="en-US" sz="2800" dirty="0">
                <a:latin typeface="Times New Roman"/>
                <a:cs typeface="Times New Roman"/>
              </a:rPr>
              <a:t>in</a:t>
            </a:r>
            <a:r>
              <a:rPr lang="en-US" sz="2800" spc="85" dirty="0">
                <a:latin typeface="Times New Roman"/>
                <a:cs typeface="Times New Roman"/>
              </a:rPr>
              <a:t> </a:t>
            </a:r>
            <a:r>
              <a:rPr lang="en-US" sz="2800" dirty="0">
                <a:latin typeface="Times New Roman"/>
                <a:cs typeface="Times New Roman"/>
              </a:rPr>
              <a:t>a</a:t>
            </a:r>
            <a:r>
              <a:rPr lang="en-US" sz="2800" spc="82" dirty="0">
                <a:latin typeface="Times New Roman"/>
                <a:cs typeface="Times New Roman"/>
              </a:rPr>
              <a:t> </a:t>
            </a:r>
            <a:r>
              <a:rPr lang="en-US" sz="2800" dirty="0">
                <a:latin typeface="Times New Roman"/>
                <a:cs typeface="Times New Roman"/>
              </a:rPr>
              <a:t>file</a:t>
            </a:r>
            <a:r>
              <a:rPr lang="en-US" sz="2800" spc="72" dirty="0">
                <a:latin typeface="Times New Roman"/>
                <a:cs typeface="Times New Roman"/>
              </a:rPr>
              <a:t> </a:t>
            </a:r>
            <a:r>
              <a:rPr lang="en-US" sz="2800" dirty="0">
                <a:latin typeface="Times New Roman"/>
                <a:cs typeface="Times New Roman"/>
              </a:rPr>
              <a:t>is</a:t>
            </a:r>
            <a:r>
              <a:rPr lang="en-US" sz="2800" spc="85" dirty="0">
                <a:latin typeface="Times New Roman"/>
                <a:cs typeface="Times New Roman"/>
              </a:rPr>
              <a:t> </a:t>
            </a:r>
            <a:r>
              <a:rPr lang="en-US" sz="2800" dirty="0">
                <a:latin typeface="Times New Roman"/>
                <a:cs typeface="Times New Roman"/>
              </a:rPr>
              <a:t>achieved</a:t>
            </a:r>
            <a:r>
              <a:rPr lang="en-US" sz="2800" spc="82" dirty="0">
                <a:latin typeface="Times New Roman"/>
                <a:cs typeface="Times New Roman"/>
              </a:rPr>
              <a:t> </a:t>
            </a:r>
            <a:r>
              <a:rPr lang="en-US" sz="2800" dirty="0">
                <a:latin typeface="Times New Roman"/>
                <a:cs typeface="Times New Roman"/>
              </a:rPr>
              <a:t>using</a:t>
            </a:r>
            <a:r>
              <a:rPr lang="en-US" sz="2800" spc="78" dirty="0">
                <a:latin typeface="Times New Roman"/>
                <a:cs typeface="Times New Roman"/>
              </a:rPr>
              <a:t> </a:t>
            </a:r>
            <a:r>
              <a:rPr lang="en-US" sz="2800" dirty="0">
                <a:latin typeface="Times New Roman"/>
                <a:cs typeface="Times New Roman"/>
              </a:rPr>
              <a:t>a</a:t>
            </a:r>
            <a:r>
              <a:rPr lang="en-US" sz="2800" spc="78" dirty="0">
                <a:latin typeface="Times New Roman"/>
                <a:cs typeface="Times New Roman"/>
              </a:rPr>
              <a:t> </a:t>
            </a:r>
            <a:r>
              <a:rPr lang="en-US" sz="2800" dirty="0">
                <a:latin typeface="Times New Roman"/>
                <a:cs typeface="Times New Roman"/>
              </a:rPr>
              <a:t>process</a:t>
            </a:r>
            <a:r>
              <a:rPr lang="en-US" sz="2800" spc="85" dirty="0">
                <a:latin typeface="Times New Roman"/>
                <a:cs typeface="Times New Roman"/>
              </a:rPr>
              <a:t> </a:t>
            </a:r>
            <a:r>
              <a:rPr lang="en-US" sz="2800" dirty="0">
                <a:latin typeface="Times New Roman"/>
                <a:cs typeface="Times New Roman"/>
              </a:rPr>
              <a:t>known</a:t>
            </a:r>
            <a:r>
              <a:rPr lang="en-US" sz="2800" spc="85" dirty="0">
                <a:latin typeface="Times New Roman"/>
                <a:cs typeface="Times New Roman"/>
              </a:rPr>
              <a:t> </a:t>
            </a:r>
            <a:r>
              <a:rPr lang="en-US" sz="2800" dirty="0">
                <a:latin typeface="Times New Roman"/>
                <a:cs typeface="Times New Roman"/>
              </a:rPr>
              <a:t>as</a:t>
            </a:r>
            <a:r>
              <a:rPr lang="en-US" sz="2800" spc="82" dirty="0">
                <a:latin typeface="Times New Roman"/>
                <a:cs typeface="Times New Roman"/>
              </a:rPr>
              <a:t> </a:t>
            </a:r>
            <a:r>
              <a:rPr lang="en-US" sz="2800" spc="-7" dirty="0">
                <a:latin typeface="Times New Roman"/>
                <a:cs typeface="Times New Roman"/>
              </a:rPr>
              <a:t>defragmentation, </a:t>
            </a:r>
            <a:r>
              <a:rPr lang="en-US" sz="2800" dirty="0">
                <a:latin typeface="Times New Roman"/>
                <a:cs typeface="Times New Roman"/>
              </a:rPr>
              <a:t>which</a:t>
            </a:r>
            <a:r>
              <a:rPr lang="en-US" sz="2800" spc="-31" dirty="0">
                <a:latin typeface="Times New Roman"/>
                <a:cs typeface="Times New Roman"/>
              </a:rPr>
              <a:t> </a:t>
            </a:r>
            <a:r>
              <a:rPr lang="en-US" sz="2800" dirty="0">
                <a:latin typeface="Times New Roman"/>
                <a:cs typeface="Times New Roman"/>
              </a:rPr>
              <a:t>improves</a:t>
            </a:r>
            <a:r>
              <a:rPr lang="en-US" sz="2800" spc="-27" dirty="0">
                <a:latin typeface="Times New Roman"/>
                <a:cs typeface="Times New Roman"/>
              </a:rPr>
              <a:t> </a:t>
            </a:r>
            <a:r>
              <a:rPr lang="en-US" sz="2800" spc="-7" dirty="0">
                <a:latin typeface="Times New Roman"/>
                <a:cs typeface="Times New Roman"/>
              </a:rPr>
              <a:t>performance.</a:t>
            </a:r>
            <a:endParaRPr lang="en-US" sz="2800" dirty="0">
              <a:latin typeface="Times New Roman"/>
              <a:cs typeface="Times New Roman"/>
            </a:endParaRPr>
          </a:p>
          <a:p>
            <a:pPr marL="0" marR="17318" indent="0" algn="just">
              <a:lnSpc>
                <a:spcPct val="120000"/>
              </a:lnSpc>
              <a:spcBef>
                <a:spcPts val="44"/>
              </a:spcBef>
              <a:buNone/>
            </a:pPr>
            <a:r>
              <a:rPr lang="en-US" sz="2800" b="1" u="sng" dirty="0">
                <a:uFill>
                  <a:solidFill>
                    <a:srgbClr val="000000"/>
                  </a:solidFill>
                </a:uFill>
                <a:latin typeface="Times New Roman"/>
                <a:cs typeface="Times New Roman"/>
              </a:rPr>
              <a:t>Bandwidth:</a:t>
            </a:r>
            <a:r>
              <a:rPr lang="en-US" sz="2800" b="1" spc="24"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disk</a:t>
            </a:r>
            <a:r>
              <a:rPr lang="en-US" sz="2800" spc="27" dirty="0">
                <a:latin typeface="Times New Roman"/>
                <a:cs typeface="Times New Roman"/>
              </a:rPr>
              <a:t> </a:t>
            </a:r>
            <a:r>
              <a:rPr lang="en-US" sz="2800" dirty="0">
                <a:latin typeface="Times New Roman"/>
                <a:cs typeface="Times New Roman"/>
              </a:rPr>
              <a:t>bandwidth</a:t>
            </a:r>
            <a:r>
              <a:rPr lang="en-US" sz="2800" spc="27" dirty="0">
                <a:latin typeface="Times New Roman"/>
                <a:cs typeface="Times New Roman"/>
              </a:rPr>
              <a:t> </a:t>
            </a:r>
            <a:r>
              <a:rPr lang="en-US" sz="2800" dirty="0">
                <a:latin typeface="Times New Roman"/>
                <a:cs typeface="Times New Roman"/>
              </a:rPr>
              <a:t>is</a:t>
            </a:r>
            <a:r>
              <a:rPr lang="en-US" sz="2800" spc="24" dirty="0">
                <a:latin typeface="Times New Roman"/>
                <a:cs typeface="Times New Roman"/>
              </a:rPr>
              <a:t> </a:t>
            </a:r>
            <a:r>
              <a:rPr lang="en-US" sz="2800" dirty="0">
                <a:latin typeface="Times New Roman"/>
                <a:cs typeface="Times New Roman"/>
              </a:rPr>
              <a:t>the</a:t>
            </a:r>
            <a:r>
              <a:rPr lang="en-US" sz="2800" spc="24" dirty="0">
                <a:latin typeface="Times New Roman"/>
                <a:cs typeface="Times New Roman"/>
              </a:rPr>
              <a:t> </a:t>
            </a:r>
            <a:r>
              <a:rPr lang="en-US" sz="2800" dirty="0">
                <a:latin typeface="Times New Roman"/>
                <a:cs typeface="Times New Roman"/>
              </a:rPr>
              <a:t>total</a:t>
            </a:r>
            <a:r>
              <a:rPr lang="en-US" sz="2800" spc="24" dirty="0">
                <a:latin typeface="Times New Roman"/>
                <a:cs typeface="Times New Roman"/>
              </a:rPr>
              <a:t> </a:t>
            </a:r>
            <a:r>
              <a:rPr lang="en-US" sz="2800" dirty="0">
                <a:latin typeface="Times New Roman"/>
                <a:cs typeface="Times New Roman"/>
              </a:rPr>
              <a:t>number</a:t>
            </a:r>
            <a:r>
              <a:rPr lang="en-US" sz="2800" spc="24" dirty="0">
                <a:latin typeface="Times New Roman"/>
                <a:cs typeface="Times New Roman"/>
              </a:rPr>
              <a:t> </a:t>
            </a:r>
            <a:r>
              <a:rPr lang="en-US" sz="2800" dirty="0">
                <a:latin typeface="Times New Roman"/>
                <a:cs typeface="Times New Roman"/>
              </a:rPr>
              <a:t>of</a:t>
            </a:r>
            <a:r>
              <a:rPr lang="en-US" sz="2800" spc="20" dirty="0">
                <a:latin typeface="Times New Roman"/>
                <a:cs typeface="Times New Roman"/>
              </a:rPr>
              <a:t> </a:t>
            </a:r>
            <a:r>
              <a:rPr lang="en-US" sz="2800" dirty="0">
                <a:latin typeface="Times New Roman"/>
                <a:cs typeface="Times New Roman"/>
              </a:rPr>
              <a:t>bytes</a:t>
            </a:r>
            <a:r>
              <a:rPr lang="en-US" sz="2800" spc="24" dirty="0">
                <a:latin typeface="Times New Roman"/>
                <a:cs typeface="Times New Roman"/>
              </a:rPr>
              <a:t> </a:t>
            </a:r>
            <a:r>
              <a:rPr lang="en-US" sz="2800" dirty="0">
                <a:latin typeface="Times New Roman"/>
                <a:cs typeface="Times New Roman"/>
              </a:rPr>
              <a:t>transferred,</a:t>
            </a:r>
            <a:r>
              <a:rPr lang="en-US" sz="2800" spc="31" dirty="0">
                <a:latin typeface="Times New Roman"/>
                <a:cs typeface="Times New Roman"/>
              </a:rPr>
              <a:t> </a:t>
            </a:r>
            <a:r>
              <a:rPr lang="en-US" sz="2800" dirty="0">
                <a:latin typeface="Times New Roman"/>
                <a:cs typeface="Times New Roman"/>
              </a:rPr>
              <a:t>divided</a:t>
            </a:r>
            <a:r>
              <a:rPr lang="en-US" sz="2800" spc="20" dirty="0">
                <a:latin typeface="Times New Roman"/>
                <a:cs typeface="Times New Roman"/>
              </a:rPr>
              <a:t> </a:t>
            </a:r>
            <a:r>
              <a:rPr lang="en-US" sz="2800" dirty="0">
                <a:latin typeface="Times New Roman"/>
                <a:cs typeface="Times New Roman"/>
              </a:rPr>
              <a:t>by</a:t>
            </a:r>
            <a:r>
              <a:rPr lang="en-US" sz="2800" spc="7"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total</a:t>
            </a:r>
            <a:r>
              <a:rPr lang="en-US" sz="2800" spc="27" dirty="0">
                <a:latin typeface="Times New Roman"/>
                <a:cs typeface="Times New Roman"/>
              </a:rPr>
              <a:t> </a:t>
            </a:r>
            <a:r>
              <a:rPr lang="en-US" sz="2800" spc="-14" dirty="0">
                <a:latin typeface="Times New Roman"/>
                <a:cs typeface="Times New Roman"/>
              </a:rPr>
              <a:t>time </a:t>
            </a:r>
            <a:r>
              <a:rPr lang="en-US" sz="2800" dirty="0">
                <a:latin typeface="Times New Roman"/>
                <a:cs typeface="Times New Roman"/>
              </a:rPr>
              <a:t>between</a:t>
            </a:r>
            <a:r>
              <a:rPr lang="en-US" sz="2800" spc="-17"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first</a:t>
            </a:r>
            <a:r>
              <a:rPr lang="en-US" sz="2800" spc="-17" dirty="0">
                <a:latin typeface="Times New Roman"/>
                <a:cs typeface="Times New Roman"/>
              </a:rPr>
              <a:t> </a:t>
            </a:r>
            <a:r>
              <a:rPr lang="en-US" sz="2800" dirty="0">
                <a:latin typeface="Times New Roman"/>
                <a:cs typeface="Times New Roman"/>
              </a:rPr>
              <a:t>request</a:t>
            </a:r>
            <a:r>
              <a:rPr lang="en-US" sz="2800" spc="-14" dirty="0">
                <a:latin typeface="Times New Roman"/>
                <a:cs typeface="Times New Roman"/>
              </a:rPr>
              <a:t> </a:t>
            </a:r>
            <a:r>
              <a:rPr lang="en-US" sz="2800" dirty="0">
                <a:latin typeface="Times New Roman"/>
                <a:cs typeface="Times New Roman"/>
              </a:rPr>
              <a:t>for</a:t>
            </a:r>
            <a:r>
              <a:rPr lang="en-US" sz="2800" spc="-20" dirty="0">
                <a:latin typeface="Times New Roman"/>
                <a:cs typeface="Times New Roman"/>
              </a:rPr>
              <a:t> </a:t>
            </a:r>
            <a:r>
              <a:rPr lang="en-US" sz="2800" dirty="0">
                <a:latin typeface="Times New Roman"/>
                <a:cs typeface="Times New Roman"/>
              </a:rPr>
              <a:t>service</a:t>
            </a:r>
            <a:r>
              <a:rPr lang="en-US" sz="2800" spc="-17" dirty="0">
                <a:latin typeface="Times New Roman"/>
                <a:cs typeface="Times New Roman"/>
              </a:rPr>
              <a:t> </a:t>
            </a:r>
            <a:r>
              <a:rPr lang="en-US" sz="2800" dirty="0">
                <a:latin typeface="Times New Roman"/>
                <a:cs typeface="Times New Roman"/>
              </a:rPr>
              <a:t>and</a:t>
            </a:r>
            <a:r>
              <a:rPr lang="en-US" sz="2800" spc="-17"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completion</a:t>
            </a:r>
            <a:r>
              <a:rPr lang="en-US" sz="2800" spc="-14" dirty="0">
                <a:latin typeface="Times New Roman"/>
                <a:cs typeface="Times New Roman"/>
              </a:rPr>
              <a:t> </a:t>
            </a:r>
            <a:r>
              <a:rPr lang="en-US" sz="2800" dirty="0">
                <a:latin typeface="Times New Roman"/>
                <a:cs typeface="Times New Roman"/>
              </a:rPr>
              <a:t>of</a:t>
            </a:r>
            <a:r>
              <a:rPr lang="en-US" sz="2800" spc="-20" dirty="0">
                <a:latin typeface="Times New Roman"/>
                <a:cs typeface="Times New Roman"/>
              </a:rPr>
              <a:t> </a:t>
            </a:r>
            <a:r>
              <a:rPr lang="en-US" sz="2800" dirty="0">
                <a:latin typeface="Times New Roman"/>
                <a:cs typeface="Times New Roman"/>
              </a:rPr>
              <a:t>the</a:t>
            </a:r>
            <a:r>
              <a:rPr lang="en-US" sz="2800" spc="-17" dirty="0">
                <a:latin typeface="Times New Roman"/>
                <a:cs typeface="Times New Roman"/>
              </a:rPr>
              <a:t> </a:t>
            </a:r>
            <a:r>
              <a:rPr lang="en-US" sz="2800" dirty="0">
                <a:latin typeface="Times New Roman"/>
                <a:cs typeface="Times New Roman"/>
              </a:rPr>
              <a:t>last</a:t>
            </a:r>
            <a:r>
              <a:rPr lang="en-US" sz="2800" spc="-14" dirty="0">
                <a:latin typeface="Times New Roman"/>
                <a:cs typeface="Times New Roman"/>
              </a:rPr>
              <a:t> </a:t>
            </a:r>
            <a:r>
              <a:rPr lang="en-US" sz="2800" spc="-7" dirty="0">
                <a:latin typeface="Times New Roman"/>
                <a:cs typeface="Times New Roman"/>
              </a:rPr>
              <a:t>transfer.</a:t>
            </a:r>
            <a:endParaRPr lang="en-US" sz="2800" dirty="0">
              <a:latin typeface="Times New Roman"/>
              <a:cs typeface="Times New Roman"/>
            </a:endParaRPr>
          </a:p>
          <a:p>
            <a:pPr marL="0" indent="0">
              <a:lnSpc>
                <a:spcPct val="120000"/>
              </a:lnSpc>
              <a:spcBef>
                <a:spcPts val="75"/>
              </a:spcBef>
              <a:buNone/>
            </a:pP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BDC53DAF-4DD4-01C0-842A-D56ADA30D9C7}"/>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F208710F-A6A1-0738-FD5C-614E50DF630F}"/>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D6690373-C1CE-BF33-5DB1-76C71777AB9A}"/>
              </a:ext>
            </a:extLst>
          </p:cNvPr>
          <p:cNvSpPr>
            <a:spLocks noGrp="1"/>
          </p:cNvSpPr>
          <p:nvPr>
            <p:ph type="sldNum" sz="quarter" idx="12"/>
          </p:nvPr>
        </p:nvSpPr>
        <p:spPr/>
        <p:txBody>
          <a:bodyPr/>
          <a:lstStyle/>
          <a:p>
            <a:fld id="{FBB2CDA3-3741-CA4A-A16E-9752FEDAB45F}" type="slidenum">
              <a:rPr lang="en-NP" smtClean="0"/>
              <a:t>47</a:t>
            </a:fld>
            <a:endParaRPr lang="en-NP"/>
          </a:p>
        </p:txBody>
      </p:sp>
    </p:spTree>
    <p:extLst>
      <p:ext uri="{BB962C8B-B14F-4D97-AF65-F5344CB8AC3E}">
        <p14:creationId xmlns:p14="http://schemas.microsoft.com/office/powerpoint/2010/main" val="1231652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1306-0D1D-CA12-727C-85A0F2ABE3CD}"/>
              </a:ext>
            </a:extLst>
          </p:cNvPr>
          <p:cNvSpPr>
            <a:spLocks noGrp="1"/>
          </p:cNvSpPr>
          <p:nvPr>
            <p:ph type="title"/>
          </p:nvPr>
        </p:nvSpPr>
        <p:spPr/>
        <p:txBody>
          <a:bodyPr/>
          <a:lstStyle/>
          <a:p>
            <a:r>
              <a:rPr lang="en-NP" dirty="0"/>
              <a:t>R</a:t>
            </a:r>
            <a:r>
              <a:rPr lang="en-US" dirty="0"/>
              <a:t>AM Disk</a:t>
            </a:r>
            <a:endParaRPr lang="en-NP" dirty="0"/>
          </a:p>
        </p:txBody>
      </p:sp>
      <p:sp>
        <p:nvSpPr>
          <p:cNvPr id="3" name="Content Placeholder 2">
            <a:extLst>
              <a:ext uri="{FF2B5EF4-FFF2-40B4-BE49-F238E27FC236}">
                <a16:creationId xmlns:a16="http://schemas.microsoft.com/office/drawing/2014/main" id="{467D868B-B929-9A87-4115-98FC9B5AAC1D}"/>
              </a:ext>
            </a:extLst>
          </p:cNvPr>
          <p:cNvSpPr>
            <a:spLocks noGrp="1"/>
          </p:cNvSpPr>
          <p:nvPr>
            <p:ph idx="1"/>
          </p:nvPr>
        </p:nvSpPr>
        <p:spPr/>
        <p:txBody>
          <a:bodyPr/>
          <a:lstStyle/>
          <a:p>
            <a:r>
              <a:rPr lang="en-NP" dirty="0"/>
              <a:t>A RAM disk or RAM drive is a block of RAM that a computer’s software is treating as if the memory were a disk drive(Secondary storage).</a:t>
            </a:r>
          </a:p>
          <a:p>
            <a:r>
              <a:rPr lang="en-NP" dirty="0"/>
              <a:t>It is sometimes referred as a virtual RAM drive or software RAM drive to distinguish it from a hardware RAM drive that uses separate hardware containing RAM.</a:t>
            </a:r>
          </a:p>
          <a:p>
            <a:r>
              <a:rPr lang="en-US" dirty="0"/>
              <a:t>Unlike traditional storage devices such as hard drives or solid-state drives (SSDs), which store data persistently even when the power is turned off, RAM disks are volatile and lose their data when the computer is shut down or restarted.</a:t>
            </a:r>
            <a:endParaRPr lang="en-NP" dirty="0"/>
          </a:p>
        </p:txBody>
      </p:sp>
      <p:sp>
        <p:nvSpPr>
          <p:cNvPr id="4" name="Date Placeholder 3">
            <a:extLst>
              <a:ext uri="{FF2B5EF4-FFF2-40B4-BE49-F238E27FC236}">
                <a16:creationId xmlns:a16="http://schemas.microsoft.com/office/drawing/2014/main" id="{2316E52D-7ACD-E277-2A27-F6F98E462CEF}"/>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CB20C2BC-8B75-FF71-A106-56AE33D34DE3}"/>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FD8A4C3F-BDCC-8B63-33BB-76971A990DEB}"/>
              </a:ext>
            </a:extLst>
          </p:cNvPr>
          <p:cNvSpPr>
            <a:spLocks noGrp="1"/>
          </p:cNvSpPr>
          <p:nvPr>
            <p:ph type="sldNum" sz="quarter" idx="12"/>
          </p:nvPr>
        </p:nvSpPr>
        <p:spPr/>
        <p:txBody>
          <a:bodyPr/>
          <a:lstStyle/>
          <a:p>
            <a:fld id="{FBB2CDA3-3741-CA4A-A16E-9752FEDAB45F}" type="slidenum">
              <a:rPr lang="en-NP" smtClean="0"/>
              <a:t>48</a:t>
            </a:fld>
            <a:endParaRPr lang="en-NP"/>
          </a:p>
        </p:txBody>
      </p:sp>
    </p:spTree>
    <p:extLst>
      <p:ext uri="{BB962C8B-B14F-4D97-AF65-F5344CB8AC3E}">
        <p14:creationId xmlns:p14="http://schemas.microsoft.com/office/powerpoint/2010/main" val="1585072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20DC-113F-D89A-1822-BE11D04B6008}"/>
              </a:ext>
            </a:extLst>
          </p:cNvPr>
          <p:cNvSpPr>
            <a:spLocks noGrp="1"/>
          </p:cNvSpPr>
          <p:nvPr>
            <p:ph type="title"/>
          </p:nvPr>
        </p:nvSpPr>
        <p:spPr/>
        <p:txBody>
          <a:bodyPr/>
          <a:lstStyle/>
          <a:p>
            <a:r>
              <a:rPr lang="en-NP" dirty="0"/>
              <a:t>Idea behind RAM Disk</a:t>
            </a:r>
          </a:p>
        </p:txBody>
      </p:sp>
      <p:pic>
        <p:nvPicPr>
          <p:cNvPr id="8" name="Content Placeholder 7">
            <a:extLst>
              <a:ext uri="{FF2B5EF4-FFF2-40B4-BE49-F238E27FC236}">
                <a16:creationId xmlns:a16="http://schemas.microsoft.com/office/drawing/2014/main" id="{F80AF212-4004-1A6E-D9D2-070FB3EC322F}"/>
              </a:ext>
            </a:extLst>
          </p:cNvPr>
          <p:cNvPicPr>
            <a:picLocks noGrp="1" noChangeAspect="1"/>
          </p:cNvPicPr>
          <p:nvPr>
            <p:ph idx="1"/>
          </p:nvPr>
        </p:nvPicPr>
        <p:blipFill>
          <a:blip r:embed="rId2"/>
          <a:stretch>
            <a:fillRect/>
          </a:stretch>
        </p:blipFill>
        <p:spPr>
          <a:xfrm>
            <a:off x="2352972" y="1825625"/>
            <a:ext cx="7486055" cy="4351338"/>
          </a:xfrm>
        </p:spPr>
      </p:pic>
      <p:sp>
        <p:nvSpPr>
          <p:cNvPr id="4" name="Date Placeholder 3">
            <a:extLst>
              <a:ext uri="{FF2B5EF4-FFF2-40B4-BE49-F238E27FC236}">
                <a16:creationId xmlns:a16="http://schemas.microsoft.com/office/drawing/2014/main" id="{49C25F3F-A576-FB3E-8E6D-13306884488D}"/>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9BD119E0-CFB6-B523-DFD8-005ED43025BA}"/>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8EF77C75-1A1A-F087-DDEE-F2D4D24623E9}"/>
              </a:ext>
            </a:extLst>
          </p:cNvPr>
          <p:cNvSpPr>
            <a:spLocks noGrp="1"/>
          </p:cNvSpPr>
          <p:nvPr>
            <p:ph type="sldNum" sz="quarter" idx="12"/>
          </p:nvPr>
        </p:nvSpPr>
        <p:spPr/>
        <p:txBody>
          <a:bodyPr/>
          <a:lstStyle/>
          <a:p>
            <a:fld id="{FBB2CDA3-3741-CA4A-A16E-9752FEDAB45F}" type="slidenum">
              <a:rPr lang="en-NP" smtClean="0"/>
              <a:t>49</a:t>
            </a:fld>
            <a:endParaRPr lang="en-NP"/>
          </a:p>
        </p:txBody>
      </p:sp>
    </p:spTree>
    <p:extLst>
      <p:ext uri="{BB962C8B-B14F-4D97-AF65-F5344CB8AC3E}">
        <p14:creationId xmlns:p14="http://schemas.microsoft.com/office/powerpoint/2010/main" val="62532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DD19-5BFC-6749-9720-8F08B09B0F9C}"/>
              </a:ext>
            </a:extLst>
          </p:cNvPr>
          <p:cNvSpPr>
            <a:spLocks noGrp="1"/>
          </p:cNvSpPr>
          <p:nvPr>
            <p:ph type="title"/>
          </p:nvPr>
        </p:nvSpPr>
        <p:spPr/>
        <p:txBody>
          <a:bodyPr/>
          <a:lstStyle/>
          <a:p>
            <a:r>
              <a:rPr lang="en-US" sz="4400" b="1" dirty="0">
                <a:uFill>
                  <a:solidFill>
                    <a:srgbClr val="000000"/>
                  </a:solidFill>
                </a:uFill>
                <a:latin typeface="Times New Roman"/>
                <a:cs typeface="Times New Roman"/>
              </a:rPr>
              <a:t>Principle</a:t>
            </a:r>
            <a:r>
              <a:rPr lang="en-US" sz="4400" b="1" spc="-20"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of</a:t>
            </a:r>
            <a:r>
              <a:rPr lang="en-US" sz="4400" b="1" spc="-7" dirty="0">
                <a:uFill>
                  <a:solidFill>
                    <a:srgbClr val="000000"/>
                  </a:solidFill>
                </a:uFill>
                <a:latin typeface="Times New Roman"/>
                <a:cs typeface="Times New Roman"/>
              </a:rPr>
              <a:t> </a:t>
            </a:r>
            <a:r>
              <a:rPr lang="en-US" sz="4400" b="1" dirty="0">
                <a:uFill>
                  <a:solidFill>
                    <a:srgbClr val="000000"/>
                  </a:solidFill>
                </a:uFill>
                <a:latin typeface="Times New Roman"/>
                <a:cs typeface="Times New Roman"/>
              </a:rPr>
              <a:t>I/O</a:t>
            </a:r>
            <a:r>
              <a:rPr lang="en-US" sz="4400" b="1" spc="-7" dirty="0">
                <a:uFill>
                  <a:solidFill>
                    <a:srgbClr val="000000"/>
                  </a:solidFill>
                </a:uFill>
                <a:latin typeface="Times New Roman"/>
                <a:cs typeface="Times New Roman"/>
              </a:rPr>
              <a:t> Hardware</a:t>
            </a:r>
            <a:endParaRPr lang="en-NP" dirty="0"/>
          </a:p>
        </p:txBody>
      </p:sp>
      <p:sp>
        <p:nvSpPr>
          <p:cNvPr id="3" name="Content Placeholder 2">
            <a:extLst>
              <a:ext uri="{FF2B5EF4-FFF2-40B4-BE49-F238E27FC236}">
                <a16:creationId xmlns:a16="http://schemas.microsoft.com/office/drawing/2014/main" id="{BFA90C63-3444-A4BE-8DF1-1F15E059F2D1}"/>
              </a:ext>
            </a:extLst>
          </p:cNvPr>
          <p:cNvSpPr>
            <a:spLocks noGrp="1"/>
          </p:cNvSpPr>
          <p:nvPr>
            <p:ph idx="1"/>
          </p:nvPr>
        </p:nvSpPr>
        <p:spPr/>
        <p:txBody>
          <a:bodyPr/>
          <a:lstStyle/>
          <a:p>
            <a:pPr marL="634274" marR="16019" indent="-457200" algn="just">
              <a:lnSpc>
                <a:spcPct val="110200"/>
              </a:lnSpc>
              <a:spcBef>
                <a:spcPts val="20"/>
              </a:spcBef>
            </a:pPr>
            <a:r>
              <a:rPr lang="en-US" sz="2800" dirty="0">
                <a:latin typeface="Times New Roman"/>
                <a:cs typeface="Times New Roman"/>
              </a:rPr>
              <a:t>Different</a:t>
            </a:r>
            <a:r>
              <a:rPr lang="en-US" sz="2800" spc="72" dirty="0">
                <a:latin typeface="Times New Roman"/>
                <a:cs typeface="Times New Roman"/>
              </a:rPr>
              <a:t> </a:t>
            </a:r>
            <a:r>
              <a:rPr lang="en-US" sz="2800" dirty="0">
                <a:latin typeface="Times New Roman"/>
                <a:cs typeface="Times New Roman"/>
              </a:rPr>
              <a:t>people</a:t>
            </a:r>
            <a:r>
              <a:rPr lang="en-US" sz="2800" spc="78" dirty="0">
                <a:latin typeface="Times New Roman"/>
                <a:cs typeface="Times New Roman"/>
              </a:rPr>
              <a:t> </a:t>
            </a:r>
            <a:r>
              <a:rPr lang="en-US" sz="2800" dirty="0">
                <a:latin typeface="Times New Roman"/>
                <a:cs typeface="Times New Roman"/>
              </a:rPr>
              <a:t>look</a:t>
            </a:r>
            <a:r>
              <a:rPr lang="en-US" sz="2800" spc="75" dirty="0">
                <a:latin typeface="Times New Roman"/>
                <a:cs typeface="Times New Roman"/>
              </a:rPr>
              <a:t> </a:t>
            </a:r>
            <a:r>
              <a:rPr lang="en-US" sz="2800" dirty="0">
                <a:latin typeface="Times New Roman"/>
                <a:cs typeface="Times New Roman"/>
              </a:rPr>
              <a:t>input/output</a:t>
            </a:r>
            <a:r>
              <a:rPr lang="en-US" sz="2800" spc="75" dirty="0">
                <a:latin typeface="Times New Roman"/>
                <a:cs typeface="Times New Roman"/>
              </a:rPr>
              <a:t> </a:t>
            </a:r>
            <a:r>
              <a:rPr lang="en-US" sz="2800" dirty="0">
                <a:latin typeface="Times New Roman"/>
                <a:cs typeface="Times New Roman"/>
              </a:rPr>
              <a:t>hardware</a:t>
            </a:r>
            <a:r>
              <a:rPr lang="en-US" sz="2800" spc="68" dirty="0">
                <a:latin typeface="Times New Roman"/>
                <a:cs typeface="Times New Roman"/>
              </a:rPr>
              <a:t> </a:t>
            </a:r>
            <a:r>
              <a:rPr lang="en-US" sz="2800" dirty="0">
                <a:latin typeface="Times New Roman"/>
                <a:cs typeface="Times New Roman"/>
              </a:rPr>
              <a:t>in</a:t>
            </a:r>
            <a:r>
              <a:rPr lang="en-US" sz="2800" spc="75" dirty="0">
                <a:latin typeface="Times New Roman"/>
                <a:cs typeface="Times New Roman"/>
              </a:rPr>
              <a:t> </a:t>
            </a:r>
            <a:r>
              <a:rPr lang="en-US" sz="2800" dirty="0">
                <a:latin typeface="Times New Roman"/>
                <a:cs typeface="Times New Roman"/>
              </a:rPr>
              <a:t>different</a:t>
            </a:r>
            <a:r>
              <a:rPr lang="en-US" sz="2800" spc="82" dirty="0">
                <a:latin typeface="Times New Roman"/>
                <a:cs typeface="Times New Roman"/>
              </a:rPr>
              <a:t> </a:t>
            </a:r>
            <a:r>
              <a:rPr lang="en-US" sz="2800" dirty="0">
                <a:latin typeface="Times New Roman"/>
                <a:cs typeface="Times New Roman"/>
              </a:rPr>
              <a:t>ways.</a:t>
            </a:r>
            <a:endParaRPr lang="en-US" spc="78" dirty="0">
              <a:latin typeface="Times New Roman"/>
              <a:cs typeface="Times New Roman"/>
            </a:endParaRPr>
          </a:p>
          <a:p>
            <a:pPr marL="634274" marR="16019" indent="-457200" algn="just">
              <a:lnSpc>
                <a:spcPct val="110200"/>
              </a:lnSpc>
              <a:spcBef>
                <a:spcPts val="20"/>
              </a:spcBef>
            </a:pPr>
            <a:r>
              <a:rPr lang="en-US" sz="2800" dirty="0">
                <a:latin typeface="Times New Roman"/>
                <a:cs typeface="Times New Roman"/>
              </a:rPr>
              <a:t>Electrical</a:t>
            </a:r>
            <a:r>
              <a:rPr lang="en-US" sz="2800" spc="78" dirty="0">
                <a:latin typeface="Times New Roman"/>
                <a:cs typeface="Times New Roman"/>
              </a:rPr>
              <a:t> </a:t>
            </a:r>
            <a:r>
              <a:rPr lang="en-US" sz="2800" dirty="0">
                <a:latin typeface="Times New Roman"/>
                <a:cs typeface="Times New Roman"/>
              </a:rPr>
              <a:t>engineers</a:t>
            </a:r>
            <a:r>
              <a:rPr lang="en-US" sz="2800" spc="78" dirty="0">
                <a:latin typeface="Times New Roman"/>
                <a:cs typeface="Times New Roman"/>
              </a:rPr>
              <a:t> </a:t>
            </a:r>
            <a:r>
              <a:rPr lang="en-US" sz="2800" dirty="0">
                <a:latin typeface="Times New Roman"/>
                <a:cs typeface="Times New Roman"/>
              </a:rPr>
              <a:t>look</a:t>
            </a:r>
            <a:r>
              <a:rPr lang="en-US" sz="2800" spc="75" dirty="0">
                <a:latin typeface="Times New Roman"/>
                <a:cs typeface="Times New Roman"/>
              </a:rPr>
              <a:t> </a:t>
            </a:r>
            <a:r>
              <a:rPr lang="en-US" sz="2800" dirty="0">
                <a:latin typeface="Times New Roman"/>
                <a:cs typeface="Times New Roman"/>
              </a:rPr>
              <a:t>it</a:t>
            </a:r>
            <a:r>
              <a:rPr lang="en-US" sz="2800" spc="75" dirty="0">
                <a:latin typeface="Times New Roman"/>
                <a:cs typeface="Times New Roman"/>
              </a:rPr>
              <a:t> </a:t>
            </a:r>
            <a:r>
              <a:rPr lang="en-US" sz="2800" spc="-17" dirty="0">
                <a:latin typeface="Times New Roman"/>
                <a:cs typeface="Times New Roman"/>
              </a:rPr>
              <a:t>in </a:t>
            </a:r>
            <a:r>
              <a:rPr lang="en-US" sz="2800" dirty="0">
                <a:latin typeface="Times New Roman"/>
                <a:cs typeface="Times New Roman"/>
              </a:rPr>
              <a:t>term</a:t>
            </a:r>
            <a:r>
              <a:rPr lang="en-US" sz="2800" spc="31" dirty="0">
                <a:latin typeface="Times New Roman"/>
                <a:cs typeface="Times New Roman"/>
              </a:rPr>
              <a:t> </a:t>
            </a:r>
            <a:r>
              <a:rPr lang="en-US" sz="2800" dirty="0">
                <a:latin typeface="Times New Roman"/>
                <a:cs typeface="Times New Roman"/>
              </a:rPr>
              <a:t>of</a:t>
            </a:r>
            <a:r>
              <a:rPr lang="en-US" sz="2800" spc="31" dirty="0">
                <a:latin typeface="Times New Roman"/>
                <a:cs typeface="Times New Roman"/>
              </a:rPr>
              <a:t> </a:t>
            </a:r>
            <a:r>
              <a:rPr lang="en-US" sz="2800" dirty="0">
                <a:latin typeface="Times New Roman"/>
                <a:cs typeface="Times New Roman"/>
              </a:rPr>
              <a:t>chips,</a:t>
            </a:r>
            <a:r>
              <a:rPr lang="en-US" sz="2800" spc="31" dirty="0">
                <a:latin typeface="Times New Roman"/>
                <a:cs typeface="Times New Roman"/>
              </a:rPr>
              <a:t> </a:t>
            </a:r>
            <a:r>
              <a:rPr lang="en-US" sz="2800" dirty="0">
                <a:latin typeface="Times New Roman"/>
                <a:cs typeface="Times New Roman"/>
              </a:rPr>
              <a:t>wires,</a:t>
            </a:r>
            <a:r>
              <a:rPr lang="en-US" sz="2800" spc="34" dirty="0">
                <a:latin typeface="Times New Roman"/>
                <a:cs typeface="Times New Roman"/>
              </a:rPr>
              <a:t> </a:t>
            </a:r>
            <a:r>
              <a:rPr lang="en-US" sz="2800" dirty="0">
                <a:latin typeface="Times New Roman"/>
                <a:cs typeface="Times New Roman"/>
              </a:rPr>
              <a:t>power</a:t>
            </a:r>
            <a:r>
              <a:rPr lang="en-US" sz="2800" spc="31" dirty="0">
                <a:latin typeface="Times New Roman"/>
                <a:cs typeface="Times New Roman"/>
              </a:rPr>
              <a:t> </a:t>
            </a:r>
            <a:r>
              <a:rPr lang="en-US" sz="2800" dirty="0">
                <a:latin typeface="Times New Roman"/>
                <a:cs typeface="Times New Roman"/>
              </a:rPr>
              <a:t>supplies</a:t>
            </a:r>
            <a:r>
              <a:rPr lang="en-US" sz="2800" spc="27" dirty="0">
                <a:latin typeface="Times New Roman"/>
                <a:cs typeface="Times New Roman"/>
              </a:rPr>
              <a:t> </a:t>
            </a:r>
            <a:r>
              <a:rPr lang="en-US" sz="2800" dirty="0">
                <a:latin typeface="Times New Roman"/>
                <a:cs typeface="Times New Roman"/>
              </a:rPr>
              <a:t>and</a:t>
            </a:r>
            <a:r>
              <a:rPr lang="en-US" sz="2800" spc="41" dirty="0">
                <a:latin typeface="Times New Roman"/>
                <a:cs typeface="Times New Roman"/>
              </a:rPr>
              <a:t> </a:t>
            </a:r>
            <a:r>
              <a:rPr lang="en-US" sz="2800" dirty="0">
                <a:latin typeface="Times New Roman"/>
                <a:cs typeface="Times New Roman"/>
              </a:rPr>
              <a:t>all</a:t>
            </a:r>
            <a:r>
              <a:rPr lang="en-US" sz="2800" spc="31" dirty="0">
                <a:latin typeface="Times New Roman"/>
                <a:cs typeface="Times New Roman"/>
              </a:rPr>
              <a:t> </a:t>
            </a:r>
            <a:r>
              <a:rPr lang="en-US" sz="2800" dirty="0">
                <a:latin typeface="Times New Roman"/>
                <a:cs typeface="Times New Roman"/>
              </a:rPr>
              <a:t>other</a:t>
            </a:r>
            <a:r>
              <a:rPr lang="en-US" sz="2800" spc="27" dirty="0">
                <a:latin typeface="Times New Roman"/>
                <a:cs typeface="Times New Roman"/>
              </a:rPr>
              <a:t> </a:t>
            </a:r>
            <a:r>
              <a:rPr lang="en-US" sz="2800" dirty="0">
                <a:latin typeface="Times New Roman"/>
                <a:cs typeface="Times New Roman"/>
              </a:rPr>
              <a:t>physical</a:t>
            </a:r>
            <a:r>
              <a:rPr lang="en-US" sz="2800" spc="34" dirty="0">
                <a:latin typeface="Times New Roman"/>
                <a:cs typeface="Times New Roman"/>
              </a:rPr>
              <a:t> </a:t>
            </a:r>
            <a:r>
              <a:rPr lang="en-US" sz="2800" dirty="0">
                <a:latin typeface="Times New Roman"/>
                <a:cs typeface="Times New Roman"/>
              </a:rPr>
              <a:t>component</a:t>
            </a:r>
            <a:r>
              <a:rPr lang="en-US" sz="2800" spc="31" dirty="0">
                <a:latin typeface="Times New Roman"/>
                <a:cs typeface="Times New Roman"/>
              </a:rPr>
              <a:t> </a:t>
            </a:r>
            <a:r>
              <a:rPr lang="en-US" sz="2800" dirty="0">
                <a:latin typeface="Times New Roman"/>
                <a:cs typeface="Times New Roman"/>
              </a:rPr>
              <a:t>that</a:t>
            </a:r>
            <a:r>
              <a:rPr lang="en-US" sz="2800" spc="34" dirty="0">
                <a:latin typeface="Times New Roman"/>
                <a:cs typeface="Times New Roman"/>
              </a:rPr>
              <a:t> </a:t>
            </a:r>
            <a:r>
              <a:rPr lang="en-US" sz="2800" dirty="0">
                <a:latin typeface="Times New Roman"/>
                <a:cs typeface="Times New Roman"/>
              </a:rPr>
              <a:t>make</a:t>
            </a:r>
            <a:r>
              <a:rPr lang="en-US" sz="2800" spc="48" dirty="0">
                <a:latin typeface="Times New Roman"/>
                <a:cs typeface="Times New Roman"/>
              </a:rPr>
              <a:t> </a:t>
            </a:r>
            <a:r>
              <a:rPr lang="en-US" sz="2800" dirty="0">
                <a:latin typeface="Times New Roman"/>
                <a:cs typeface="Times New Roman"/>
              </a:rPr>
              <a:t>up</a:t>
            </a:r>
            <a:r>
              <a:rPr lang="en-US" sz="2800" spc="34" dirty="0">
                <a:latin typeface="Times New Roman"/>
                <a:cs typeface="Times New Roman"/>
              </a:rPr>
              <a:t> </a:t>
            </a:r>
            <a:r>
              <a:rPr lang="en-US" sz="2800" dirty="0">
                <a:latin typeface="Times New Roman"/>
                <a:cs typeface="Times New Roman"/>
              </a:rPr>
              <a:t>the</a:t>
            </a:r>
            <a:r>
              <a:rPr lang="en-US" sz="2800" spc="27" dirty="0">
                <a:latin typeface="Times New Roman"/>
                <a:cs typeface="Times New Roman"/>
              </a:rPr>
              <a:t> </a:t>
            </a:r>
            <a:r>
              <a:rPr lang="en-US" sz="2800" spc="-7" dirty="0">
                <a:latin typeface="Times New Roman"/>
                <a:cs typeface="Times New Roman"/>
              </a:rPr>
              <a:t>hardware. </a:t>
            </a:r>
          </a:p>
          <a:p>
            <a:pPr marL="634274" marR="16019" indent="-457200" algn="just">
              <a:lnSpc>
                <a:spcPct val="110200"/>
              </a:lnSpc>
              <a:spcBef>
                <a:spcPts val="20"/>
              </a:spcBef>
            </a:pPr>
            <a:r>
              <a:rPr lang="en-US" sz="2800" dirty="0">
                <a:latin typeface="Times New Roman"/>
                <a:cs typeface="Times New Roman"/>
              </a:rPr>
              <a:t>Programmers</a:t>
            </a:r>
            <a:r>
              <a:rPr lang="en-US" sz="2800" spc="44" dirty="0">
                <a:latin typeface="Times New Roman"/>
                <a:cs typeface="Times New Roman"/>
              </a:rPr>
              <a:t> </a:t>
            </a:r>
            <a:r>
              <a:rPr lang="en-US" sz="2800" dirty="0">
                <a:latin typeface="Times New Roman"/>
                <a:cs typeface="Times New Roman"/>
              </a:rPr>
              <a:t>look</a:t>
            </a:r>
            <a:r>
              <a:rPr lang="en-US" sz="2800" spc="48" dirty="0">
                <a:latin typeface="Times New Roman"/>
                <a:cs typeface="Times New Roman"/>
              </a:rPr>
              <a:t> </a:t>
            </a:r>
            <a:r>
              <a:rPr lang="en-US" sz="2800" dirty="0">
                <a:latin typeface="Times New Roman"/>
                <a:cs typeface="Times New Roman"/>
              </a:rPr>
              <a:t>it</a:t>
            </a:r>
            <a:r>
              <a:rPr lang="en-US" sz="2800" spc="55" dirty="0">
                <a:latin typeface="Times New Roman"/>
                <a:cs typeface="Times New Roman"/>
              </a:rPr>
              <a:t> </a:t>
            </a:r>
            <a:r>
              <a:rPr lang="en-US" sz="2800" dirty="0">
                <a:latin typeface="Times New Roman"/>
                <a:cs typeface="Times New Roman"/>
              </a:rPr>
              <a:t>as</a:t>
            </a:r>
            <a:r>
              <a:rPr lang="en-US" sz="2800" spc="48" dirty="0">
                <a:latin typeface="Times New Roman"/>
                <a:cs typeface="Times New Roman"/>
              </a:rPr>
              <a:t> </a:t>
            </a:r>
            <a:r>
              <a:rPr lang="en-US" sz="2800" dirty="0">
                <a:latin typeface="Times New Roman"/>
                <a:cs typeface="Times New Roman"/>
              </a:rPr>
              <a:t>the</a:t>
            </a:r>
            <a:r>
              <a:rPr lang="en-US" sz="2800" spc="48" dirty="0">
                <a:latin typeface="Times New Roman"/>
                <a:cs typeface="Times New Roman"/>
              </a:rPr>
              <a:t> </a:t>
            </a:r>
            <a:r>
              <a:rPr lang="en-US" sz="2800" dirty="0">
                <a:latin typeface="Times New Roman"/>
                <a:cs typeface="Times New Roman"/>
              </a:rPr>
              <a:t>interface</a:t>
            </a:r>
            <a:r>
              <a:rPr lang="en-US" sz="2800" spc="44" dirty="0">
                <a:latin typeface="Times New Roman"/>
                <a:cs typeface="Times New Roman"/>
              </a:rPr>
              <a:t> </a:t>
            </a:r>
            <a:r>
              <a:rPr lang="en-US" sz="2800" dirty="0">
                <a:latin typeface="Times New Roman"/>
                <a:cs typeface="Times New Roman"/>
              </a:rPr>
              <a:t>presented</a:t>
            </a:r>
            <a:r>
              <a:rPr lang="en-US" sz="2800" spc="48" dirty="0">
                <a:latin typeface="Times New Roman"/>
                <a:cs typeface="Times New Roman"/>
              </a:rPr>
              <a:t> </a:t>
            </a:r>
            <a:r>
              <a:rPr lang="en-US" sz="2800" dirty="0">
                <a:latin typeface="Times New Roman"/>
                <a:cs typeface="Times New Roman"/>
              </a:rPr>
              <a:t>to</a:t>
            </a:r>
            <a:r>
              <a:rPr lang="en-US" sz="2800" spc="58" dirty="0">
                <a:latin typeface="Times New Roman"/>
                <a:cs typeface="Times New Roman"/>
              </a:rPr>
              <a:t> </a:t>
            </a:r>
            <a:r>
              <a:rPr lang="en-US" sz="2800" dirty="0">
                <a:latin typeface="Times New Roman"/>
                <a:cs typeface="Times New Roman"/>
              </a:rPr>
              <a:t>the</a:t>
            </a:r>
            <a:r>
              <a:rPr lang="en-US" sz="2800" spc="48" dirty="0">
                <a:latin typeface="Times New Roman"/>
                <a:cs typeface="Times New Roman"/>
              </a:rPr>
              <a:t> </a:t>
            </a:r>
            <a:r>
              <a:rPr lang="en-US" sz="2800" dirty="0">
                <a:latin typeface="Times New Roman"/>
                <a:cs typeface="Times New Roman"/>
              </a:rPr>
              <a:t>software.</a:t>
            </a:r>
            <a:r>
              <a:rPr lang="en-US" sz="2800" spc="48" dirty="0">
                <a:latin typeface="Times New Roman"/>
                <a:cs typeface="Times New Roman"/>
              </a:rPr>
              <a:t> </a:t>
            </a:r>
            <a:r>
              <a:rPr lang="en-US" sz="2800" dirty="0">
                <a:latin typeface="Times New Roman"/>
                <a:cs typeface="Times New Roman"/>
              </a:rPr>
              <a:t>The</a:t>
            </a:r>
            <a:r>
              <a:rPr lang="en-US" sz="2800" spc="48" dirty="0">
                <a:latin typeface="Times New Roman"/>
                <a:cs typeface="Times New Roman"/>
              </a:rPr>
              <a:t> </a:t>
            </a:r>
            <a:r>
              <a:rPr lang="en-US" sz="2800" dirty="0">
                <a:latin typeface="Times New Roman"/>
                <a:cs typeface="Times New Roman"/>
              </a:rPr>
              <a:t>hardware</a:t>
            </a:r>
            <a:r>
              <a:rPr lang="en-US" sz="2800" spc="72" dirty="0">
                <a:latin typeface="Times New Roman"/>
                <a:cs typeface="Times New Roman"/>
              </a:rPr>
              <a:t> </a:t>
            </a:r>
            <a:r>
              <a:rPr lang="en-US" sz="2800" dirty="0">
                <a:latin typeface="Times New Roman"/>
                <a:cs typeface="Times New Roman"/>
              </a:rPr>
              <a:t>accepts</a:t>
            </a:r>
            <a:r>
              <a:rPr lang="en-US" sz="2800" spc="55" dirty="0">
                <a:latin typeface="Times New Roman"/>
                <a:cs typeface="Times New Roman"/>
              </a:rPr>
              <a:t> </a:t>
            </a:r>
            <a:r>
              <a:rPr lang="en-US" sz="2800" spc="-7" dirty="0">
                <a:latin typeface="Times New Roman"/>
                <a:cs typeface="Times New Roman"/>
              </a:rPr>
              <a:t>commands, </a:t>
            </a:r>
            <a:r>
              <a:rPr lang="en-US" sz="2800" dirty="0">
                <a:latin typeface="Times New Roman"/>
                <a:cs typeface="Times New Roman"/>
              </a:rPr>
              <a:t>carry</a:t>
            </a:r>
            <a:r>
              <a:rPr lang="en-US" sz="2800" spc="78" dirty="0">
                <a:latin typeface="Times New Roman"/>
                <a:cs typeface="Times New Roman"/>
              </a:rPr>
              <a:t> </a:t>
            </a:r>
            <a:r>
              <a:rPr lang="en-US" sz="2800" dirty="0">
                <a:latin typeface="Times New Roman"/>
                <a:cs typeface="Times New Roman"/>
              </a:rPr>
              <a:t>out</a:t>
            </a:r>
            <a:r>
              <a:rPr lang="en-US" sz="2800" spc="92" dirty="0">
                <a:latin typeface="Times New Roman"/>
                <a:cs typeface="Times New Roman"/>
              </a:rPr>
              <a:t> </a:t>
            </a:r>
            <a:r>
              <a:rPr lang="en-US" sz="2800" dirty="0">
                <a:latin typeface="Times New Roman"/>
                <a:cs typeface="Times New Roman"/>
              </a:rPr>
              <a:t>functions</a:t>
            </a:r>
            <a:r>
              <a:rPr lang="en-US" sz="2800" spc="92" dirty="0">
                <a:latin typeface="Times New Roman"/>
                <a:cs typeface="Times New Roman"/>
              </a:rPr>
              <a:t> </a:t>
            </a:r>
            <a:r>
              <a:rPr lang="en-US" sz="2800" dirty="0">
                <a:latin typeface="Times New Roman"/>
                <a:cs typeface="Times New Roman"/>
              </a:rPr>
              <a:t>and</a:t>
            </a:r>
            <a:r>
              <a:rPr lang="en-US" sz="2800" spc="95" dirty="0">
                <a:latin typeface="Times New Roman"/>
                <a:cs typeface="Times New Roman"/>
              </a:rPr>
              <a:t> </a:t>
            </a:r>
            <a:r>
              <a:rPr lang="en-US" sz="2800" dirty="0">
                <a:latin typeface="Times New Roman"/>
                <a:cs typeface="Times New Roman"/>
              </a:rPr>
              <a:t>report</a:t>
            </a:r>
            <a:r>
              <a:rPr lang="en-US" sz="2800" spc="89" dirty="0">
                <a:latin typeface="Times New Roman"/>
                <a:cs typeface="Times New Roman"/>
              </a:rPr>
              <a:t> </a:t>
            </a:r>
            <a:r>
              <a:rPr lang="en-US" sz="2800" dirty="0">
                <a:latin typeface="Times New Roman"/>
                <a:cs typeface="Times New Roman"/>
              </a:rPr>
              <a:t>the</a:t>
            </a:r>
            <a:r>
              <a:rPr lang="en-US" sz="2800" spc="95" dirty="0">
                <a:latin typeface="Times New Roman"/>
                <a:cs typeface="Times New Roman"/>
              </a:rPr>
              <a:t> </a:t>
            </a:r>
            <a:r>
              <a:rPr lang="en-US" sz="2800" dirty="0">
                <a:latin typeface="Times New Roman"/>
                <a:cs typeface="Times New Roman"/>
              </a:rPr>
              <a:t>result.</a:t>
            </a:r>
            <a:r>
              <a:rPr lang="en-US" sz="2800" spc="85" dirty="0">
                <a:latin typeface="Times New Roman"/>
                <a:cs typeface="Times New Roman"/>
              </a:rPr>
              <a:t> </a:t>
            </a:r>
          </a:p>
          <a:p>
            <a:pPr marL="634274" marR="16019" indent="-457200" algn="just">
              <a:lnSpc>
                <a:spcPct val="110200"/>
              </a:lnSpc>
              <a:spcBef>
                <a:spcPts val="20"/>
              </a:spcBef>
            </a:pPr>
            <a:r>
              <a:rPr lang="en-US" sz="2800" dirty="0">
                <a:latin typeface="Times New Roman"/>
                <a:cs typeface="Times New Roman"/>
              </a:rPr>
              <a:t>The</a:t>
            </a:r>
            <a:r>
              <a:rPr lang="en-US" sz="2800" spc="95" dirty="0">
                <a:latin typeface="Times New Roman"/>
                <a:cs typeface="Times New Roman"/>
              </a:rPr>
              <a:t> </a:t>
            </a:r>
            <a:r>
              <a:rPr lang="en-US" sz="2800" dirty="0">
                <a:latin typeface="Times New Roman"/>
                <a:cs typeface="Times New Roman"/>
              </a:rPr>
              <a:t>role</a:t>
            </a:r>
            <a:r>
              <a:rPr lang="en-US" sz="2800" spc="89" dirty="0">
                <a:latin typeface="Times New Roman"/>
                <a:cs typeface="Times New Roman"/>
              </a:rPr>
              <a:t> </a:t>
            </a:r>
            <a:r>
              <a:rPr lang="en-US" sz="2800" dirty="0">
                <a:latin typeface="Times New Roman"/>
                <a:cs typeface="Times New Roman"/>
              </a:rPr>
              <a:t>of</a:t>
            </a:r>
            <a:r>
              <a:rPr lang="en-US" sz="2800" spc="85" dirty="0">
                <a:latin typeface="Times New Roman"/>
                <a:cs typeface="Times New Roman"/>
              </a:rPr>
              <a:t> </a:t>
            </a:r>
            <a:r>
              <a:rPr lang="en-US" sz="2800" dirty="0">
                <a:latin typeface="Times New Roman"/>
                <a:cs typeface="Times New Roman"/>
              </a:rPr>
              <a:t>operating</a:t>
            </a:r>
            <a:r>
              <a:rPr lang="en-US" sz="2800" spc="82" dirty="0">
                <a:latin typeface="Times New Roman"/>
                <a:cs typeface="Times New Roman"/>
              </a:rPr>
              <a:t> </a:t>
            </a:r>
            <a:r>
              <a:rPr lang="en-US" sz="2800" dirty="0">
                <a:latin typeface="Times New Roman"/>
                <a:cs typeface="Times New Roman"/>
              </a:rPr>
              <a:t>system</a:t>
            </a:r>
            <a:r>
              <a:rPr lang="en-US" sz="2800" spc="99" dirty="0">
                <a:latin typeface="Times New Roman"/>
                <a:cs typeface="Times New Roman"/>
              </a:rPr>
              <a:t> </a:t>
            </a:r>
            <a:r>
              <a:rPr lang="en-US" sz="2800" dirty="0">
                <a:latin typeface="Times New Roman"/>
                <a:cs typeface="Times New Roman"/>
              </a:rPr>
              <a:t>in</a:t>
            </a:r>
            <a:r>
              <a:rPr lang="en-US" sz="2800" spc="89" dirty="0">
                <a:latin typeface="Times New Roman"/>
                <a:cs typeface="Times New Roman"/>
              </a:rPr>
              <a:t> </a:t>
            </a:r>
            <a:r>
              <a:rPr lang="en-US" sz="2800" dirty="0">
                <a:latin typeface="Times New Roman"/>
                <a:cs typeface="Times New Roman"/>
              </a:rPr>
              <a:t>computer</a:t>
            </a:r>
            <a:r>
              <a:rPr lang="en-US" sz="2800" spc="95" dirty="0">
                <a:latin typeface="Times New Roman"/>
                <a:cs typeface="Times New Roman"/>
              </a:rPr>
              <a:t> </a:t>
            </a:r>
            <a:r>
              <a:rPr lang="en-US" sz="2800" dirty="0">
                <a:latin typeface="Times New Roman"/>
                <a:cs typeface="Times New Roman"/>
              </a:rPr>
              <a:t>system</a:t>
            </a:r>
            <a:r>
              <a:rPr lang="en-US" sz="2800" spc="92" dirty="0">
                <a:latin typeface="Times New Roman"/>
                <a:cs typeface="Times New Roman"/>
              </a:rPr>
              <a:t> </a:t>
            </a:r>
            <a:r>
              <a:rPr lang="en-US" sz="2800" dirty="0">
                <a:latin typeface="Times New Roman"/>
                <a:cs typeface="Times New Roman"/>
              </a:rPr>
              <a:t>is</a:t>
            </a:r>
            <a:r>
              <a:rPr lang="en-US" sz="2800" spc="89" dirty="0">
                <a:latin typeface="Times New Roman"/>
                <a:cs typeface="Times New Roman"/>
              </a:rPr>
              <a:t> </a:t>
            </a:r>
            <a:r>
              <a:rPr lang="en-US" sz="2800" spc="-17" dirty="0">
                <a:latin typeface="Times New Roman"/>
                <a:cs typeface="Times New Roman"/>
              </a:rPr>
              <a:t>to </a:t>
            </a:r>
            <a:r>
              <a:rPr lang="en-US" sz="2800" dirty="0">
                <a:latin typeface="Times New Roman"/>
                <a:cs typeface="Times New Roman"/>
              </a:rPr>
              <a:t>manage</a:t>
            </a:r>
            <a:r>
              <a:rPr lang="en-US" sz="2800" spc="-24" dirty="0">
                <a:latin typeface="Times New Roman"/>
                <a:cs typeface="Times New Roman"/>
              </a:rPr>
              <a:t> </a:t>
            </a:r>
            <a:r>
              <a:rPr lang="en-US" sz="2800" dirty="0">
                <a:latin typeface="Times New Roman"/>
                <a:cs typeface="Times New Roman"/>
              </a:rPr>
              <a:t>and</a:t>
            </a:r>
            <a:r>
              <a:rPr lang="en-US" sz="2800" spc="-10" dirty="0">
                <a:latin typeface="Times New Roman"/>
                <a:cs typeface="Times New Roman"/>
              </a:rPr>
              <a:t> </a:t>
            </a:r>
            <a:r>
              <a:rPr lang="en-US" sz="2800" dirty="0">
                <a:latin typeface="Times New Roman"/>
                <a:cs typeface="Times New Roman"/>
              </a:rPr>
              <a:t>control</a:t>
            </a:r>
            <a:r>
              <a:rPr lang="en-US" sz="2800" spc="-14" dirty="0">
                <a:latin typeface="Times New Roman"/>
                <a:cs typeface="Times New Roman"/>
              </a:rPr>
              <a:t> </a:t>
            </a:r>
            <a:r>
              <a:rPr lang="en-US" sz="2800" dirty="0">
                <a:latin typeface="Times New Roman"/>
                <a:cs typeface="Times New Roman"/>
              </a:rPr>
              <a:t>I/O</a:t>
            </a:r>
            <a:r>
              <a:rPr lang="en-US" sz="2800" spc="-20" dirty="0">
                <a:latin typeface="Times New Roman"/>
                <a:cs typeface="Times New Roman"/>
              </a:rPr>
              <a:t> </a:t>
            </a:r>
            <a:r>
              <a:rPr lang="en-US" sz="2800" dirty="0">
                <a:latin typeface="Times New Roman"/>
                <a:cs typeface="Times New Roman"/>
              </a:rPr>
              <a:t>operation</a:t>
            </a:r>
            <a:r>
              <a:rPr lang="en-US" sz="2800" spc="-17" dirty="0">
                <a:latin typeface="Times New Roman"/>
                <a:cs typeface="Times New Roman"/>
              </a:rPr>
              <a:t> </a:t>
            </a:r>
            <a:r>
              <a:rPr lang="en-US" sz="2800" dirty="0">
                <a:latin typeface="Times New Roman"/>
                <a:cs typeface="Times New Roman"/>
              </a:rPr>
              <a:t>and</a:t>
            </a:r>
            <a:r>
              <a:rPr lang="en-US" sz="2800" spc="-14" dirty="0">
                <a:latin typeface="Times New Roman"/>
                <a:cs typeface="Times New Roman"/>
              </a:rPr>
              <a:t> </a:t>
            </a:r>
            <a:r>
              <a:rPr lang="en-US" sz="2800" dirty="0">
                <a:latin typeface="Times New Roman"/>
                <a:cs typeface="Times New Roman"/>
              </a:rPr>
              <a:t>I/O</a:t>
            </a:r>
            <a:r>
              <a:rPr lang="en-US" sz="2800" spc="-10" dirty="0">
                <a:latin typeface="Times New Roman"/>
                <a:cs typeface="Times New Roman"/>
              </a:rPr>
              <a:t> </a:t>
            </a:r>
            <a:r>
              <a:rPr lang="en-US" sz="2800" spc="-7" dirty="0">
                <a:latin typeface="Times New Roman"/>
                <a:cs typeface="Times New Roman"/>
              </a:rPr>
              <a:t>devices.</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2465D454-179A-0BF5-EA9B-158A9E7B8DC4}"/>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24FBABCD-8659-0873-6EC0-78A8E495B859}"/>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95736688-57D1-EE3E-6850-8F3C41FC6441}"/>
              </a:ext>
            </a:extLst>
          </p:cNvPr>
          <p:cNvSpPr>
            <a:spLocks noGrp="1"/>
          </p:cNvSpPr>
          <p:nvPr>
            <p:ph type="sldNum" sz="quarter" idx="12"/>
          </p:nvPr>
        </p:nvSpPr>
        <p:spPr/>
        <p:txBody>
          <a:bodyPr/>
          <a:lstStyle/>
          <a:p>
            <a:fld id="{FBB2CDA3-3741-CA4A-A16E-9752FEDAB45F}" type="slidenum">
              <a:rPr lang="en-NP" smtClean="0"/>
              <a:t>5</a:t>
            </a:fld>
            <a:endParaRPr lang="en-NP"/>
          </a:p>
        </p:txBody>
      </p:sp>
    </p:spTree>
    <p:extLst>
      <p:ext uri="{BB962C8B-B14F-4D97-AF65-F5344CB8AC3E}">
        <p14:creationId xmlns:p14="http://schemas.microsoft.com/office/powerpoint/2010/main" val="9460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99E-A41C-6883-94A2-74B8C4E67D70}"/>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AB2C5EDD-1897-B05A-0B76-F3042EA5537E}"/>
              </a:ext>
            </a:extLst>
          </p:cNvPr>
          <p:cNvSpPr>
            <a:spLocks noGrp="1"/>
          </p:cNvSpPr>
          <p:nvPr>
            <p:ph idx="1"/>
          </p:nvPr>
        </p:nvSpPr>
        <p:spPr/>
        <p:txBody>
          <a:bodyPr/>
          <a:lstStyle/>
          <a:p>
            <a:r>
              <a:rPr lang="en-NP" dirty="0"/>
              <a:t>The RAM Disk is split up into n blocks, depending on how much memory has been allocated for it. Each block is of the same size as the block size used on the real disks.</a:t>
            </a:r>
          </a:p>
          <a:p>
            <a:r>
              <a:rPr lang="en-NP" dirty="0"/>
              <a:t>When the driver recieves a message to read or write a block, it just computes where in the RAM disk memory the requested block lies and reads from it or writes to it, instead of from or to a floppy or hard disk.</a:t>
            </a:r>
          </a:p>
          <a:p>
            <a:r>
              <a:rPr lang="en-US" dirty="0"/>
              <a:t>Users can create a RAM disk by allocating a portion of their system's RAM through OS tools or third-party software.</a:t>
            </a:r>
            <a:endParaRPr lang="en-NP" dirty="0"/>
          </a:p>
        </p:txBody>
      </p:sp>
      <p:sp>
        <p:nvSpPr>
          <p:cNvPr id="4" name="Date Placeholder 3">
            <a:extLst>
              <a:ext uri="{FF2B5EF4-FFF2-40B4-BE49-F238E27FC236}">
                <a16:creationId xmlns:a16="http://schemas.microsoft.com/office/drawing/2014/main" id="{78B77F2E-13AD-5D26-CCBB-D4F1ECB16C77}"/>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32E57BF1-6403-0BC1-A3AA-F71C74253CFA}"/>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2C98701-1533-A9A8-1282-BC1BF22C85A8}"/>
              </a:ext>
            </a:extLst>
          </p:cNvPr>
          <p:cNvSpPr>
            <a:spLocks noGrp="1"/>
          </p:cNvSpPr>
          <p:nvPr>
            <p:ph type="sldNum" sz="quarter" idx="12"/>
          </p:nvPr>
        </p:nvSpPr>
        <p:spPr/>
        <p:txBody>
          <a:bodyPr/>
          <a:lstStyle/>
          <a:p>
            <a:fld id="{FBB2CDA3-3741-CA4A-A16E-9752FEDAB45F}" type="slidenum">
              <a:rPr lang="en-NP" smtClean="0"/>
              <a:t>50</a:t>
            </a:fld>
            <a:endParaRPr lang="en-NP"/>
          </a:p>
        </p:txBody>
      </p:sp>
    </p:spTree>
    <p:extLst>
      <p:ext uri="{BB962C8B-B14F-4D97-AF65-F5344CB8AC3E}">
        <p14:creationId xmlns:p14="http://schemas.microsoft.com/office/powerpoint/2010/main" val="2010790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22013-40CA-B175-0FB7-DB7407A50122}"/>
              </a:ext>
            </a:extLst>
          </p:cNvPr>
          <p:cNvSpPr>
            <a:spLocks noGrp="1"/>
          </p:cNvSpPr>
          <p:nvPr>
            <p:ph idx="1"/>
          </p:nvPr>
        </p:nvSpPr>
        <p:spPr/>
        <p:txBody>
          <a:bodyPr/>
          <a:lstStyle/>
          <a:p>
            <a:r>
              <a:rPr lang="en-NP" dirty="0"/>
              <a:t>The performance of a RAM disk is in general, orders of magnitude faster than other forms of storage media. This performance gain is due to multiple factors, including access time,  maximum throughput and file system as well as others.</a:t>
            </a:r>
          </a:p>
          <a:p>
            <a:r>
              <a:rPr lang="en-NP" dirty="0"/>
              <a:t>Because the storage is in RAM, it is volatile memory.</a:t>
            </a:r>
          </a:p>
          <a:p>
            <a:r>
              <a:rPr lang="en-NP" dirty="0"/>
              <a:t>In many cases, the data stored on the RAM disk is created, for faster access, from data permanently stored else where, and is re-created on the RAM disk when the system reboots.</a:t>
            </a:r>
          </a:p>
          <a:p>
            <a:r>
              <a:rPr lang="en-US" dirty="0"/>
              <a:t>Best suited for scenarios where ultra-fast data access is crucial, but not suitable for long-term storage of critical data.</a:t>
            </a:r>
            <a:endParaRPr lang="en-NP" dirty="0"/>
          </a:p>
        </p:txBody>
      </p:sp>
      <p:sp>
        <p:nvSpPr>
          <p:cNvPr id="4" name="Date Placeholder 3">
            <a:extLst>
              <a:ext uri="{FF2B5EF4-FFF2-40B4-BE49-F238E27FC236}">
                <a16:creationId xmlns:a16="http://schemas.microsoft.com/office/drawing/2014/main" id="{9D5AE69B-5B79-3C82-E253-E03C49306AD6}"/>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355344CD-0A99-5960-D269-A71AD7EF0563}"/>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4677859D-ADA9-0EEE-C134-23CF3F78315F}"/>
              </a:ext>
            </a:extLst>
          </p:cNvPr>
          <p:cNvSpPr>
            <a:spLocks noGrp="1"/>
          </p:cNvSpPr>
          <p:nvPr>
            <p:ph type="sldNum" sz="quarter" idx="12"/>
          </p:nvPr>
        </p:nvSpPr>
        <p:spPr/>
        <p:txBody>
          <a:bodyPr/>
          <a:lstStyle/>
          <a:p>
            <a:fld id="{FBB2CDA3-3741-CA4A-A16E-9752FEDAB45F}" type="slidenum">
              <a:rPr lang="en-NP" smtClean="0"/>
              <a:t>51</a:t>
            </a:fld>
            <a:endParaRPr lang="en-NP"/>
          </a:p>
        </p:txBody>
      </p:sp>
    </p:spTree>
    <p:extLst>
      <p:ext uri="{BB962C8B-B14F-4D97-AF65-F5344CB8AC3E}">
        <p14:creationId xmlns:p14="http://schemas.microsoft.com/office/powerpoint/2010/main" val="2555448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F91F-A95F-D6EB-A58D-B78E2AC14A1E}"/>
              </a:ext>
            </a:extLst>
          </p:cNvPr>
          <p:cNvSpPr>
            <a:spLocks noGrp="1"/>
          </p:cNvSpPr>
          <p:nvPr>
            <p:ph type="title"/>
          </p:nvPr>
        </p:nvSpPr>
        <p:spPr/>
        <p:txBody>
          <a:bodyPr/>
          <a:lstStyle/>
          <a:p>
            <a:r>
              <a:rPr lang="en-US" sz="4400" b="1" u="sng" spc="-14" dirty="0">
                <a:uFill>
                  <a:solidFill>
                    <a:srgbClr val="000000"/>
                  </a:solidFill>
                </a:uFill>
                <a:latin typeface="Times New Roman"/>
                <a:cs typeface="Times New Roman"/>
              </a:rPr>
              <a:t>RAID</a:t>
            </a:r>
            <a:endParaRPr lang="en-NP" dirty="0"/>
          </a:p>
        </p:txBody>
      </p:sp>
      <p:sp>
        <p:nvSpPr>
          <p:cNvPr id="3" name="Content Placeholder 2">
            <a:extLst>
              <a:ext uri="{FF2B5EF4-FFF2-40B4-BE49-F238E27FC236}">
                <a16:creationId xmlns:a16="http://schemas.microsoft.com/office/drawing/2014/main" id="{32B6C31B-2794-B7EA-0FF5-AB202164A80F}"/>
              </a:ext>
            </a:extLst>
          </p:cNvPr>
          <p:cNvSpPr>
            <a:spLocks noGrp="1"/>
          </p:cNvSpPr>
          <p:nvPr>
            <p:ph idx="1"/>
          </p:nvPr>
        </p:nvSpPr>
        <p:spPr/>
        <p:txBody>
          <a:bodyPr>
            <a:normAutofit/>
          </a:bodyPr>
          <a:lstStyle/>
          <a:p>
            <a:pPr marL="177074" marR="17318" algn="just">
              <a:lnSpc>
                <a:spcPct val="110300"/>
              </a:lnSpc>
              <a:spcBef>
                <a:spcPts val="10"/>
              </a:spcBef>
            </a:pPr>
            <a:r>
              <a:rPr lang="en-US" sz="2800" b="1" dirty="0">
                <a:latin typeface="Times New Roman"/>
                <a:cs typeface="Times New Roman"/>
              </a:rPr>
              <a:t>RAID</a:t>
            </a:r>
            <a:r>
              <a:rPr lang="en-US" sz="2800" b="1" spc="194" dirty="0">
                <a:latin typeface="Times New Roman"/>
                <a:cs typeface="Times New Roman"/>
              </a:rPr>
              <a:t> </a:t>
            </a:r>
            <a:r>
              <a:rPr lang="en-US" sz="2800" dirty="0">
                <a:latin typeface="Times New Roman"/>
                <a:cs typeface="Times New Roman"/>
              </a:rPr>
              <a:t>(</a:t>
            </a:r>
            <a:r>
              <a:rPr lang="en-US" sz="2800" b="1" dirty="0">
                <a:latin typeface="Times New Roman"/>
                <a:cs typeface="Times New Roman"/>
              </a:rPr>
              <a:t>redundant</a:t>
            </a:r>
            <a:r>
              <a:rPr lang="en-US" sz="2800" b="1" spc="194" dirty="0">
                <a:latin typeface="Times New Roman"/>
                <a:cs typeface="Times New Roman"/>
              </a:rPr>
              <a:t> </a:t>
            </a:r>
            <a:r>
              <a:rPr lang="en-US" sz="2800" b="1" dirty="0">
                <a:latin typeface="Times New Roman"/>
                <a:cs typeface="Times New Roman"/>
              </a:rPr>
              <a:t>array</a:t>
            </a:r>
            <a:r>
              <a:rPr lang="en-US" sz="2800" b="1" spc="201" dirty="0">
                <a:latin typeface="Times New Roman"/>
                <a:cs typeface="Times New Roman"/>
              </a:rPr>
              <a:t> </a:t>
            </a:r>
            <a:r>
              <a:rPr lang="en-US" sz="2800" b="1" dirty="0">
                <a:latin typeface="Times New Roman"/>
                <a:cs typeface="Times New Roman"/>
              </a:rPr>
              <a:t>of</a:t>
            </a:r>
            <a:r>
              <a:rPr lang="en-US" sz="2800" b="1" spc="201" dirty="0">
                <a:latin typeface="Times New Roman"/>
                <a:cs typeface="Times New Roman"/>
              </a:rPr>
              <a:t> </a:t>
            </a:r>
            <a:r>
              <a:rPr lang="en-US" sz="2800" b="1" dirty="0">
                <a:latin typeface="Times New Roman"/>
                <a:cs typeface="Times New Roman"/>
              </a:rPr>
              <a:t>independent</a:t>
            </a:r>
            <a:r>
              <a:rPr lang="en-US" sz="2800" b="1" spc="198" dirty="0">
                <a:latin typeface="Times New Roman"/>
                <a:cs typeface="Times New Roman"/>
              </a:rPr>
              <a:t> </a:t>
            </a:r>
            <a:r>
              <a:rPr lang="en-US" sz="2800" b="1" dirty="0">
                <a:latin typeface="Times New Roman"/>
                <a:cs typeface="Times New Roman"/>
              </a:rPr>
              <a:t>disks</a:t>
            </a:r>
            <a:r>
              <a:rPr lang="en-US" sz="2800" dirty="0">
                <a:latin typeface="Times New Roman"/>
                <a:cs typeface="Times New Roman"/>
              </a:rPr>
              <a:t>,</a:t>
            </a:r>
            <a:r>
              <a:rPr lang="en-US" sz="2800" spc="198" dirty="0">
                <a:latin typeface="Times New Roman"/>
                <a:cs typeface="Times New Roman"/>
              </a:rPr>
              <a:t> </a:t>
            </a:r>
            <a:r>
              <a:rPr lang="en-US" sz="2800" dirty="0">
                <a:latin typeface="Times New Roman"/>
                <a:cs typeface="Times New Roman"/>
              </a:rPr>
              <a:t>originally</a:t>
            </a:r>
            <a:r>
              <a:rPr lang="en-US" sz="2800" spc="194" dirty="0">
                <a:latin typeface="Times New Roman"/>
                <a:cs typeface="Times New Roman"/>
              </a:rPr>
              <a:t> </a:t>
            </a:r>
            <a:r>
              <a:rPr lang="en-US" sz="2800" b="1" dirty="0">
                <a:latin typeface="Times New Roman"/>
                <a:cs typeface="Times New Roman"/>
              </a:rPr>
              <a:t>redundant</a:t>
            </a:r>
            <a:r>
              <a:rPr lang="en-US" sz="2800" b="1" spc="194" dirty="0">
                <a:latin typeface="Times New Roman"/>
                <a:cs typeface="Times New Roman"/>
              </a:rPr>
              <a:t> </a:t>
            </a:r>
            <a:r>
              <a:rPr lang="en-US" sz="2800" b="1" dirty="0">
                <a:latin typeface="Times New Roman"/>
                <a:cs typeface="Times New Roman"/>
              </a:rPr>
              <a:t>array</a:t>
            </a:r>
            <a:r>
              <a:rPr lang="en-US" sz="2800" b="1" spc="201" dirty="0">
                <a:latin typeface="Times New Roman"/>
                <a:cs typeface="Times New Roman"/>
              </a:rPr>
              <a:t> </a:t>
            </a:r>
            <a:r>
              <a:rPr lang="en-US" sz="2800" b="1" dirty="0">
                <a:latin typeface="Times New Roman"/>
                <a:cs typeface="Times New Roman"/>
              </a:rPr>
              <a:t>of</a:t>
            </a:r>
            <a:r>
              <a:rPr lang="en-US" sz="2800" b="1" spc="201" dirty="0">
                <a:latin typeface="Times New Roman"/>
                <a:cs typeface="Times New Roman"/>
              </a:rPr>
              <a:t> </a:t>
            </a:r>
            <a:r>
              <a:rPr lang="en-US" sz="2800" b="1" spc="-7" dirty="0">
                <a:latin typeface="Times New Roman"/>
                <a:cs typeface="Times New Roman"/>
              </a:rPr>
              <a:t>inexpensive </a:t>
            </a:r>
            <a:r>
              <a:rPr lang="en-US" sz="2800" b="1" dirty="0">
                <a:latin typeface="Times New Roman"/>
                <a:cs typeface="Times New Roman"/>
              </a:rPr>
              <a:t>disks)</a:t>
            </a:r>
            <a:r>
              <a:rPr lang="en-US" sz="2800" b="1" spc="82" dirty="0">
                <a:latin typeface="Times New Roman"/>
                <a:cs typeface="Times New Roman"/>
              </a:rPr>
              <a:t> </a:t>
            </a:r>
            <a:r>
              <a:rPr lang="en-US" sz="2800" dirty="0">
                <a:latin typeface="Times New Roman"/>
                <a:cs typeface="Times New Roman"/>
              </a:rPr>
              <a:t>is</a:t>
            </a:r>
            <a:r>
              <a:rPr lang="en-US" sz="2800" spc="89" dirty="0">
                <a:latin typeface="Times New Roman"/>
                <a:cs typeface="Times New Roman"/>
              </a:rPr>
              <a:t> </a:t>
            </a:r>
            <a:r>
              <a:rPr lang="en-US" sz="2800" dirty="0">
                <a:latin typeface="Times New Roman"/>
                <a:cs typeface="Times New Roman"/>
              </a:rPr>
              <a:t>a</a:t>
            </a:r>
            <a:r>
              <a:rPr lang="en-US" sz="2800" spc="85" dirty="0">
                <a:latin typeface="Times New Roman"/>
                <a:cs typeface="Times New Roman"/>
              </a:rPr>
              <a:t> </a:t>
            </a:r>
            <a:r>
              <a:rPr lang="en-US" sz="2800" dirty="0">
                <a:latin typeface="Times New Roman"/>
                <a:cs typeface="Times New Roman"/>
              </a:rPr>
              <a:t>storage</a:t>
            </a:r>
            <a:r>
              <a:rPr lang="en-US" sz="2800" spc="85" dirty="0">
                <a:latin typeface="Times New Roman"/>
                <a:cs typeface="Times New Roman"/>
              </a:rPr>
              <a:t> </a:t>
            </a:r>
            <a:r>
              <a:rPr lang="en-US" sz="2800" dirty="0">
                <a:latin typeface="Times New Roman"/>
                <a:cs typeface="Times New Roman"/>
              </a:rPr>
              <a:t>technology</a:t>
            </a:r>
            <a:r>
              <a:rPr lang="en-US" sz="2800" spc="75" dirty="0">
                <a:latin typeface="Times New Roman"/>
                <a:cs typeface="Times New Roman"/>
              </a:rPr>
              <a:t> </a:t>
            </a:r>
            <a:r>
              <a:rPr lang="en-US" sz="2800" dirty="0">
                <a:latin typeface="Times New Roman"/>
                <a:cs typeface="Times New Roman"/>
              </a:rPr>
              <a:t>that</a:t>
            </a:r>
            <a:r>
              <a:rPr lang="en-US" sz="2800" spc="82" dirty="0">
                <a:latin typeface="Times New Roman"/>
                <a:cs typeface="Times New Roman"/>
              </a:rPr>
              <a:t> </a:t>
            </a:r>
            <a:r>
              <a:rPr lang="en-US" sz="2800" dirty="0">
                <a:latin typeface="Times New Roman"/>
                <a:cs typeface="Times New Roman"/>
              </a:rPr>
              <a:t>combines</a:t>
            </a:r>
            <a:r>
              <a:rPr lang="en-US" sz="2800" spc="89" dirty="0">
                <a:latin typeface="Times New Roman"/>
                <a:cs typeface="Times New Roman"/>
              </a:rPr>
              <a:t> </a:t>
            </a:r>
            <a:r>
              <a:rPr lang="en-US" sz="2800" dirty="0">
                <a:latin typeface="Times New Roman"/>
                <a:cs typeface="Times New Roman"/>
              </a:rPr>
              <a:t>multiple</a:t>
            </a:r>
            <a:r>
              <a:rPr lang="en-US" sz="2800" spc="85" dirty="0">
                <a:latin typeface="Times New Roman"/>
                <a:cs typeface="Times New Roman"/>
              </a:rPr>
              <a:t> </a:t>
            </a:r>
            <a:r>
              <a:rPr lang="en-US" sz="2800" dirty="0">
                <a:latin typeface="Times New Roman"/>
                <a:cs typeface="Times New Roman"/>
              </a:rPr>
              <a:t>disk</a:t>
            </a:r>
            <a:r>
              <a:rPr lang="en-US" sz="2800" spc="89" dirty="0">
                <a:latin typeface="Times New Roman"/>
                <a:cs typeface="Times New Roman"/>
              </a:rPr>
              <a:t> </a:t>
            </a:r>
            <a:r>
              <a:rPr lang="en-US" sz="2800" dirty="0">
                <a:latin typeface="Times New Roman"/>
                <a:cs typeface="Times New Roman"/>
              </a:rPr>
              <a:t>drive</a:t>
            </a:r>
            <a:r>
              <a:rPr lang="en-US" sz="2800" spc="85" dirty="0">
                <a:latin typeface="Times New Roman"/>
                <a:cs typeface="Times New Roman"/>
              </a:rPr>
              <a:t> </a:t>
            </a:r>
            <a:r>
              <a:rPr lang="en-US" sz="2800" dirty="0">
                <a:latin typeface="Times New Roman"/>
                <a:cs typeface="Times New Roman"/>
              </a:rPr>
              <a:t>components</a:t>
            </a:r>
            <a:r>
              <a:rPr lang="en-US" sz="2800" spc="89" dirty="0">
                <a:latin typeface="Times New Roman"/>
                <a:cs typeface="Times New Roman"/>
              </a:rPr>
              <a:t> </a:t>
            </a:r>
            <a:r>
              <a:rPr lang="en-US" sz="2800" dirty="0">
                <a:latin typeface="Times New Roman"/>
                <a:cs typeface="Times New Roman"/>
              </a:rPr>
              <a:t>into</a:t>
            </a:r>
            <a:r>
              <a:rPr lang="en-US" sz="2800" spc="85" dirty="0">
                <a:latin typeface="Times New Roman"/>
                <a:cs typeface="Times New Roman"/>
              </a:rPr>
              <a:t> </a:t>
            </a:r>
            <a:r>
              <a:rPr lang="en-US" sz="2800" dirty="0">
                <a:latin typeface="Times New Roman"/>
                <a:cs typeface="Times New Roman"/>
              </a:rPr>
              <a:t>a</a:t>
            </a:r>
            <a:r>
              <a:rPr lang="en-US" sz="2800" spc="85" dirty="0">
                <a:latin typeface="Times New Roman"/>
                <a:cs typeface="Times New Roman"/>
              </a:rPr>
              <a:t> </a:t>
            </a:r>
            <a:r>
              <a:rPr lang="en-US" sz="2800" dirty="0">
                <a:latin typeface="Times New Roman"/>
                <a:cs typeface="Times New Roman"/>
              </a:rPr>
              <a:t>logical</a:t>
            </a:r>
            <a:r>
              <a:rPr lang="en-US" sz="2800" spc="89" dirty="0">
                <a:latin typeface="Times New Roman"/>
                <a:cs typeface="Times New Roman"/>
              </a:rPr>
              <a:t> </a:t>
            </a:r>
            <a:r>
              <a:rPr lang="en-US" sz="2800" spc="-7" dirty="0">
                <a:latin typeface="Times New Roman"/>
                <a:cs typeface="Times New Roman"/>
              </a:rPr>
              <a:t>unit. </a:t>
            </a:r>
          </a:p>
          <a:p>
            <a:pPr marL="177074" marR="17318" algn="just">
              <a:lnSpc>
                <a:spcPct val="110300"/>
              </a:lnSpc>
              <a:spcBef>
                <a:spcPts val="10"/>
              </a:spcBef>
            </a:pPr>
            <a:r>
              <a:rPr lang="en-US" sz="2800" dirty="0">
                <a:latin typeface="Times New Roman"/>
                <a:cs typeface="Times New Roman"/>
              </a:rPr>
              <a:t>Data</a:t>
            </a:r>
            <a:r>
              <a:rPr lang="en-US" sz="2800" spc="82" dirty="0">
                <a:latin typeface="Times New Roman"/>
                <a:cs typeface="Times New Roman"/>
              </a:rPr>
              <a:t> </a:t>
            </a:r>
            <a:r>
              <a:rPr lang="en-US" sz="2800" dirty="0">
                <a:latin typeface="Times New Roman"/>
                <a:cs typeface="Times New Roman"/>
              </a:rPr>
              <a:t>is</a:t>
            </a:r>
            <a:r>
              <a:rPr lang="en-US" sz="2800" spc="89" dirty="0">
                <a:latin typeface="Times New Roman"/>
                <a:cs typeface="Times New Roman"/>
              </a:rPr>
              <a:t> </a:t>
            </a:r>
            <a:r>
              <a:rPr lang="en-US" sz="2800" dirty="0">
                <a:latin typeface="Times New Roman"/>
                <a:cs typeface="Times New Roman"/>
              </a:rPr>
              <a:t>distributed</a:t>
            </a:r>
            <a:r>
              <a:rPr lang="en-US" sz="2800" spc="85" dirty="0">
                <a:latin typeface="Times New Roman"/>
                <a:cs typeface="Times New Roman"/>
              </a:rPr>
              <a:t> </a:t>
            </a:r>
            <a:r>
              <a:rPr lang="en-US" sz="2800" dirty="0">
                <a:latin typeface="Times New Roman"/>
                <a:cs typeface="Times New Roman"/>
              </a:rPr>
              <a:t>across</a:t>
            </a:r>
            <a:r>
              <a:rPr lang="en-US" sz="2800" spc="89" dirty="0">
                <a:latin typeface="Times New Roman"/>
                <a:cs typeface="Times New Roman"/>
              </a:rPr>
              <a:t> </a:t>
            </a:r>
            <a:r>
              <a:rPr lang="en-US" sz="2800" dirty="0">
                <a:latin typeface="Times New Roman"/>
                <a:cs typeface="Times New Roman"/>
              </a:rPr>
              <a:t>the</a:t>
            </a:r>
            <a:r>
              <a:rPr lang="en-US" sz="2800" spc="92" dirty="0">
                <a:latin typeface="Times New Roman"/>
                <a:cs typeface="Times New Roman"/>
              </a:rPr>
              <a:t> </a:t>
            </a:r>
            <a:r>
              <a:rPr lang="en-US" sz="2800" dirty="0">
                <a:latin typeface="Times New Roman"/>
                <a:cs typeface="Times New Roman"/>
              </a:rPr>
              <a:t>drives</a:t>
            </a:r>
            <a:r>
              <a:rPr lang="en-US" sz="2800" spc="85" dirty="0">
                <a:latin typeface="Times New Roman"/>
                <a:cs typeface="Times New Roman"/>
              </a:rPr>
              <a:t> </a:t>
            </a:r>
            <a:r>
              <a:rPr lang="en-US" sz="2800" dirty="0">
                <a:latin typeface="Times New Roman"/>
                <a:cs typeface="Times New Roman"/>
              </a:rPr>
              <a:t>in</a:t>
            </a:r>
            <a:r>
              <a:rPr lang="en-US" sz="2800" spc="89" dirty="0">
                <a:latin typeface="Times New Roman"/>
                <a:cs typeface="Times New Roman"/>
              </a:rPr>
              <a:t> </a:t>
            </a:r>
            <a:r>
              <a:rPr lang="en-US" sz="2800" dirty="0">
                <a:latin typeface="Times New Roman"/>
                <a:cs typeface="Times New Roman"/>
              </a:rPr>
              <a:t>one</a:t>
            </a:r>
            <a:r>
              <a:rPr lang="en-US" sz="2800" spc="82" dirty="0">
                <a:latin typeface="Times New Roman"/>
                <a:cs typeface="Times New Roman"/>
              </a:rPr>
              <a:t> </a:t>
            </a:r>
            <a:r>
              <a:rPr lang="en-US" sz="2800" dirty="0">
                <a:latin typeface="Times New Roman"/>
                <a:cs typeface="Times New Roman"/>
              </a:rPr>
              <a:t>of</a:t>
            </a:r>
            <a:r>
              <a:rPr lang="en-US" sz="2800" spc="85" dirty="0">
                <a:latin typeface="Times New Roman"/>
                <a:cs typeface="Times New Roman"/>
              </a:rPr>
              <a:t> </a:t>
            </a:r>
            <a:r>
              <a:rPr lang="en-US" sz="2800" dirty="0">
                <a:latin typeface="Times New Roman"/>
                <a:cs typeface="Times New Roman"/>
              </a:rPr>
              <a:t>several</a:t>
            </a:r>
            <a:r>
              <a:rPr lang="en-US" sz="2800" spc="89" dirty="0">
                <a:latin typeface="Times New Roman"/>
                <a:cs typeface="Times New Roman"/>
              </a:rPr>
              <a:t> </a:t>
            </a:r>
            <a:r>
              <a:rPr lang="en-US" sz="2800" dirty="0">
                <a:latin typeface="Times New Roman"/>
                <a:cs typeface="Times New Roman"/>
              </a:rPr>
              <a:t>ways</a:t>
            </a:r>
            <a:r>
              <a:rPr lang="en-US" sz="2800" spc="89" dirty="0">
                <a:latin typeface="Times New Roman"/>
                <a:cs typeface="Times New Roman"/>
              </a:rPr>
              <a:t> </a:t>
            </a:r>
            <a:r>
              <a:rPr lang="en-US" sz="2800" dirty="0">
                <a:latin typeface="Times New Roman"/>
                <a:cs typeface="Times New Roman"/>
              </a:rPr>
              <a:t>called</a:t>
            </a:r>
            <a:r>
              <a:rPr lang="en-US" sz="2800" spc="85" dirty="0">
                <a:latin typeface="Times New Roman"/>
                <a:cs typeface="Times New Roman"/>
              </a:rPr>
              <a:t> </a:t>
            </a:r>
            <a:r>
              <a:rPr lang="en-US" sz="2800" dirty="0">
                <a:latin typeface="Times New Roman"/>
                <a:cs typeface="Times New Roman"/>
              </a:rPr>
              <a:t>"RAID</a:t>
            </a:r>
            <a:r>
              <a:rPr lang="en-US" sz="2800" spc="82" dirty="0">
                <a:latin typeface="Times New Roman"/>
                <a:cs typeface="Times New Roman"/>
              </a:rPr>
              <a:t> </a:t>
            </a:r>
            <a:r>
              <a:rPr lang="en-US" sz="2800" dirty="0">
                <a:latin typeface="Times New Roman"/>
                <a:cs typeface="Times New Roman"/>
              </a:rPr>
              <a:t>levels",</a:t>
            </a:r>
            <a:r>
              <a:rPr lang="en-US" sz="2800" spc="85" dirty="0">
                <a:latin typeface="Times New Roman"/>
                <a:cs typeface="Times New Roman"/>
              </a:rPr>
              <a:t> </a:t>
            </a:r>
            <a:r>
              <a:rPr lang="en-US" sz="2800" dirty="0">
                <a:latin typeface="Times New Roman"/>
                <a:cs typeface="Times New Roman"/>
              </a:rPr>
              <a:t>depending</a:t>
            </a:r>
            <a:r>
              <a:rPr lang="en-US" sz="2800" spc="82" dirty="0">
                <a:latin typeface="Times New Roman"/>
                <a:cs typeface="Times New Roman"/>
              </a:rPr>
              <a:t> </a:t>
            </a:r>
            <a:r>
              <a:rPr lang="en-US" sz="2800" spc="-17" dirty="0">
                <a:latin typeface="Times New Roman"/>
                <a:cs typeface="Times New Roman"/>
              </a:rPr>
              <a:t>on </a:t>
            </a:r>
            <a:r>
              <a:rPr lang="en-US" sz="2800" dirty="0">
                <a:latin typeface="Times New Roman"/>
                <a:cs typeface="Times New Roman"/>
              </a:rPr>
              <a:t>what</a:t>
            </a:r>
            <a:r>
              <a:rPr lang="en-US" sz="2800" spc="-17" dirty="0">
                <a:latin typeface="Times New Roman"/>
                <a:cs typeface="Times New Roman"/>
              </a:rPr>
              <a:t> </a:t>
            </a:r>
            <a:r>
              <a:rPr lang="en-US" sz="2800" dirty="0">
                <a:latin typeface="Times New Roman"/>
                <a:cs typeface="Times New Roman"/>
              </a:rPr>
              <a:t>level</a:t>
            </a:r>
            <a:r>
              <a:rPr lang="en-US" sz="2800" spc="-14" dirty="0">
                <a:latin typeface="Times New Roman"/>
                <a:cs typeface="Times New Roman"/>
              </a:rPr>
              <a:t> </a:t>
            </a:r>
            <a:r>
              <a:rPr lang="en-US" sz="2800" dirty="0">
                <a:latin typeface="Times New Roman"/>
                <a:cs typeface="Times New Roman"/>
              </a:rPr>
              <a:t>of</a:t>
            </a:r>
            <a:r>
              <a:rPr lang="en-US" sz="2800" spc="-14" dirty="0">
                <a:latin typeface="Times New Roman"/>
                <a:cs typeface="Times New Roman"/>
              </a:rPr>
              <a:t> </a:t>
            </a:r>
            <a:r>
              <a:rPr lang="en-US" sz="2800" dirty="0">
                <a:latin typeface="Times New Roman"/>
                <a:cs typeface="Times New Roman"/>
              </a:rPr>
              <a:t>redundancy</a:t>
            </a:r>
            <a:r>
              <a:rPr lang="en-US" sz="2800" spc="-24" dirty="0">
                <a:latin typeface="Times New Roman"/>
                <a:cs typeface="Times New Roman"/>
              </a:rPr>
              <a:t> </a:t>
            </a:r>
            <a:r>
              <a:rPr lang="en-US" sz="2800" dirty="0">
                <a:latin typeface="Times New Roman"/>
                <a:cs typeface="Times New Roman"/>
              </a:rPr>
              <a:t>and</a:t>
            </a:r>
            <a:r>
              <a:rPr lang="en-US" sz="2800" spc="-14" dirty="0">
                <a:latin typeface="Times New Roman"/>
                <a:cs typeface="Times New Roman"/>
              </a:rPr>
              <a:t> </a:t>
            </a:r>
            <a:r>
              <a:rPr lang="en-US" sz="2800" dirty="0">
                <a:latin typeface="Times New Roman"/>
                <a:cs typeface="Times New Roman"/>
              </a:rPr>
              <a:t>performance</a:t>
            </a:r>
            <a:r>
              <a:rPr lang="en-US" sz="2800" spc="-20" dirty="0">
                <a:latin typeface="Times New Roman"/>
                <a:cs typeface="Times New Roman"/>
              </a:rPr>
              <a:t> </a:t>
            </a:r>
            <a:r>
              <a:rPr lang="en-US" sz="2800" dirty="0">
                <a:latin typeface="Times New Roman"/>
                <a:cs typeface="Times New Roman"/>
              </a:rPr>
              <a:t>(via</a:t>
            </a:r>
            <a:r>
              <a:rPr lang="en-US" sz="2800" spc="-14" dirty="0">
                <a:latin typeface="Times New Roman"/>
                <a:cs typeface="Times New Roman"/>
              </a:rPr>
              <a:t> </a:t>
            </a:r>
            <a:r>
              <a:rPr lang="en-US" sz="2800" dirty="0">
                <a:latin typeface="Times New Roman"/>
                <a:cs typeface="Times New Roman"/>
              </a:rPr>
              <a:t>parallel</a:t>
            </a:r>
            <a:r>
              <a:rPr lang="en-US" sz="2800" spc="-14" dirty="0">
                <a:latin typeface="Times New Roman"/>
                <a:cs typeface="Times New Roman"/>
              </a:rPr>
              <a:t> </a:t>
            </a:r>
            <a:r>
              <a:rPr lang="en-US" sz="2800" spc="-7" dirty="0">
                <a:latin typeface="Times New Roman"/>
                <a:cs typeface="Times New Roman"/>
              </a:rPr>
              <a:t>communication)</a:t>
            </a:r>
            <a:r>
              <a:rPr lang="en-US" sz="2800" spc="-14"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spc="-7" dirty="0">
                <a:latin typeface="Times New Roman"/>
                <a:cs typeface="Times New Roman"/>
              </a:rPr>
              <a:t>required.</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C6498CFF-DB11-7974-860D-6DDB56EC6095}"/>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4F707A23-B582-935A-9749-E59C36E97357}"/>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63B17173-F903-91E5-083A-3A5AD7997377}"/>
              </a:ext>
            </a:extLst>
          </p:cNvPr>
          <p:cNvSpPr>
            <a:spLocks noGrp="1"/>
          </p:cNvSpPr>
          <p:nvPr>
            <p:ph type="sldNum" sz="quarter" idx="12"/>
          </p:nvPr>
        </p:nvSpPr>
        <p:spPr/>
        <p:txBody>
          <a:bodyPr/>
          <a:lstStyle/>
          <a:p>
            <a:fld id="{FBB2CDA3-3741-CA4A-A16E-9752FEDAB45F}" type="slidenum">
              <a:rPr lang="en-NP" smtClean="0"/>
              <a:t>52</a:t>
            </a:fld>
            <a:endParaRPr lang="en-NP"/>
          </a:p>
        </p:txBody>
      </p:sp>
    </p:spTree>
    <p:extLst>
      <p:ext uri="{BB962C8B-B14F-4D97-AF65-F5344CB8AC3E}">
        <p14:creationId xmlns:p14="http://schemas.microsoft.com/office/powerpoint/2010/main" val="2782119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298857-AA26-6295-678C-9D808559A6DB}"/>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760C5070-4720-C831-E049-B40BD88D19C6}"/>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40AC3899-DC3B-A274-A277-CB115AAB247D}"/>
              </a:ext>
            </a:extLst>
          </p:cNvPr>
          <p:cNvSpPr>
            <a:spLocks noGrp="1"/>
          </p:cNvSpPr>
          <p:nvPr>
            <p:ph type="sldNum" sz="quarter" idx="12"/>
          </p:nvPr>
        </p:nvSpPr>
        <p:spPr/>
        <p:txBody>
          <a:bodyPr/>
          <a:lstStyle/>
          <a:p>
            <a:fld id="{FBB2CDA3-3741-CA4A-A16E-9752FEDAB45F}" type="slidenum">
              <a:rPr lang="en-NP" smtClean="0"/>
              <a:t>53</a:t>
            </a:fld>
            <a:endParaRPr lang="en-NP"/>
          </a:p>
        </p:txBody>
      </p:sp>
      <p:pic>
        <p:nvPicPr>
          <p:cNvPr id="7" name="object 3">
            <a:extLst>
              <a:ext uri="{FF2B5EF4-FFF2-40B4-BE49-F238E27FC236}">
                <a16:creationId xmlns:a16="http://schemas.microsoft.com/office/drawing/2014/main" id="{1CBD1D5F-DA3F-0CE4-6770-03677D8DA4C3}"/>
              </a:ext>
            </a:extLst>
          </p:cNvPr>
          <p:cNvPicPr>
            <a:picLocks noGrp="1"/>
          </p:cNvPicPr>
          <p:nvPr>
            <p:ph idx="1"/>
          </p:nvPr>
        </p:nvPicPr>
        <p:blipFill>
          <a:blip r:embed="rId2" cstate="print"/>
          <a:stretch>
            <a:fillRect/>
          </a:stretch>
        </p:blipFill>
        <p:spPr>
          <a:xfrm>
            <a:off x="3073764" y="1443788"/>
            <a:ext cx="6130525" cy="4351338"/>
          </a:xfrm>
          <a:prstGeom prst="rect">
            <a:avLst/>
          </a:prstGeom>
        </p:spPr>
      </p:pic>
    </p:spTree>
    <p:extLst>
      <p:ext uri="{BB962C8B-B14F-4D97-AF65-F5344CB8AC3E}">
        <p14:creationId xmlns:p14="http://schemas.microsoft.com/office/powerpoint/2010/main" val="1837326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7AEE-FB10-D149-1BF1-B82B862F539D}"/>
              </a:ext>
            </a:extLst>
          </p:cNvPr>
          <p:cNvSpPr>
            <a:spLocks noGrp="1"/>
          </p:cNvSpPr>
          <p:nvPr>
            <p:ph type="title"/>
          </p:nvPr>
        </p:nvSpPr>
        <p:spPr/>
        <p:txBody>
          <a:bodyPr/>
          <a:lstStyle/>
          <a:p>
            <a:r>
              <a:rPr lang="en-US" sz="4400" b="1" dirty="0">
                <a:uFill>
                  <a:solidFill>
                    <a:srgbClr val="000000"/>
                  </a:solidFill>
                </a:uFill>
                <a:latin typeface="Times New Roman"/>
                <a:cs typeface="Times New Roman"/>
              </a:rPr>
              <a:t>RAID</a:t>
            </a:r>
            <a:r>
              <a:rPr lang="en-US" sz="4400" b="1" spc="-3"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Levels:</a:t>
            </a:r>
            <a:endParaRPr lang="en-NP" dirty="0"/>
          </a:p>
        </p:txBody>
      </p:sp>
      <p:sp>
        <p:nvSpPr>
          <p:cNvPr id="3" name="Content Placeholder 2">
            <a:extLst>
              <a:ext uri="{FF2B5EF4-FFF2-40B4-BE49-F238E27FC236}">
                <a16:creationId xmlns:a16="http://schemas.microsoft.com/office/drawing/2014/main" id="{4F10A5B9-3BF5-D641-00F2-64BD4B7FFA46}"/>
              </a:ext>
            </a:extLst>
          </p:cNvPr>
          <p:cNvSpPr>
            <a:spLocks noGrp="1"/>
          </p:cNvSpPr>
          <p:nvPr>
            <p:ph idx="1"/>
          </p:nvPr>
        </p:nvSpPr>
        <p:spPr/>
        <p:txBody>
          <a:bodyPr>
            <a:normAutofit fontScale="85000" lnSpcReduction="20000"/>
          </a:bodyPr>
          <a:lstStyle/>
          <a:p>
            <a:pPr marL="177074" algn="just">
              <a:spcBef>
                <a:spcPts val="82"/>
              </a:spcBef>
            </a:pPr>
            <a:r>
              <a:rPr lang="en-US" sz="2800" dirty="0">
                <a:latin typeface="Times New Roman"/>
                <a:cs typeface="Times New Roman"/>
              </a:rPr>
              <a:t>RAID</a:t>
            </a:r>
            <a:r>
              <a:rPr lang="en-US" sz="2800" spc="31" dirty="0">
                <a:latin typeface="Times New Roman"/>
                <a:cs typeface="Times New Roman"/>
              </a:rPr>
              <a:t> </a:t>
            </a:r>
            <a:r>
              <a:rPr lang="en-US" sz="2800" dirty="0">
                <a:latin typeface="Times New Roman"/>
                <a:cs typeface="Times New Roman"/>
              </a:rPr>
              <a:t>0</a:t>
            </a:r>
            <a:r>
              <a:rPr lang="en-US" sz="2800" spc="34" dirty="0">
                <a:latin typeface="Times New Roman"/>
                <a:cs typeface="Times New Roman"/>
              </a:rPr>
              <a:t> </a:t>
            </a:r>
            <a:r>
              <a:rPr lang="en-US" sz="2800" spc="-7" dirty="0">
                <a:latin typeface="Times New Roman"/>
                <a:cs typeface="Times New Roman"/>
              </a:rPr>
              <a:t>(block-</a:t>
            </a:r>
            <a:r>
              <a:rPr lang="en-US" sz="2800" dirty="0">
                <a:latin typeface="Times New Roman"/>
                <a:cs typeface="Times New Roman"/>
              </a:rPr>
              <a:t>level</a:t>
            </a:r>
            <a:r>
              <a:rPr lang="en-US" sz="2800" spc="27" dirty="0">
                <a:latin typeface="Times New Roman"/>
                <a:cs typeface="Times New Roman"/>
              </a:rPr>
              <a:t> </a:t>
            </a:r>
            <a:r>
              <a:rPr lang="en-US" sz="2800" dirty="0">
                <a:latin typeface="Times New Roman"/>
                <a:cs typeface="Times New Roman"/>
              </a:rPr>
              <a:t>striping</a:t>
            </a:r>
            <a:r>
              <a:rPr lang="en-US" sz="2800" spc="17" dirty="0">
                <a:latin typeface="Times New Roman"/>
                <a:cs typeface="Times New Roman"/>
              </a:rPr>
              <a:t> </a:t>
            </a:r>
            <a:r>
              <a:rPr lang="en-US" sz="2800" dirty="0">
                <a:latin typeface="Times New Roman"/>
                <a:cs typeface="Times New Roman"/>
              </a:rPr>
              <a:t>without</a:t>
            </a:r>
            <a:r>
              <a:rPr lang="en-US" sz="2800" spc="31" dirty="0">
                <a:latin typeface="Times New Roman"/>
                <a:cs typeface="Times New Roman"/>
              </a:rPr>
              <a:t> </a:t>
            </a:r>
            <a:r>
              <a:rPr lang="en-US" sz="2800" dirty="0">
                <a:latin typeface="Times New Roman"/>
                <a:cs typeface="Times New Roman"/>
              </a:rPr>
              <a:t>parity</a:t>
            </a:r>
            <a:r>
              <a:rPr lang="en-US" sz="2800" spc="7" dirty="0">
                <a:latin typeface="Times New Roman"/>
                <a:cs typeface="Times New Roman"/>
              </a:rPr>
              <a:t> </a:t>
            </a:r>
            <a:r>
              <a:rPr lang="en-US" sz="2800" dirty="0">
                <a:latin typeface="Times New Roman"/>
                <a:cs typeface="Times New Roman"/>
              </a:rPr>
              <a:t>or</a:t>
            </a:r>
            <a:r>
              <a:rPr lang="en-US" sz="2800" spc="31" dirty="0">
                <a:latin typeface="Times New Roman"/>
                <a:cs typeface="Times New Roman"/>
              </a:rPr>
              <a:t> </a:t>
            </a:r>
            <a:r>
              <a:rPr lang="en-US" sz="2800" dirty="0">
                <a:latin typeface="Times New Roman"/>
                <a:cs typeface="Times New Roman"/>
              </a:rPr>
              <a:t>mirroring)</a:t>
            </a:r>
            <a:r>
              <a:rPr lang="en-US" sz="2800" spc="24" dirty="0">
                <a:latin typeface="Times New Roman"/>
                <a:cs typeface="Times New Roman"/>
              </a:rPr>
              <a:t> </a:t>
            </a:r>
            <a:r>
              <a:rPr lang="en-US" sz="2800" dirty="0">
                <a:latin typeface="Times New Roman"/>
                <a:cs typeface="Times New Roman"/>
              </a:rPr>
              <a:t>has</a:t>
            </a:r>
            <a:r>
              <a:rPr lang="en-US" sz="2800" spc="31" dirty="0">
                <a:latin typeface="Times New Roman"/>
                <a:cs typeface="Times New Roman"/>
              </a:rPr>
              <a:t> </a:t>
            </a:r>
            <a:r>
              <a:rPr lang="en-US" sz="2800" dirty="0">
                <a:latin typeface="Times New Roman"/>
                <a:cs typeface="Times New Roman"/>
              </a:rPr>
              <a:t>no</a:t>
            </a:r>
            <a:r>
              <a:rPr lang="en-US" sz="2800" spc="34" dirty="0">
                <a:latin typeface="Times New Roman"/>
                <a:cs typeface="Times New Roman"/>
              </a:rPr>
              <a:t> </a:t>
            </a:r>
            <a:r>
              <a:rPr lang="en-US" sz="2800" dirty="0">
                <a:latin typeface="Times New Roman"/>
                <a:cs typeface="Times New Roman"/>
              </a:rPr>
              <a:t>(or</a:t>
            </a:r>
            <a:r>
              <a:rPr lang="en-US" sz="2800" spc="20" dirty="0">
                <a:latin typeface="Times New Roman"/>
                <a:cs typeface="Times New Roman"/>
              </a:rPr>
              <a:t> </a:t>
            </a:r>
            <a:r>
              <a:rPr lang="en-US" sz="2800" dirty="0">
                <a:latin typeface="Times New Roman"/>
                <a:cs typeface="Times New Roman"/>
              </a:rPr>
              <a:t>zero)</a:t>
            </a:r>
            <a:r>
              <a:rPr lang="en-US" sz="2800" spc="27" dirty="0">
                <a:latin typeface="Times New Roman"/>
                <a:cs typeface="Times New Roman"/>
              </a:rPr>
              <a:t> </a:t>
            </a:r>
            <a:r>
              <a:rPr lang="en-US" sz="2800" dirty="0">
                <a:latin typeface="Times New Roman"/>
                <a:cs typeface="Times New Roman"/>
              </a:rPr>
              <a:t>redundancy.</a:t>
            </a:r>
            <a:r>
              <a:rPr lang="en-US" sz="2800" spc="41" dirty="0">
                <a:latin typeface="Times New Roman"/>
                <a:cs typeface="Times New Roman"/>
              </a:rPr>
              <a:t> </a:t>
            </a:r>
          </a:p>
          <a:p>
            <a:pPr marL="177074" algn="just">
              <a:spcBef>
                <a:spcPts val="82"/>
              </a:spcBef>
            </a:pPr>
            <a:r>
              <a:rPr lang="en-US" sz="2800" dirty="0">
                <a:latin typeface="Times New Roman"/>
                <a:cs typeface="Times New Roman"/>
              </a:rPr>
              <a:t>It</a:t>
            </a:r>
            <a:r>
              <a:rPr lang="en-US" sz="2800" spc="34" dirty="0">
                <a:latin typeface="Times New Roman"/>
                <a:cs typeface="Times New Roman"/>
              </a:rPr>
              <a:t> </a:t>
            </a:r>
            <a:r>
              <a:rPr lang="en-US" sz="2800" spc="-7" dirty="0">
                <a:latin typeface="Times New Roman"/>
                <a:cs typeface="Times New Roman"/>
              </a:rPr>
              <a:t>provides </a:t>
            </a:r>
            <a:r>
              <a:rPr lang="en-US" sz="2800" dirty="0">
                <a:latin typeface="Times New Roman"/>
                <a:cs typeface="Times New Roman"/>
              </a:rPr>
              <a:t>improved</a:t>
            </a:r>
            <a:r>
              <a:rPr lang="en-US" sz="2800" spc="55" dirty="0">
                <a:latin typeface="Times New Roman"/>
                <a:cs typeface="Times New Roman"/>
              </a:rPr>
              <a:t> </a:t>
            </a:r>
            <a:r>
              <a:rPr lang="en-US" sz="2800" dirty="0">
                <a:latin typeface="Times New Roman"/>
                <a:cs typeface="Times New Roman"/>
              </a:rPr>
              <a:t>performance</a:t>
            </a:r>
            <a:r>
              <a:rPr lang="en-US" sz="2800" spc="65" dirty="0">
                <a:latin typeface="Times New Roman"/>
                <a:cs typeface="Times New Roman"/>
              </a:rPr>
              <a:t> </a:t>
            </a:r>
            <a:r>
              <a:rPr lang="en-US" sz="2800" dirty="0">
                <a:latin typeface="Times New Roman"/>
                <a:cs typeface="Times New Roman"/>
              </a:rPr>
              <a:t>and</a:t>
            </a:r>
            <a:r>
              <a:rPr lang="en-US" sz="2800" spc="58" dirty="0">
                <a:latin typeface="Times New Roman"/>
                <a:cs typeface="Times New Roman"/>
              </a:rPr>
              <a:t> </a:t>
            </a:r>
            <a:r>
              <a:rPr lang="en-US" sz="2800" dirty="0">
                <a:latin typeface="Times New Roman"/>
                <a:cs typeface="Times New Roman"/>
              </a:rPr>
              <a:t>additional</a:t>
            </a:r>
            <a:r>
              <a:rPr lang="en-US" sz="2800" spc="58" dirty="0">
                <a:latin typeface="Times New Roman"/>
                <a:cs typeface="Times New Roman"/>
              </a:rPr>
              <a:t> </a:t>
            </a:r>
            <a:r>
              <a:rPr lang="en-US" sz="2800" dirty="0">
                <a:latin typeface="Times New Roman"/>
                <a:cs typeface="Times New Roman"/>
              </a:rPr>
              <a:t>storage</a:t>
            </a:r>
            <a:r>
              <a:rPr lang="en-US" sz="2800" spc="61" dirty="0">
                <a:latin typeface="Times New Roman"/>
                <a:cs typeface="Times New Roman"/>
              </a:rPr>
              <a:t> </a:t>
            </a:r>
            <a:r>
              <a:rPr lang="en-US" sz="2800" dirty="0">
                <a:latin typeface="Times New Roman"/>
                <a:cs typeface="Times New Roman"/>
              </a:rPr>
              <a:t>but</a:t>
            </a:r>
            <a:r>
              <a:rPr lang="en-US" sz="2800" spc="68" dirty="0">
                <a:latin typeface="Times New Roman"/>
                <a:cs typeface="Times New Roman"/>
              </a:rPr>
              <a:t> </a:t>
            </a:r>
            <a:r>
              <a:rPr lang="en-US" sz="2800" dirty="0">
                <a:latin typeface="Times New Roman"/>
                <a:cs typeface="Times New Roman"/>
              </a:rPr>
              <a:t>no</a:t>
            </a:r>
            <a:r>
              <a:rPr lang="en-US" sz="2800" spc="58" dirty="0">
                <a:latin typeface="Times New Roman"/>
                <a:cs typeface="Times New Roman"/>
              </a:rPr>
              <a:t> </a:t>
            </a:r>
            <a:r>
              <a:rPr lang="en-US" sz="2800" dirty="0">
                <a:latin typeface="Times New Roman"/>
                <a:cs typeface="Times New Roman"/>
              </a:rPr>
              <a:t>fault</a:t>
            </a:r>
            <a:r>
              <a:rPr lang="en-US" sz="2800" spc="61" dirty="0">
                <a:latin typeface="Times New Roman"/>
                <a:cs typeface="Times New Roman"/>
              </a:rPr>
              <a:t> </a:t>
            </a:r>
            <a:r>
              <a:rPr lang="en-US" sz="2800" dirty="0">
                <a:latin typeface="Times New Roman"/>
                <a:cs typeface="Times New Roman"/>
              </a:rPr>
              <a:t>tolerance.</a:t>
            </a:r>
            <a:r>
              <a:rPr lang="en-US" sz="2800" spc="58" dirty="0">
                <a:latin typeface="Times New Roman"/>
                <a:cs typeface="Times New Roman"/>
              </a:rPr>
              <a:t> </a:t>
            </a:r>
            <a:r>
              <a:rPr lang="en-US" sz="2800" dirty="0">
                <a:latin typeface="Times New Roman"/>
                <a:cs typeface="Times New Roman"/>
              </a:rPr>
              <a:t>Hence</a:t>
            </a:r>
            <a:r>
              <a:rPr lang="en-US" sz="2800" spc="55" dirty="0">
                <a:latin typeface="Times New Roman"/>
                <a:cs typeface="Times New Roman"/>
              </a:rPr>
              <a:t> </a:t>
            </a:r>
            <a:r>
              <a:rPr lang="en-US" sz="2800" dirty="0">
                <a:latin typeface="Times New Roman"/>
                <a:cs typeface="Times New Roman"/>
              </a:rPr>
              <a:t>simple</a:t>
            </a:r>
            <a:r>
              <a:rPr lang="en-US" sz="2800" spc="58" dirty="0">
                <a:latin typeface="Times New Roman"/>
                <a:cs typeface="Times New Roman"/>
              </a:rPr>
              <a:t> </a:t>
            </a:r>
            <a:r>
              <a:rPr lang="en-US" sz="2800" dirty="0">
                <a:latin typeface="Times New Roman"/>
                <a:cs typeface="Times New Roman"/>
              </a:rPr>
              <a:t>stripe</a:t>
            </a:r>
            <a:r>
              <a:rPr lang="en-US" sz="2800" spc="65" dirty="0">
                <a:latin typeface="Times New Roman"/>
                <a:cs typeface="Times New Roman"/>
              </a:rPr>
              <a:t> </a:t>
            </a:r>
            <a:r>
              <a:rPr lang="en-US" sz="2800" dirty="0">
                <a:latin typeface="Times New Roman"/>
                <a:cs typeface="Times New Roman"/>
              </a:rPr>
              <a:t>sets</a:t>
            </a:r>
            <a:r>
              <a:rPr lang="en-US" sz="2800" spc="65" dirty="0">
                <a:latin typeface="Times New Roman"/>
                <a:cs typeface="Times New Roman"/>
              </a:rPr>
              <a:t> </a:t>
            </a:r>
            <a:r>
              <a:rPr lang="en-US" sz="2800" spc="-17" dirty="0">
                <a:latin typeface="Times New Roman"/>
                <a:cs typeface="Times New Roman"/>
              </a:rPr>
              <a:t>are </a:t>
            </a:r>
            <a:r>
              <a:rPr lang="en-US" sz="2800" dirty="0">
                <a:latin typeface="Times New Roman"/>
                <a:cs typeface="Times New Roman"/>
              </a:rPr>
              <a:t>normally</a:t>
            </a:r>
            <a:r>
              <a:rPr lang="en-US" sz="2800" spc="24" dirty="0">
                <a:latin typeface="Times New Roman"/>
                <a:cs typeface="Times New Roman"/>
              </a:rPr>
              <a:t> </a:t>
            </a:r>
            <a:r>
              <a:rPr lang="en-US" sz="2800" dirty="0">
                <a:latin typeface="Times New Roman"/>
                <a:cs typeface="Times New Roman"/>
              </a:rPr>
              <a:t>referred</a:t>
            </a:r>
            <a:r>
              <a:rPr lang="en-US" sz="2800" spc="34" dirty="0">
                <a:latin typeface="Times New Roman"/>
                <a:cs typeface="Times New Roman"/>
              </a:rPr>
              <a:t> </a:t>
            </a:r>
            <a:r>
              <a:rPr lang="en-US" sz="2800" dirty="0">
                <a:latin typeface="Times New Roman"/>
                <a:cs typeface="Times New Roman"/>
              </a:rPr>
              <a:t>to</a:t>
            </a:r>
            <a:r>
              <a:rPr lang="en-US" sz="2800" spc="44" dirty="0">
                <a:latin typeface="Times New Roman"/>
                <a:cs typeface="Times New Roman"/>
              </a:rPr>
              <a:t> </a:t>
            </a:r>
            <a:r>
              <a:rPr lang="en-US" sz="2800" dirty="0">
                <a:latin typeface="Times New Roman"/>
                <a:cs typeface="Times New Roman"/>
              </a:rPr>
              <a:t>as</a:t>
            </a:r>
            <a:r>
              <a:rPr lang="en-US" sz="2800" spc="41" dirty="0">
                <a:latin typeface="Times New Roman"/>
                <a:cs typeface="Times New Roman"/>
              </a:rPr>
              <a:t> </a:t>
            </a:r>
            <a:r>
              <a:rPr lang="en-US" sz="2800" dirty="0">
                <a:latin typeface="Times New Roman"/>
                <a:cs typeface="Times New Roman"/>
              </a:rPr>
              <a:t>RAID</a:t>
            </a:r>
            <a:r>
              <a:rPr lang="en-US" sz="2800" spc="37" dirty="0">
                <a:latin typeface="Times New Roman"/>
                <a:cs typeface="Times New Roman"/>
              </a:rPr>
              <a:t> </a:t>
            </a:r>
            <a:r>
              <a:rPr lang="en-US" sz="2800" dirty="0">
                <a:latin typeface="Times New Roman"/>
                <a:cs typeface="Times New Roman"/>
              </a:rPr>
              <a:t>0.</a:t>
            </a:r>
            <a:r>
              <a:rPr lang="en-US" sz="2800" spc="34" dirty="0">
                <a:latin typeface="Times New Roman"/>
                <a:cs typeface="Times New Roman"/>
              </a:rPr>
              <a:t> </a:t>
            </a:r>
          </a:p>
          <a:p>
            <a:pPr marL="177074" algn="just">
              <a:spcBef>
                <a:spcPts val="82"/>
              </a:spcBef>
            </a:pPr>
            <a:r>
              <a:rPr lang="en-US" sz="2800" dirty="0">
                <a:latin typeface="Times New Roman"/>
                <a:cs typeface="Times New Roman"/>
              </a:rPr>
              <a:t>Any</a:t>
            </a:r>
            <a:r>
              <a:rPr lang="en-US" sz="2800" spc="24" dirty="0">
                <a:latin typeface="Times New Roman"/>
                <a:cs typeface="Times New Roman"/>
              </a:rPr>
              <a:t> </a:t>
            </a:r>
            <a:r>
              <a:rPr lang="en-US" sz="2800" dirty="0">
                <a:latin typeface="Times New Roman"/>
                <a:cs typeface="Times New Roman"/>
              </a:rPr>
              <a:t>drive</a:t>
            </a:r>
            <a:r>
              <a:rPr lang="en-US" sz="2800" spc="37" dirty="0">
                <a:latin typeface="Times New Roman"/>
                <a:cs typeface="Times New Roman"/>
              </a:rPr>
              <a:t> </a:t>
            </a:r>
            <a:r>
              <a:rPr lang="en-US" sz="2800" dirty="0">
                <a:latin typeface="Times New Roman"/>
                <a:cs typeface="Times New Roman"/>
              </a:rPr>
              <a:t>failure</a:t>
            </a:r>
            <a:r>
              <a:rPr lang="en-US" sz="2800" spc="27" dirty="0">
                <a:latin typeface="Times New Roman"/>
                <a:cs typeface="Times New Roman"/>
              </a:rPr>
              <a:t> </a:t>
            </a:r>
            <a:r>
              <a:rPr lang="en-US" sz="2800" dirty="0">
                <a:latin typeface="Times New Roman"/>
                <a:cs typeface="Times New Roman"/>
              </a:rPr>
              <a:t>destroys</a:t>
            </a:r>
            <a:r>
              <a:rPr lang="en-US" sz="2800" spc="41" dirty="0">
                <a:latin typeface="Times New Roman"/>
                <a:cs typeface="Times New Roman"/>
              </a:rPr>
              <a:t> </a:t>
            </a:r>
            <a:r>
              <a:rPr lang="en-US" sz="2800" dirty="0">
                <a:latin typeface="Times New Roman"/>
                <a:cs typeface="Times New Roman"/>
              </a:rPr>
              <a:t>the</a:t>
            </a:r>
            <a:r>
              <a:rPr lang="en-US" sz="2800" spc="41" dirty="0">
                <a:latin typeface="Times New Roman"/>
                <a:cs typeface="Times New Roman"/>
              </a:rPr>
              <a:t> </a:t>
            </a:r>
            <a:r>
              <a:rPr lang="en-US" sz="2800" dirty="0">
                <a:latin typeface="Times New Roman"/>
                <a:cs typeface="Times New Roman"/>
              </a:rPr>
              <a:t>array,</a:t>
            </a:r>
            <a:r>
              <a:rPr lang="en-US" sz="2800" spc="34" dirty="0">
                <a:latin typeface="Times New Roman"/>
                <a:cs typeface="Times New Roman"/>
              </a:rPr>
              <a:t> </a:t>
            </a:r>
            <a:r>
              <a:rPr lang="en-US" sz="2800" dirty="0">
                <a:latin typeface="Times New Roman"/>
                <a:cs typeface="Times New Roman"/>
              </a:rPr>
              <a:t>and</a:t>
            </a:r>
            <a:r>
              <a:rPr lang="en-US" sz="2800" spc="34" dirty="0">
                <a:latin typeface="Times New Roman"/>
                <a:cs typeface="Times New Roman"/>
              </a:rPr>
              <a:t> </a:t>
            </a:r>
            <a:r>
              <a:rPr lang="en-US" sz="2800" dirty="0">
                <a:latin typeface="Times New Roman"/>
                <a:cs typeface="Times New Roman"/>
              </a:rPr>
              <a:t>the</a:t>
            </a:r>
            <a:r>
              <a:rPr lang="en-US" sz="2800" spc="31" dirty="0">
                <a:latin typeface="Times New Roman"/>
                <a:cs typeface="Times New Roman"/>
              </a:rPr>
              <a:t> </a:t>
            </a:r>
            <a:r>
              <a:rPr lang="en-US" sz="2800" dirty="0">
                <a:latin typeface="Times New Roman"/>
                <a:cs typeface="Times New Roman"/>
              </a:rPr>
              <a:t>likelihood</a:t>
            </a:r>
            <a:r>
              <a:rPr lang="en-US" sz="2800" spc="34" dirty="0">
                <a:latin typeface="Times New Roman"/>
                <a:cs typeface="Times New Roman"/>
              </a:rPr>
              <a:t> </a:t>
            </a:r>
            <a:r>
              <a:rPr lang="en-US" sz="2800" dirty="0">
                <a:latin typeface="Times New Roman"/>
                <a:cs typeface="Times New Roman"/>
              </a:rPr>
              <a:t>of</a:t>
            </a:r>
            <a:r>
              <a:rPr lang="en-US" sz="2800" spc="37" dirty="0">
                <a:latin typeface="Times New Roman"/>
                <a:cs typeface="Times New Roman"/>
              </a:rPr>
              <a:t> </a:t>
            </a:r>
            <a:r>
              <a:rPr lang="en-US" sz="2800" spc="-7" dirty="0">
                <a:latin typeface="Times New Roman"/>
                <a:cs typeface="Times New Roman"/>
              </a:rPr>
              <a:t>failure </a:t>
            </a:r>
            <a:r>
              <a:rPr lang="en-US" sz="2800" dirty="0">
                <a:latin typeface="Times New Roman"/>
                <a:cs typeface="Times New Roman"/>
              </a:rPr>
              <a:t>increases</a:t>
            </a:r>
            <a:r>
              <a:rPr lang="en-US" sz="2800" spc="78" dirty="0">
                <a:latin typeface="Times New Roman"/>
                <a:cs typeface="Times New Roman"/>
              </a:rPr>
              <a:t> </a:t>
            </a:r>
            <a:r>
              <a:rPr lang="en-US" sz="2800" dirty="0">
                <a:latin typeface="Times New Roman"/>
                <a:cs typeface="Times New Roman"/>
              </a:rPr>
              <a:t>with</a:t>
            </a:r>
            <a:r>
              <a:rPr lang="en-US" sz="2800" spc="82" dirty="0">
                <a:latin typeface="Times New Roman"/>
                <a:cs typeface="Times New Roman"/>
              </a:rPr>
              <a:t> </a:t>
            </a:r>
            <a:r>
              <a:rPr lang="en-US" sz="2800" dirty="0">
                <a:latin typeface="Times New Roman"/>
                <a:cs typeface="Times New Roman"/>
              </a:rPr>
              <a:t>more</a:t>
            </a:r>
            <a:r>
              <a:rPr lang="en-US" sz="2800" spc="78" dirty="0">
                <a:latin typeface="Times New Roman"/>
                <a:cs typeface="Times New Roman"/>
              </a:rPr>
              <a:t> </a:t>
            </a:r>
            <a:r>
              <a:rPr lang="en-US" sz="2800" dirty="0">
                <a:latin typeface="Times New Roman"/>
                <a:cs typeface="Times New Roman"/>
              </a:rPr>
              <a:t>drives</a:t>
            </a:r>
            <a:r>
              <a:rPr lang="en-US" sz="2800" spc="78" dirty="0">
                <a:latin typeface="Times New Roman"/>
                <a:cs typeface="Times New Roman"/>
              </a:rPr>
              <a:t> </a:t>
            </a:r>
            <a:r>
              <a:rPr lang="en-US" sz="2800" dirty="0">
                <a:latin typeface="Times New Roman"/>
                <a:cs typeface="Times New Roman"/>
              </a:rPr>
              <a:t>in</a:t>
            </a:r>
            <a:r>
              <a:rPr lang="en-US" sz="2800" spc="85" dirty="0">
                <a:latin typeface="Times New Roman"/>
                <a:cs typeface="Times New Roman"/>
              </a:rPr>
              <a:t> </a:t>
            </a:r>
            <a:r>
              <a:rPr lang="en-US" sz="2800" dirty="0">
                <a:latin typeface="Times New Roman"/>
                <a:cs typeface="Times New Roman"/>
              </a:rPr>
              <a:t>the</a:t>
            </a:r>
            <a:r>
              <a:rPr lang="en-US" sz="2800" spc="85" dirty="0">
                <a:latin typeface="Times New Roman"/>
                <a:cs typeface="Times New Roman"/>
              </a:rPr>
              <a:t> array.</a:t>
            </a:r>
          </a:p>
          <a:p>
            <a:pPr marL="177074" algn="just">
              <a:spcBef>
                <a:spcPts val="82"/>
              </a:spcBef>
            </a:pPr>
            <a:r>
              <a:rPr lang="en-US" sz="2800" dirty="0">
                <a:latin typeface="Times New Roman"/>
                <a:cs typeface="Times New Roman"/>
              </a:rPr>
              <a:t>A</a:t>
            </a:r>
            <a:r>
              <a:rPr lang="en-US" sz="2800" spc="92" dirty="0">
                <a:latin typeface="Times New Roman"/>
                <a:cs typeface="Times New Roman"/>
              </a:rPr>
              <a:t> </a:t>
            </a:r>
            <a:r>
              <a:rPr lang="en-US" sz="2800" dirty="0">
                <a:latin typeface="Times New Roman"/>
                <a:cs typeface="Times New Roman"/>
              </a:rPr>
              <a:t>single</a:t>
            </a:r>
            <a:r>
              <a:rPr lang="en-US" sz="2800" spc="89" dirty="0">
                <a:latin typeface="Times New Roman"/>
                <a:cs typeface="Times New Roman"/>
              </a:rPr>
              <a:t> </a:t>
            </a:r>
            <a:r>
              <a:rPr lang="en-US" sz="2800" dirty="0">
                <a:latin typeface="Times New Roman"/>
                <a:cs typeface="Times New Roman"/>
              </a:rPr>
              <a:t>drive</a:t>
            </a:r>
            <a:r>
              <a:rPr lang="en-US" sz="2800" spc="92" dirty="0">
                <a:latin typeface="Times New Roman"/>
                <a:cs typeface="Times New Roman"/>
              </a:rPr>
              <a:t> </a:t>
            </a:r>
            <a:r>
              <a:rPr lang="en-US" sz="2800" dirty="0">
                <a:latin typeface="Times New Roman"/>
                <a:cs typeface="Times New Roman"/>
              </a:rPr>
              <a:t>failure</a:t>
            </a:r>
            <a:r>
              <a:rPr lang="en-US" sz="2800" spc="89" dirty="0">
                <a:latin typeface="Times New Roman"/>
                <a:cs typeface="Times New Roman"/>
              </a:rPr>
              <a:t> </a:t>
            </a:r>
            <a:r>
              <a:rPr lang="en-US" sz="2800" dirty="0">
                <a:latin typeface="Times New Roman"/>
                <a:cs typeface="Times New Roman"/>
              </a:rPr>
              <a:t>destroys</a:t>
            </a:r>
            <a:r>
              <a:rPr lang="en-US" sz="2800" spc="95" dirty="0">
                <a:latin typeface="Times New Roman"/>
                <a:cs typeface="Times New Roman"/>
              </a:rPr>
              <a:t> </a:t>
            </a:r>
            <a:r>
              <a:rPr lang="en-US" sz="2800" dirty="0">
                <a:latin typeface="Times New Roman"/>
                <a:cs typeface="Times New Roman"/>
              </a:rPr>
              <a:t>the</a:t>
            </a:r>
            <a:r>
              <a:rPr lang="en-US" sz="2800" spc="89" dirty="0">
                <a:latin typeface="Times New Roman"/>
                <a:cs typeface="Times New Roman"/>
              </a:rPr>
              <a:t> </a:t>
            </a:r>
            <a:r>
              <a:rPr lang="en-US" sz="2800" dirty="0">
                <a:latin typeface="Times New Roman"/>
                <a:cs typeface="Times New Roman"/>
              </a:rPr>
              <a:t>entire</a:t>
            </a:r>
            <a:r>
              <a:rPr lang="en-US" sz="2800" spc="92" dirty="0">
                <a:latin typeface="Times New Roman"/>
                <a:cs typeface="Times New Roman"/>
              </a:rPr>
              <a:t> </a:t>
            </a:r>
            <a:r>
              <a:rPr lang="en-US" sz="2800" spc="-7" dirty="0">
                <a:latin typeface="Times New Roman"/>
                <a:cs typeface="Times New Roman"/>
              </a:rPr>
              <a:t>array </a:t>
            </a:r>
            <a:r>
              <a:rPr lang="en-US" sz="2800" dirty="0">
                <a:latin typeface="Times New Roman"/>
                <a:cs typeface="Times New Roman"/>
              </a:rPr>
              <a:t>because</a:t>
            </a:r>
            <a:r>
              <a:rPr lang="en-US" sz="2800" spc="17" dirty="0">
                <a:latin typeface="Times New Roman"/>
                <a:cs typeface="Times New Roman"/>
              </a:rPr>
              <a:t> </a:t>
            </a:r>
            <a:r>
              <a:rPr lang="en-US" sz="2800" dirty="0">
                <a:latin typeface="Times New Roman"/>
                <a:cs typeface="Times New Roman"/>
              </a:rPr>
              <a:t>when</a:t>
            </a:r>
            <a:r>
              <a:rPr lang="en-US" sz="2800" spc="17" dirty="0">
                <a:latin typeface="Times New Roman"/>
                <a:cs typeface="Times New Roman"/>
              </a:rPr>
              <a:t> </a:t>
            </a:r>
            <a:r>
              <a:rPr lang="en-US" sz="2800" dirty="0">
                <a:latin typeface="Times New Roman"/>
                <a:cs typeface="Times New Roman"/>
              </a:rPr>
              <a:t>data</a:t>
            </a:r>
            <a:r>
              <a:rPr lang="en-US" sz="2800" spc="14" dirty="0">
                <a:latin typeface="Times New Roman"/>
                <a:cs typeface="Times New Roman"/>
              </a:rPr>
              <a:t> </a:t>
            </a:r>
            <a:r>
              <a:rPr lang="en-US" sz="2800" dirty="0">
                <a:latin typeface="Times New Roman"/>
                <a:cs typeface="Times New Roman"/>
              </a:rPr>
              <a:t>is</a:t>
            </a:r>
            <a:r>
              <a:rPr lang="en-US" sz="2800" spc="20" dirty="0">
                <a:latin typeface="Times New Roman"/>
                <a:cs typeface="Times New Roman"/>
              </a:rPr>
              <a:t> </a:t>
            </a:r>
            <a:r>
              <a:rPr lang="en-US" sz="2800" dirty="0">
                <a:latin typeface="Times New Roman"/>
                <a:cs typeface="Times New Roman"/>
              </a:rPr>
              <a:t>written</a:t>
            </a:r>
            <a:r>
              <a:rPr lang="en-US" sz="2800" spc="17" dirty="0">
                <a:latin typeface="Times New Roman"/>
                <a:cs typeface="Times New Roman"/>
              </a:rPr>
              <a:t> </a:t>
            </a:r>
            <a:r>
              <a:rPr lang="en-US" sz="2800" dirty="0">
                <a:latin typeface="Times New Roman"/>
                <a:cs typeface="Times New Roman"/>
              </a:rPr>
              <a:t>to</a:t>
            </a:r>
            <a:r>
              <a:rPr lang="en-US" sz="2800" spc="17" dirty="0">
                <a:latin typeface="Times New Roman"/>
                <a:cs typeface="Times New Roman"/>
              </a:rPr>
              <a:t> </a:t>
            </a:r>
            <a:r>
              <a:rPr lang="en-US" sz="2800" dirty="0">
                <a:latin typeface="Times New Roman"/>
                <a:cs typeface="Times New Roman"/>
              </a:rPr>
              <a:t>a</a:t>
            </a:r>
            <a:r>
              <a:rPr lang="en-US" sz="2800" spc="14" dirty="0">
                <a:latin typeface="Times New Roman"/>
                <a:cs typeface="Times New Roman"/>
              </a:rPr>
              <a:t> </a:t>
            </a:r>
            <a:r>
              <a:rPr lang="en-US" sz="2800" dirty="0">
                <a:latin typeface="Times New Roman"/>
                <a:cs typeface="Times New Roman"/>
              </a:rPr>
              <a:t>RAID</a:t>
            </a:r>
            <a:r>
              <a:rPr lang="en-US" sz="2800" spc="14" dirty="0">
                <a:latin typeface="Times New Roman"/>
                <a:cs typeface="Times New Roman"/>
              </a:rPr>
              <a:t> </a:t>
            </a:r>
            <a:r>
              <a:rPr lang="en-US" sz="2800" dirty="0">
                <a:latin typeface="Times New Roman"/>
                <a:cs typeface="Times New Roman"/>
              </a:rPr>
              <a:t>0</a:t>
            </a:r>
            <a:r>
              <a:rPr lang="en-US" sz="2800" spc="14" dirty="0">
                <a:latin typeface="Times New Roman"/>
                <a:cs typeface="Times New Roman"/>
              </a:rPr>
              <a:t> </a:t>
            </a:r>
            <a:r>
              <a:rPr lang="en-US" sz="2800" dirty="0">
                <a:latin typeface="Times New Roman"/>
                <a:cs typeface="Times New Roman"/>
              </a:rPr>
              <a:t>volume,</a:t>
            </a:r>
            <a:r>
              <a:rPr lang="en-US" sz="2800" spc="17" dirty="0">
                <a:latin typeface="Times New Roman"/>
                <a:cs typeface="Times New Roman"/>
              </a:rPr>
              <a:t> </a:t>
            </a:r>
            <a:r>
              <a:rPr lang="en-US" sz="2800" dirty="0">
                <a:latin typeface="Times New Roman"/>
                <a:cs typeface="Times New Roman"/>
              </a:rPr>
              <a:t>the</a:t>
            </a:r>
            <a:r>
              <a:rPr lang="en-US" sz="2800" spc="14" dirty="0">
                <a:latin typeface="Times New Roman"/>
                <a:cs typeface="Times New Roman"/>
              </a:rPr>
              <a:t> </a:t>
            </a:r>
            <a:r>
              <a:rPr lang="en-US" sz="2800" dirty="0">
                <a:latin typeface="Times New Roman"/>
                <a:cs typeface="Times New Roman"/>
              </a:rPr>
              <a:t>data</a:t>
            </a:r>
            <a:r>
              <a:rPr lang="en-US" sz="2800" spc="14" dirty="0">
                <a:latin typeface="Times New Roman"/>
                <a:cs typeface="Times New Roman"/>
              </a:rPr>
              <a:t> </a:t>
            </a:r>
            <a:r>
              <a:rPr lang="en-US" sz="2800" dirty="0">
                <a:latin typeface="Times New Roman"/>
                <a:cs typeface="Times New Roman"/>
              </a:rPr>
              <a:t>is</a:t>
            </a:r>
            <a:r>
              <a:rPr lang="en-US" sz="2800" spc="20" dirty="0">
                <a:latin typeface="Times New Roman"/>
                <a:cs typeface="Times New Roman"/>
              </a:rPr>
              <a:t> </a:t>
            </a:r>
            <a:r>
              <a:rPr lang="en-US" sz="2800" dirty="0">
                <a:latin typeface="Times New Roman"/>
                <a:cs typeface="Times New Roman"/>
              </a:rPr>
              <a:t>broken</a:t>
            </a:r>
            <a:r>
              <a:rPr lang="en-US" sz="2800" spc="17" dirty="0">
                <a:latin typeface="Times New Roman"/>
                <a:cs typeface="Times New Roman"/>
              </a:rPr>
              <a:t> </a:t>
            </a:r>
            <a:r>
              <a:rPr lang="en-US" sz="2800" dirty="0">
                <a:latin typeface="Times New Roman"/>
                <a:cs typeface="Times New Roman"/>
              </a:rPr>
              <a:t>into</a:t>
            </a:r>
            <a:r>
              <a:rPr lang="en-US" sz="2800" spc="17" dirty="0">
                <a:latin typeface="Times New Roman"/>
                <a:cs typeface="Times New Roman"/>
              </a:rPr>
              <a:t> </a:t>
            </a:r>
            <a:r>
              <a:rPr lang="en-US" sz="2800" dirty="0">
                <a:latin typeface="Times New Roman"/>
                <a:cs typeface="Times New Roman"/>
              </a:rPr>
              <a:t>fragments</a:t>
            </a:r>
            <a:r>
              <a:rPr lang="en-US" sz="2800" spc="17" dirty="0">
                <a:latin typeface="Times New Roman"/>
                <a:cs typeface="Times New Roman"/>
              </a:rPr>
              <a:t> </a:t>
            </a:r>
            <a:r>
              <a:rPr lang="en-US" sz="2800" dirty="0">
                <a:latin typeface="Times New Roman"/>
                <a:cs typeface="Times New Roman"/>
              </a:rPr>
              <a:t>called</a:t>
            </a:r>
            <a:r>
              <a:rPr lang="en-US" sz="2800" spc="17" dirty="0">
                <a:latin typeface="Times New Roman"/>
                <a:cs typeface="Times New Roman"/>
              </a:rPr>
              <a:t> </a:t>
            </a:r>
            <a:r>
              <a:rPr lang="en-US" sz="2800" spc="-7" dirty="0">
                <a:latin typeface="Times New Roman"/>
                <a:cs typeface="Times New Roman"/>
              </a:rPr>
              <a:t>blocks. </a:t>
            </a:r>
            <a:r>
              <a:rPr lang="en-US" sz="2800" dirty="0">
                <a:latin typeface="Times New Roman"/>
                <a:cs typeface="Times New Roman"/>
              </a:rPr>
              <a:t>The</a:t>
            </a:r>
            <a:r>
              <a:rPr lang="en-US" sz="2800" spc="-7" dirty="0">
                <a:latin typeface="Times New Roman"/>
                <a:cs typeface="Times New Roman"/>
              </a:rPr>
              <a:t> </a:t>
            </a:r>
            <a:r>
              <a:rPr lang="en-US" sz="2800" dirty="0">
                <a:latin typeface="Times New Roman"/>
                <a:cs typeface="Times New Roman"/>
              </a:rPr>
              <a:t>number</a:t>
            </a:r>
            <a:r>
              <a:rPr lang="en-US" sz="2800" spc="-3" dirty="0">
                <a:latin typeface="Times New Roman"/>
                <a:cs typeface="Times New Roman"/>
              </a:rPr>
              <a:t> </a:t>
            </a:r>
            <a:r>
              <a:rPr lang="en-US" sz="2800" dirty="0">
                <a:latin typeface="Times New Roman"/>
                <a:cs typeface="Times New Roman"/>
              </a:rPr>
              <a:t>of</a:t>
            </a:r>
            <a:r>
              <a:rPr lang="en-US" sz="2800" spc="-3" dirty="0">
                <a:latin typeface="Times New Roman"/>
                <a:cs typeface="Times New Roman"/>
              </a:rPr>
              <a:t> </a:t>
            </a:r>
            <a:r>
              <a:rPr lang="en-US" sz="2800" dirty="0">
                <a:latin typeface="Times New Roman"/>
                <a:cs typeface="Times New Roman"/>
              </a:rPr>
              <a:t>blocks is</a:t>
            </a:r>
            <a:r>
              <a:rPr lang="en-US" sz="2800" spc="3" dirty="0">
                <a:latin typeface="Times New Roman"/>
                <a:cs typeface="Times New Roman"/>
              </a:rPr>
              <a:t> </a:t>
            </a:r>
            <a:r>
              <a:rPr lang="en-US" sz="2800" dirty="0">
                <a:latin typeface="Times New Roman"/>
                <a:cs typeface="Times New Roman"/>
              </a:rPr>
              <a:t>dictated</a:t>
            </a:r>
            <a:r>
              <a:rPr lang="en-US" sz="2800" spc="-3" dirty="0">
                <a:latin typeface="Times New Roman"/>
                <a:cs typeface="Times New Roman"/>
              </a:rPr>
              <a:t> </a:t>
            </a:r>
            <a:r>
              <a:rPr lang="en-US" sz="2800" dirty="0">
                <a:latin typeface="Times New Roman"/>
                <a:cs typeface="Times New Roman"/>
              </a:rPr>
              <a:t>by</a:t>
            </a:r>
            <a:r>
              <a:rPr lang="en-US" sz="2800" spc="-17" dirty="0">
                <a:latin typeface="Times New Roman"/>
                <a:cs typeface="Times New Roman"/>
              </a:rPr>
              <a:t> </a:t>
            </a:r>
            <a:r>
              <a:rPr lang="en-US" sz="2800" dirty="0">
                <a:latin typeface="Times New Roman"/>
                <a:cs typeface="Times New Roman"/>
              </a:rPr>
              <a:t>the stripe</a:t>
            </a:r>
            <a:r>
              <a:rPr lang="en-US" sz="2800" spc="-3" dirty="0">
                <a:latin typeface="Times New Roman"/>
                <a:cs typeface="Times New Roman"/>
              </a:rPr>
              <a:t> </a:t>
            </a:r>
            <a:r>
              <a:rPr lang="en-US" sz="2800" dirty="0">
                <a:latin typeface="Times New Roman"/>
                <a:cs typeface="Times New Roman"/>
              </a:rPr>
              <a:t>size, which is a</a:t>
            </a:r>
            <a:r>
              <a:rPr lang="en-US" sz="2800" spc="-3" dirty="0">
                <a:latin typeface="Times New Roman"/>
                <a:cs typeface="Times New Roman"/>
              </a:rPr>
              <a:t> </a:t>
            </a:r>
            <a:r>
              <a:rPr lang="en-US" sz="2800" dirty="0">
                <a:latin typeface="Times New Roman"/>
                <a:cs typeface="Times New Roman"/>
              </a:rPr>
              <a:t>configuration parameter</a:t>
            </a:r>
            <a:r>
              <a:rPr lang="en-US" sz="2800" spc="-3" dirty="0">
                <a:latin typeface="Times New Roman"/>
                <a:cs typeface="Times New Roman"/>
              </a:rPr>
              <a:t> </a:t>
            </a:r>
            <a:r>
              <a:rPr lang="en-US" sz="2800" dirty="0">
                <a:latin typeface="Times New Roman"/>
                <a:cs typeface="Times New Roman"/>
              </a:rPr>
              <a:t>of</a:t>
            </a:r>
            <a:r>
              <a:rPr lang="en-US" sz="2800" spc="-3" dirty="0">
                <a:latin typeface="Times New Roman"/>
                <a:cs typeface="Times New Roman"/>
              </a:rPr>
              <a:t> </a:t>
            </a:r>
            <a:r>
              <a:rPr lang="en-US" sz="2800" dirty="0">
                <a:latin typeface="Times New Roman"/>
                <a:cs typeface="Times New Roman"/>
              </a:rPr>
              <a:t>the</a:t>
            </a:r>
            <a:r>
              <a:rPr lang="en-US" sz="2800" spc="-3" dirty="0">
                <a:latin typeface="Times New Roman"/>
                <a:cs typeface="Times New Roman"/>
              </a:rPr>
              <a:t> </a:t>
            </a:r>
            <a:r>
              <a:rPr lang="en-US" sz="2800" spc="-7" dirty="0">
                <a:latin typeface="Times New Roman"/>
                <a:cs typeface="Times New Roman"/>
              </a:rPr>
              <a:t>array. </a:t>
            </a:r>
          </a:p>
          <a:p>
            <a:pPr marL="177074" algn="just">
              <a:spcBef>
                <a:spcPts val="82"/>
              </a:spcBef>
            </a:pPr>
            <a:r>
              <a:rPr lang="en-US" sz="2800" dirty="0">
                <a:latin typeface="Times New Roman"/>
                <a:cs typeface="Times New Roman"/>
              </a:rPr>
              <a:t>The</a:t>
            </a:r>
            <a:r>
              <a:rPr lang="en-US" sz="2800" spc="78" dirty="0">
                <a:latin typeface="Times New Roman"/>
                <a:cs typeface="Times New Roman"/>
              </a:rPr>
              <a:t> </a:t>
            </a:r>
            <a:r>
              <a:rPr lang="en-US" sz="2800" dirty="0">
                <a:latin typeface="Times New Roman"/>
                <a:cs typeface="Times New Roman"/>
              </a:rPr>
              <a:t>blocks</a:t>
            </a:r>
            <a:r>
              <a:rPr lang="en-US" sz="2800" spc="85" dirty="0">
                <a:latin typeface="Times New Roman"/>
                <a:cs typeface="Times New Roman"/>
              </a:rPr>
              <a:t> </a:t>
            </a:r>
            <a:r>
              <a:rPr lang="en-US" sz="2800" dirty="0">
                <a:latin typeface="Times New Roman"/>
                <a:cs typeface="Times New Roman"/>
              </a:rPr>
              <a:t>are</a:t>
            </a:r>
            <a:r>
              <a:rPr lang="en-US" sz="2800" spc="85" dirty="0">
                <a:latin typeface="Times New Roman"/>
                <a:cs typeface="Times New Roman"/>
              </a:rPr>
              <a:t> </a:t>
            </a:r>
            <a:r>
              <a:rPr lang="en-US" sz="2800" dirty="0">
                <a:latin typeface="Times New Roman"/>
                <a:cs typeface="Times New Roman"/>
              </a:rPr>
              <a:t>written</a:t>
            </a:r>
            <a:r>
              <a:rPr lang="en-US" sz="2800" spc="85" dirty="0">
                <a:latin typeface="Times New Roman"/>
                <a:cs typeface="Times New Roman"/>
              </a:rPr>
              <a:t> </a:t>
            </a:r>
            <a:r>
              <a:rPr lang="en-US" sz="2800" dirty="0">
                <a:latin typeface="Times New Roman"/>
                <a:cs typeface="Times New Roman"/>
              </a:rPr>
              <a:t>to</a:t>
            </a:r>
            <a:r>
              <a:rPr lang="en-US" sz="2800" spc="85" dirty="0">
                <a:latin typeface="Times New Roman"/>
                <a:cs typeface="Times New Roman"/>
              </a:rPr>
              <a:t> </a:t>
            </a:r>
            <a:r>
              <a:rPr lang="en-US" sz="2800" dirty="0">
                <a:latin typeface="Times New Roman"/>
                <a:cs typeface="Times New Roman"/>
              </a:rPr>
              <a:t>their</a:t>
            </a:r>
            <a:r>
              <a:rPr lang="en-US" sz="2800" spc="85" dirty="0">
                <a:latin typeface="Times New Roman"/>
                <a:cs typeface="Times New Roman"/>
              </a:rPr>
              <a:t> </a:t>
            </a:r>
            <a:r>
              <a:rPr lang="en-US" sz="2800" dirty="0">
                <a:latin typeface="Times New Roman"/>
                <a:cs typeface="Times New Roman"/>
              </a:rPr>
              <a:t>respective</a:t>
            </a:r>
            <a:r>
              <a:rPr lang="en-US" sz="2800" spc="82" dirty="0">
                <a:latin typeface="Times New Roman"/>
                <a:cs typeface="Times New Roman"/>
              </a:rPr>
              <a:t> </a:t>
            </a:r>
            <a:r>
              <a:rPr lang="en-US" sz="2800" dirty="0">
                <a:latin typeface="Times New Roman"/>
                <a:cs typeface="Times New Roman"/>
              </a:rPr>
              <a:t>drives</a:t>
            </a:r>
            <a:r>
              <a:rPr lang="en-US" sz="2800" spc="92" dirty="0">
                <a:latin typeface="Times New Roman"/>
                <a:cs typeface="Times New Roman"/>
              </a:rPr>
              <a:t> </a:t>
            </a:r>
            <a:r>
              <a:rPr lang="en-US" sz="2800" dirty="0">
                <a:latin typeface="Times New Roman"/>
                <a:cs typeface="Times New Roman"/>
              </a:rPr>
              <a:t>simultaneously</a:t>
            </a:r>
            <a:r>
              <a:rPr lang="en-US" sz="2800" spc="72" dirty="0">
                <a:latin typeface="Times New Roman"/>
                <a:cs typeface="Times New Roman"/>
              </a:rPr>
              <a:t> </a:t>
            </a:r>
            <a:r>
              <a:rPr lang="en-US" sz="2800" dirty="0">
                <a:latin typeface="Times New Roman"/>
                <a:cs typeface="Times New Roman"/>
              </a:rPr>
              <a:t>on</a:t>
            </a:r>
            <a:r>
              <a:rPr lang="en-US" sz="2800" spc="85" dirty="0">
                <a:latin typeface="Times New Roman"/>
                <a:cs typeface="Times New Roman"/>
              </a:rPr>
              <a:t> </a:t>
            </a:r>
            <a:r>
              <a:rPr lang="en-US" sz="2800" dirty="0">
                <a:latin typeface="Times New Roman"/>
                <a:cs typeface="Times New Roman"/>
              </a:rPr>
              <a:t>the</a:t>
            </a:r>
            <a:r>
              <a:rPr lang="en-US" sz="2800" spc="85" dirty="0">
                <a:latin typeface="Times New Roman"/>
                <a:cs typeface="Times New Roman"/>
              </a:rPr>
              <a:t> </a:t>
            </a:r>
            <a:r>
              <a:rPr lang="en-US" sz="2800" dirty="0">
                <a:latin typeface="Times New Roman"/>
                <a:cs typeface="Times New Roman"/>
              </a:rPr>
              <a:t>same</a:t>
            </a:r>
            <a:r>
              <a:rPr lang="en-US" sz="2800" spc="85" dirty="0">
                <a:latin typeface="Times New Roman"/>
                <a:cs typeface="Times New Roman"/>
              </a:rPr>
              <a:t> </a:t>
            </a:r>
            <a:r>
              <a:rPr lang="en-US" sz="2800" dirty="0">
                <a:latin typeface="Times New Roman"/>
                <a:cs typeface="Times New Roman"/>
              </a:rPr>
              <a:t>sector.</a:t>
            </a:r>
            <a:r>
              <a:rPr lang="en-US" sz="2800" spc="82" dirty="0">
                <a:latin typeface="Times New Roman"/>
                <a:cs typeface="Times New Roman"/>
              </a:rPr>
              <a:t> </a:t>
            </a:r>
            <a:r>
              <a:rPr lang="en-US" sz="2800" dirty="0">
                <a:latin typeface="Times New Roman"/>
                <a:cs typeface="Times New Roman"/>
              </a:rPr>
              <a:t>This</a:t>
            </a:r>
            <a:r>
              <a:rPr lang="en-US" sz="2800" spc="89" dirty="0">
                <a:latin typeface="Times New Roman"/>
                <a:cs typeface="Times New Roman"/>
              </a:rPr>
              <a:t> </a:t>
            </a:r>
            <a:r>
              <a:rPr lang="en-US" sz="2800" spc="-7" dirty="0">
                <a:latin typeface="Times New Roman"/>
                <a:cs typeface="Times New Roman"/>
              </a:rPr>
              <a:t>allows </a:t>
            </a:r>
            <a:r>
              <a:rPr lang="en-US" sz="2800" dirty="0">
                <a:latin typeface="Times New Roman"/>
                <a:cs typeface="Times New Roman"/>
              </a:rPr>
              <a:t>smaller</a:t>
            </a:r>
            <a:r>
              <a:rPr lang="en-US" sz="2800" spc="184" dirty="0">
                <a:latin typeface="Times New Roman"/>
                <a:cs typeface="Times New Roman"/>
              </a:rPr>
              <a:t> </a:t>
            </a:r>
            <a:r>
              <a:rPr lang="en-US" sz="2800" dirty="0">
                <a:latin typeface="Times New Roman"/>
                <a:cs typeface="Times New Roman"/>
              </a:rPr>
              <a:t>sections</a:t>
            </a:r>
            <a:r>
              <a:rPr lang="en-US" sz="2800" spc="191" dirty="0">
                <a:latin typeface="Times New Roman"/>
                <a:cs typeface="Times New Roman"/>
              </a:rPr>
              <a:t> </a:t>
            </a:r>
            <a:r>
              <a:rPr lang="en-US" sz="2800" dirty="0">
                <a:latin typeface="Times New Roman"/>
                <a:cs typeface="Times New Roman"/>
              </a:rPr>
              <a:t>of</a:t>
            </a:r>
            <a:r>
              <a:rPr lang="en-US" sz="2800" spc="187" dirty="0">
                <a:latin typeface="Times New Roman"/>
                <a:cs typeface="Times New Roman"/>
              </a:rPr>
              <a:t> </a:t>
            </a:r>
            <a:r>
              <a:rPr lang="en-US" sz="2800" dirty="0">
                <a:latin typeface="Times New Roman"/>
                <a:cs typeface="Times New Roman"/>
              </a:rPr>
              <a:t>the</a:t>
            </a:r>
            <a:r>
              <a:rPr lang="en-US" sz="2800" spc="173" dirty="0">
                <a:latin typeface="Times New Roman"/>
                <a:cs typeface="Times New Roman"/>
              </a:rPr>
              <a:t> </a:t>
            </a:r>
            <a:r>
              <a:rPr lang="en-US" sz="2800" dirty="0">
                <a:latin typeface="Times New Roman"/>
                <a:cs typeface="Times New Roman"/>
              </a:rPr>
              <a:t>entire</a:t>
            </a:r>
            <a:r>
              <a:rPr lang="en-US" sz="2800" spc="184" dirty="0">
                <a:latin typeface="Times New Roman"/>
                <a:cs typeface="Times New Roman"/>
              </a:rPr>
              <a:t> </a:t>
            </a:r>
            <a:r>
              <a:rPr lang="en-US" sz="2800" dirty="0">
                <a:latin typeface="Times New Roman"/>
                <a:cs typeface="Times New Roman"/>
              </a:rPr>
              <a:t>chunk</a:t>
            </a:r>
            <a:r>
              <a:rPr lang="en-US" sz="2800" spc="187" dirty="0">
                <a:latin typeface="Times New Roman"/>
                <a:cs typeface="Times New Roman"/>
              </a:rPr>
              <a:t> </a:t>
            </a:r>
            <a:r>
              <a:rPr lang="en-US" sz="2800" dirty="0">
                <a:latin typeface="Times New Roman"/>
                <a:cs typeface="Times New Roman"/>
              </a:rPr>
              <a:t>of</a:t>
            </a:r>
            <a:r>
              <a:rPr lang="en-US" sz="2800" spc="184" dirty="0">
                <a:latin typeface="Times New Roman"/>
                <a:cs typeface="Times New Roman"/>
              </a:rPr>
              <a:t> </a:t>
            </a:r>
            <a:r>
              <a:rPr lang="en-US" sz="2800" dirty="0">
                <a:latin typeface="Times New Roman"/>
                <a:cs typeface="Times New Roman"/>
              </a:rPr>
              <a:t>data</a:t>
            </a:r>
            <a:r>
              <a:rPr lang="en-US" sz="2800" spc="187" dirty="0">
                <a:latin typeface="Times New Roman"/>
                <a:cs typeface="Times New Roman"/>
              </a:rPr>
              <a:t> </a:t>
            </a:r>
            <a:r>
              <a:rPr lang="en-US" sz="2800" dirty="0">
                <a:latin typeface="Times New Roman"/>
                <a:cs typeface="Times New Roman"/>
              </a:rPr>
              <a:t>to</a:t>
            </a:r>
            <a:r>
              <a:rPr lang="en-US" sz="2800" spc="191" dirty="0">
                <a:latin typeface="Times New Roman"/>
                <a:cs typeface="Times New Roman"/>
              </a:rPr>
              <a:t> </a:t>
            </a:r>
            <a:r>
              <a:rPr lang="en-US" sz="2800" dirty="0">
                <a:latin typeface="Times New Roman"/>
                <a:cs typeface="Times New Roman"/>
              </a:rPr>
              <a:t>be</a:t>
            </a:r>
            <a:r>
              <a:rPr lang="en-US" sz="2800" spc="181" dirty="0">
                <a:latin typeface="Times New Roman"/>
                <a:cs typeface="Times New Roman"/>
              </a:rPr>
              <a:t> </a:t>
            </a:r>
            <a:r>
              <a:rPr lang="en-US" sz="2800" dirty="0">
                <a:latin typeface="Times New Roman"/>
                <a:cs typeface="Times New Roman"/>
              </a:rPr>
              <a:t>read</a:t>
            </a:r>
            <a:r>
              <a:rPr lang="en-US" sz="2800" spc="187" dirty="0">
                <a:latin typeface="Times New Roman"/>
                <a:cs typeface="Times New Roman"/>
              </a:rPr>
              <a:t> </a:t>
            </a:r>
            <a:r>
              <a:rPr lang="en-US" sz="2800" dirty="0">
                <a:latin typeface="Times New Roman"/>
                <a:cs typeface="Times New Roman"/>
              </a:rPr>
              <a:t>off</a:t>
            </a:r>
            <a:r>
              <a:rPr lang="en-US" sz="2800" spc="187" dirty="0">
                <a:latin typeface="Times New Roman"/>
                <a:cs typeface="Times New Roman"/>
              </a:rPr>
              <a:t> </a:t>
            </a:r>
            <a:r>
              <a:rPr lang="en-US" sz="2800" dirty="0">
                <a:latin typeface="Times New Roman"/>
                <a:cs typeface="Times New Roman"/>
              </a:rPr>
              <a:t>each</a:t>
            </a:r>
            <a:r>
              <a:rPr lang="en-US" sz="2800" spc="184" dirty="0">
                <a:latin typeface="Times New Roman"/>
                <a:cs typeface="Times New Roman"/>
              </a:rPr>
              <a:t> </a:t>
            </a:r>
            <a:r>
              <a:rPr lang="en-US" sz="2800" dirty="0">
                <a:latin typeface="Times New Roman"/>
                <a:cs typeface="Times New Roman"/>
              </a:rPr>
              <a:t>drive</a:t>
            </a:r>
            <a:r>
              <a:rPr lang="en-US" sz="2800" spc="194" dirty="0">
                <a:latin typeface="Times New Roman"/>
                <a:cs typeface="Times New Roman"/>
              </a:rPr>
              <a:t> </a:t>
            </a:r>
            <a:r>
              <a:rPr lang="en-US" sz="2800" dirty="0">
                <a:latin typeface="Times New Roman"/>
                <a:cs typeface="Times New Roman"/>
              </a:rPr>
              <a:t>in</a:t>
            </a:r>
            <a:r>
              <a:rPr lang="en-US" sz="2800" spc="191" dirty="0">
                <a:latin typeface="Times New Roman"/>
                <a:cs typeface="Times New Roman"/>
              </a:rPr>
              <a:t> </a:t>
            </a:r>
            <a:r>
              <a:rPr lang="en-US" sz="2800" dirty="0">
                <a:latin typeface="Times New Roman"/>
                <a:cs typeface="Times New Roman"/>
              </a:rPr>
              <a:t>parallel,</a:t>
            </a:r>
            <a:r>
              <a:rPr lang="en-US" sz="2800" spc="187" dirty="0">
                <a:latin typeface="Times New Roman"/>
                <a:cs typeface="Times New Roman"/>
              </a:rPr>
              <a:t> </a:t>
            </a:r>
            <a:r>
              <a:rPr lang="en-US" sz="2800" spc="-7" dirty="0">
                <a:latin typeface="Times New Roman"/>
                <a:cs typeface="Times New Roman"/>
              </a:rPr>
              <a:t>increasing </a:t>
            </a:r>
            <a:r>
              <a:rPr lang="en-US" sz="2800" dirty="0">
                <a:latin typeface="Times New Roman"/>
                <a:cs typeface="Times New Roman"/>
              </a:rPr>
              <a:t>bandwidth.</a:t>
            </a:r>
            <a:r>
              <a:rPr lang="en-US" sz="2800" spc="20" dirty="0">
                <a:latin typeface="Times New Roman"/>
                <a:cs typeface="Times New Roman"/>
              </a:rPr>
              <a:t> </a:t>
            </a:r>
          </a:p>
          <a:p>
            <a:pPr marL="177074" algn="just">
              <a:spcBef>
                <a:spcPts val="82"/>
              </a:spcBef>
            </a:pPr>
            <a:r>
              <a:rPr lang="en-US" sz="2800" dirty="0">
                <a:latin typeface="Times New Roman"/>
                <a:cs typeface="Times New Roman"/>
              </a:rPr>
              <a:t>RAID</a:t>
            </a:r>
            <a:r>
              <a:rPr lang="en-US" sz="2800" spc="17" dirty="0">
                <a:latin typeface="Times New Roman"/>
                <a:cs typeface="Times New Roman"/>
              </a:rPr>
              <a:t> </a:t>
            </a:r>
            <a:r>
              <a:rPr lang="en-US" sz="2800" dirty="0">
                <a:latin typeface="Times New Roman"/>
                <a:cs typeface="Times New Roman"/>
              </a:rPr>
              <a:t>0</a:t>
            </a:r>
            <a:r>
              <a:rPr lang="en-US" sz="2800" spc="17" dirty="0">
                <a:latin typeface="Times New Roman"/>
                <a:cs typeface="Times New Roman"/>
              </a:rPr>
              <a:t> </a:t>
            </a:r>
            <a:r>
              <a:rPr lang="en-US" sz="2800" dirty="0">
                <a:latin typeface="Times New Roman"/>
                <a:cs typeface="Times New Roman"/>
              </a:rPr>
              <a:t>does</a:t>
            </a:r>
            <a:r>
              <a:rPr lang="en-US" sz="2800" spc="27" dirty="0">
                <a:latin typeface="Times New Roman"/>
                <a:cs typeface="Times New Roman"/>
              </a:rPr>
              <a:t> </a:t>
            </a:r>
            <a:r>
              <a:rPr lang="en-US" sz="2800" dirty="0">
                <a:latin typeface="Times New Roman"/>
                <a:cs typeface="Times New Roman"/>
              </a:rPr>
              <a:t>not</a:t>
            </a:r>
            <a:r>
              <a:rPr lang="en-US" sz="2800" spc="20" dirty="0">
                <a:latin typeface="Times New Roman"/>
                <a:cs typeface="Times New Roman"/>
              </a:rPr>
              <a:t> </a:t>
            </a:r>
            <a:r>
              <a:rPr lang="en-US" sz="2800" dirty="0">
                <a:latin typeface="Times New Roman"/>
                <a:cs typeface="Times New Roman"/>
              </a:rPr>
              <a:t>implement</a:t>
            </a:r>
            <a:r>
              <a:rPr lang="en-US" sz="2800" spc="20" dirty="0">
                <a:latin typeface="Times New Roman"/>
                <a:cs typeface="Times New Roman"/>
              </a:rPr>
              <a:t> </a:t>
            </a:r>
            <a:r>
              <a:rPr lang="en-US" sz="2800" dirty="0">
                <a:latin typeface="Times New Roman"/>
                <a:cs typeface="Times New Roman"/>
              </a:rPr>
              <a:t>error</a:t>
            </a:r>
            <a:r>
              <a:rPr lang="en-US" sz="2800" spc="17" dirty="0">
                <a:latin typeface="Times New Roman"/>
                <a:cs typeface="Times New Roman"/>
              </a:rPr>
              <a:t> </a:t>
            </a:r>
            <a:r>
              <a:rPr lang="en-US" sz="2800" dirty="0">
                <a:latin typeface="Times New Roman"/>
                <a:cs typeface="Times New Roman"/>
              </a:rPr>
              <a:t>checking,</a:t>
            </a:r>
            <a:r>
              <a:rPr lang="en-US" sz="2800" spc="17" dirty="0">
                <a:latin typeface="Times New Roman"/>
                <a:cs typeface="Times New Roman"/>
              </a:rPr>
              <a:t> </a:t>
            </a:r>
            <a:r>
              <a:rPr lang="en-US" sz="2800" dirty="0">
                <a:latin typeface="Times New Roman"/>
                <a:cs typeface="Times New Roman"/>
              </a:rPr>
              <a:t>so</a:t>
            </a:r>
            <a:r>
              <a:rPr lang="en-US" sz="2800" spc="20" dirty="0">
                <a:latin typeface="Times New Roman"/>
                <a:cs typeface="Times New Roman"/>
              </a:rPr>
              <a:t> </a:t>
            </a:r>
            <a:r>
              <a:rPr lang="en-US" sz="2800" dirty="0">
                <a:latin typeface="Times New Roman"/>
                <a:cs typeface="Times New Roman"/>
              </a:rPr>
              <a:t>any</a:t>
            </a:r>
            <a:r>
              <a:rPr lang="en-US" sz="2800" spc="3" dirty="0">
                <a:latin typeface="Times New Roman"/>
                <a:cs typeface="Times New Roman"/>
              </a:rPr>
              <a:t> </a:t>
            </a:r>
            <a:r>
              <a:rPr lang="en-US" sz="2800" dirty="0">
                <a:latin typeface="Times New Roman"/>
                <a:cs typeface="Times New Roman"/>
              </a:rPr>
              <a:t>error</a:t>
            </a:r>
            <a:r>
              <a:rPr lang="en-US" sz="2800" spc="17" dirty="0">
                <a:latin typeface="Times New Roman"/>
                <a:cs typeface="Times New Roman"/>
              </a:rPr>
              <a:t> </a:t>
            </a:r>
            <a:r>
              <a:rPr lang="en-US" sz="2800" dirty="0">
                <a:latin typeface="Times New Roman"/>
                <a:cs typeface="Times New Roman"/>
              </a:rPr>
              <a:t>is</a:t>
            </a:r>
            <a:r>
              <a:rPr lang="en-US" sz="2800" spc="20" dirty="0">
                <a:latin typeface="Times New Roman"/>
                <a:cs typeface="Times New Roman"/>
              </a:rPr>
              <a:t> </a:t>
            </a:r>
            <a:r>
              <a:rPr lang="en-US" sz="2800" dirty="0">
                <a:latin typeface="Times New Roman"/>
                <a:cs typeface="Times New Roman"/>
              </a:rPr>
              <a:t>uncorrectable.</a:t>
            </a:r>
            <a:r>
              <a:rPr lang="en-US" sz="2800" spc="17" dirty="0">
                <a:latin typeface="Times New Roman"/>
                <a:cs typeface="Times New Roman"/>
              </a:rPr>
              <a:t> </a:t>
            </a:r>
          </a:p>
          <a:p>
            <a:pPr marL="177074" algn="just">
              <a:spcBef>
                <a:spcPts val="82"/>
              </a:spcBef>
            </a:pPr>
            <a:r>
              <a:rPr lang="en-US" sz="2800" dirty="0">
                <a:latin typeface="Times New Roman"/>
                <a:cs typeface="Times New Roman"/>
              </a:rPr>
              <a:t>More</a:t>
            </a:r>
            <a:r>
              <a:rPr lang="en-US" sz="2800" spc="14" dirty="0">
                <a:latin typeface="Times New Roman"/>
                <a:cs typeface="Times New Roman"/>
              </a:rPr>
              <a:t> </a:t>
            </a:r>
            <a:r>
              <a:rPr lang="en-US" sz="2800" spc="-7" dirty="0">
                <a:latin typeface="Times New Roman"/>
                <a:cs typeface="Times New Roman"/>
              </a:rPr>
              <a:t>drives </a:t>
            </a:r>
            <a:r>
              <a:rPr lang="en-US" sz="2800" dirty="0">
                <a:latin typeface="Times New Roman"/>
                <a:cs typeface="Times New Roman"/>
              </a:rPr>
              <a:t>in</a:t>
            </a:r>
            <a:r>
              <a:rPr lang="en-US" sz="2800" spc="-2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array</a:t>
            </a:r>
            <a:r>
              <a:rPr lang="en-US" sz="2800" spc="-34" dirty="0">
                <a:latin typeface="Times New Roman"/>
                <a:cs typeface="Times New Roman"/>
              </a:rPr>
              <a:t> </a:t>
            </a:r>
            <a:r>
              <a:rPr lang="en-US" sz="2800" dirty="0">
                <a:latin typeface="Times New Roman"/>
                <a:cs typeface="Times New Roman"/>
              </a:rPr>
              <a:t>means</a:t>
            </a:r>
            <a:r>
              <a:rPr lang="en-US" sz="2800" spc="-17" dirty="0">
                <a:latin typeface="Times New Roman"/>
                <a:cs typeface="Times New Roman"/>
              </a:rPr>
              <a:t> </a:t>
            </a:r>
            <a:r>
              <a:rPr lang="en-US" sz="2800" dirty="0">
                <a:latin typeface="Times New Roman"/>
                <a:cs typeface="Times New Roman"/>
              </a:rPr>
              <a:t>higher</a:t>
            </a:r>
            <a:r>
              <a:rPr lang="en-US" sz="2800" spc="-14" dirty="0">
                <a:latin typeface="Times New Roman"/>
                <a:cs typeface="Times New Roman"/>
              </a:rPr>
              <a:t> </a:t>
            </a:r>
            <a:r>
              <a:rPr lang="en-US" sz="2800" dirty="0">
                <a:latin typeface="Times New Roman"/>
                <a:cs typeface="Times New Roman"/>
              </a:rPr>
              <a:t>bandwidth,</a:t>
            </a:r>
            <a:r>
              <a:rPr lang="en-US" sz="2800" spc="-20" dirty="0">
                <a:latin typeface="Times New Roman"/>
                <a:cs typeface="Times New Roman"/>
              </a:rPr>
              <a:t> </a:t>
            </a:r>
            <a:r>
              <a:rPr lang="en-US" sz="2800" dirty="0">
                <a:latin typeface="Times New Roman"/>
                <a:cs typeface="Times New Roman"/>
              </a:rPr>
              <a:t>but</a:t>
            </a:r>
            <a:r>
              <a:rPr lang="en-US" sz="2800" spc="-17" dirty="0">
                <a:latin typeface="Times New Roman"/>
                <a:cs typeface="Times New Roman"/>
              </a:rPr>
              <a:t> </a:t>
            </a:r>
            <a:r>
              <a:rPr lang="en-US" sz="2800" dirty="0">
                <a:latin typeface="Times New Roman"/>
                <a:cs typeface="Times New Roman"/>
              </a:rPr>
              <a:t>greater</a:t>
            </a:r>
            <a:r>
              <a:rPr lang="en-US" sz="2800" spc="-17" dirty="0">
                <a:latin typeface="Times New Roman"/>
                <a:cs typeface="Times New Roman"/>
              </a:rPr>
              <a:t> </a:t>
            </a:r>
            <a:r>
              <a:rPr lang="en-US" sz="2800" dirty="0">
                <a:latin typeface="Times New Roman"/>
                <a:cs typeface="Times New Roman"/>
              </a:rPr>
              <a:t>risk</a:t>
            </a:r>
            <a:r>
              <a:rPr lang="en-US" sz="2800" spc="-17" dirty="0">
                <a:latin typeface="Times New Roman"/>
                <a:cs typeface="Times New Roman"/>
              </a:rPr>
              <a:t> </a:t>
            </a:r>
            <a:r>
              <a:rPr lang="en-US" sz="2800" dirty="0">
                <a:latin typeface="Times New Roman"/>
                <a:cs typeface="Times New Roman"/>
              </a:rPr>
              <a:t>of</a:t>
            </a:r>
            <a:r>
              <a:rPr lang="en-US" sz="2800" spc="-17" dirty="0">
                <a:latin typeface="Times New Roman"/>
                <a:cs typeface="Times New Roman"/>
              </a:rPr>
              <a:t> </a:t>
            </a:r>
            <a:r>
              <a:rPr lang="en-US" sz="2800" dirty="0">
                <a:latin typeface="Times New Roman"/>
                <a:cs typeface="Times New Roman"/>
              </a:rPr>
              <a:t>data</a:t>
            </a:r>
            <a:r>
              <a:rPr lang="en-US" sz="2800" spc="-20" dirty="0">
                <a:latin typeface="Times New Roman"/>
                <a:cs typeface="Times New Roman"/>
              </a:rPr>
              <a:t> </a:t>
            </a:r>
            <a:r>
              <a:rPr lang="en-US" sz="2800" spc="-7" dirty="0">
                <a:latin typeface="Times New Roman"/>
                <a:cs typeface="Times New Roman"/>
              </a:rPr>
              <a:t>loss.</a:t>
            </a:r>
            <a:endParaRPr lang="en-US" sz="28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7A1FB77C-E8DD-7F0C-2E46-6F7B5A1821C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B8F9FAFC-040E-E73B-29EB-8BF8A1966AF1}"/>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0F6360C2-9B83-4AE6-1424-70866F8F84DF}"/>
              </a:ext>
            </a:extLst>
          </p:cNvPr>
          <p:cNvSpPr>
            <a:spLocks noGrp="1"/>
          </p:cNvSpPr>
          <p:nvPr>
            <p:ph type="sldNum" sz="quarter" idx="12"/>
          </p:nvPr>
        </p:nvSpPr>
        <p:spPr/>
        <p:txBody>
          <a:bodyPr/>
          <a:lstStyle/>
          <a:p>
            <a:fld id="{FBB2CDA3-3741-CA4A-A16E-9752FEDAB45F}" type="slidenum">
              <a:rPr lang="en-NP" smtClean="0"/>
              <a:t>54</a:t>
            </a:fld>
            <a:endParaRPr lang="en-NP"/>
          </a:p>
        </p:txBody>
      </p:sp>
    </p:spTree>
    <p:extLst>
      <p:ext uri="{BB962C8B-B14F-4D97-AF65-F5344CB8AC3E}">
        <p14:creationId xmlns:p14="http://schemas.microsoft.com/office/powerpoint/2010/main" val="1880870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609E5-7A94-C8B9-ABD6-02EB78645063}"/>
              </a:ext>
            </a:extLst>
          </p:cNvPr>
          <p:cNvSpPr>
            <a:spLocks noGrp="1"/>
          </p:cNvSpPr>
          <p:nvPr>
            <p:ph idx="1"/>
          </p:nvPr>
        </p:nvSpPr>
        <p:spPr>
          <a:xfrm>
            <a:off x="737716" y="1122241"/>
            <a:ext cx="10515600" cy="4351338"/>
          </a:xfrm>
        </p:spPr>
        <p:txBody>
          <a:bodyPr>
            <a:normAutofit/>
          </a:bodyPr>
          <a:lstStyle/>
          <a:p>
            <a:r>
              <a:rPr lang="en-US" sz="2400" dirty="0">
                <a:latin typeface="Times New Roman"/>
                <a:cs typeface="Times New Roman"/>
              </a:rPr>
              <a:t>In</a:t>
            </a:r>
            <a:r>
              <a:rPr lang="en-US" sz="2400" spc="136" dirty="0">
                <a:latin typeface="Times New Roman"/>
                <a:cs typeface="Times New Roman"/>
              </a:rPr>
              <a:t> </a:t>
            </a:r>
            <a:r>
              <a:rPr lang="en-US" sz="2400" b="1" dirty="0">
                <a:latin typeface="Times New Roman"/>
                <a:cs typeface="Times New Roman"/>
              </a:rPr>
              <a:t>RAID</a:t>
            </a:r>
            <a:r>
              <a:rPr lang="en-US" sz="2400" b="1" spc="126" dirty="0">
                <a:latin typeface="Times New Roman"/>
                <a:cs typeface="Times New Roman"/>
              </a:rPr>
              <a:t> </a:t>
            </a:r>
            <a:r>
              <a:rPr lang="en-US" sz="2400" b="1" dirty="0">
                <a:latin typeface="Times New Roman"/>
                <a:cs typeface="Times New Roman"/>
              </a:rPr>
              <a:t>1</a:t>
            </a:r>
            <a:r>
              <a:rPr lang="en-US" sz="2400" b="1" spc="136" dirty="0">
                <a:latin typeface="Times New Roman"/>
                <a:cs typeface="Times New Roman"/>
              </a:rPr>
              <a:t> </a:t>
            </a:r>
            <a:r>
              <a:rPr lang="en-US" sz="2400" dirty="0">
                <a:latin typeface="Times New Roman"/>
                <a:cs typeface="Times New Roman"/>
              </a:rPr>
              <a:t>(mirroring</a:t>
            </a:r>
            <a:r>
              <a:rPr lang="en-US" sz="2400" spc="130" dirty="0">
                <a:latin typeface="Times New Roman"/>
                <a:cs typeface="Times New Roman"/>
              </a:rPr>
              <a:t> </a:t>
            </a:r>
            <a:r>
              <a:rPr lang="en-US" sz="2400" dirty="0">
                <a:latin typeface="Times New Roman"/>
                <a:cs typeface="Times New Roman"/>
              </a:rPr>
              <a:t>without</a:t>
            </a:r>
            <a:r>
              <a:rPr lang="en-US" sz="2400" spc="130" dirty="0">
                <a:latin typeface="Times New Roman"/>
                <a:cs typeface="Times New Roman"/>
              </a:rPr>
              <a:t> </a:t>
            </a:r>
            <a:r>
              <a:rPr lang="en-US" sz="2400" dirty="0">
                <a:latin typeface="Times New Roman"/>
                <a:cs typeface="Times New Roman"/>
              </a:rPr>
              <a:t>parity</a:t>
            </a:r>
            <a:r>
              <a:rPr lang="en-US" sz="2400" spc="109" dirty="0">
                <a:latin typeface="Times New Roman"/>
                <a:cs typeface="Times New Roman"/>
              </a:rPr>
              <a:t> </a:t>
            </a:r>
            <a:r>
              <a:rPr lang="en-US" sz="2400" dirty="0">
                <a:latin typeface="Times New Roman"/>
                <a:cs typeface="Times New Roman"/>
              </a:rPr>
              <a:t>or</a:t>
            </a:r>
            <a:r>
              <a:rPr lang="en-US" sz="2400" spc="136" dirty="0">
                <a:latin typeface="Times New Roman"/>
                <a:cs typeface="Times New Roman"/>
              </a:rPr>
              <a:t> </a:t>
            </a:r>
            <a:r>
              <a:rPr lang="en-US" sz="2400" dirty="0">
                <a:latin typeface="Times New Roman"/>
                <a:cs typeface="Times New Roman"/>
              </a:rPr>
              <a:t>striping),</a:t>
            </a:r>
            <a:r>
              <a:rPr lang="en-US" sz="2400" spc="133" dirty="0">
                <a:latin typeface="Times New Roman"/>
                <a:cs typeface="Times New Roman"/>
              </a:rPr>
              <a:t> </a:t>
            </a:r>
            <a:r>
              <a:rPr lang="en-US" sz="2400" dirty="0">
                <a:latin typeface="Times New Roman"/>
                <a:cs typeface="Times New Roman"/>
              </a:rPr>
              <a:t>data</a:t>
            </a:r>
            <a:r>
              <a:rPr lang="en-US" sz="2400" spc="126" dirty="0">
                <a:latin typeface="Times New Roman"/>
                <a:cs typeface="Times New Roman"/>
              </a:rPr>
              <a:t> </a:t>
            </a:r>
            <a:r>
              <a:rPr lang="en-US" sz="2400" dirty="0">
                <a:latin typeface="Times New Roman"/>
                <a:cs typeface="Times New Roman"/>
              </a:rPr>
              <a:t>is</a:t>
            </a:r>
            <a:r>
              <a:rPr lang="en-US" sz="2400" spc="130" dirty="0">
                <a:latin typeface="Times New Roman"/>
                <a:cs typeface="Times New Roman"/>
              </a:rPr>
              <a:t> </a:t>
            </a:r>
            <a:r>
              <a:rPr lang="en-US" sz="2400" dirty="0">
                <a:latin typeface="Times New Roman"/>
                <a:cs typeface="Times New Roman"/>
              </a:rPr>
              <a:t>written</a:t>
            </a:r>
            <a:r>
              <a:rPr lang="en-US" sz="2400" spc="126" dirty="0">
                <a:latin typeface="Times New Roman"/>
                <a:cs typeface="Times New Roman"/>
              </a:rPr>
              <a:t> </a:t>
            </a:r>
            <a:r>
              <a:rPr lang="en-US" sz="2400" dirty="0">
                <a:latin typeface="Times New Roman"/>
                <a:cs typeface="Times New Roman"/>
              </a:rPr>
              <a:t>identically</a:t>
            </a:r>
            <a:r>
              <a:rPr lang="en-US" sz="2400" spc="109" dirty="0">
                <a:latin typeface="Times New Roman"/>
                <a:cs typeface="Times New Roman"/>
              </a:rPr>
              <a:t> </a:t>
            </a:r>
            <a:r>
              <a:rPr lang="en-US" sz="2400" dirty="0">
                <a:latin typeface="Times New Roman"/>
                <a:cs typeface="Times New Roman"/>
              </a:rPr>
              <a:t>to</a:t>
            </a:r>
            <a:r>
              <a:rPr lang="en-US" sz="2400" spc="130" dirty="0">
                <a:latin typeface="Times New Roman"/>
                <a:cs typeface="Times New Roman"/>
              </a:rPr>
              <a:t> </a:t>
            </a:r>
            <a:r>
              <a:rPr lang="en-US" sz="2400" spc="-7" dirty="0">
                <a:latin typeface="Times New Roman"/>
                <a:cs typeface="Times New Roman"/>
              </a:rPr>
              <a:t>multiple </a:t>
            </a:r>
            <a:r>
              <a:rPr lang="en-US" sz="2400" dirty="0">
                <a:latin typeface="Times New Roman"/>
                <a:cs typeface="Times New Roman"/>
              </a:rPr>
              <a:t>drives,</a:t>
            </a:r>
            <a:r>
              <a:rPr lang="en-US" sz="2400" spc="55" dirty="0">
                <a:latin typeface="Times New Roman"/>
                <a:cs typeface="Times New Roman"/>
              </a:rPr>
              <a:t> </a:t>
            </a:r>
            <a:r>
              <a:rPr lang="en-US" sz="2400" dirty="0">
                <a:latin typeface="Times New Roman"/>
                <a:cs typeface="Times New Roman"/>
              </a:rPr>
              <a:t>thereby</a:t>
            </a:r>
            <a:r>
              <a:rPr lang="en-US" sz="2400" spc="31" dirty="0">
                <a:latin typeface="Times New Roman"/>
                <a:cs typeface="Times New Roman"/>
              </a:rPr>
              <a:t> </a:t>
            </a:r>
            <a:r>
              <a:rPr lang="en-US" sz="2400" dirty="0">
                <a:latin typeface="Times New Roman"/>
                <a:cs typeface="Times New Roman"/>
              </a:rPr>
              <a:t>producing</a:t>
            </a:r>
            <a:r>
              <a:rPr lang="en-US" sz="2400" spc="58" dirty="0">
                <a:latin typeface="Times New Roman"/>
                <a:cs typeface="Times New Roman"/>
              </a:rPr>
              <a:t> </a:t>
            </a:r>
            <a:r>
              <a:rPr lang="en-US" sz="2400" dirty="0">
                <a:latin typeface="Times New Roman"/>
                <a:cs typeface="Times New Roman"/>
              </a:rPr>
              <a:t>a</a:t>
            </a:r>
            <a:r>
              <a:rPr lang="en-US" sz="2400" spc="58" dirty="0">
                <a:latin typeface="Times New Roman"/>
                <a:cs typeface="Times New Roman"/>
              </a:rPr>
              <a:t> </a:t>
            </a:r>
            <a:r>
              <a:rPr lang="en-US" sz="2400" dirty="0">
                <a:latin typeface="Times New Roman"/>
                <a:cs typeface="Times New Roman"/>
              </a:rPr>
              <a:t>"mirrored</a:t>
            </a:r>
            <a:r>
              <a:rPr lang="en-US" sz="2400" spc="55" dirty="0">
                <a:latin typeface="Times New Roman"/>
                <a:cs typeface="Times New Roman"/>
              </a:rPr>
              <a:t> </a:t>
            </a:r>
            <a:r>
              <a:rPr lang="en-US" sz="2400" dirty="0">
                <a:latin typeface="Times New Roman"/>
                <a:cs typeface="Times New Roman"/>
              </a:rPr>
              <a:t>set";</a:t>
            </a:r>
            <a:r>
              <a:rPr lang="en-US" sz="2400" spc="55" dirty="0">
                <a:latin typeface="Times New Roman"/>
                <a:cs typeface="Times New Roman"/>
              </a:rPr>
              <a:t> </a:t>
            </a:r>
            <a:r>
              <a:rPr lang="en-US" sz="2400" dirty="0">
                <a:latin typeface="Times New Roman"/>
                <a:cs typeface="Times New Roman"/>
              </a:rPr>
              <a:t>at</a:t>
            </a:r>
            <a:r>
              <a:rPr lang="en-US" sz="2400" spc="55" dirty="0">
                <a:latin typeface="Times New Roman"/>
                <a:cs typeface="Times New Roman"/>
              </a:rPr>
              <a:t> </a:t>
            </a:r>
            <a:r>
              <a:rPr lang="en-US" sz="2400" dirty="0">
                <a:latin typeface="Times New Roman"/>
                <a:cs typeface="Times New Roman"/>
              </a:rPr>
              <a:t>least</a:t>
            </a:r>
            <a:r>
              <a:rPr lang="en-US" sz="2400" spc="58" dirty="0">
                <a:latin typeface="Times New Roman"/>
                <a:cs typeface="Times New Roman"/>
              </a:rPr>
              <a:t> </a:t>
            </a:r>
            <a:r>
              <a:rPr lang="en-US" sz="2400" dirty="0">
                <a:latin typeface="Times New Roman"/>
                <a:cs typeface="Times New Roman"/>
              </a:rPr>
              <a:t>2</a:t>
            </a:r>
            <a:r>
              <a:rPr lang="en-US" sz="2400" spc="55" dirty="0">
                <a:latin typeface="Times New Roman"/>
                <a:cs typeface="Times New Roman"/>
              </a:rPr>
              <a:t> </a:t>
            </a:r>
            <a:r>
              <a:rPr lang="en-US" sz="2400" dirty="0">
                <a:latin typeface="Times New Roman"/>
                <a:cs typeface="Times New Roman"/>
              </a:rPr>
              <a:t>drives</a:t>
            </a:r>
            <a:r>
              <a:rPr lang="en-US" sz="2400" spc="55" dirty="0">
                <a:latin typeface="Times New Roman"/>
                <a:cs typeface="Times New Roman"/>
              </a:rPr>
              <a:t> </a:t>
            </a:r>
            <a:r>
              <a:rPr lang="en-US" sz="2400" dirty="0">
                <a:latin typeface="Times New Roman"/>
                <a:cs typeface="Times New Roman"/>
              </a:rPr>
              <a:t>are</a:t>
            </a:r>
            <a:r>
              <a:rPr lang="en-US" sz="2400" spc="61" dirty="0">
                <a:latin typeface="Times New Roman"/>
                <a:cs typeface="Times New Roman"/>
              </a:rPr>
              <a:t> </a:t>
            </a:r>
            <a:r>
              <a:rPr lang="en-US" sz="2400" dirty="0">
                <a:latin typeface="Times New Roman"/>
                <a:cs typeface="Times New Roman"/>
              </a:rPr>
              <a:t>required</a:t>
            </a:r>
            <a:r>
              <a:rPr lang="en-US" sz="2400" spc="61" dirty="0">
                <a:latin typeface="Times New Roman"/>
                <a:cs typeface="Times New Roman"/>
              </a:rPr>
              <a:t> </a:t>
            </a:r>
            <a:r>
              <a:rPr lang="en-US" sz="2400" dirty="0">
                <a:latin typeface="Times New Roman"/>
                <a:cs typeface="Times New Roman"/>
              </a:rPr>
              <a:t>to</a:t>
            </a:r>
            <a:r>
              <a:rPr lang="en-US" sz="2400" spc="55" dirty="0">
                <a:latin typeface="Times New Roman"/>
                <a:cs typeface="Times New Roman"/>
              </a:rPr>
              <a:t> </a:t>
            </a:r>
            <a:r>
              <a:rPr lang="en-US" sz="2400" dirty="0">
                <a:latin typeface="Times New Roman"/>
                <a:cs typeface="Times New Roman"/>
              </a:rPr>
              <a:t>constitute</a:t>
            </a:r>
            <a:r>
              <a:rPr lang="en-US" sz="2400" spc="51" dirty="0">
                <a:latin typeface="Times New Roman"/>
                <a:cs typeface="Times New Roman"/>
              </a:rPr>
              <a:t> </a:t>
            </a:r>
            <a:r>
              <a:rPr lang="en-US" sz="2400" spc="-14" dirty="0">
                <a:latin typeface="Times New Roman"/>
                <a:cs typeface="Times New Roman"/>
              </a:rPr>
              <a:t>such </a:t>
            </a:r>
            <a:r>
              <a:rPr lang="en-US" sz="2400" dirty="0">
                <a:latin typeface="Times New Roman"/>
                <a:cs typeface="Times New Roman"/>
              </a:rPr>
              <a:t>an</a:t>
            </a:r>
            <a:r>
              <a:rPr lang="en-US" sz="2400" spc="153" dirty="0">
                <a:latin typeface="Times New Roman"/>
                <a:cs typeface="Times New Roman"/>
              </a:rPr>
              <a:t> </a:t>
            </a:r>
            <a:r>
              <a:rPr lang="en-US" sz="2400" dirty="0">
                <a:latin typeface="Times New Roman"/>
                <a:cs typeface="Times New Roman"/>
              </a:rPr>
              <a:t>array.</a:t>
            </a:r>
            <a:r>
              <a:rPr lang="en-US" sz="2400" spc="153" dirty="0">
                <a:latin typeface="Times New Roman"/>
                <a:cs typeface="Times New Roman"/>
              </a:rPr>
              <a:t> </a:t>
            </a:r>
          </a:p>
          <a:p>
            <a:r>
              <a:rPr lang="en-US" sz="2400" dirty="0">
                <a:latin typeface="Times New Roman"/>
                <a:cs typeface="Times New Roman"/>
              </a:rPr>
              <a:t>While</a:t>
            </a:r>
            <a:r>
              <a:rPr lang="en-US" sz="2400" spc="150" dirty="0">
                <a:latin typeface="Times New Roman"/>
                <a:cs typeface="Times New Roman"/>
              </a:rPr>
              <a:t> </a:t>
            </a:r>
            <a:r>
              <a:rPr lang="en-US" sz="2400" dirty="0">
                <a:latin typeface="Times New Roman"/>
                <a:cs typeface="Times New Roman"/>
              </a:rPr>
              <a:t>more</a:t>
            </a:r>
            <a:r>
              <a:rPr lang="en-US" sz="2400" spc="150" dirty="0">
                <a:latin typeface="Times New Roman"/>
                <a:cs typeface="Times New Roman"/>
              </a:rPr>
              <a:t> </a:t>
            </a:r>
            <a:r>
              <a:rPr lang="en-US" sz="2400" dirty="0">
                <a:latin typeface="Times New Roman"/>
                <a:cs typeface="Times New Roman"/>
              </a:rPr>
              <a:t>constituent</a:t>
            </a:r>
            <a:r>
              <a:rPr lang="en-US" sz="2400" spc="156" dirty="0">
                <a:latin typeface="Times New Roman"/>
                <a:cs typeface="Times New Roman"/>
              </a:rPr>
              <a:t> </a:t>
            </a:r>
            <a:r>
              <a:rPr lang="en-US" sz="2400" dirty="0">
                <a:latin typeface="Times New Roman"/>
                <a:cs typeface="Times New Roman"/>
              </a:rPr>
              <a:t>drives</a:t>
            </a:r>
            <a:r>
              <a:rPr lang="en-US" sz="2400" spc="153" dirty="0">
                <a:latin typeface="Times New Roman"/>
                <a:cs typeface="Times New Roman"/>
              </a:rPr>
              <a:t> </a:t>
            </a:r>
            <a:r>
              <a:rPr lang="en-US" sz="2400" dirty="0">
                <a:latin typeface="Times New Roman"/>
                <a:cs typeface="Times New Roman"/>
              </a:rPr>
              <a:t>may</a:t>
            </a:r>
            <a:r>
              <a:rPr lang="en-US" sz="2400" spc="126" dirty="0">
                <a:latin typeface="Times New Roman"/>
                <a:cs typeface="Times New Roman"/>
              </a:rPr>
              <a:t> </a:t>
            </a:r>
            <a:r>
              <a:rPr lang="en-US" sz="2400" dirty="0">
                <a:latin typeface="Times New Roman"/>
                <a:cs typeface="Times New Roman"/>
              </a:rPr>
              <a:t>be</a:t>
            </a:r>
            <a:r>
              <a:rPr lang="en-US" sz="2400" spc="156" dirty="0">
                <a:latin typeface="Times New Roman"/>
                <a:cs typeface="Times New Roman"/>
              </a:rPr>
              <a:t> </a:t>
            </a:r>
            <a:r>
              <a:rPr lang="en-US" sz="2400" dirty="0">
                <a:latin typeface="Times New Roman"/>
                <a:cs typeface="Times New Roman"/>
              </a:rPr>
              <a:t>employed,</a:t>
            </a:r>
            <a:r>
              <a:rPr lang="en-US" sz="2400" spc="156" dirty="0">
                <a:latin typeface="Times New Roman"/>
                <a:cs typeface="Times New Roman"/>
              </a:rPr>
              <a:t> </a:t>
            </a:r>
            <a:r>
              <a:rPr lang="en-US" sz="2400" dirty="0">
                <a:latin typeface="Times New Roman"/>
                <a:cs typeface="Times New Roman"/>
              </a:rPr>
              <a:t>many</a:t>
            </a:r>
            <a:r>
              <a:rPr lang="en-US" sz="2400" spc="136" dirty="0">
                <a:latin typeface="Times New Roman"/>
                <a:cs typeface="Times New Roman"/>
              </a:rPr>
              <a:t> </a:t>
            </a:r>
            <a:r>
              <a:rPr lang="en-US" sz="2400" dirty="0">
                <a:latin typeface="Times New Roman"/>
                <a:cs typeface="Times New Roman"/>
              </a:rPr>
              <a:t>implementations</a:t>
            </a:r>
            <a:r>
              <a:rPr lang="en-US" sz="2400" spc="156" dirty="0">
                <a:latin typeface="Times New Roman"/>
                <a:cs typeface="Times New Roman"/>
              </a:rPr>
              <a:t> </a:t>
            </a:r>
            <a:r>
              <a:rPr lang="en-US" sz="2400" spc="-14" dirty="0">
                <a:latin typeface="Times New Roman"/>
                <a:cs typeface="Times New Roman"/>
              </a:rPr>
              <a:t>deal </a:t>
            </a:r>
            <a:r>
              <a:rPr lang="en-US" sz="2400" dirty="0">
                <a:latin typeface="Times New Roman"/>
                <a:cs typeface="Times New Roman"/>
              </a:rPr>
              <a:t>with</a:t>
            </a:r>
            <a:r>
              <a:rPr lang="en-US" sz="2400" spc="95" dirty="0">
                <a:latin typeface="Times New Roman"/>
                <a:cs typeface="Times New Roman"/>
              </a:rPr>
              <a:t> </a:t>
            </a:r>
            <a:r>
              <a:rPr lang="en-US" sz="2400" dirty="0">
                <a:latin typeface="Times New Roman"/>
                <a:cs typeface="Times New Roman"/>
              </a:rPr>
              <a:t>a</a:t>
            </a:r>
            <a:r>
              <a:rPr lang="en-US" sz="2400" spc="95" dirty="0">
                <a:latin typeface="Times New Roman"/>
                <a:cs typeface="Times New Roman"/>
              </a:rPr>
              <a:t> </a:t>
            </a:r>
            <a:r>
              <a:rPr lang="en-US" sz="2400" dirty="0">
                <a:latin typeface="Times New Roman"/>
                <a:cs typeface="Times New Roman"/>
              </a:rPr>
              <a:t>maximum</a:t>
            </a:r>
            <a:r>
              <a:rPr lang="en-US" sz="2400" spc="99" dirty="0">
                <a:latin typeface="Times New Roman"/>
                <a:cs typeface="Times New Roman"/>
              </a:rPr>
              <a:t> </a:t>
            </a:r>
            <a:r>
              <a:rPr lang="en-US" sz="2400" dirty="0">
                <a:latin typeface="Times New Roman"/>
                <a:cs typeface="Times New Roman"/>
              </a:rPr>
              <a:t>of</a:t>
            </a:r>
            <a:r>
              <a:rPr lang="en-US" sz="2400" spc="92" dirty="0">
                <a:latin typeface="Times New Roman"/>
                <a:cs typeface="Times New Roman"/>
              </a:rPr>
              <a:t> </a:t>
            </a:r>
            <a:r>
              <a:rPr lang="en-US" sz="2400" dirty="0">
                <a:latin typeface="Times New Roman"/>
                <a:cs typeface="Times New Roman"/>
              </a:rPr>
              <a:t>only</a:t>
            </a:r>
            <a:r>
              <a:rPr lang="en-US" sz="2400" spc="92" dirty="0">
                <a:latin typeface="Times New Roman"/>
                <a:cs typeface="Times New Roman"/>
              </a:rPr>
              <a:t> </a:t>
            </a:r>
            <a:r>
              <a:rPr lang="en-US" sz="2400" dirty="0">
                <a:latin typeface="Times New Roman"/>
                <a:cs typeface="Times New Roman"/>
              </a:rPr>
              <a:t>2;</a:t>
            </a:r>
            <a:r>
              <a:rPr lang="en-US" sz="2400" spc="99" dirty="0">
                <a:latin typeface="Times New Roman"/>
                <a:cs typeface="Times New Roman"/>
              </a:rPr>
              <a:t> </a:t>
            </a:r>
          </a:p>
          <a:p>
            <a:r>
              <a:rPr lang="en-US" sz="2400" spc="-7" dirty="0">
                <a:latin typeface="Times New Roman"/>
                <a:cs typeface="Times New Roman"/>
              </a:rPr>
              <a:t>The </a:t>
            </a:r>
            <a:r>
              <a:rPr lang="en-US" sz="2400" dirty="0">
                <a:latin typeface="Times New Roman"/>
                <a:cs typeface="Times New Roman"/>
              </a:rPr>
              <a:t>array</a:t>
            </a:r>
            <a:r>
              <a:rPr lang="en-US" sz="2400" spc="106" dirty="0">
                <a:latin typeface="Times New Roman"/>
                <a:cs typeface="Times New Roman"/>
              </a:rPr>
              <a:t> </a:t>
            </a:r>
            <a:r>
              <a:rPr lang="en-US" sz="2400" dirty="0">
                <a:latin typeface="Times New Roman"/>
                <a:cs typeface="Times New Roman"/>
              </a:rPr>
              <a:t>continues</a:t>
            </a:r>
            <a:r>
              <a:rPr lang="en-US" sz="2400" spc="116" dirty="0">
                <a:latin typeface="Times New Roman"/>
                <a:cs typeface="Times New Roman"/>
              </a:rPr>
              <a:t> </a:t>
            </a:r>
            <a:r>
              <a:rPr lang="en-US" sz="2400" dirty="0">
                <a:latin typeface="Times New Roman"/>
                <a:cs typeface="Times New Roman"/>
              </a:rPr>
              <a:t>to</a:t>
            </a:r>
            <a:r>
              <a:rPr lang="en-US" sz="2400" spc="116" dirty="0">
                <a:latin typeface="Times New Roman"/>
                <a:cs typeface="Times New Roman"/>
              </a:rPr>
              <a:t> </a:t>
            </a:r>
            <a:r>
              <a:rPr lang="en-US" sz="2400" dirty="0">
                <a:latin typeface="Times New Roman"/>
                <a:cs typeface="Times New Roman"/>
              </a:rPr>
              <a:t>operate</a:t>
            </a:r>
            <a:r>
              <a:rPr lang="en-US" sz="2400" spc="109" dirty="0">
                <a:latin typeface="Times New Roman"/>
                <a:cs typeface="Times New Roman"/>
              </a:rPr>
              <a:t> </a:t>
            </a:r>
            <a:r>
              <a:rPr lang="en-US" sz="2400" dirty="0">
                <a:latin typeface="Times New Roman"/>
                <a:cs typeface="Times New Roman"/>
              </a:rPr>
              <a:t>as</a:t>
            </a:r>
            <a:r>
              <a:rPr lang="en-US" sz="2400" spc="119" dirty="0">
                <a:latin typeface="Times New Roman"/>
                <a:cs typeface="Times New Roman"/>
              </a:rPr>
              <a:t> </a:t>
            </a:r>
            <a:r>
              <a:rPr lang="en-US" sz="2400" dirty="0">
                <a:latin typeface="Times New Roman"/>
                <a:cs typeface="Times New Roman"/>
              </a:rPr>
              <a:t>long</a:t>
            </a:r>
            <a:r>
              <a:rPr lang="en-US" sz="2400" spc="112" dirty="0">
                <a:latin typeface="Times New Roman"/>
                <a:cs typeface="Times New Roman"/>
              </a:rPr>
              <a:t> </a:t>
            </a:r>
            <a:r>
              <a:rPr lang="en-US" sz="2400" dirty="0">
                <a:latin typeface="Times New Roman"/>
                <a:cs typeface="Times New Roman"/>
              </a:rPr>
              <a:t>as</a:t>
            </a:r>
            <a:r>
              <a:rPr lang="en-US" sz="2400" spc="119" dirty="0">
                <a:latin typeface="Times New Roman"/>
                <a:cs typeface="Times New Roman"/>
              </a:rPr>
              <a:t> </a:t>
            </a:r>
            <a:r>
              <a:rPr lang="en-US" sz="2400" dirty="0">
                <a:latin typeface="Times New Roman"/>
                <a:cs typeface="Times New Roman"/>
              </a:rPr>
              <a:t>at</a:t>
            </a:r>
            <a:r>
              <a:rPr lang="en-US" sz="2400" spc="116" dirty="0">
                <a:latin typeface="Times New Roman"/>
                <a:cs typeface="Times New Roman"/>
              </a:rPr>
              <a:t> </a:t>
            </a:r>
            <a:r>
              <a:rPr lang="en-US" sz="2400" dirty="0">
                <a:latin typeface="Times New Roman"/>
                <a:cs typeface="Times New Roman"/>
              </a:rPr>
              <a:t>least</a:t>
            </a:r>
            <a:r>
              <a:rPr lang="en-US" sz="2400" spc="116" dirty="0">
                <a:latin typeface="Times New Roman"/>
                <a:cs typeface="Times New Roman"/>
              </a:rPr>
              <a:t> </a:t>
            </a:r>
            <a:r>
              <a:rPr lang="en-US" sz="2400" dirty="0">
                <a:latin typeface="Times New Roman"/>
                <a:cs typeface="Times New Roman"/>
              </a:rPr>
              <a:t>one</a:t>
            </a:r>
            <a:r>
              <a:rPr lang="en-US" sz="2400" spc="119" dirty="0">
                <a:latin typeface="Times New Roman"/>
                <a:cs typeface="Times New Roman"/>
              </a:rPr>
              <a:t> </a:t>
            </a:r>
            <a:r>
              <a:rPr lang="en-US" sz="2400" dirty="0">
                <a:latin typeface="Times New Roman"/>
                <a:cs typeface="Times New Roman"/>
              </a:rPr>
              <a:t>drive</a:t>
            </a:r>
            <a:r>
              <a:rPr lang="en-US" sz="2400" spc="112" dirty="0">
                <a:latin typeface="Times New Roman"/>
                <a:cs typeface="Times New Roman"/>
              </a:rPr>
              <a:t> </a:t>
            </a:r>
            <a:r>
              <a:rPr lang="en-US" sz="2400" dirty="0">
                <a:latin typeface="Times New Roman"/>
                <a:cs typeface="Times New Roman"/>
              </a:rPr>
              <a:t>is</a:t>
            </a:r>
            <a:r>
              <a:rPr lang="en-US" sz="2400" spc="116" dirty="0">
                <a:latin typeface="Times New Roman"/>
                <a:cs typeface="Times New Roman"/>
              </a:rPr>
              <a:t> </a:t>
            </a:r>
            <a:r>
              <a:rPr lang="en-US" sz="2400" dirty="0">
                <a:latin typeface="Times New Roman"/>
                <a:cs typeface="Times New Roman"/>
              </a:rPr>
              <a:t>functioning.</a:t>
            </a:r>
            <a:r>
              <a:rPr lang="en-US" sz="2400" spc="116" dirty="0">
                <a:latin typeface="Times New Roman"/>
                <a:cs typeface="Times New Roman"/>
              </a:rPr>
              <a:t> </a:t>
            </a:r>
          </a:p>
          <a:p>
            <a:r>
              <a:rPr lang="en-US" sz="2400" dirty="0">
                <a:latin typeface="Times New Roman"/>
                <a:cs typeface="Times New Roman"/>
              </a:rPr>
              <a:t>With</a:t>
            </a:r>
            <a:r>
              <a:rPr lang="en-US" sz="2400" spc="116" dirty="0">
                <a:latin typeface="Times New Roman"/>
                <a:cs typeface="Times New Roman"/>
              </a:rPr>
              <a:t> </a:t>
            </a:r>
            <a:r>
              <a:rPr lang="en-US" sz="2400" spc="-7" dirty="0">
                <a:latin typeface="Times New Roman"/>
                <a:cs typeface="Times New Roman"/>
              </a:rPr>
              <a:t>appropriate </a:t>
            </a:r>
            <a:r>
              <a:rPr lang="en-US" sz="2400" dirty="0">
                <a:latin typeface="Times New Roman"/>
                <a:cs typeface="Times New Roman"/>
              </a:rPr>
              <a:t>operating</a:t>
            </a:r>
            <a:r>
              <a:rPr lang="en-US" sz="2400" spc="109" dirty="0">
                <a:latin typeface="Times New Roman"/>
                <a:cs typeface="Times New Roman"/>
              </a:rPr>
              <a:t> </a:t>
            </a:r>
            <a:r>
              <a:rPr lang="en-US" sz="2400" dirty="0">
                <a:latin typeface="Times New Roman"/>
                <a:cs typeface="Times New Roman"/>
              </a:rPr>
              <a:t>system</a:t>
            </a:r>
            <a:r>
              <a:rPr lang="en-US" sz="2400" spc="123" dirty="0">
                <a:latin typeface="Times New Roman"/>
                <a:cs typeface="Times New Roman"/>
              </a:rPr>
              <a:t> </a:t>
            </a:r>
            <a:r>
              <a:rPr lang="en-US" sz="2400" dirty="0">
                <a:latin typeface="Times New Roman"/>
                <a:cs typeface="Times New Roman"/>
              </a:rPr>
              <a:t>support,</a:t>
            </a:r>
            <a:r>
              <a:rPr lang="en-US" sz="2400" spc="119" dirty="0">
                <a:latin typeface="Times New Roman"/>
                <a:cs typeface="Times New Roman"/>
              </a:rPr>
              <a:t> </a:t>
            </a:r>
            <a:r>
              <a:rPr lang="en-US" sz="2400" dirty="0">
                <a:latin typeface="Times New Roman"/>
                <a:cs typeface="Times New Roman"/>
              </a:rPr>
              <a:t>there</a:t>
            </a:r>
            <a:r>
              <a:rPr lang="en-US" sz="2400" spc="116" dirty="0">
                <a:latin typeface="Times New Roman"/>
                <a:cs typeface="Times New Roman"/>
              </a:rPr>
              <a:t> </a:t>
            </a:r>
            <a:r>
              <a:rPr lang="en-US" sz="2400" dirty="0">
                <a:latin typeface="Times New Roman"/>
                <a:cs typeface="Times New Roman"/>
              </a:rPr>
              <a:t>can</a:t>
            </a:r>
            <a:r>
              <a:rPr lang="en-US" sz="2400" spc="116" dirty="0">
                <a:latin typeface="Times New Roman"/>
                <a:cs typeface="Times New Roman"/>
              </a:rPr>
              <a:t> </a:t>
            </a:r>
            <a:r>
              <a:rPr lang="en-US" sz="2400" dirty="0">
                <a:latin typeface="Times New Roman"/>
                <a:cs typeface="Times New Roman"/>
              </a:rPr>
              <a:t>be</a:t>
            </a:r>
            <a:r>
              <a:rPr lang="en-US" sz="2400" spc="116" dirty="0">
                <a:latin typeface="Times New Roman"/>
                <a:cs typeface="Times New Roman"/>
              </a:rPr>
              <a:t> </a:t>
            </a:r>
            <a:r>
              <a:rPr lang="en-US" sz="2400" dirty="0">
                <a:latin typeface="Times New Roman"/>
                <a:cs typeface="Times New Roman"/>
              </a:rPr>
              <a:t>increased</a:t>
            </a:r>
            <a:r>
              <a:rPr lang="en-US" sz="2400" spc="126" dirty="0">
                <a:latin typeface="Times New Roman"/>
                <a:cs typeface="Times New Roman"/>
              </a:rPr>
              <a:t> </a:t>
            </a:r>
            <a:r>
              <a:rPr lang="en-US" sz="2400" dirty="0">
                <a:latin typeface="Times New Roman"/>
                <a:cs typeface="Times New Roman"/>
              </a:rPr>
              <a:t>read</a:t>
            </a:r>
            <a:r>
              <a:rPr lang="en-US" sz="2400" spc="116" dirty="0">
                <a:latin typeface="Times New Roman"/>
                <a:cs typeface="Times New Roman"/>
              </a:rPr>
              <a:t> </a:t>
            </a:r>
            <a:r>
              <a:rPr lang="en-US" sz="2400" dirty="0">
                <a:latin typeface="Times New Roman"/>
                <a:cs typeface="Times New Roman"/>
              </a:rPr>
              <a:t>performance,</a:t>
            </a:r>
            <a:r>
              <a:rPr lang="en-US" sz="2400" spc="119" dirty="0">
                <a:latin typeface="Times New Roman"/>
                <a:cs typeface="Times New Roman"/>
              </a:rPr>
              <a:t> </a:t>
            </a:r>
            <a:r>
              <a:rPr lang="en-US" sz="2400" dirty="0">
                <a:latin typeface="Times New Roman"/>
                <a:cs typeface="Times New Roman"/>
              </a:rPr>
              <a:t>and</a:t>
            </a:r>
            <a:r>
              <a:rPr lang="en-US" sz="2400" spc="130" dirty="0">
                <a:latin typeface="Times New Roman"/>
                <a:cs typeface="Times New Roman"/>
              </a:rPr>
              <a:t> </a:t>
            </a:r>
            <a:r>
              <a:rPr lang="en-US" sz="2400" dirty="0">
                <a:latin typeface="Times New Roman"/>
                <a:cs typeface="Times New Roman"/>
              </a:rPr>
              <a:t>only</a:t>
            </a:r>
            <a:r>
              <a:rPr lang="en-US" sz="2400" spc="102" dirty="0">
                <a:latin typeface="Times New Roman"/>
                <a:cs typeface="Times New Roman"/>
              </a:rPr>
              <a:t> </a:t>
            </a:r>
            <a:r>
              <a:rPr lang="en-US" sz="2400" dirty="0">
                <a:latin typeface="Times New Roman"/>
                <a:cs typeface="Times New Roman"/>
              </a:rPr>
              <a:t>a</a:t>
            </a:r>
            <a:r>
              <a:rPr lang="en-US" sz="2400" spc="116" dirty="0">
                <a:latin typeface="Times New Roman"/>
                <a:cs typeface="Times New Roman"/>
              </a:rPr>
              <a:t> </a:t>
            </a:r>
            <a:r>
              <a:rPr lang="en-US" sz="2400" spc="-7" dirty="0">
                <a:latin typeface="Times New Roman"/>
                <a:cs typeface="Times New Roman"/>
              </a:rPr>
              <a:t>minimal </a:t>
            </a:r>
            <a:r>
              <a:rPr lang="en-US" sz="2400" dirty="0">
                <a:latin typeface="Times New Roman"/>
                <a:cs typeface="Times New Roman"/>
              </a:rPr>
              <a:t>write</a:t>
            </a:r>
            <a:r>
              <a:rPr lang="en-US" sz="2400" spc="139" dirty="0">
                <a:latin typeface="Times New Roman"/>
                <a:cs typeface="Times New Roman"/>
              </a:rPr>
              <a:t> </a:t>
            </a:r>
            <a:r>
              <a:rPr lang="en-US" sz="2400" dirty="0">
                <a:latin typeface="Times New Roman"/>
                <a:cs typeface="Times New Roman"/>
              </a:rPr>
              <a:t>performance</a:t>
            </a:r>
            <a:r>
              <a:rPr lang="en-US" sz="2400" spc="139" dirty="0">
                <a:latin typeface="Times New Roman"/>
                <a:cs typeface="Times New Roman"/>
              </a:rPr>
              <a:t> </a:t>
            </a:r>
            <a:r>
              <a:rPr lang="en-US" sz="2400" dirty="0">
                <a:latin typeface="Times New Roman"/>
                <a:cs typeface="Times New Roman"/>
              </a:rPr>
              <a:t>reduction;</a:t>
            </a:r>
            <a:r>
              <a:rPr lang="en-US" sz="2400" spc="143" dirty="0">
                <a:latin typeface="Times New Roman"/>
                <a:cs typeface="Times New Roman"/>
              </a:rPr>
              <a:t> </a:t>
            </a:r>
            <a:r>
              <a:rPr lang="en-US" sz="2400" dirty="0">
                <a:latin typeface="Times New Roman"/>
                <a:cs typeface="Times New Roman"/>
              </a:rPr>
              <a:t>implementing</a:t>
            </a:r>
            <a:r>
              <a:rPr lang="en-US" sz="2400" spc="136" dirty="0">
                <a:latin typeface="Times New Roman"/>
                <a:cs typeface="Times New Roman"/>
              </a:rPr>
              <a:t> </a:t>
            </a:r>
            <a:r>
              <a:rPr lang="en-US" sz="2400" dirty="0">
                <a:latin typeface="Times New Roman"/>
                <a:cs typeface="Times New Roman"/>
              </a:rPr>
              <a:t>RAID</a:t>
            </a:r>
            <a:r>
              <a:rPr lang="en-US" sz="2400" spc="139" dirty="0">
                <a:latin typeface="Times New Roman"/>
                <a:cs typeface="Times New Roman"/>
              </a:rPr>
              <a:t> </a:t>
            </a:r>
            <a:r>
              <a:rPr lang="en-US" sz="2400" dirty="0">
                <a:latin typeface="Times New Roman"/>
                <a:cs typeface="Times New Roman"/>
              </a:rPr>
              <a:t>1</a:t>
            </a:r>
            <a:r>
              <a:rPr lang="en-US" sz="2400" spc="143" dirty="0">
                <a:latin typeface="Times New Roman"/>
                <a:cs typeface="Times New Roman"/>
              </a:rPr>
              <a:t> </a:t>
            </a:r>
            <a:r>
              <a:rPr lang="en-US" sz="2400" dirty="0">
                <a:latin typeface="Times New Roman"/>
                <a:cs typeface="Times New Roman"/>
              </a:rPr>
              <a:t>with</a:t>
            </a:r>
            <a:r>
              <a:rPr lang="en-US" sz="2400" spc="147" dirty="0">
                <a:latin typeface="Times New Roman"/>
                <a:cs typeface="Times New Roman"/>
              </a:rPr>
              <a:t> </a:t>
            </a:r>
            <a:r>
              <a:rPr lang="en-US" sz="2400" dirty="0">
                <a:latin typeface="Times New Roman"/>
                <a:cs typeface="Times New Roman"/>
              </a:rPr>
              <a:t>a</a:t>
            </a:r>
            <a:r>
              <a:rPr lang="en-US" sz="2400" spc="139" dirty="0">
                <a:latin typeface="Times New Roman"/>
                <a:cs typeface="Times New Roman"/>
              </a:rPr>
              <a:t> </a:t>
            </a:r>
            <a:r>
              <a:rPr lang="en-US" sz="2400" dirty="0">
                <a:latin typeface="Times New Roman"/>
                <a:cs typeface="Times New Roman"/>
              </a:rPr>
              <a:t>separate</a:t>
            </a:r>
            <a:r>
              <a:rPr lang="en-US" sz="2400" spc="173" dirty="0">
                <a:latin typeface="Times New Roman"/>
                <a:cs typeface="Times New Roman"/>
              </a:rPr>
              <a:t> </a:t>
            </a:r>
            <a:r>
              <a:rPr lang="en-US" sz="2400" dirty="0">
                <a:latin typeface="Times New Roman"/>
                <a:cs typeface="Times New Roman"/>
              </a:rPr>
              <a:t>controller</a:t>
            </a:r>
            <a:r>
              <a:rPr lang="en-US" sz="2400" spc="143" dirty="0">
                <a:latin typeface="Times New Roman"/>
                <a:cs typeface="Times New Roman"/>
              </a:rPr>
              <a:t> </a:t>
            </a:r>
            <a:r>
              <a:rPr lang="en-US" sz="2400" dirty="0">
                <a:latin typeface="Times New Roman"/>
                <a:cs typeface="Times New Roman"/>
              </a:rPr>
              <a:t>for</a:t>
            </a:r>
            <a:r>
              <a:rPr lang="en-US" sz="2400" spc="147" dirty="0">
                <a:latin typeface="Times New Roman"/>
                <a:cs typeface="Times New Roman"/>
              </a:rPr>
              <a:t> </a:t>
            </a:r>
            <a:r>
              <a:rPr lang="en-US" sz="2400" spc="-14" dirty="0">
                <a:latin typeface="Times New Roman"/>
                <a:cs typeface="Times New Roman"/>
              </a:rPr>
              <a:t>each </a:t>
            </a:r>
            <a:r>
              <a:rPr lang="en-US" sz="2400" dirty="0">
                <a:latin typeface="Times New Roman"/>
                <a:cs typeface="Times New Roman"/>
              </a:rPr>
              <a:t>drive</a:t>
            </a:r>
            <a:r>
              <a:rPr lang="en-US" sz="2400" spc="106" dirty="0">
                <a:latin typeface="Times New Roman"/>
                <a:cs typeface="Times New Roman"/>
              </a:rPr>
              <a:t>  </a:t>
            </a:r>
            <a:r>
              <a:rPr lang="en-US" sz="2400" dirty="0">
                <a:latin typeface="Times New Roman"/>
                <a:cs typeface="Times New Roman"/>
              </a:rPr>
              <a:t>in</a:t>
            </a:r>
            <a:r>
              <a:rPr lang="en-US" sz="2400" spc="112" dirty="0">
                <a:latin typeface="Times New Roman"/>
                <a:cs typeface="Times New Roman"/>
              </a:rPr>
              <a:t>  </a:t>
            </a:r>
            <a:r>
              <a:rPr lang="en-US" sz="2400" dirty="0">
                <a:latin typeface="Times New Roman"/>
                <a:cs typeface="Times New Roman"/>
              </a:rPr>
              <a:t>order</a:t>
            </a:r>
            <a:r>
              <a:rPr lang="en-US" sz="2400" spc="109" dirty="0">
                <a:latin typeface="Times New Roman"/>
                <a:cs typeface="Times New Roman"/>
              </a:rPr>
              <a:t>  </a:t>
            </a:r>
            <a:r>
              <a:rPr lang="en-US" sz="2400" dirty="0">
                <a:latin typeface="Times New Roman"/>
                <a:cs typeface="Times New Roman"/>
              </a:rPr>
              <a:t>to</a:t>
            </a:r>
            <a:r>
              <a:rPr lang="en-US" sz="2400" spc="109" dirty="0">
                <a:latin typeface="Times New Roman"/>
                <a:cs typeface="Times New Roman"/>
              </a:rPr>
              <a:t>  </a:t>
            </a:r>
            <a:r>
              <a:rPr lang="en-US" sz="2400" dirty="0">
                <a:latin typeface="Times New Roman"/>
                <a:cs typeface="Times New Roman"/>
              </a:rPr>
              <a:t>perform</a:t>
            </a:r>
            <a:r>
              <a:rPr lang="en-US" sz="2400" spc="112" dirty="0">
                <a:latin typeface="Times New Roman"/>
                <a:cs typeface="Times New Roman"/>
              </a:rPr>
              <a:t>  </a:t>
            </a:r>
            <a:r>
              <a:rPr lang="en-US" sz="2400" dirty="0">
                <a:latin typeface="Times New Roman"/>
                <a:cs typeface="Times New Roman"/>
              </a:rPr>
              <a:t>simultaneous</a:t>
            </a:r>
            <a:r>
              <a:rPr lang="en-US" sz="2400" spc="109" dirty="0">
                <a:latin typeface="Times New Roman"/>
                <a:cs typeface="Times New Roman"/>
              </a:rPr>
              <a:t>  </a:t>
            </a:r>
            <a:r>
              <a:rPr lang="en-US" sz="2400" dirty="0">
                <a:latin typeface="Times New Roman"/>
                <a:cs typeface="Times New Roman"/>
              </a:rPr>
              <a:t>reads</a:t>
            </a:r>
            <a:r>
              <a:rPr lang="en-US" sz="2400" spc="112" dirty="0">
                <a:latin typeface="Times New Roman"/>
                <a:cs typeface="Times New Roman"/>
              </a:rPr>
              <a:t>  </a:t>
            </a:r>
            <a:r>
              <a:rPr lang="en-US" sz="2400" dirty="0">
                <a:latin typeface="Times New Roman"/>
                <a:cs typeface="Times New Roman"/>
              </a:rPr>
              <a:t>(and</a:t>
            </a:r>
            <a:r>
              <a:rPr lang="en-US" sz="2400" spc="109" dirty="0">
                <a:latin typeface="Times New Roman"/>
                <a:cs typeface="Times New Roman"/>
              </a:rPr>
              <a:t>  </a:t>
            </a:r>
            <a:r>
              <a:rPr lang="en-US" sz="2400" dirty="0">
                <a:latin typeface="Times New Roman"/>
                <a:cs typeface="Times New Roman"/>
              </a:rPr>
              <a:t>writes)</a:t>
            </a:r>
            <a:r>
              <a:rPr lang="en-US" sz="2400" spc="109" dirty="0">
                <a:latin typeface="Times New Roman"/>
                <a:cs typeface="Times New Roman"/>
              </a:rPr>
              <a:t>  </a:t>
            </a:r>
            <a:r>
              <a:rPr lang="en-US" sz="2400" dirty="0">
                <a:latin typeface="Times New Roman"/>
                <a:cs typeface="Times New Roman"/>
              </a:rPr>
              <a:t>is</a:t>
            </a:r>
            <a:r>
              <a:rPr lang="en-US" sz="2400" spc="112" dirty="0">
                <a:latin typeface="Times New Roman"/>
                <a:cs typeface="Times New Roman"/>
              </a:rPr>
              <a:t>  </a:t>
            </a:r>
            <a:r>
              <a:rPr lang="en-US" sz="2400" dirty="0">
                <a:latin typeface="Times New Roman"/>
                <a:cs typeface="Times New Roman"/>
              </a:rPr>
              <a:t>sometimes</a:t>
            </a:r>
            <a:r>
              <a:rPr lang="en-US" sz="2400" spc="109" dirty="0">
                <a:latin typeface="Times New Roman"/>
                <a:cs typeface="Times New Roman"/>
              </a:rPr>
              <a:t>  </a:t>
            </a:r>
            <a:r>
              <a:rPr lang="en-US" sz="2400" spc="-7" dirty="0">
                <a:latin typeface="Times New Roman"/>
                <a:cs typeface="Times New Roman"/>
              </a:rPr>
              <a:t>called </a:t>
            </a:r>
            <a:r>
              <a:rPr lang="en-US" sz="2400" dirty="0">
                <a:latin typeface="Times New Roman"/>
                <a:cs typeface="Times New Roman"/>
              </a:rPr>
              <a:t>multiplexing</a:t>
            </a:r>
            <a:r>
              <a:rPr lang="en-US" sz="2400" spc="41" dirty="0">
                <a:latin typeface="Times New Roman"/>
                <a:cs typeface="Times New Roman"/>
              </a:rPr>
              <a:t> </a:t>
            </a:r>
            <a:r>
              <a:rPr lang="en-US" sz="2400" dirty="0">
                <a:latin typeface="Times New Roman"/>
                <a:cs typeface="Times New Roman"/>
              </a:rPr>
              <a:t>(or</a:t>
            </a:r>
            <a:r>
              <a:rPr lang="en-US" sz="2400" spc="44" dirty="0">
                <a:latin typeface="Times New Roman"/>
                <a:cs typeface="Times New Roman"/>
              </a:rPr>
              <a:t> </a:t>
            </a:r>
            <a:r>
              <a:rPr lang="en-US" sz="2400" dirty="0">
                <a:latin typeface="Times New Roman"/>
                <a:cs typeface="Times New Roman"/>
              </a:rPr>
              <a:t>duplexing</a:t>
            </a:r>
            <a:r>
              <a:rPr lang="en-US" sz="2400" spc="44" dirty="0">
                <a:latin typeface="Times New Roman"/>
                <a:cs typeface="Times New Roman"/>
              </a:rPr>
              <a:t> </a:t>
            </a:r>
            <a:r>
              <a:rPr lang="en-US" sz="2400" dirty="0">
                <a:latin typeface="Times New Roman"/>
                <a:cs typeface="Times New Roman"/>
              </a:rPr>
              <a:t>when</a:t>
            </a:r>
            <a:r>
              <a:rPr lang="en-US" sz="2400" spc="48" dirty="0">
                <a:latin typeface="Times New Roman"/>
                <a:cs typeface="Times New Roman"/>
              </a:rPr>
              <a:t> </a:t>
            </a:r>
            <a:r>
              <a:rPr lang="en-US" sz="2400" dirty="0">
                <a:latin typeface="Times New Roman"/>
                <a:cs typeface="Times New Roman"/>
              </a:rPr>
              <a:t>there</a:t>
            </a:r>
            <a:r>
              <a:rPr lang="en-US" sz="2400" spc="51" dirty="0">
                <a:latin typeface="Times New Roman"/>
                <a:cs typeface="Times New Roman"/>
              </a:rPr>
              <a:t> </a:t>
            </a:r>
            <a:r>
              <a:rPr lang="en-US" sz="2400" dirty="0">
                <a:latin typeface="Times New Roman"/>
                <a:cs typeface="Times New Roman"/>
              </a:rPr>
              <a:t>are</a:t>
            </a:r>
            <a:r>
              <a:rPr lang="en-US" sz="2400" spc="44" dirty="0">
                <a:latin typeface="Times New Roman"/>
                <a:cs typeface="Times New Roman"/>
              </a:rPr>
              <a:t> </a:t>
            </a:r>
            <a:r>
              <a:rPr lang="en-US" sz="2400" dirty="0">
                <a:latin typeface="Times New Roman"/>
                <a:cs typeface="Times New Roman"/>
              </a:rPr>
              <a:t>only</a:t>
            </a:r>
            <a:r>
              <a:rPr lang="en-US" sz="2400" spc="24" dirty="0">
                <a:latin typeface="Times New Roman"/>
                <a:cs typeface="Times New Roman"/>
              </a:rPr>
              <a:t> </a:t>
            </a:r>
            <a:r>
              <a:rPr lang="en-US" sz="2400" dirty="0">
                <a:latin typeface="Times New Roman"/>
                <a:cs typeface="Times New Roman"/>
              </a:rPr>
              <a:t>2</a:t>
            </a:r>
            <a:r>
              <a:rPr lang="en-US" sz="2400" spc="58" dirty="0">
                <a:latin typeface="Times New Roman"/>
                <a:cs typeface="Times New Roman"/>
              </a:rPr>
              <a:t> </a:t>
            </a:r>
            <a:r>
              <a:rPr lang="en-US" sz="2400" spc="-7" dirty="0">
                <a:latin typeface="Times New Roman"/>
                <a:cs typeface="Times New Roman"/>
              </a:rPr>
              <a:t>drives).</a:t>
            </a:r>
            <a:endParaRPr lang="en-US" sz="2400" dirty="0">
              <a:latin typeface="Times New Roman"/>
              <a:cs typeface="Times New Roman"/>
            </a:endParaRPr>
          </a:p>
          <a:p>
            <a:endParaRPr lang="en-NP" sz="2400" dirty="0"/>
          </a:p>
        </p:txBody>
      </p:sp>
      <p:sp>
        <p:nvSpPr>
          <p:cNvPr id="4" name="Date Placeholder 3">
            <a:extLst>
              <a:ext uri="{FF2B5EF4-FFF2-40B4-BE49-F238E27FC236}">
                <a16:creationId xmlns:a16="http://schemas.microsoft.com/office/drawing/2014/main" id="{82290BF7-0DA9-F158-02CE-776AD74CCC43}"/>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B66A94EF-F1DB-547A-E948-70D71BD9EAA0}"/>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114E180E-41ED-E6F7-7F75-D388B56C24C4}"/>
              </a:ext>
            </a:extLst>
          </p:cNvPr>
          <p:cNvSpPr>
            <a:spLocks noGrp="1"/>
          </p:cNvSpPr>
          <p:nvPr>
            <p:ph type="sldNum" sz="quarter" idx="12"/>
          </p:nvPr>
        </p:nvSpPr>
        <p:spPr/>
        <p:txBody>
          <a:bodyPr/>
          <a:lstStyle/>
          <a:p>
            <a:fld id="{FBB2CDA3-3741-CA4A-A16E-9752FEDAB45F}" type="slidenum">
              <a:rPr lang="en-NP" smtClean="0"/>
              <a:t>55</a:t>
            </a:fld>
            <a:endParaRPr lang="en-NP"/>
          </a:p>
        </p:txBody>
      </p:sp>
    </p:spTree>
    <p:extLst>
      <p:ext uri="{BB962C8B-B14F-4D97-AF65-F5344CB8AC3E}">
        <p14:creationId xmlns:p14="http://schemas.microsoft.com/office/powerpoint/2010/main" val="1926316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B4DC2-68F4-3A44-647F-EF7405A39C04}"/>
              </a:ext>
            </a:extLst>
          </p:cNvPr>
          <p:cNvSpPr>
            <a:spLocks noGrp="1"/>
          </p:cNvSpPr>
          <p:nvPr>
            <p:ph idx="1"/>
          </p:nvPr>
        </p:nvSpPr>
        <p:spPr>
          <a:xfrm>
            <a:off x="838200" y="1366576"/>
            <a:ext cx="10515600" cy="4810387"/>
          </a:xfrm>
        </p:spPr>
        <p:txBody>
          <a:bodyPr>
            <a:normAutofit/>
          </a:bodyPr>
          <a:lstStyle/>
          <a:p>
            <a:pPr marL="166683" marR="15153" algn="just">
              <a:lnSpc>
                <a:spcPct val="112900"/>
              </a:lnSpc>
              <a:spcBef>
                <a:spcPts val="10"/>
              </a:spcBef>
            </a:pPr>
            <a:r>
              <a:rPr lang="en-US" sz="2400" dirty="0">
                <a:latin typeface="Times New Roman"/>
                <a:cs typeface="Times New Roman"/>
              </a:rPr>
              <a:t>In</a:t>
            </a:r>
            <a:r>
              <a:rPr lang="en-US" sz="2400" spc="191" dirty="0">
                <a:latin typeface="Times New Roman"/>
                <a:cs typeface="Times New Roman"/>
              </a:rPr>
              <a:t> </a:t>
            </a:r>
            <a:r>
              <a:rPr lang="en-US" sz="2400" b="1" dirty="0">
                <a:latin typeface="Times New Roman"/>
                <a:cs typeface="Times New Roman"/>
              </a:rPr>
              <a:t>RAID</a:t>
            </a:r>
            <a:r>
              <a:rPr lang="en-US" sz="2400" b="1" spc="191" dirty="0">
                <a:latin typeface="Times New Roman"/>
                <a:cs typeface="Times New Roman"/>
              </a:rPr>
              <a:t> </a:t>
            </a:r>
            <a:r>
              <a:rPr lang="en-US" sz="2400" b="1" dirty="0">
                <a:latin typeface="Times New Roman"/>
                <a:cs typeface="Times New Roman"/>
              </a:rPr>
              <a:t>2</a:t>
            </a:r>
            <a:r>
              <a:rPr lang="en-US" sz="2400" dirty="0">
                <a:latin typeface="Times New Roman"/>
                <a:cs typeface="Times New Roman"/>
              </a:rPr>
              <a:t>,</a:t>
            </a:r>
            <a:r>
              <a:rPr lang="en-US" sz="2400" spc="191" dirty="0">
                <a:latin typeface="Times New Roman"/>
                <a:cs typeface="Times New Roman"/>
              </a:rPr>
              <a:t> </a:t>
            </a:r>
            <a:r>
              <a:rPr lang="en-US" sz="2400" dirty="0">
                <a:latin typeface="Times New Roman"/>
                <a:cs typeface="Times New Roman"/>
              </a:rPr>
              <a:t>all</a:t>
            </a:r>
            <a:r>
              <a:rPr lang="en-US" sz="2400" spc="184" dirty="0">
                <a:latin typeface="Times New Roman"/>
                <a:cs typeface="Times New Roman"/>
              </a:rPr>
              <a:t> </a:t>
            </a:r>
            <a:r>
              <a:rPr lang="en-US" sz="2400" dirty="0">
                <a:latin typeface="Times New Roman"/>
                <a:cs typeface="Times New Roman"/>
              </a:rPr>
              <a:t>disk</a:t>
            </a:r>
            <a:r>
              <a:rPr lang="en-US" sz="2400" spc="187" dirty="0">
                <a:latin typeface="Times New Roman"/>
                <a:cs typeface="Times New Roman"/>
              </a:rPr>
              <a:t> </a:t>
            </a:r>
            <a:r>
              <a:rPr lang="en-US" sz="2400" spc="-7" dirty="0">
                <a:latin typeface="Times New Roman"/>
                <a:cs typeface="Times New Roman"/>
              </a:rPr>
              <a:t>spindle </a:t>
            </a:r>
            <a:r>
              <a:rPr lang="en-US" sz="2400" dirty="0">
                <a:latin typeface="Times New Roman"/>
                <a:cs typeface="Times New Roman"/>
              </a:rPr>
              <a:t>rotation</a:t>
            </a:r>
            <a:r>
              <a:rPr lang="en-US" sz="2400" spc="72" dirty="0">
                <a:latin typeface="Times New Roman"/>
                <a:cs typeface="Times New Roman"/>
              </a:rPr>
              <a:t> </a:t>
            </a:r>
            <a:r>
              <a:rPr lang="en-US" sz="2400" dirty="0">
                <a:latin typeface="Times New Roman"/>
                <a:cs typeface="Times New Roman"/>
              </a:rPr>
              <a:t>is</a:t>
            </a:r>
            <a:r>
              <a:rPr lang="en-US" sz="2400" spc="75" dirty="0">
                <a:latin typeface="Times New Roman"/>
                <a:cs typeface="Times New Roman"/>
              </a:rPr>
              <a:t> </a:t>
            </a:r>
            <a:r>
              <a:rPr lang="en-US" sz="2400" dirty="0">
                <a:latin typeface="Times New Roman"/>
                <a:cs typeface="Times New Roman"/>
              </a:rPr>
              <a:t>synchronized,</a:t>
            </a:r>
            <a:r>
              <a:rPr lang="en-US" sz="2400" spc="75" dirty="0">
                <a:latin typeface="Times New Roman"/>
                <a:cs typeface="Times New Roman"/>
              </a:rPr>
              <a:t> </a:t>
            </a:r>
            <a:r>
              <a:rPr lang="en-US" sz="2400" dirty="0">
                <a:latin typeface="Times New Roman"/>
                <a:cs typeface="Times New Roman"/>
              </a:rPr>
              <a:t>and</a:t>
            </a:r>
            <a:r>
              <a:rPr lang="en-US" sz="2400" spc="72" dirty="0">
                <a:latin typeface="Times New Roman"/>
                <a:cs typeface="Times New Roman"/>
              </a:rPr>
              <a:t> </a:t>
            </a:r>
            <a:r>
              <a:rPr lang="en-US" sz="2400" dirty="0">
                <a:latin typeface="Times New Roman"/>
                <a:cs typeface="Times New Roman"/>
              </a:rPr>
              <a:t>data</a:t>
            </a:r>
            <a:r>
              <a:rPr lang="en-US" sz="2400" spc="75" dirty="0">
                <a:latin typeface="Times New Roman"/>
                <a:cs typeface="Times New Roman"/>
              </a:rPr>
              <a:t> </a:t>
            </a:r>
            <a:r>
              <a:rPr lang="en-US" sz="2400" dirty="0">
                <a:latin typeface="Times New Roman"/>
                <a:cs typeface="Times New Roman"/>
              </a:rPr>
              <a:t>is</a:t>
            </a:r>
            <a:r>
              <a:rPr lang="en-US" sz="2400" spc="75" dirty="0">
                <a:latin typeface="Times New Roman"/>
                <a:cs typeface="Times New Roman"/>
              </a:rPr>
              <a:t> </a:t>
            </a:r>
            <a:r>
              <a:rPr lang="en-US" sz="2400" dirty="0">
                <a:latin typeface="Times New Roman"/>
                <a:cs typeface="Times New Roman"/>
              </a:rPr>
              <a:t>striped</a:t>
            </a:r>
            <a:r>
              <a:rPr lang="en-US" sz="2400" spc="75" dirty="0">
                <a:latin typeface="Times New Roman"/>
                <a:cs typeface="Times New Roman"/>
              </a:rPr>
              <a:t> </a:t>
            </a:r>
            <a:r>
              <a:rPr lang="en-US" sz="2400" dirty="0">
                <a:latin typeface="Times New Roman"/>
                <a:cs typeface="Times New Roman"/>
              </a:rPr>
              <a:t>such</a:t>
            </a:r>
            <a:r>
              <a:rPr lang="en-US" sz="2400" spc="61" dirty="0">
                <a:latin typeface="Times New Roman"/>
                <a:cs typeface="Times New Roman"/>
              </a:rPr>
              <a:t> </a:t>
            </a:r>
            <a:r>
              <a:rPr lang="en-US" sz="2400" dirty="0">
                <a:latin typeface="Times New Roman"/>
                <a:cs typeface="Times New Roman"/>
              </a:rPr>
              <a:t>that</a:t>
            </a:r>
            <a:r>
              <a:rPr lang="en-US" sz="2400" spc="72" dirty="0">
                <a:latin typeface="Times New Roman"/>
                <a:cs typeface="Times New Roman"/>
              </a:rPr>
              <a:t> </a:t>
            </a:r>
            <a:r>
              <a:rPr lang="en-US" sz="2400" dirty="0">
                <a:latin typeface="Times New Roman"/>
                <a:cs typeface="Times New Roman"/>
              </a:rPr>
              <a:t>each</a:t>
            </a:r>
            <a:r>
              <a:rPr lang="en-US" sz="2400" spc="75" dirty="0">
                <a:latin typeface="Times New Roman"/>
                <a:cs typeface="Times New Roman"/>
              </a:rPr>
              <a:t> </a:t>
            </a:r>
            <a:r>
              <a:rPr lang="en-US" sz="2400" dirty="0">
                <a:latin typeface="Times New Roman"/>
                <a:cs typeface="Times New Roman"/>
              </a:rPr>
              <a:t>sequential</a:t>
            </a:r>
            <a:r>
              <a:rPr lang="en-US" sz="2400" spc="72" dirty="0">
                <a:latin typeface="Times New Roman"/>
                <a:cs typeface="Times New Roman"/>
              </a:rPr>
              <a:t> </a:t>
            </a:r>
            <a:r>
              <a:rPr lang="en-US" sz="2400" dirty="0">
                <a:latin typeface="Times New Roman"/>
                <a:cs typeface="Times New Roman"/>
              </a:rPr>
              <a:t>bit</a:t>
            </a:r>
            <a:r>
              <a:rPr lang="en-US" sz="2400" spc="78" dirty="0">
                <a:latin typeface="Times New Roman"/>
                <a:cs typeface="Times New Roman"/>
              </a:rPr>
              <a:t> </a:t>
            </a:r>
            <a:r>
              <a:rPr lang="en-US" sz="2400" dirty="0">
                <a:latin typeface="Times New Roman"/>
                <a:cs typeface="Times New Roman"/>
              </a:rPr>
              <a:t>is</a:t>
            </a:r>
            <a:r>
              <a:rPr lang="en-US" sz="2400" spc="72" dirty="0">
                <a:latin typeface="Times New Roman"/>
                <a:cs typeface="Times New Roman"/>
              </a:rPr>
              <a:t> </a:t>
            </a:r>
            <a:r>
              <a:rPr lang="en-US" sz="2400" dirty="0">
                <a:latin typeface="Times New Roman"/>
                <a:cs typeface="Times New Roman"/>
              </a:rPr>
              <a:t>on</a:t>
            </a:r>
            <a:r>
              <a:rPr lang="en-US" sz="2400" spc="72" dirty="0">
                <a:latin typeface="Times New Roman"/>
                <a:cs typeface="Times New Roman"/>
              </a:rPr>
              <a:t> </a:t>
            </a:r>
            <a:r>
              <a:rPr lang="en-US" sz="2400" dirty="0">
                <a:latin typeface="Times New Roman"/>
                <a:cs typeface="Times New Roman"/>
              </a:rPr>
              <a:t>a</a:t>
            </a:r>
            <a:r>
              <a:rPr lang="en-US" sz="2400" spc="72" dirty="0">
                <a:latin typeface="Times New Roman"/>
                <a:cs typeface="Times New Roman"/>
              </a:rPr>
              <a:t> </a:t>
            </a:r>
            <a:r>
              <a:rPr lang="en-US" sz="2400" spc="-7" dirty="0">
                <a:latin typeface="Times New Roman"/>
                <a:cs typeface="Times New Roman"/>
              </a:rPr>
              <a:t>different </a:t>
            </a:r>
            <a:r>
              <a:rPr lang="en-US" sz="2400" dirty="0">
                <a:latin typeface="Times New Roman"/>
                <a:cs typeface="Times New Roman"/>
              </a:rPr>
              <a:t>drive.</a:t>
            </a:r>
            <a:r>
              <a:rPr lang="en-US" sz="2400" spc="75" dirty="0">
                <a:latin typeface="Times New Roman"/>
                <a:cs typeface="Times New Roman"/>
              </a:rPr>
              <a:t> </a:t>
            </a:r>
            <a:r>
              <a:rPr lang="en-US" sz="2400" dirty="0">
                <a:latin typeface="Times New Roman"/>
                <a:cs typeface="Times New Roman"/>
              </a:rPr>
              <a:t>Hamming-code</a:t>
            </a:r>
            <a:r>
              <a:rPr lang="en-US" sz="2400" spc="78" dirty="0">
                <a:latin typeface="Times New Roman"/>
                <a:cs typeface="Times New Roman"/>
              </a:rPr>
              <a:t> </a:t>
            </a:r>
            <a:r>
              <a:rPr lang="en-US" sz="2400" dirty="0">
                <a:latin typeface="Times New Roman"/>
                <a:cs typeface="Times New Roman"/>
              </a:rPr>
              <a:t>parity</a:t>
            </a:r>
            <a:r>
              <a:rPr lang="en-US" sz="2400" spc="61" dirty="0">
                <a:latin typeface="Times New Roman"/>
                <a:cs typeface="Times New Roman"/>
              </a:rPr>
              <a:t> </a:t>
            </a:r>
            <a:r>
              <a:rPr lang="en-US" sz="2400" dirty="0">
                <a:latin typeface="Times New Roman"/>
                <a:cs typeface="Times New Roman"/>
              </a:rPr>
              <a:t>is</a:t>
            </a:r>
            <a:r>
              <a:rPr lang="en-US" sz="2400" spc="78" dirty="0">
                <a:latin typeface="Times New Roman"/>
                <a:cs typeface="Times New Roman"/>
              </a:rPr>
              <a:t> </a:t>
            </a:r>
            <a:r>
              <a:rPr lang="en-US" sz="2400" dirty="0">
                <a:latin typeface="Times New Roman"/>
                <a:cs typeface="Times New Roman"/>
              </a:rPr>
              <a:t>calculated</a:t>
            </a:r>
            <a:r>
              <a:rPr lang="en-US" sz="2400" spc="78" dirty="0">
                <a:latin typeface="Times New Roman"/>
                <a:cs typeface="Times New Roman"/>
              </a:rPr>
              <a:t> </a:t>
            </a:r>
            <a:r>
              <a:rPr lang="en-US" sz="2400" dirty="0">
                <a:latin typeface="Times New Roman"/>
                <a:cs typeface="Times New Roman"/>
              </a:rPr>
              <a:t>across</a:t>
            </a:r>
            <a:r>
              <a:rPr lang="en-US" sz="2400" spc="82" dirty="0">
                <a:latin typeface="Times New Roman"/>
                <a:cs typeface="Times New Roman"/>
              </a:rPr>
              <a:t> </a:t>
            </a:r>
            <a:r>
              <a:rPr lang="en-US" sz="2400" dirty="0">
                <a:latin typeface="Times New Roman"/>
                <a:cs typeface="Times New Roman"/>
              </a:rPr>
              <a:t>corresponding</a:t>
            </a:r>
            <a:r>
              <a:rPr lang="en-US" sz="2400" spc="72" dirty="0">
                <a:latin typeface="Times New Roman"/>
                <a:cs typeface="Times New Roman"/>
              </a:rPr>
              <a:t> </a:t>
            </a:r>
            <a:r>
              <a:rPr lang="en-US" sz="2400" dirty="0">
                <a:latin typeface="Times New Roman"/>
                <a:cs typeface="Times New Roman"/>
              </a:rPr>
              <a:t>bits</a:t>
            </a:r>
            <a:r>
              <a:rPr lang="en-US" sz="2400" spc="82" dirty="0">
                <a:latin typeface="Times New Roman"/>
                <a:cs typeface="Times New Roman"/>
              </a:rPr>
              <a:t> </a:t>
            </a:r>
            <a:r>
              <a:rPr lang="en-US" sz="2400" dirty="0">
                <a:latin typeface="Times New Roman"/>
                <a:cs typeface="Times New Roman"/>
              </a:rPr>
              <a:t>and</a:t>
            </a:r>
            <a:r>
              <a:rPr lang="en-US" sz="2400" spc="82" dirty="0">
                <a:latin typeface="Times New Roman"/>
                <a:cs typeface="Times New Roman"/>
              </a:rPr>
              <a:t> </a:t>
            </a:r>
            <a:r>
              <a:rPr lang="en-US" sz="2400" dirty="0">
                <a:latin typeface="Times New Roman"/>
                <a:cs typeface="Times New Roman"/>
              </a:rPr>
              <a:t>stored</a:t>
            </a:r>
            <a:r>
              <a:rPr lang="en-US" sz="2400" spc="82" dirty="0">
                <a:latin typeface="Times New Roman"/>
                <a:cs typeface="Times New Roman"/>
              </a:rPr>
              <a:t> </a:t>
            </a:r>
            <a:r>
              <a:rPr lang="en-US" sz="2400" dirty="0">
                <a:latin typeface="Times New Roman"/>
                <a:cs typeface="Times New Roman"/>
              </a:rPr>
              <a:t>on</a:t>
            </a:r>
            <a:r>
              <a:rPr lang="en-US" sz="2400" spc="82" dirty="0">
                <a:latin typeface="Times New Roman"/>
                <a:cs typeface="Times New Roman"/>
              </a:rPr>
              <a:t> </a:t>
            </a:r>
            <a:r>
              <a:rPr lang="en-US" sz="2400" dirty="0">
                <a:latin typeface="Times New Roman"/>
                <a:cs typeface="Times New Roman"/>
              </a:rPr>
              <a:t>at</a:t>
            </a:r>
            <a:r>
              <a:rPr lang="en-US" sz="2400" spc="82" dirty="0">
                <a:latin typeface="Times New Roman"/>
                <a:cs typeface="Times New Roman"/>
              </a:rPr>
              <a:t> </a:t>
            </a:r>
            <a:r>
              <a:rPr lang="en-US" sz="2400" spc="-7" dirty="0">
                <a:latin typeface="Times New Roman"/>
                <a:cs typeface="Times New Roman"/>
              </a:rPr>
              <a:t>least </a:t>
            </a:r>
            <a:r>
              <a:rPr lang="en-US" sz="2400" dirty="0">
                <a:latin typeface="Times New Roman"/>
                <a:cs typeface="Times New Roman"/>
              </a:rPr>
              <a:t>one</a:t>
            </a:r>
            <a:r>
              <a:rPr lang="en-US" sz="2400" spc="41" dirty="0">
                <a:latin typeface="Times New Roman"/>
                <a:cs typeface="Times New Roman"/>
              </a:rPr>
              <a:t> </a:t>
            </a:r>
            <a:r>
              <a:rPr lang="en-US" sz="2400" dirty="0">
                <a:latin typeface="Times New Roman"/>
                <a:cs typeface="Times New Roman"/>
              </a:rPr>
              <a:t>parity</a:t>
            </a:r>
            <a:r>
              <a:rPr lang="en-US" sz="2400" spc="24" dirty="0">
                <a:latin typeface="Times New Roman"/>
                <a:cs typeface="Times New Roman"/>
              </a:rPr>
              <a:t> </a:t>
            </a:r>
            <a:r>
              <a:rPr lang="en-US" sz="2400" spc="-7" dirty="0">
                <a:latin typeface="Times New Roman"/>
                <a:cs typeface="Times New Roman"/>
              </a:rPr>
              <a:t>drive.</a:t>
            </a:r>
            <a:endParaRPr lang="en-US" sz="2400" dirty="0">
              <a:latin typeface="Times New Roman"/>
              <a:cs typeface="Times New Roman"/>
            </a:endParaRPr>
          </a:p>
          <a:p>
            <a:pPr marL="166683" marR="17750" algn="just">
              <a:lnSpc>
                <a:spcPct val="112900"/>
              </a:lnSpc>
              <a:spcBef>
                <a:spcPts val="7"/>
              </a:spcBef>
            </a:pPr>
            <a:r>
              <a:rPr lang="en-US" sz="2400" dirty="0">
                <a:latin typeface="Times New Roman"/>
                <a:cs typeface="Times New Roman"/>
              </a:rPr>
              <a:t>In</a:t>
            </a:r>
            <a:r>
              <a:rPr lang="en-US" sz="2400" spc="307" dirty="0">
                <a:latin typeface="Times New Roman"/>
                <a:cs typeface="Times New Roman"/>
              </a:rPr>
              <a:t> </a:t>
            </a:r>
            <a:r>
              <a:rPr lang="en-US" sz="2400" b="1" dirty="0">
                <a:latin typeface="Times New Roman"/>
                <a:cs typeface="Times New Roman"/>
              </a:rPr>
              <a:t>RAID</a:t>
            </a:r>
            <a:r>
              <a:rPr lang="en-US" sz="2400" b="1" spc="300" dirty="0">
                <a:latin typeface="Times New Roman"/>
                <a:cs typeface="Times New Roman"/>
              </a:rPr>
              <a:t> </a:t>
            </a:r>
            <a:r>
              <a:rPr lang="en-US" sz="2400" b="1" dirty="0">
                <a:latin typeface="Times New Roman"/>
                <a:cs typeface="Times New Roman"/>
              </a:rPr>
              <a:t>3</a:t>
            </a:r>
            <a:r>
              <a:rPr lang="en-US" sz="2400" b="1" spc="310" dirty="0">
                <a:latin typeface="Times New Roman"/>
                <a:cs typeface="Times New Roman"/>
              </a:rPr>
              <a:t> </a:t>
            </a:r>
            <a:r>
              <a:rPr lang="en-US" sz="2400" dirty="0">
                <a:latin typeface="Times New Roman"/>
                <a:cs typeface="Times New Roman"/>
              </a:rPr>
              <a:t>(byte-level</a:t>
            </a:r>
            <a:r>
              <a:rPr lang="en-US" sz="2400" spc="307" dirty="0">
                <a:latin typeface="Times New Roman"/>
                <a:cs typeface="Times New Roman"/>
              </a:rPr>
              <a:t> </a:t>
            </a:r>
            <a:r>
              <a:rPr lang="en-US" sz="2400" dirty="0">
                <a:latin typeface="Times New Roman"/>
                <a:cs typeface="Times New Roman"/>
              </a:rPr>
              <a:t>striping</a:t>
            </a:r>
            <a:r>
              <a:rPr lang="en-US" sz="2400" spc="293" dirty="0">
                <a:latin typeface="Times New Roman"/>
                <a:cs typeface="Times New Roman"/>
              </a:rPr>
              <a:t> </a:t>
            </a:r>
            <a:r>
              <a:rPr lang="en-US" sz="2400" dirty="0">
                <a:latin typeface="Times New Roman"/>
                <a:cs typeface="Times New Roman"/>
              </a:rPr>
              <a:t>with</a:t>
            </a:r>
            <a:r>
              <a:rPr lang="en-US" sz="2400" spc="300" dirty="0">
                <a:latin typeface="Times New Roman"/>
                <a:cs typeface="Times New Roman"/>
              </a:rPr>
              <a:t> </a:t>
            </a:r>
            <a:r>
              <a:rPr lang="en-US" sz="2400" dirty="0">
                <a:latin typeface="Times New Roman"/>
                <a:cs typeface="Times New Roman"/>
              </a:rPr>
              <a:t>dedicated</a:t>
            </a:r>
            <a:r>
              <a:rPr lang="en-US" sz="2400" spc="300" dirty="0">
                <a:latin typeface="Times New Roman"/>
                <a:cs typeface="Times New Roman"/>
              </a:rPr>
              <a:t> </a:t>
            </a:r>
            <a:r>
              <a:rPr lang="en-US" sz="2400" dirty="0">
                <a:latin typeface="Times New Roman"/>
                <a:cs typeface="Times New Roman"/>
              </a:rPr>
              <a:t>parity),</a:t>
            </a:r>
            <a:r>
              <a:rPr lang="en-US" sz="2400" spc="296" dirty="0">
                <a:latin typeface="Times New Roman"/>
                <a:cs typeface="Times New Roman"/>
              </a:rPr>
              <a:t> </a:t>
            </a:r>
            <a:r>
              <a:rPr lang="en-US" sz="2400" dirty="0">
                <a:latin typeface="Times New Roman"/>
                <a:cs typeface="Times New Roman"/>
              </a:rPr>
              <a:t>all</a:t>
            </a:r>
            <a:r>
              <a:rPr lang="en-US" sz="2400" spc="303" dirty="0">
                <a:latin typeface="Times New Roman"/>
                <a:cs typeface="Times New Roman"/>
              </a:rPr>
              <a:t> </a:t>
            </a:r>
            <a:r>
              <a:rPr lang="en-US" sz="2400" dirty="0">
                <a:latin typeface="Times New Roman"/>
                <a:cs typeface="Times New Roman"/>
              </a:rPr>
              <a:t>disk</a:t>
            </a:r>
            <a:r>
              <a:rPr lang="en-US" sz="2400" spc="300" dirty="0">
                <a:latin typeface="Times New Roman"/>
                <a:cs typeface="Times New Roman"/>
              </a:rPr>
              <a:t> </a:t>
            </a:r>
            <a:r>
              <a:rPr lang="en-US" sz="2400" dirty="0">
                <a:latin typeface="Times New Roman"/>
                <a:cs typeface="Times New Roman"/>
              </a:rPr>
              <a:t>spindle</a:t>
            </a:r>
            <a:r>
              <a:rPr lang="en-US" sz="2400" spc="300" dirty="0">
                <a:latin typeface="Times New Roman"/>
                <a:cs typeface="Times New Roman"/>
              </a:rPr>
              <a:t> </a:t>
            </a:r>
            <a:r>
              <a:rPr lang="en-US" sz="2400" dirty="0">
                <a:latin typeface="Times New Roman"/>
                <a:cs typeface="Times New Roman"/>
              </a:rPr>
              <a:t>rotation</a:t>
            </a:r>
            <a:r>
              <a:rPr lang="en-US" sz="2400" spc="296" dirty="0">
                <a:latin typeface="Times New Roman"/>
                <a:cs typeface="Times New Roman"/>
              </a:rPr>
              <a:t> </a:t>
            </a:r>
            <a:r>
              <a:rPr lang="en-US" sz="2400" spc="-17" dirty="0">
                <a:latin typeface="Times New Roman"/>
                <a:cs typeface="Times New Roman"/>
              </a:rPr>
              <a:t>is </a:t>
            </a:r>
            <a:r>
              <a:rPr lang="en-US" sz="2400" dirty="0">
                <a:latin typeface="Times New Roman"/>
                <a:cs typeface="Times New Roman"/>
              </a:rPr>
              <a:t>synchronized,</a:t>
            </a:r>
            <a:r>
              <a:rPr lang="en-US" sz="2400" spc="82" dirty="0">
                <a:latin typeface="Times New Roman"/>
                <a:cs typeface="Times New Roman"/>
              </a:rPr>
              <a:t> </a:t>
            </a:r>
            <a:r>
              <a:rPr lang="en-US" sz="2400" dirty="0">
                <a:latin typeface="Times New Roman"/>
                <a:cs typeface="Times New Roman"/>
              </a:rPr>
              <a:t>and</a:t>
            </a:r>
            <a:r>
              <a:rPr lang="en-US" sz="2400" spc="85" dirty="0">
                <a:latin typeface="Times New Roman"/>
                <a:cs typeface="Times New Roman"/>
              </a:rPr>
              <a:t> </a:t>
            </a:r>
            <a:r>
              <a:rPr lang="en-US" sz="2400" dirty="0">
                <a:latin typeface="Times New Roman"/>
                <a:cs typeface="Times New Roman"/>
              </a:rPr>
              <a:t>data</a:t>
            </a:r>
            <a:r>
              <a:rPr lang="en-US" sz="2400" spc="85" dirty="0">
                <a:latin typeface="Times New Roman"/>
                <a:cs typeface="Times New Roman"/>
              </a:rPr>
              <a:t> </a:t>
            </a:r>
            <a:r>
              <a:rPr lang="en-US" sz="2400" dirty="0">
                <a:latin typeface="Times New Roman"/>
                <a:cs typeface="Times New Roman"/>
              </a:rPr>
              <a:t>is</a:t>
            </a:r>
            <a:r>
              <a:rPr lang="en-US" sz="2400" spc="89" dirty="0">
                <a:latin typeface="Times New Roman"/>
                <a:cs typeface="Times New Roman"/>
              </a:rPr>
              <a:t> </a:t>
            </a:r>
            <a:r>
              <a:rPr lang="en-US" sz="2400" dirty="0">
                <a:latin typeface="Times New Roman"/>
                <a:cs typeface="Times New Roman"/>
              </a:rPr>
              <a:t>striped</a:t>
            </a:r>
            <a:r>
              <a:rPr lang="en-US" sz="2400" spc="85" dirty="0">
                <a:latin typeface="Times New Roman"/>
                <a:cs typeface="Times New Roman"/>
              </a:rPr>
              <a:t> </a:t>
            </a:r>
            <a:r>
              <a:rPr lang="en-US" sz="2400" dirty="0">
                <a:latin typeface="Times New Roman"/>
                <a:cs typeface="Times New Roman"/>
              </a:rPr>
              <a:t>so</a:t>
            </a:r>
            <a:r>
              <a:rPr lang="en-US" sz="2400" spc="89" dirty="0">
                <a:latin typeface="Times New Roman"/>
                <a:cs typeface="Times New Roman"/>
              </a:rPr>
              <a:t> </a:t>
            </a:r>
            <a:r>
              <a:rPr lang="en-US" sz="2400" dirty="0">
                <a:latin typeface="Times New Roman"/>
                <a:cs typeface="Times New Roman"/>
              </a:rPr>
              <a:t>each</a:t>
            </a:r>
            <a:r>
              <a:rPr lang="en-US" sz="2400" spc="85" dirty="0">
                <a:latin typeface="Times New Roman"/>
                <a:cs typeface="Times New Roman"/>
              </a:rPr>
              <a:t> </a:t>
            </a:r>
            <a:r>
              <a:rPr lang="en-US" sz="2400" dirty="0">
                <a:latin typeface="Times New Roman"/>
                <a:cs typeface="Times New Roman"/>
              </a:rPr>
              <a:t>sequential</a:t>
            </a:r>
            <a:r>
              <a:rPr lang="en-US" sz="2400" spc="85" dirty="0">
                <a:latin typeface="Times New Roman"/>
                <a:cs typeface="Times New Roman"/>
              </a:rPr>
              <a:t> </a:t>
            </a:r>
            <a:r>
              <a:rPr lang="en-US" sz="2400" dirty="0">
                <a:latin typeface="Times New Roman"/>
                <a:cs typeface="Times New Roman"/>
              </a:rPr>
              <a:t>byte</a:t>
            </a:r>
            <a:r>
              <a:rPr lang="en-US" sz="2400" spc="85" dirty="0">
                <a:latin typeface="Times New Roman"/>
                <a:cs typeface="Times New Roman"/>
              </a:rPr>
              <a:t> </a:t>
            </a:r>
            <a:r>
              <a:rPr lang="en-US" sz="2400" dirty="0">
                <a:latin typeface="Times New Roman"/>
                <a:cs typeface="Times New Roman"/>
              </a:rPr>
              <a:t>is</a:t>
            </a:r>
            <a:r>
              <a:rPr lang="en-US" sz="2400" spc="89" dirty="0">
                <a:latin typeface="Times New Roman"/>
                <a:cs typeface="Times New Roman"/>
              </a:rPr>
              <a:t> </a:t>
            </a:r>
            <a:r>
              <a:rPr lang="en-US" sz="2400" dirty="0">
                <a:latin typeface="Times New Roman"/>
                <a:cs typeface="Times New Roman"/>
              </a:rPr>
              <a:t>on</a:t>
            </a:r>
            <a:r>
              <a:rPr lang="en-US" sz="2400" spc="85" dirty="0">
                <a:latin typeface="Times New Roman"/>
                <a:cs typeface="Times New Roman"/>
              </a:rPr>
              <a:t> </a:t>
            </a:r>
            <a:r>
              <a:rPr lang="en-US" sz="2400" dirty="0">
                <a:latin typeface="Times New Roman"/>
                <a:cs typeface="Times New Roman"/>
              </a:rPr>
              <a:t>a</a:t>
            </a:r>
            <a:r>
              <a:rPr lang="en-US" sz="2400" spc="78" dirty="0">
                <a:latin typeface="Times New Roman"/>
                <a:cs typeface="Times New Roman"/>
              </a:rPr>
              <a:t> </a:t>
            </a:r>
            <a:r>
              <a:rPr lang="en-US" sz="2400" dirty="0">
                <a:latin typeface="Times New Roman"/>
                <a:cs typeface="Times New Roman"/>
              </a:rPr>
              <a:t>different</a:t>
            </a:r>
            <a:r>
              <a:rPr lang="en-US" sz="2400" spc="99" dirty="0">
                <a:latin typeface="Times New Roman"/>
                <a:cs typeface="Times New Roman"/>
              </a:rPr>
              <a:t> </a:t>
            </a:r>
            <a:r>
              <a:rPr lang="en-US" sz="2400" dirty="0">
                <a:latin typeface="Times New Roman"/>
                <a:cs typeface="Times New Roman"/>
              </a:rPr>
              <a:t>drive.</a:t>
            </a:r>
            <a:r>
              <a:rPr lang="en-US" sz="2400" spc="82" dirty="0">
                <a:latin typeface="Times New Roman"/>
                <a:cs typeface="Times New Roman"/>
              </a:rPr>
              <a:t> </a:t>
            </a:r>
            <a:r>
              <a:rPr lang="en-US" sz="2400" dirty="0">
                <a:latin typeface="Times New Roman"/>
                <a:cs typeface="Times New Roman"/>
              </a:rPr>
              <a:t>Parity</a:t>
            </a:r>
            <a:r>
              <a:rPr lang="en-US" sz="2400" spc="72" dirty="0">
                <a:latin typeface="Times New Roman"/>
                <a:cs typeface="Times New Roman"/>
              </a:rPr>
              <a:t> </a:t>
            </a:r>
            <a:r>
              <a:rPr lang="en-US" sz="2400" spc="-17" dirty="0">
                <a:latin typeface="Times New Roman"/>
                <a:cs typeface="Times New Roman"/>
              </a:rPr>
              <a:t>is </a:t>
            </a:r>
            <a:r>
              <a:rPr lang="en-US" sz="2400" dirty="0">
                <a:latin typeface="Times New Roman"/>
                <a:cs typeface="Times New Roman"/>
              </a:rPr>
              <a:t>calculated</a:t>
            </a:r>
            <a:r>
              <a:rPr lang="en-US" sz="2400" spc="58" dirty="0">
                <a:latin typeface="Times New Roman"/>
                <a:cs typeface="Times New Roman"/>
              </a:rPr>
              <a:t> </a:t>
            </a:r>
            <a:r>
              <a:rPr lang="en-US" sz="2400" dirty="0">
                <a:latin typeface="Times New Roman"/>
                <a:cs typeface="Times New Roman"/>
              </a:rPr>
              <a:t>across</a:t>
            </a:r>
            <a:r>
              <a:rPr lang="en-US" sz="2400" spc="58" dirty="0">
                <a:latin typeface="Times New Roman"/>
                <a:cs typeface="Times New Roman"/>
              </a:rPr>
              <a:t> </a:t>
            </a:r>
            <a:r>
              <a:rPr lang="en-US" sz="2400" dirty="0">
                <a:latin typeface="Times New Roman"/>
                <a:cs typeface="Times New Roman"/>
              </a:rPr>
              <a:t>corresponding</a:t>
            </a:r>
            <a:r>
              <a:rPr lang="en-US" sz="2400" spc="41" dirty="0">
                <a:latin typeface="Times New Roman"/>
                <a:cs typeface="Times New Roman"/>
              </a:rPr>
              <a:t> </a:t>
            </a:r>
            <a:r>
              <a:rPr lang="en-US" sz="2400" dirty="0">
                <a:latin typeface="Times New Roman"/>
                <a:cs typeface="Times New Roman"/>
              </a:rPr>
              <a:t>bytes</a:t>
            </a:r>
            <a:r>
              <a:rPr lang="en-US" sz="2400" spc="48" dirty="0">
                <a:latin typeface="Times New Roman"/>
                <a:cs typeface="Times New Roman"/>
              </a:rPr>
              <a:t> </a:t>
            </a:r>
            <a:r>
              <a:rPr lang="en-US" sz="2400" dirty="0">
                <a:latin typeface="Times New Roman"/>
                <a:cs typeface="Times New Roman"/>
              </a:rPr>
              <a:t>and</a:t>
            </a:r>
            <a:r>
              <a:rPr lang="en-US" sz="2400" spc="51" dirty="0">
                <a:latin typeface="Times New Roman"/>
                <a:cs typeface="Times New Roman"/>
              </a:rPr>
              <a:t> </a:t>
            </a:r>
            <a:r>
              <a:rPr lang="en-US" sz="2400" dirty="0">
                <a:latin typeface="Times New Roman"/>
                <a:cs typeface="Times New Roman"/>
              </a:rPr>
              <a:t>stored</a:t>
            </a:r>
            <a:r>
              <a:rPr lang="en-US" sz="2400" spc="58" dirty="0">
                <a:latin typeface="Times New Roman"/>
                <a:cs typeface="Times New Roman"/>
              </a:rPr>
              <a:t> </a:t>
            </a:r>
            <a:r>
              <a:rPr lang="en-US" sz="2400" dirty="0">
                <a:latin typeface="Times New Roman"/>
                <a:cs typeface="Times New Roman"/>
              </a:rPr>
              <a:t>on</a:t>
            </a:r>
            <a:r>
              <a:rPr lang="en-US" sz="2400" spc="51" dirty="0">
                <a:latin typeface="Times New Roman"/>
                <a:cs typeface="Times New Roman"/>
              </a:rPr>
              <a:t> </a:t>
            </a:r>
            <a:r>
              <a:rPr lang="en-US" sz="2400" dirty="0">
                <a:latin typeface="Times New Roman"/>
                <a:cs typeface="Times New Roman"/>
              </a:rPr>
              <a:t>a</a:t>
            </a:r>
            <a:r>
              <a:rPr lang="en-US" sz="2400" spc="44" dirty="0">
                <a:latin typeface="Times New Roman"/>
                <a:cs typeface="Times New Roman"/>
              </a:rPr>
              <a:t> </a:t>
            </a:r>
            <a:r>
              <a:rPr lang="en-US" sz="2400" dirty="0">
                <a:latin typeface="Times New Roman"/>
                <a:cs typeface="Times New Roman"/>
              </a:rPr>
              <a:t>dedicated</a:t>
            </a:r>
            <a:r>
              <a:rPr lang="en-US" sz="2400" spc="51" dirty="0">
                <a:latin typeface="Times New Roman"/>
                <a:cs typeface="Times New Roman"/>
              </a:rPr>
              <a:t> </a:t>
            </a:r>
            <a:r>
              <a:rPr lang="en-US" sz="2400" dirty="0">
                <a:latin typeface="Times New Roman"/>
                <a:cs typeface="Times New Roman"/>
              </a:rPr>
              <a:t>parity</a:t>
            </a:r>
            <a:r>
              <a:rPr lang="en-US" sz="2400" spc="27" dirty="0">
                <a:latin typeface="Times New Roman"/>
                <a:cs typeface="Times New Roman"/>
              </a:rPr>
              <a:t> </a:t>
            </a:r>
            <a:r>
              <a:rPr lang="en-US" sz="2400" spc="-7" dirty="0">
                <a:latin typeface="Times New Roman"/>
                <a:cs typeface="Times New Roman"/>
              </a:rPr>
              <a:t>drive.</a:t>
            </a:r>
            <a:endParaRPr lang="en-US" sz="2400" dirty="0">
              <a:latin typeface="Times New Roman"/>
              <a:cs typeface="Times New Roman"/>
            </a:endParaRPr>
          </a:p>
          <a:p>
            <a:endParaRPr lang="en-NP" sz="2400" dirty="0"/>
          </a:p>
        </p:txBody>
      </p:sp>
      <p:sp>
        <p:nvSpPr>
          <p:cNvPr id="4" name="Date Placeholder 3">
            <a:extLst>
              <a:ext uri="{FF2B5EF4-FFF2-40B4-BE49-F238E27FC236}">
                <a16:creationId xmlns:a16="http://schemas.microsoft.com/office/drawing/2014/main" id="{A07C1BCD-F81F-FDC8-79AA-95FC1E117EBB}"/>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5B1A3203-5C3B-78DB-A96E-3168792A9CD9}"/>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79FECF7D-13FB-36E2-3826-821C6ED9A641}"/>
              </a:ext>
            </a:extLst>
          </p:cNvPr>
          <p:cNvSpPr>
            <a:spLocks noGrp="1"/>
          </p:cNvSpPr>
          <p:nvPr>
            <p:ph type="sldNum" sz="quarter" idx="12"/>
          </p:nvPr>
        </p:nvSpPr>
        <p:spPr/>
        <p:txBody>
          <a:bodyPr/>
          <a:lstStyle/>
          <a:p>
            <a:fld id="{FBB2CDA3-3741-CA4A-A16E-9752FEDAB45F}" type="slidenum">
              <a:rPr lang="en-NP" smtClean="0"/>
              <a:t>56</a:t>
            </a:fld>
            <a:endParaRPr lang="en-NP"/>
          </a:p>
        </p:txBody>
      </p:sp>
    </p:spTree>
    <p:extLst>
      <p:ext uri="{BB962C8B-B14F-4D97-AF65-F5344CB8AC3E}">
        <p14:creationId xmlns:p14="http://schemas.microsoft.com/office/powerpoint/2010/main" val="3181656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8A63D-648E-AC99-87F2-0A6F90C18548}"/>
              </a:ext>
            </a:extLst>
          </p:cNvPr>
          <p:cNvSpPr>
            <a:spLocks noGrp="1"/>
          </p:cNvSpPr>
          <p:nvPr>
            <p:ph idx="1"/>
          </p:nvPr>
        </p:nvSpPr>
        <p:spPr>
          <a:xfrm>
            <a:off x="743578" y="1205802"/>
            <a:ext cx="10610222" cy="4971161"/>
          </a:xfrm>
        </p:spPr>
        <p:txBody>
          <a:bodyPr/>
          <a:lstStyle/>
          <a:p>
            <a:pPr marL="166683" algn="just">
              <a:spcBef>
                <a:spcPts val="119"/>
              </a:spcBef>
            </a:pPr>
            <a:r>
              <a:rPr lang="en-US" sz="2400" b="1" dirty="0">
                <a:latin typeface="Times New Roman"/>
                <a:cs typeface="Times New Roman"/>
              </a:rPr>
              <a:t>RAID</a:t>
            </a:r>
            <a:r>
              <a:rPr lang="en-US" sz="2400" b="1" spc="109" dirty="0">
                <a:latin typeface="Times New Roman"/>
                <a:cs typeface="Times New Roman"/>
              </a:rPr>
              <a:t> </a:t>
            </a:r>
            <a:r>
              <a:rPr lang="en-US" sz="2400" b="1" dirty="0">
                <a:latin typeface="Times New Roman"/>
                <a:cs typeface="Times New Roman"/>
              </a:rPr>
              <a:t>4</a:t>
            </a:r>
            <a:r>
              <a:rPr lang="en-US" sz="2400" b="1" spc="109" dirty="0">
                <a:latin typeface="Times New Roman"/>
                <a:cs typeface="Times New Roman"/>
              </a:rPr>
              <a:t> </a:t>
            </a:r>
            <a:r>
              <a:rPr lang="en-US" sz="2400" dirty="0">
                <a:latin typeface="Times New Roman"/>
                <a:cs typeface="Times New Roman"/>
              </a:rPr>
              <a:t>(block-level</a:t>
            </a:r>
            <a:r>
              <a:rPr lang="en-US" sz="2400" spc="116" dirty="0">
                <a:latin typeface="Times New Roman"/>
                <a:cs typeface="Times New Roman"/>
              </a:rPr>
              <a:t> </a:t>
            </a:r>
            <a:r>
              <a:rPr lang="en-US" sz="2400" dirty="0">
                <a:latin typeface="Times New Roman"/>
                <a:cs typeface="Times New Roman"/>
              </a:rPr>
              <a:t>striping</a:t>
            </a:r>
            <a:r>
              <a:rPr lang="en-US" sz="2400" spc="102" dirty="0">
                <a:latin typeface="Times New Roman"/>
                <a:cs typeface="Times New Roman"/>
              </a:rPr>
              <a:t> </a:t>
            </a:r>
            <a:r>
              <a:rPr lang="en-US" sz="2400" dirty="0">
                <a:latin typeface="Times New Roman"/>
                <a:cs typeface="Times New Roman"/>
              </a:rPr>
              <a:t>with</a:t>
            </a:r>
            <a:r>
              <a:rPr lang="en-US" sz="2400" spc="112" dirty="0">
                <a:latin typeface="Times New Roman"/>
                <a:cs typeface="Times New Roman"/>
              </a:rPr>
              <a:t> </a:t>
            </a:r>
            <a:r>
              <a:rPr lang="en-US" sz="2400" dirty="0">
                <a:latin typeface="Times New Roman"/>
                <a:cs typeface="Times New Roman"/>
              </a:rPr>
              <a:t>dedicated</a:t>
            </a:r>
            <a:r>
              <a:rPr lang="en-US" sz="2400" spc="109" dirty="0">
                <a:latin typeface="Times New Roman"/>
                <a:cs typeface="Times New Roman"/>
              </a:rPr>
              <a:t> </a:t>
            </a:r>
            <a:r>
              <a:rPr lang="en-US" sz="2400" dirty="0">
                <a:latin typeface="Times New Roman"/>
                <a:cs typeface="Times New Roman"/>
              </a:rPr>
              <a:t>parity)</a:t>
            </a:r>
            <a:r>
              <a:rPr lang="en-US" sz="2400" spc="109" dirty="0">
                <a:latin typeface="Times New Roman"/>
                <a:cs typeface="Times New Roman"/>
              </a:rPr>
              <a:t> </a:t>
            </a:r>
            <a:r>
              <a:rPr lang="en-US" sz="2400" dirty="0">
                <a:latin typeface="Times New Roman"/>
                <a:cs typeface="Times New Roman"/>
              </a:rPr>
              <a:t>is</a:t>
            </a:r>
            <a:r>
              <a:rPr lang="en-US" sz="2400" spc="112" dirty="0">
                <a:latin typeface="Times New Roman"/>
                <a:cs typeface="Times New Roman"/>
              </a:rPr>
              <a:t> </a:t>
            </a:r>
            <a:r>
              <a:rPr lang="en-US" sz="2400" dirty="0">
                <a:latin typeface="Times New Roman"/>
                <a:cs typeface="Times New Roman"/>
              </a:rPr>
              <a:t>identical</a:t>
            </a:r>
            <a:r>
              <a:rPr lang="en-US" sz="2400" spc="116" dirty="0">
                <a:latin typeface="Times New Roman"/>
                <a:cs typeface="Times New Roman"/>
              </a:rPr>
              <a:t> </a:t>
            </a:r>
            <a:r>
              <a:rPr lang="en-US" sz="2400" dirty="0">
                <a:latin typeface="Times New Roman"/>
                <a:cs typeface="Times New Roman"/>
              </a:rPr>
              <a:t>to</a:t>
            </a:r>
            <a:r>
              <a:rPr lang="en-US" sz="2400" spc="112" dirty="0">
                <a:latin typeface="Times New Roman"/>
                <a:cs typeface="Times New Roman"/>
              </a:rPr>
              <a:t> </a:t>
            </a:r>
            <a:r>
              <a:rPr lang="en-US" sz="2400" dirty="0">
                <a:latin typeface="Times New Roman"/>
                <a:cs typeface="Times New Roman"/>
              </a:rPr>
              <a:t>RAID</a:t>
            </a:r>
            <a:r>
              <a:rPr lang="en-US" sz="2400" spc="119" dirty="0">
                <a:latin typeface="Times New Roman"/>
                <a:cs typeface="Times New Roman"/>
              </a:rPr>
              <a:t> </a:t>
            </a:r>
            <a:r>
              <a:rPr lang="en-US" sz="2400" dirty="0">
                <a:latin typeface="Times New Roman"/>
                <a:cs typeface="Times New Roman"/>
              </a:rPr>
              <a:t>5</a:t>
            </a:r>
            <a:r>
              <a:rPr lang="en-US" sz="2400" spc="109" dirty="0">
                <a:latin typeface="Times New Roman"/>
                <a:cs typeface="Times New Roman"/>
              </a:rPr>
              <a:t> </a:t>
            </a:r>
            <a:r>
              <a:rPr lang="en-US" sz="2400" dirty="0">
                <a:latin typeface="Times New Roman"/>
                <a:cs typeface="Times New Roman"/>
              </a:rPr>
              <a:t>(see</a:t>
            </a:r>
            <a:r>
              <a:rPr lang="en-US" sz="2400" spc="106" dirty="0">
                <a:latin typeface="Times New Roman"/>
                <a:cs typeface="Times New Roman"/>
              </a:rPr>
              <a:t> </a:t>
            </a:r>
            <a:r>
              <a:rPr lang="en-US" sz="2400" spc="-7" dirty="0">
                <a:latin typeface="Times New Roman"/>
                <a:cs typeface="Times New Roman"/>
              </a:rPr>
              <a:t>below), </a:t>
            </a:r>
            <a:r>
              <a:rPr lang="en-US" sz="2400" dirty="0">
                <a:latin typeface="Times New Roman"/>
                <a:cs typeface="Times New Roman"/>
              </a:rPr>
              <a:t>but</a:t>
            </a:r>
            <a:r>
              <a:rPr lang="en-US" sz="2400" spc="211" dirty="0">
                <a:latin typeface="Times New Roman"/>
                <a:cs typeface="Times New Roman"/>
              </a:rPr>
              <a:t> </a:t>
            </a:r>
            <a:r>
              <a:rPr lang="en-US" sz="2400" dirty="0">
                <a:latin typeface="Times New Roman"/>
                <a:cs typeface="Times New Roman"/>
              </a:rPr>
              <a:t>confines</a:t>
            </a:r>
            <a:r>
              <a:rPr lang="en-US" sz="2400" spc="222" dirty="0">
                <a:latin typeface="Times New Roman"/>
                <a:cs typeface="Times New Roman"/>
              </a:rPr>
              <a:t> </a:t>
            </a:r>
            <a:r>
              <a:rPr lang="en-US" sz="2400" dirty="0">
                <a:latin typeface="Times New Roman"/>
                <a:cs typeface="Times New Roman"/>
              </a:rPr>
              <a:t>all</a:t>
            </a:r>
            <a:r>
              <a:rPr lang="en-US" sz="2400" spc="215" dirty="0">
                <a:latin typeface="Times New Roman"/>
                <a:cs typeface="Times New Roman"/>
              </a:rPr>
              <a:t> </a:t>
            </a:r>
            <a:r>
              <a:rPr lang="en-US" sz="2400" dirty="0">
                <a:latin typeface="Times New Roman"/>
                <a:cs typeface="Times New Roman"/>
              </a:rPr>
              <a:t>parity</a:t>
            </a:r>
            <a:r>
              <a:rPr lang="en-US" sz="2400" spc="205" dirty="0">
                <a:latin typeface="Times New Roman"/>
                <a:cs typeface="Times New Roman"/>
              </a:rPr>
              <a:t> </a:t>
            </a:r>
            <a:r>
              <a:rPr lang="en-US" sz="2400" dirty="0">
                <a:latin typeface="Times New Roman"/>
                <a:cs typeface="Times New Roman"/>
              </a:rPr>
              <a:t>data</a:t>
            </a:r>
            <a:r>
              <a:rPr lang="en-US" sz="2400" spc="208" dirty="0">
                <a:latin typeface="Times New Roman"/>
                <a:cs typeface="Times New Roman"/>
              </a:rPr>
              <a:t> </a:t>
            </a:r>
            <a:r>
              <a:rPr lang="en-US" sz="2400" dirty="0">
                <a:latin typeface="Times New Roman"/>
                <a:cs typeface="Times New Roman"/>
              </a:rPr>
              <a:t>to</a:t>
            </a:r>
            <a:r>
              <a:rPr lang="en-US" sz="2400" spc="215" dirty="0">
                <a:latin typeface="Times New Roman"/>
                <a:cs typeface="Times New Roman"/>
              </a:rPr>
              <a:t> </a:t>
            </a:r>
            <a:r>
              <a:rPr lang="en-US" sz="2400" dirty="0">
                <a:latin typeface="Times New Roman"/>
                <a:cs typeface="Times New Roman"/>
              </a:rPr>
              <a:t>a</a:t>
            </a:r>
            <a:r>
              <a:rPr lang="en-US" sz="2400" spc="215" dirty="0">
                <a:latin typeface="Times New Roman"/>
                <a:cs typeface="Times New Roman"/>
              </a:rPr>
              <a:t> </a:t>
            </a:r>
            <a:r>
              <a:rPr lang="en-US" sz="2400" dirty="0">
                <a:latin typeface="Times New Roman"/>
                <a:cs typeface="Times New Roman"/>
              </a:rPr>
              <a:t>single</a:t>
            </a:r>
            <a:r>
              <a:rPr lang="en-US" sz="2400" spc="218" dirty="0">
                <a:latin typeface="Times New Roman"/>
                <a:cs typeface="Times New Roman"/>
              </a:rPr>
              <a:t> </a:t>
            </a:r>
            <a:r>
              <a:rPr lang="en-US" sz="2400" dirty="0">
                <a:latin typeface="Times New Roman"/>
                <a:cs typeface="Times New Roman"/>
              </a:rPr>
              <a:t>drive.</a:t>
            </a:r>
            <a:r>
              <a:rPr lang="en-US" sz="2400" spc="215" dirty="0">
                <a:latin typeface="Times New Roman"/>
                <a:cs typeface="Times New Roman"/>
              </a:rPr>
              <a:t> </a:t>
            </a:r>
            <a:r>
              <a:rPr lang="en-US" sz="2400" dirty="0">
                <a:latin typeface="Times New Roman"/>
                <a:cs typeface="Times New Roman"/>
              </a:rPr>
              <a:t>In</a:t>
            </a:r>
            <a:r>
              <a:rPr lang="en-US" sz="2400" spc="222" dirty="0">
                <a:latin typeface="Times New Roman"/>
                <a:cs typeface="Times New Roman"/>
              </a:rPr>
              <a:t> </a:t>
            </a:r>
            <a:r>
              <a:rPr lang="en-US" sz="2400" dirty="0">
                <a:latin typeface="Times New Roman"/>
                <a:cs typeface="Times New Roman"/>
              </a:rPr>
              <a:t>this</a:t>
            </a:r>
            <a:r>
              <a:rPr lang="en-US" sz="2400" spc="215" dirty="0">
                <a:latin typeface="Times New Roman"/>
                <a:cs typeface="Times New Roman"/>
              </a:rPr>
              <a:t> </a:t>
            </a:r>
            <a:r>
              <a:rPr lang="en-US" sz="2400" dirty="0">
                <a:latin typeface="Times New Roman"/>
                <a:cs typeface="Times New Roman"/>
              </a:rPr>
              <a:t>setup,</a:t>
            </a:r>
            <a:r>
              <a:rPr lang="en-US" sz="2400" spc="211" dirty="0">
                <a:latin typeface="Times New Roman"/>
                <a:cs typeface="Times New Roman"/>
              </a:rPr>
              <a:t> </a:t>
            </a:r>
            <a:r>
              <a:rPr lang="en-US" sz="2400" dirty="0">
                <a:latin typeface="Times New Roman"/>
                <a:cs typeface="Times New Roman"/>
              </a:rPr>
              <a:t>files</a:t>
            </a:r>
            <a:r>
              <a:rPr lang="en-US" sz="2400" spc="211" dirty="0">
                <a:latin typeface="Times New Roman"/>
                <a:cs typeface="Times New Roman"/>
              </a:rPr>
              <a:t> </a:t>
            </a:r>
            <a:r>
              <a:rPr lang="en-US" sz="2400" dirty="0">
                <a:latin typeface="Times New Roman"/>
                <a:cs typeface="Times New Roman"/>
              </a:rPr>
              <a:t>may</a:t>
            </a:r>
            <a:r>
              <a:rPr lang="en-US" sz="2400" spc="201" dirty="0">
                <a:latin typeface="Times New Roman"/>
                <a:cs typeface="Times New Roman"/>
              </a:rPr>
              <a:t> </a:t>
            </a:r>
            <a:r>
              <a:rPr lang="en-US" sz="2400" dirty="0">
                <a:latin typeface="Times New Roman"/>
                <a:cs typeface="Times New Roman"/>
              </a:rPr>
              <a:t>be</a:t>
            </a:r>
            <a:r>
              <a:rPr lang="en-US" sz="2400" spc="208" dirty="0">
                <a:latin typeface="Times New Roman"/>
                <a:cs typeface="Times New Roman"/>
              </a:rPr>
              <a:t> </a:t>
            </a:r>
            <a:r>
              <a:rPr lang="en-US" sz="2400" spc="-7" dirty="0">
                <a:latin typeface="Times New Roman"/>
                <a:cs typeface="Times New Roman"/>
              </a:rPr>
              <a:t>distributed </a:t>
            </a:r>
            <a:r>
              <a:rPr lang="en-US" sz="2400" dirty="0">
                <a:latin typeface="Times New Roman"/>
                <a:cs typeface="Times New Roman"/>
              </a:rPr>
              <a:t>between</a:t>
            </a:r>
            <a:r>
              <a:rPr lang="en-US" sz="2400" spc="112" dirty="0">
                <a:latin typeface="Times New Roman"/>
                <a:cs typeface="Times New Roman"/>
              </a:rPr>
              <a:t> </a:t>
            </a:r>
            <a:r>
              <a:rPr lang="en-US" sz="2400" dirty="0">
                <a:latin typeface="Times New Roman"/>
                <a:cs typeface="Times New Roman"/>
              </a:rPr>
              <a:t>multiple</a:t>
            </a:r>
            <a:r>
              <a:rPr lang="en-US" sz="2400" spc="106" dirty="0">
                <a:latin typeface="Times New Roman"/>
                <a:cs typeface="Times New Roman"/>
              </a:rPr>
              <a:t> </a:t>
            </a:r>
            <a:r>
              <a:rPr lang="en-US" sz="2400" dirty="0">
                <a:latin typeface="Times New Roman"/>
                <a:cs typeface="Times New Roman"/>
              </a:rPr>
              <a:t>drives.</a:t>
            </a:r>
            <a:r>
              <a:rPr lang="en-US" sz="2400" spc="123" dirty="0">
                <a:latin typeface="Times New Roman"/>
                <a:cs typeface="Times New Roman"/>
              </a:rPr>
              <a:t> </a:t>
            </a:r>
            <a:r>
              <a:rPr lang="en-US" sz="2400" dirty="0">
                <a:latin typeface="Times New Roman"/>
                <a:cs typeface="Times New Roman"/>
              </a:rPr>
              <a:t>Each</a:t>
            </a:r>
            <a:r>
              <a:rPr lang="en-US" sz="2400" spc="112" dirty="0">
                <a:latin typeface="Times New Roman"/>
                <a:cs typeface="Times New Roman"/>
              </a:rPr>
              <a:t> </a:t>
            </a:r>
            <a:r>
              <a:rPr lang="en-US" sz="2400" dirty="0">
                <a:latin typeface="Times New Roman"/>
                <a:cs typeface="Times New Roman"/>
              </a:rPr>
              <a:t>drive</a:t>
            </a:r>
            <a:r>
              <a:rPr lang="en-US" sz="2400" spc="109" dirty="0">
                <a:latin typeface="Times New Roman"/>
                <a:cs typeface="Times New Roman"/>
              </a:rPr>
              <a:t> </a:t>
            </a:r>
            <a:r>
              <a:rPr lang="en-US" sz="2400" dirty="0">
                <a:latin typeface="Times New Roman"/>
                <a:cs typeface="Times New Roman"/>
              </a:rPr>
              <a:t>operates</a:t>
            </a:r>
            <a:r>
              <a:rPr lang="en-US" sz="2400" spc="112" dirty="0">
                <a:latin typeface="Times New Roman"/>
                <a:cs typeface="Times New Roman"/>
              </a:rPr>
              <a:t> </a:t>
            </a:r>
            <a:r>
              <a:rPr lang="en-US" sz="2400" dirty="0">
                <a:latin typeface="Times New Roman"/>
                <a:cs typeface="Times New Roman"/>
              </a:rPr>
              <a:t>independently,</a:t>
            </a:r>
            <a:r>
              <a:rPr lang="en-US" sz="2400" spc="130" dirty="0">
                <a:latin typeface="Times New Roman"/>
                <a:cs typeface="Times New Roman"/>
              </a:rPr>
              <a:t> </a:t>
            </a:r>
            <a:r>
              <a:rPr lang="en-US" sz="2400" dirty="0">
                <a:latin typeface="Times New Roman"/>
                <a:cs typeface="Times New Roman"/>
              </a:rPr>
              <a:t>allowing</a:t>
            </a:r>
            <a:r>
              <a:rPr lang="en-US" sz="2400" spc="112" dirty="0">
                <a:latin typeface="Times New Roman"/>
                <a:cs typeface="Times New Roman"/>
              </a:rPr>
              <a:t> </a:t>
            </a:r>
            <a:r>
              <a:rPr lang="en-US" sz="2400" dirty="0">
                <a:latin typeface="Times New Roman"/>
                <a:cs typeface="Times New Roman"/>
              </a:rPr>
              <a:t>I/O</a:t>
            </a:r>
            <a:r>
              <a:rPr lang="en-US" sz="2400" spc="119" dirty="0">
                <a:latin typeface="Times New Roman"/>
                <a:cs typeface="Times New Roman"/>
              </a:rPr>
              <a:t> </a:t>
            </a:r>
            <a:r>
              <a:rPr lang="en-US" sz="2400" dirty="0">
                <a:latin typeface="Times New Roman"/>
                <a:cs typeface="Times New Roman"/>
              </a:rPr>
              <a:t>requests</a:t>
            </a:r>
            <a:r>
              <a:rPr lang="en-US" sz="2400" spc="112" dirty="0">
                <a:latin typeface="Times New Roman"/>
                <a:cs typeface="Times New Roman"/>
              </a:rPr>
              <a:t> </a:t>
            </a:r>
            <a:r>
              <a:rPr lang="en-US" sz="2400" dirty="0">
                <a:latin typeface="Times New Roman"/>
                <a:cs typeface="Times New Roman"/>
              </a:rPr>
              <a:t>to</a:t>
            </a:r>
            <a:r>
              <a:rPr lang="en-US" sz="2400" spc="116" dirty="0">
                <a:latin typeface="Times New Roman"/>
                <a:cs typeface="Times New Roman"/>
              </a:rPr>
              <a:t> </a:t>
            </a:r>
            <a:r>
              <a:rPr lang="en-US" sz="2400" spc="-17" dirty="0">
                <a:latin typeface="Times New Roman"/>
                <a:cs typeface="Times New Roman"/>
              </a:rPr>
              <a:t>be </a:t>
            </a:r>
            <a:r>
              <a:rPr lang="en-US" sz="2400" dirty="0">
                <a:latin typeface="Times New Roman"/>
                <a:cs typeface="Times New Roman"/>
              </a:rPr>
              <a:t>performed</a:t>
            </a:r>
            <a:r>
              <a:rPr lang="en-US" sz="2400" spc="262" dirty="0">
                <a:latin typeface="Times New Roman"/>
                <a:cs typeface="Times New Roman"/>
              </a:rPr>
              <a:t> </a:t>
            </a:r>
            <a:r>
              <a:rPr lang="en-US" sz="2400" dirty="0">
                <a:latin typeface="Times New Roman"/>
                <a:cs typeface="Times New Roman"/>
              </a:rPr>
              <a:t>in</a:t>
            </a:r>
            <a:r>
              <a:rPr lang="en-US" sz="2400" spc="256" dirty="0">
                <a:latin typeface="Times New Roman"/>
                <a:cs typeface="Times New Roman"/>
              </a:rPr>
              <a:t> </a:t>
            </a:r>
            <a:r>
              <a:rPr lang="en-US" sz="2400" dirty="0">
                <a:latin typeface="Times New Roman"/>
                <a:cs typeface="Times New Roman"/>
              </a:rPr>
              <a:t>parallel.</a:t>
            </a:r>
            <a:r>
              <a:rPr lang="en-US" sz="2400" spc="269" dirty="0">
                <a:latin typeface="Times New Roman"/>
                <a:cs typeface="Times New Roman"/>
              </a:rPr>
              <a:t> </a:t>
            </a:r>
            <a:r>
              <a:rPr lang="en-US" sz="2400" dirty="0">
                <a:latin typeface="Times New Roman"/>
                <a:cs typeface="Times New Roman"/>
              </a:rPr>
              <a:t>However,</a:t>
            </a:r>
            <a:r>
              <a:rPr lang="en-US" sz="2400" spc="252" dirty="0">
                <a:latin typeface="Times New Roman"/>
                <a:cs typeface="Times New Roman"/>
              </a:rPr>
              <a:t> </a:t>
            </a:r>
            <a:r>
              <a:rPr lang="en-US" sz="2400" dirty="0">
                <a:latin typeface="Times New Roman"/>
                <a:cs typeface="Times New Roman"/>
              </a:rPr>
              <a:t>the</a:t>
            </a:r>
            <a:r>
              <a:rPr lang="en-US" sz="2400" spc="256" dirty="0">
                <a:latin typeface="Times New Roman"/>
                <a:cs typeface="Times New Roman"/>
              </a:rPr>
              <a:t> </a:t>
            </a:r>
            <a:r>
              <a:rPr lang="en-US" sz="2400" dirty="0">
                <a:latin typeface="Times New Roman"/>
                <a:cs typeface="Times New Roman"/>
              </a:rPr>
              <a:t>use</a:t>
            </a:r>
            <a:r>
              <a:rPr lang="en-US" sz="2400" spc="262" dirty="0">
                <a:latin typeface="Times New Roman"/>
                <a:cs typeface="Times New Roman"/>
              </a:rPr>
              <a:t> </a:t>
            </a:r>
            <a:r>
              <a:rPr lang="en-US" sz="2400" dirty="0">
                <a:latin typeface="Times New Roman"/>
                <a:cs typeface="Times New Roman"/>
              </a:rPr>
              <a:t>of</a:t>
            </a:r>
            <a:r>
              <a:rPr lang="en-US" sz="2400" spc="252" dirty="0">
                <a:latin typeface="Times New Roman"/>
                <a:cs typeface="Times New Roman"/>
              </a:rPr>
              <a:t> </a:t>
            </a:r>
            <a:r>
              <a:rPr lang="en-US" sz="2400" dirty="0">
                <a:latin typeface="Times New Roman"/>
                <a:cs typeface="Times New Roman"/>
              </a:rPr>
              <a:t>a</a:t>
            </a:r>
            <a:r>
              <a:rPr lang="en-US" sz="2400" spc="259" dirty="0">
                <a:latin typeface="Times New Roman"/>
                <a:cs typeface="Times New Roman"/>
              </a:rPr>
              <a:t> </a:t>
            </a:r>
            <a:r>
              <a:rPr lang="en-US" sz="2400" dirty="0">
                <a:latin typeface="Times New Roman"/>
                <a:cs typeface="Times New Roman"/>
              </a:rPr>
              <a:t>dedicated</a:t>
            </a:r>
            <a:r>
              <a:rPr lang="en-US" sz="2400" spc="266" dirty="0">
                <a:latin typeface="Times New Roman"/>
                <a:cs typeface="Times New Roman"/>
              </a:rPr>
              <a:t> </a:t>
            </a:r>
            <a:r>
              <a:rPr lang="en-US" sz="2400" dirty="0">
                <a:latin typeface="Times New Roman"/>
                <a:cs typeface="Times New Roman"/>
              </a:rPr>
              <a:t>parity</a:t>
            </a:r>
            <a:r>
              <a:rPr lang="en-US" sz="2400" spc="235" dirty="0">
                <a:latin typeface="Times New Roman"/>
                <a:cs typeface="Times New Roman"/>
              </a:rPr>
              <a:t> </a:t>
            </a:r>
            <a:r>
              <a:rPr lang="en-US" sz="2400" dirty="0">
                <a:latin typeface="Times New Roman"/>
                <a:cs typeface="Times New Roman"/>
              </a:rPr>
              <a:t>drive</a:t>
            </a:r>
            <a:r>
              <a:rPr lang="en-US" sz="2400" spc="266" dirty="0">
                <a:latin typeface="Times New Roman"/>
                <a:cs typeface="Times New Roman"/>
              </a:rPr>
              <a:t> </a:t>
            </a:r>
            <a:r>
              <a:rPr lang="en-US" sz="2400" dirty="0">
                <a:latin typeface="Times New Roman"/>
                <a:cs typeface="Times New Roman"/>
              </a:rPr>
              <a:t>could</a:t>
            </a:r>
            <a:r>
              <a:rPr lang="en-US" sz="2400" spc="256" dirty="0">
                <a:latin typeface="Times New Roman"/>
                <a:cs typeface="Times New Roman"/>
              </a:rPr>
              <a:t> </a:t>
            </a:r>
            <a:r>
              <a:rPr lang="en-US" sz="2400" dirty="0">
                <a:latin typeface="Times New Roman"/>
                <a:cs typeface="Times New Roman"/>
              </a:rPr>
              <a:t>create</a:t>
            </a:r>
            <a:r>
              <a:rPr lang="en-US" sz="2400" spc="266" dirty="0">
                <a:latin typeface="Times New Roman"/>
                <a:cs typeface="Times New Roman"/>
              </a:rPr>
              <a:t> </a:t>
            </a:r>
            <a:r>
              <a:rPr lang="en-US" sz="2400" spc="-34" dirty="0">
                <a:latin typeface="Times New Roman"/>
                <a:cs typeface="Times New Roman"/>
              </a:rPr>
              <a:t>a </a:t>
            </a:r>
            <a:r>
              <a:rPr lang="en-US" sz="2400" dirty="0">
                <a:latin typeface="Times New Roman"/>
                <a:cs typeface="Times New Roman"/>
              </a:rPr>
              <a:t>performance</a:t>
            </a:r>
            <a:r>
              <a:rPr lang="en-US" sz="2400" spc="164" dirty="0">
                <a:latin typeface="Times New Roman"/>
                <a:cs typeface="Times New Roman"/>
              </a:rPr>
              <a:t> </a:t>
            </a:r>
            <a:r>
              <a:rPr lang="en-US" sz="2400" dirty="0">
                <a:latin typeface="Times New Roman"/>
                <a:cs typeface="Times New Roman"/>
              </a:rPr>
              <a:t>bottleneck;</a:t>
            </a:r>
            <a:r>
              <a:rPr lang="en-US" sz="2400" spc="170" dirty="0">
                <a:latin typeface="Times New Roman"/>
                <a:cs typeface="Times New Roman"/>
              </a:rPr>
              <a:t> </a:t>
            </a:r>
            <a:r>
              <a:rPr lang="en-US" sz="2400" dirty="0">
                <a:latin typeface="Times New Roman"/>
                <a:cs typeface="Times New Roman"/>
              </a:rPr>
              <a:t>because</a:t>
            </a:r>
            <a:r>
              <a:rPr lang="en-US" sz="2400" spc="156" dirty="0">
                <a:latin typeface="Times New Roman"/>
                <a:cs typeface="Times New Roman"/>
              </a:rPr>
              <a:t> </a:t>
            </a:r>
            <a:r>
              <a:rPr lang="en-US" sz="2400" dirty="0">
                <a:latin typeface="Times New Roman"/>
                <a:cs typeface="Times New Roman"/>
              </a:rPr>
              <a:t>the</a:t>
            </a:r>
            <a:r>
              <a:rPr lang="en-US" sz="2400" spc="156" dirty="0">
                <a:latin typeface="Times New Roman"/>
                <a:cs typeface="Times New Roman"/>
              </a:rPr>
              <a:t> </a:t>
            </a:r>
            <a:r>
              <a:rPr lang="en-US" sz="2400" dirty="0">
                <a:latin typeface="Times New Roman"/>
                <a:cs typeface="Times New Roman"/>
              </a:rPr>
              <a:t>parity</a:t>
            </a:r>
            <a:r>
              <a:rPr lang="en-US" sz="2400" spc="143" dirty="0">
                <a:latin typeface="Times New Roman"/>
                <a:cs typeface="Times New Roman"/>
              </a:rPr>
              <a:t> </a:t>
            </a:r>
            <a:r>
              <a:rPr lang="en-US" sz="2400" dirty="0">
                <a:latin typeface="Times New Roman"/>
                <a:cs typeface="Times New Roman"/>
              </a:rPr>
              <a:t>data</a:t>
            </a:r>
            <a:r>
              <a:rPr lang="en-US" sz="2400" spc="164" dirty="0">
                <a:latin typeface="Times New Roman"/>
                <a:cs typeface="Times New Roman"/>
              </a:rPr>
              <a:t> </a:t>
            </a:r>
            <a:r>
              <a:rPr lang="en-US" sz="2400" dirty="0">
                <a:latin typeface="Times New Roman"/>
                <a:cs typeface="Times New Roman"/>
              </a:rPr>
              <a:t>must</a:t>
            </a:r>
            <a:r>
              <a:rPr lang="en-US" sz="2400" spc="167" dirty="0">
                <a:latin typeface="Times New Roman"/>
                <a:cs typeface="Times New Roman"/>
              </a:rPr>
              <a:t> </a:t>
            </a:r>
            <a:r>
              <a:rPr lang="en-US" sz="2400" dirty="0">
                <a:latin typeface="Times New Roman"/>
                <a:cs typeface="Times New Roman"/>
              </a:rPr>
              <a:t>be</a:t>
            </a:r>
            <a:r>
              <a:rPr lang="en-US" sz="2400" spc="156" dirty="0">
                <a:latin typeface="Times New Roman"/>
                <a:cs typeface="Times New Roman"/>
              </a:rPr>
              <a:t> </a:t>
            </a:r>
            <a:r>
              <a:rPr lang="en-US" sz="2400" dirty="0">
                <a:latin typeface="Times New Roman"/>
                <a:cs typeface="Times New Roman"/>
              </a:rPr>
              <a:t>written</a:t>
            </a:r>
            <a:r>
              <a:rPr lang="en-US" sz="2400" spc="156" dirty="0">
                <a:latin typeface="Times New Roman"/>
                <a:cs typeface="Times New Roman"/>
              </a:rPr>
              <a:t> </a:t>
            </a:r>
            <a:r>
              <a:rPr lang="en-US" sz="2400" dirty="0">
                <a:latin typeface="Times New Roman"/>
                <a:cs typeface="Times New Roman"/>
              </a:rPr>
              <a:t>to</a:t>
            </a:r>
            <a:r>
              <a:rPr lang="en-US" sz="2400" spc="170" dirty="0">
                <a:latin typeface="Times New Roman"/>
                <a:cs typeface="Times New Roman"/>
              </a:rPr>
              <a:t> </a:t>
            </a:r>
            <a:r>
              <a:rPr lang="en-US" sz="2400" dirty="0">
                <a:latin typeface="Times New Roman"/>
                <a:cs typeface="Times New Roman"/>
              </a:rPr>
              <a:t>a</a:t>
            </a:r>
            <a:r>
              <a:rPr lang="en-US" sz="2400" spc="156" dirty="0">
                <a:latin typeface="Times New Roman"/>
                <a:cs typeface="Times New Roman"/>
              </a:rPr>
              <a:t> </a:t>
            </a:r>
            <a:r>
              <a:rPr lang="en-US" sz="2400" dirty="0">
                <a:latin typeface="Times New Roman"/>
                <a:cs typeface="Times New Roman"/>
              </a:rPr>
              <a:t>single,</a:t>
            </a:r>
            <a:r>
              <a:rPr lang="en-US" sz="2400" spc="160" dirty="0">
                <a:latin typeface="Times New Roman"/>
                <a:cs typeface="Times New Roman"/>
              </a:rPr>
              <a:t> </a:t>
            </a:r>
            <a:r>
              <a:rPr lang="en-US" sz="2400" spc="-7" dirty="0">
                <a:latin typeface="Times New Roman"/>
                <a:cs typeface="Times New Roman"/>
              </a:rPr>
              <a:t>dedicated </a:t>
            </a:r>
            <a:r>
              <a:rPr lang="en-US" sz="2400" dirty="0">
                <a:latin typeface="Times New Roman"/>
                <a:cs typeface="Times New Roman"/>
              </a:rPr>
              <a:t>parity</a:t>
            </a:r>
            <a:r>
              <a:rPr lang="en-US" sz="2400" spc="68" dirty="0">
                <a:latin typeface="Times New Roman"/>
                <a:cs typeface="Times New Roman"/>
              </a:rPr>
              <a:t> </a:t>
            </a:r>
            <a:r>
              <a:rPr lang="en-US" sz="2400" dirty="0">
                <a:latin typeface="Times New Roman"/>
                <a:cs typeface="Times New Roman"/>
              </a:rPr>
              <a:t>drive</a:t>
            </a:r>
            <a:r>
              <a:rPr lang="en-US" sz="2400" spc="85" dirty="0">
                <a:latin typeface="Times New Roman"/>
                <a:cs typeface="Times New Roman"/>
              </a:rPr>
              <a:t> </a:t>
            </a:r>
            <a:r>
              <a:rPr lang="en-US" sz="2400" dirty="0">
                <a:latin typeface="Times New Roman"/>
                <a:cs typeface="Times New Roman"/>
              </a:rPr>
              <a:t>for</a:t>
            </a:r>
            <a:r>
              <a:rPr lang="en-US" sz="2400" spc="82" dirty="0">
                <a:latin typeface="Times New Roman"/>
                <a:cs typeface="Times New Roman"/>
              </a:rPr>
              <a:t> </a:t>
            </a:r>
            <a:r>
              <a:rPr lang="en-US" sz="2400" dirty="0">
                <a:latin typeface="Times New Roman"/>
                <a:cs typeface="Times New Roman"/>
              </a:rPr>
              <a:t>each</a:t>
            </a:r>
            <a:r>
              <a:rPr lang="en-US" sz="2400" spc="85" dirty="0">
                <a:latin typeface="Times New Roman"/>
                <a:cs typeface="Times New Roman"/>
              </a:rPr>
              <a:t> </a:t>
            </a:r>
            <a:r>
              <a:rPr lang="en-US" sz="2400" dirty="0">
                <a:latin typeface="Times New Roman"/>
                <a:cs typeface="Times New Roman"/>
              </a:rPr>
              <a:t>block</a:t>
            </a:r>
            <a:r>
              <a:rPr lang="en-US" sz="2400" spc="89" dirty="0">
                <a:latin typeface="Times New Roman"/>
                <a:cs typeface="Times New Roman"/>
              </a:rPr>
              <a:t> </a:t>
            </a:r>
            <a:r>
              <a:rPr lang="en-US" sz="2400" dirty="0">
                <a:latin typeface="Times New Roman"/>
                <a:cs typeface="Times New Roman"/>
              </a:rPr>
              <a:t>of</a:t>
            </a:r>
            <a:r>
              <a:rPr lang="en-US" sz="2400" spc="82" dirty="0">
                <a:latin typeface="Times New Roman"/>
                <a:cs typeface="Times New Roman"/>
              </a:rPr>
              <a:t> </a:t>
            </a:r>
            <a:r>
              <a:rPr lang="en-US" sz="2400" dirty="0">
                <a:latin typeface="Times New Roman"/>
                <a:cs typeface="Times New Roman"/>
              </a:rPr>
              <a:t>non-parity</a:t>
            </a:r>
            <a:r>
              <a:rPr lang="en-US" sz="2400" spc="72" dirty="0">
                <a:latin typeface="Times New Roman"/>
                <a:cs typeface="Times New Roman"/>
              </a:rPr>
              <a:t> </a:t>
            </a:r>
            <a:r>
              <a:rPr lang="en-US" sz="2400" dirty="0">
                <a:latin typeface="Times New Roman"/>
                <a:cs typeface="Times New Roman"/>
              </a:rPr>
              <a:t>data,</a:t>
            </a:r>
            <a:r>
              <a:rPr lang="en-US" sz="2400" spc="89" dirty="0">
                <a:latin typeface="Times New Roman"/>
                <a:cs typeface="Times New Roman"/>
              </a:rPr>
              <a:t> </a:t>
            </a:r>
            <a:r>
              <a:rPr lang="en-US" sz="2400" dirty="0">
                <a:latin typeface="Times New Roman"/>
                <a:cs typeface="Times New Roman"/>
              </a:rPr>
              <a:t>the</a:t>
            </a:r>
            <a:r>
              <a:rPr lang="en-US" sz="2400" spc="85" dirty="0">
                <a:latin typeface="Times New Roman"/>
                <a:cs typeface="Times New Roman"/>
              </a:rPr>
              <a:t> </a:t>
            </a:r>
            <a:r>
              <a:rPr lang="en-US" sz="2400" dirty="0">
                <a:latin typeface="Times New Roman"/>
                <a:cs typeface="Times New Roman"/>
              </a:rPr>
              <a:t>overall</a:t>
            </a:r>
            <a:r>
              <a:rPr lang="en-US" sz="2400" spc="92" dirty="0">
                <a:latin typeface="Times New Roman"/>
                <a:cs typeface="Times New Roman"/>
              </a:rPr>
              <a:t> </a:t>
            </a:r>
            <a:r>
              <a:rPr lang="en-US" sz="2400" dirty="0">
                <a:latin typeface="Times New Roman"/>
                <a:cs typeface="Times New Roman"/>
              </a:rPr>
              <a:t>write</a:t>
            </a:r>
            <a:r>
              <a:rPr lang="en-US" sz="2400" spc="82" dirty="0">
                <a:latin typeface="Times New Roman"/>
                <a:cs typeface="Times New Roman"/>
              </a:rPr>
              <a:t> </a:t>
            </a:r>
            <a:r>
              <a:rPr lang="en-US" sz="2400" dirty="0">
                <a:latin typeface="Times New Roman"/>
                <a:cs typeface="Times New Roman"/>
              </a:rPr>
              <a:t>performance</a:t>
            </a:r>
            <a:r>
              <a:rPr lang="en-US" sz="2400" spc="82" dirty="0">
                <a:latin typeface="Times New Roman"/>
                <a:cs typeface="Times New Roman"/>
              </a:rPr>
              <a:t> </a:t>
            </a:r>
            <a:r>
              <a:rPr lang="en-US" sz="2400" dirty="0">
                <a:latin typeface="Times New Roman"/>
                <a:cs typeface="Times New Roman"/>
              </a:rPr>
              <a:t>may</a:t>
            </a:r>
            <a:r>
              <a:rPr lang="en-US" sz="2400" spc="72" dirty="0">
                <a:latin typeface="Times New Roman"/>
                <a:cs typeface="Times New Roman"/>
              </a:rPr>
              <a:t> </a:t>
            </a:r>
            <a:r>
              <a:rPr lang="en-US" sz="2400" spc="-7" dirty="0">
                <a:latin typeface="Times New Roman"/>
                <a:cs typeface="Times New Roman"/>
              </a:rPr>
              <a:t>depend </a:t>
            </a:r>
            <a:r>
              <a:rPr lang="en-US" sz="2400" dirty="0">
                <a:latin typeface="Times New Roman"/>
                <a:cs typeface="Times New Roman"/>
              </a:rPr>
              <a:t>a</a:t>
            </a:r>
            <a:r>
              <a:rPr lang="en-US" sz="2400" spc="31" dirty="0">
                <a:latin typeface="Times New Roman"/>
                <a:cs typeface="Times New Roman"/>
              </a:rPr>
              <a:t> </a:t>
            </a:r>
            <a:r>
              <a:rPr lang="en-US" sz="2400" dirty="0">
                <a:latin typeface="Times New Roman"/>
                <a:cs typeface="Times New Roman"/>
              </a:rPr>
              <a:t>great</a:t>
            </a:r>
            <a:r>
              <a:rPr lang="en-US" sz="2400" spc="34" dirty="0">
                <a:latin typeface="Times New Roman"/>
                <a:cs typeface="Times New Roman"/>
              </a:rPr>
              <a:t> </a:t>
            </a:r>
            <a:r>
              <a:rPr lang="en-US" sz="2400" dirty="0">
                <a:latin typeface="Times New Roman"/>
                <a:cs typeface="Times New Roman"/>
              </a:rPr>
              <a:t>deal</a:t>
            </a:r>
            <a:r>
              <a:rPr lang="en-US" sz="2400" spc="34" dirty="0">
                <a:latin typeface="Times New Roman"/>
                <a:cs typeface="Times New Roman"/>
              </a:rPr>
              <a:t> </a:t>
            </a:r>
            <a:r>
              <a:rPr lang="en-US" sz="2400" dirty="0">
                <a:latin typeface="Times New Roman"/>
                <a:cs typeface="Times New Roman"/>
              </a:rPr>
              <a:t>on</a:t>
            </a:r>
            <a:r>
              <a:rPr lang="en-US" sz="2400" spc="37" dirty="0">
                <a:latin typeface="Times New Roman"/>
                <a:cs typeface="Times New Roman"/>
              </a:rPr>
              <a:t> </a:t>
            </a:r>
            <a:r>
              <a:rPr lang="en-US" sz="2400" dirty="0">
                <a:latin typeface="Times New Roman"/>
                <a:cs typeface="Times New Roman"/>
              </a:rPr>
              <a:t>the</a:t>
            </a:r>
            <a:r>
              <a:rPr lang="en-US" sz="2400" spc="31" dirty="0">
                <a:latin typeface="Times New Roman"/>
                <a:cs typeface="Times New Roman"/>
              </a:rPr>
              <a:t> </a:t>
            </a:r>
            <a:r>
              <a:rPr lang="en-US" sz="2400" dirty="0">
                <a:latin typeface="Times New Roman"/>
                <a:cs typeface="Times New Roman"/>
              </a:rPr>
              <a:t>performance</a:t>
            </a:r>
            <a:r>
              <a:rPr lang="en-US" sz="2400" spc="31" dirty="0">
                <a:latin typeface="Times New Roman"/>
                <a:cs typeface="Times New Roman"/>
              </a:rPr>
              <a:t> </a:t>
            </a:r>
            <a:r>
              <a:rPr lang="en-US" sz="2400" dirty="0">
                <a:latin typeface="Times New Roman"/>
                <a:cs typeface="Times New Roman"/>
              </a:rPr>
              <a:t>of</a:t>
            </a:r>
            <a:r>
              <a:rPr lang="en-US" sz="2400" spc="34" dirty="0">
                <a:latin typeface="Times New Roman"/>
                <a:cs typeface="Times New Roman"/>
              </a:rPr>
              <a:t> </a:t>
            </a:r>
            <a:r>
              <a:rPr lang="en-US" sz="2400" dirty="0">
                <a:latin typeface="Times New Roman"/>
                <a:cs typeface="Times New Roman"/>
              </a:rPr>
              <a:t>this</a:t>
            </a:r>
            <a:r>
              <a:rPr lang="en-US" sz="2400" spc="34" dirty="0">
                <a:latin typeface="Times New Roman"/>
                <a:cs typeface="Times New Roman"/>
              </a:rPr>
              <a:t> </a:t>
            </a:r>
            <a:r>
              <a:rPr lang="en-US" sz="2400" dirty="0">
                <a:latin typeface="Times New Roman"/>
                <a:cs typeface="Times New Roman"/>
              </a:rPr>
              <a:t>parity</a:t>
            </a:r>
            <a:r>
              <a:rPr lang="en-US" sz="2400" spc="17" dirty="0">
                <a:latin typeface="Times New Roman"/>
                <a:cs typeface="Times New Roman"/>
              </a:rPr>
              <a:t> </a:t>
            </a:r>
            <a:r>
              <a:rPr lang="en-US" sz="2400" spc="-7" dirty="0">
                <a:latin typeface="Times New Roman"/>
                <a:cs typeface="Times New Roman"/>
              </a:rPr>
              <a:t>drive.</a:t>
            </a:r>
            <a:endParaRPr lang="en-US" sz="24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2014C409-FBCE-4C43-F755-EEB6D11DAA8C}"/>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50F86943-40CE-DFF3-A585-341502C01A2C}"/>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90B8161D-48FE-C045-0D9B-768E9813D398}"/>
              </a:ext>
            </a:extLst>
          </p:cNvPr>
          <p:cNvSpPr>
            <a:spLocks noGrp="1"/>
          </p:cNvSpPr>
          <p:nvPr>
            <p:ph type="sldNum" sz="quarter" idx="12"/>
          </p:nvPr>
        </p:nvSpPr>
        <p:spPr/>
        <p:txBody>
          <a:bodyPr/>
          <a:lstStyle/>
          <a:p>
            <a:fld id="{FBB2CDA3-3741-CA4A-A16E-9752FEDAB45F}" type="slidenum">
              <a:rPr lang="en-NP" smtClean="0"/>
              <a:t>57</a:t>
            </a:fld>
            <a:endParaRPr lang="en-NP"/>
          </a:p>
        </p:txBody>
      </p:sp>
    </p:spTree>
    <p:extLst>
      <p:ext uri="{BB962C8B-B14F-4D97-AF65-F5344CB8AC3E}">
        <p14:creationId xmlns:p14="http://schemas.microsoft.com/office/powerpoint/2010/main" val="2405402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A8D32-D5D9-82F2-E6C1-92AFB778583B}"/>
              </a:ext>
            </a:extLst>
          </p:cNvPr>
          <p:cNvSpPr>
            <a:spLocks noGrp="1"/>
          </p:cNvSpPr>
          <p:nvPr>
            <p:ph idx="1"/>
          </p:nvPr>
        </p:nvSpPr>
        <p:spPr>
          <a:xfrm>
            <a:off x="838200" y="1195754"/>
            <a:ext cx="10515600" cy="4981209"/>
          </a:xfrm>
        </p:spPr>
        <p:txBody>
          <a:bodyPr/>
          <a:lstStyle/>
          <a:p>
            <a:pPr marL="166683" marR="16019" algn="just">
              <a:lnSpc>
                <a:spcPct val="112900"/>
              </a:lnSpc>
            </a:pPr>
            <a:r>
              <a:rPr lang="en-US" sz="2400" b="1" dirty="0">
                <a:latin typeface="Times New Roman"/>
                <a:cs typeface="Times New Roman"/>
              </a:rPr>
              <a:t>RAID</a:t>
            </a:r>
            <a:r>
              <a:rPr lang="en-US" sz="2400" b="1" spc="58" dirty="0">
                <a:latin typeface="Times New Roman"/>
                <a:cs typeface="Times New Roman"/>
              </a:rPr>
              <a:t> </a:t>
            </a:r>
            <a:r>
              <a:rPr lang="en-US" sz="2400" b="1" dirty="0">
                <a:latin typeface="Times New Roman"/>
                <a:cs typeface="Times New Roman"/>
              </a:rPr>
              <a:t>5</a:t>
            </a:r>
            <a:r>
              <a:rPr lang="en-US" sz="2400" b="1" spc="58" dirty="0">
                <a:latin typeface="Times New Roman"/>
                <a:cs typeface="Times New Roman"/>
              </a:rPr>
              <a:t> </a:t>
            </a:r>
            <a:r>
              <a:rPr lang="en-US" sz="2400" dirty="0">
                <a:latin typeface="Times New Roman"/>
                <a:cs typeface="Times New Roman"/>
              </a:rPr>
              <a:t>(block-level</a:t>
            </a:r>
            <a:r>
              <a:rPr lang="en-US" sz="2400" spc="61" dirty="0">
                <a:latin typeface="Times New Roman"/>
                <a:cs typeface="Times New Roman"/>
              </a:rPr>
              <a:t> </a:t>
            </a:r>
            <a:r>
              <a:rPr lang="en-US" sz="2400" dirty="0">
                <a:latin typeface="Times New Roman"/>
                <a:cs typeface="Times New Roman"/>
              </a:rPr>
              <a:t>striping</a:t>
            </a:r>
            <a:r>
              <a:rPr lang="en-US" sz="2400" spc="51" dirty="0">
                <a:latin typeface="Times New Roman"/>
                <a:cs typeface="Times New Roman"/>
              </a:rPr>
              <a:t> </a:t>
            </a:r>
            <a:r>
              <a:rPr lang="en-US" sz="2400" dirty="0">
                <a:latin typeface="Times New Roman"/>
                <a:cs typeface="Times New Roman"/>
              </a:rPr>
              <a:t>with</a:t>
            </a:r>
            <a:r>
              <a:rPr lang="en-US" sz="2400" spc="58" dirty="0">
                <a:latin typeface="Times New Roman"/>
                <a:cs typeface="Times New Roman"/>
              </a:rPr>
              <a:t> </a:t>
            </a:r>
            <a:r>
              <a:rPr lang="en-US" sz="2400" dirty="0">
                <a:latin typeface="Times New Roman"/>
                <a:cs typeface="Times New Roman"/>
              </a:rPr>
              <a:t>distributed</a:t>
            </a:r>
            <a:r>
              <a:rPr lang="en-US" sz="2400" spc="58" dirty="0">
                <a:latin typeface="Times New Roman"/>
                <a:cs typeface="Times New Roman"/>
              </a:rPr>
              <a:t> </a:t>
            </a:r>
            <a:r>
              <a:rPr lang="en-US" sz="2400" dirty="0">
                <a:latin typeface="Times New Roman"/>
                <a:cs typeface="Times New Roman"/>
              </a:rPr>
              <a:t>parity)</a:t>
            </a:r>
            <a:r>
              <a:rPr lang="en-US" sz="2400" spc="55" dirty="0">
                <a:latin typeface="Times New Roman"/>
                <a:cs typeface="Times New Roman"/>
              </a:rPr>
              <a:t> </a:t>
            </a:r>
            <a:r>
              <a:rPr lang="en-US" sz="2400" dirty="0">
                <a:latin typeface="Times New Roman"/>
                <a:cs typeface="Times New Roman"/>
              </a:rPr>
              <a:t>distributes</a:t>
            </a:r>
            <a:r>
              <a:rPr lang="en-US" sz="2400" spc="61" dirty="0">
                <a:latin typeface="Times New Roman"/>
                <a:cs typeface="Times New Roman"/>
              </a:rPr>
              <a:t> </a:t>
            </a:r>
            <a:r>
              <a:rPr lang="en-US" sz="2400" dirty="0">
                <a:latin typeface="Times New Roman"/>
                <a:cs typeface="Times New Roman"/>
              </a:rPr>
              <a:t>parity</a:t>
            </a:r>
            <a:r>
              <a:rPr lang="en-US" sz="2400" spc="37" dirty="0">
                <a:latin typeface="Times New Roman"/>
                <a:cs typeface="Times New Roman"/>
              </a:rPr>
              <a:t> </a:t>
            </a:r>
            <a:r>
              <a:rPr lang="en-US" sz="2400" dirty="0">
                <a:latin typeface="Times New Roman"/>
                <a:cs typeface="Times New Roman"/>
              </a:rPr>
              <a:t>along</a:t>
            </a:r>
            <a:r>
              <a:rPr lang="en-US" sz="2400" spc="51" dirty="0">
                <a:latin typeface="Times New Roman"/>
                <a:cs typeface="Times New Roman"/>
              </a:rPr>
              <a:t> </a:t>
            </a:r>
            <a:r>
              <a:rPr lang="en-US" sz="2400" dirty="0">
                <a:latin typeface="Times New Roman"/>
                <a:cs typeface="Times New Roman"/>
              </a:rPr>
              <a:t>with</a:t>
            </a:r>
            <a:r>
              <a:rPr lang="en-US" sz="2400" spc="58" dirty="0">
                <a:latin typeface="Times New Roman"/>
                <a:cs typeface="Times New Roman"/>
              </a:rPr>
              <a:t> </a:t>
            </a:r>
            <a:r>
              <a:rPr lang="en-US" sz="2400" dirty="0">
                <a:latin typeface="Times New Roman"/>
                <a:cs typeface="Times New Roman"/>
              </a:rPr>
              <a:t>the</a:t>
            </a:r>
            <a:r>
              <a:rPr lang="en-US" sz="2400" spc="61" dirty="0">
                <a:latin typeface="Times New Roman"/>
                <a:cs typeface="Times New Roman"/>
              </a:rPr>
              <a:t> </a:t>
            </a:r>
            <a:r>
              <a:rPr lang="en-US" sz="2400" spc="-14" dirty="0">
                <a:latin typeface="Times New Roman"/>
                <a:cs typeface="Times New Roman"/>
              </a:rPr>
              <a:t>data </a:t>
            </a:r>
            <a:r>
              <a:rPr lang="en-US" sz="2400" dirty="0">
                <a:latin typeface="Times New Roman"/>
                <a:cs typeface="Times New Roman"/>
              </a:rPr>
              <a:t>and</a:t>
            </a:r>
            <a:r>
              <a:rPr lang="en-US" sz="2400" spc="123" dirty="0">
                <a:latin typeface="Times New Roman"/>
                <a:cs typeface="Times New Roman"/>
              </a:rPr>
              <a:t> </a:t>
            </a:r>
            <a:r>
              <a:rPr lang="en-US" sz="2400" dirty="0">
                <a:latin typeface="Times New Roman"/>
                <a:cs typeface="Times New Roman"/>
              </a:rPr>
              <a:t>requires</a:t>
            </a:r>
            <a:r>
              <a:rPr lang="en-US" sz="2400" spc="126" dirty="0">
                <a:latin typeface="Times New Roman"/>
                <a:cs typeface="Times New Roman"/>
              </a:rPr>
              <a:t> </a:t>
            </a:r>
            <a:r>
              <a:rPr lang="en-US" sz="2400" dirty="0">
                <a:latin typeface="Times New Roman"/>
                <a:cs typeface="Times New Roman"/>
              </a:rPr>
              <a:t>all</a:t>
            </a:r>
            <a:r>
              <a:rPr lang="en-US" sz="2400" spc="123" dirty="0">
                <a:latin typeface="Times New Roman"/>
                <a:cs typeface="Times New Roman"/>
              </a:rPr>
              <a:t> </a:t>
            </a:r>
            <a:r>
              <a:rPr lang="en-US" sz="2400" dirty="0">
                <a:latin typeface="Times New Roman"/>
                <a:cs typeface="Times New Roman"/>
              </a:rPr>
              <a:t>drives</a:t>
            </a:r>
            <a:r>
              <a:rPr lang="en-US" sz="2400" spc="119" dirty="0">
                <a:latin typeface="Times New Roman"/>
                <a:cs typeface="Times New Roman"/>
              </a:rPr>
              <a:t> </a:t>
            </a:r>
            <a:r>
              <a:rPr lang="en-US" sz="2400" dirty="0">
                <a:latin typeface="Times New Roman"/>
                <a:cs typeface="Times New Roman"/>
              </a:rPr>
              <a:t>but</a:t>
            </a:r>
            <a:r>
              <a:rPr lang="en-US" sz="2400" spc="123" dirty="0">
                <a:latin typeface="Times New Roman"/>
                <a:cs typeface="Times New Roman"/>
              </a:rPr>
              <a:t> </a:t>
            </a:r>
            <a:r>
              <a:rPr lang="en-US" sz="2400" dirty="0">
                <a:latin typeface="Times New Roman"/>
                <a:cs typeface="Times New Roman"/>
              </a:rPr>
              <a:t>one</a:t>
            </a:r>
            <a:r>
              <a:rPr lang="en-US" sz="2400" spc="119" dirty="0">
                <a:latin typeface="Times New Roman"/>
                <a:cs typeface="Times New Roman"/>
              </a:rPr>
              <a:t> </a:t>
            </a:r>
            <a:r>
              <a:rPr lang="en-US" sz="2400" dirty="0">
                <a:latin typeface="Times New Roman"/>
                <a:cs typeface="Times New Roman"/>
              </a:rPr>
              <a:t>to</a:t>
            </a:r>
            <a:r>
              <a:rPr lang="en-US" sz="2400" spc="123" dirty="0">
                <a:latin typeface="Times New Roman"/>
                <a:cs typeface="Times New Roman"/>
              </a:rPr>
              <a:t> </a:t>
            </a:r>
            <a:r>
              <a:rPr lang="en-US" sz="2400" dirty="0">
                <a:latin typeface="Times New Roman"/>
                <a:cs typeface="Times New Roman"/>
              </a:rPr>
              <a:t>be</a:t>
            </a:r>
            <a:r>
              <a:rPr lang="en-US" sz="2400" spc="119" dirty="0">
                <a:latin typeface="Times New Roman"/>
                <a:cs typeface="Times New Roman"/>
              </a:rPr>
              <a:t> </a:t>
            </a:r>
            <a:r>
              <a:rPr lang="en-US" sz="2400" dirty="0">
                <a:latin typeface="Times New Roman"/>
                <a:cs typeface="Times New Roman"/>
              </a:rPr>
              <a:t>present</a:t>
            </a:r>
            <a:r>
              <a:rPr lang="en-US" sz="2400" spc="123" dirty="0">
                <a:latin typeface="Times New Roman"/>
                <a:cs typeface="Times New Roman"/>
              </a:rPr>
              <a:t> </a:t>
            </a:r>
            <a:r>
              <a:rPr lang="en-US" sz="2400" dirty="0">
                <a:latin typeface="Times New Roman"/>
                <a:cs typeface="Times New Roman"/>
              </a:rPr>
              <a:t>to</a:t>
            </a:r>
            <a:r>
              <a:rPr lang="en-US" sz="2400" spc="123" dirty="0">
                <a:latin typeface="Times New Roman"/>
                <a:cs typeface="Times New Roman"/>
              </a:rPr>
              <a:t> </a:t>
            </a:r>
            <a:r>
              <a:rPr lang="en-US" sz="2400" dirty="0">
                <a:latin typeface="Times New Roman"/>
                <a:cs typeface="Times New Roman"/>
              </a:rPr>
              <a:t>operate;</a:t>
            </a:r>
            <a:r>
              <a:rPr lang="en-US" sz="2400" spc="123" dirty="0">
                <a:latin typeface="Times New Roman"/>
                <a:cs typeface="Times New Roman"/>
              </a:rPr>
              <a:t> </a:t>
            </a:r>
            <a:r>
              <a:rPr lang="en-US" sz="2400" dirty="0">
                <a:latin typeface="Times New Roman"/>
                <a:cs typeface="Times New Roman"/>
              </a:rPr>
              <a:t>the</a:t>
            </a:r>
            <a:r>
              <a:rPr lang="en-US" sz="2400" spc="126" dirty="0">
                <a:latin typeface="Times New Roman"/>
                <a:cs typeface="Times New Roman"/>
              </a:rPr>
              <a:t> </a:t>
            </a:r>
            <a:r>
              <a:rPr lang="en-US" sz="2400" dirty="0">
                <a:latin typeface="Times New Roman"/>
                <a:cs typeface="Times New Roman"/>
              </a:rPr>
              <a:t>array</a:t>
            </a:r>
            <a:r>
              <a:rPr lang="en-US" sz="2400" spc="106" dirty="0">
                <a:latin typeface="Times New Roman"/>
                <a:cs typeface="Times New Roman"/>
              </a:rPr>
              <a:t> </a:t>
            </a:r>
            <a:r>
              <a:rPr lang="en-US" sz="2400" dirty="0">
                <a:latin typeface="Times New Roman"/>
                <a:cs typeface="Times New Roman"/>
              </a:rPr>
              <a:t>is</a:t>
            </a:r>
            <a:r>
              <a:rPr lang="en-US" sz="2400" spc="123" dirty="0">
                <a:latin typeface="Times New Roman"/>
                <a:cs typeface="Times New Roman"/>
              </a:rPr>
              <a:t> </a:t>
            </a:r>
            <a:r>
              <a:rPr lang="en-US" sz="2400" dirty="0">
                <a:latin typeface="Times New Roman"/>
                <a:cs typeface="Times New Roman"/>
              </a:rPr>
              <a:t>not</a:t>
            </a:r>
            <a:r>
              <a:rPr lang="en-US" sz="2400" spc="123" dirty="0">
                <a:latin typeface="Times New Roman"/>
                <a:cs typeface="Times New Roman"/>
              </a:rPr>
              <a:t> </a:t>
            </a:r>
            <a:r>
              <a:rPr lang="en-US" sz="2400" dirty="0">
                <a:latin typeface="Times New Roman"/>
                <a:cs typeface="Times New Roman"/>
              </a:rPr>
              <a:t>destroyed</a:t>
            </a:r>
            <a:r>
              <a:rPr lang="en-US" sz="2400" spc="123" dirty="0">
                <a:latin typeface="Times New Roman"/>
                <a:cs typeface="Times New Roman"/>
              </a:rPr>
              <a:t> </a:t>
            </a:r>
            <a:r>
              <a:rPr lang="en-US" sz="2400" dirty="0">
                <a:latin typeface="Times New Roman"/>
                <a:cs typeface="Times New Roman"/>
              </a:rPr>
              <a:t>by</a:t>
            </a:r>
            <a:r>
              <a:rPr lang="en-US" sz="2400" spc="112" dirty="0">
                <a:latin typeface="Times New Roman"/>
                <a:cs typeface="Times New Roman"/>
              </a:rPr>
              <a:t> </a:t>
            </a:r>
            <a:r>
              <a:rPr lang="en-US" sz="2400" spc="-34" dirty="0">
                <a:latin typeface="Times New Roman"/>
                <a:cs typeface="Times New Roman"/>
              </a:rPr>
              <a:t>a </a:t>
            </a:r>
            <a:r>
              <a:rPr lang="en-US" sz="2400" dirty="0">
                <a:latin typeface="Times New Roman"/>
                <a:cs typeface="Times New Roman"/>
              </a:rPr>
              <a:t>single</a:t>
            </a:r>
            <a:r>
              <a:rPr lang="en-US" sz="2400" spc="95" dirty="0">
                <a:latin typeface="Times New Roman"/>
                <a:cs typeface="Times New Roman"/>
              </a:rPr>
              <a:t> </a:t>
            </a:r>
            <a:r>
              <a:rPr lang="en-US" sz="2400" dirty="0">
                <a:latin typeface="Times New Roman"/>
                <a:cs typeface="Times New Roman"/>
              </a:rPr>
              <a:t>drive</a:t>
            </a:r>
            <a:r>
              <a:rPr lang="en-US" sz="2400" spc="95" dirty="0">
                <a:latin typeface="Times New Roman"/>
                <a:cs typeface="Times New Roman"/>
              </a:rPr>
              <a:t> </a:t>
            </a:r>
            <a:r>
              <a:rPr lang="en-US" sz="2400" dirty="0">
                <a:latin typeface="Times New Roman"/>
                <a:cs typeface="Times New Roman"/>
              </a:rPr>
              <a:t>failure.</a:t>
            </a:r>
            <a:r>
              <a:rPr lang="en-US" sz="2400" spc="99" dirty="0">
                <a:latin typeface="Times New Roman"/>
                <a:cs typeface="Times New Roman"/>
              </a:rPr>
              <a:t> </a:t>
            </a:r>
            <a:r>
              <a:rPr lang="en-US" sz="2400" dirty="0">
                <a:latin typeface="Times New Roman"/>
                <a:cs typeface="Times New Roman"/>
              </a:rPr>
              <a:t>Upon</a:t>
            </a:r>
            <a:r>
              <a:rPr lang="en-US" sz="2400" spc="102" dirty="0">
                <a:latin typeface="Times New Roman"/>
                <a:cs typeface="Times New Roman"/>
              </a:rPr>
              <a:t> </a:t>
            </a:r>
            <a:r>
              <a:rPr lang="en-US" sz="2400" dirty="0">
                <a:latin typeface="Times New Roman"/>
                <a:cs typeface="Times New Roman"/>
              </a:rPr>
              <a:t>drive</a:t>
            </a:r>
            <a:r>
              <a:rPr lang="en-US" sz="2400" spc="95" dirty="0">
                <a:latin typeface="Times New Roman"/>
                <a:cs typeface="Times New Roman"/>
              </a:rPr>
              <a:t> </a:t>
            </a:r>
            <a:r>
              <a:rPr lang="en-US" sz="2400" dirty="0">
                <a:latin typeface="Times New Roman"/>
                <a:cs typeface="Times New Roman"/>
              </a:rPr>
              <a:t>failure,</a:t>
            </a:r>
            <a:r>
              <a:rPr lang="en-US" sz="2400" spc="102" dirty="0">
                <a:latin typeface="Times New Roman"/>
                <a:cs typeface="Times New Roman"/>
              </a:rPr>
              <a:t> </a:t>
            </a:r>
            <a:r>
              <a:rPr lang="en-US" sz="2400" dirty="0">
                <a:latin typeface="Times New Roman"/>
                <a:cs typeface="Times New Roman"/>
              </a:rPr>
              <a:t>any</a:t>
            </a:r>
            <a:r>
              <a:rPr lang="en-US" sz="2400" spc="78" dirty="0">
                <a:latin typeface="Times New Roman"/>
                <a:cs typeface="Times New Roman"/>
              </a:rPr>
              <a:t> </a:t>
            </a:r>
            <a:r>
              <a:rPr lang="en-US" sz="2400" dirty="0">
                <a:latin typeface="Times New Roman"/>
                <a:cs typeface="Times New Roman"/>
              </a:rPr>
              <a:t>subsequent</a:t>
            </a:r>
            <a:r>
              <a:rPr lang="en-US" sz="2400" spc="102" dirty="0">
                <a:latin typeface="Times New Roman"/>
                <a:cs typeface="Times New Roman"/>
              </a:rPr>
              <a:t> </a:t>
            </a:r>
            <a:r>
              <a:rPr lang="en-US" sz="2400" dirty="0">
                <a:latin typeface="Times New Roman"/>
                <a:cs typeface="Times New Roman"/>
              </a:rPr>
              <a:t>reads</a:t>
            </a:r>
            <a:r>
              <a:rPr lang="en-US" sz="2400" spc="106" dirty="0">
                <a:latin typeface="Times New Roman"/>
                <a:cs typeface="Times New Roman"/>
              </a:rPr>
              <a:t> </a:t>
            </a:r>
            <a:r>
              <a:rPr lang="en-US" sz="2400" dirty="0">
                <a:latin typeface="Times New Roman"/>
                <a:cs typeface="Times New Roman"/>
              </a:rPr>
              <a:t>can</a:t>
            </a:r>
            <a:r>
              <a:rPr lang="en-US" sz="2400" spc="102" dirty="0">
                <a:latin typeface="Times New Roman"/>
                <a:cs typeface="Times New Roman"/>
              </a:rPr>
              <a:t> </a:t>
            </a:r>
            <a:r>
              <a:rPr lang="en-US" sz="2400" dirty="0">
                <a:latin typeface="Times New Roman"/>
                <a:cs typeface="Times New Roman"/>
              </a:rPr>
              <a:t>be</a:t>
            </a:r>
            <a:r>
              <a:rPr lang="en-US" sz="2400" spc="95" dirty="0">
                <a:latin typeface="Times New Roman"/>
                <a:cs typeface="Times New Roman"/>
              </a:rPr>
              <a:t> </a:t>
            </a:r>
            <a:r>
              <a:rPr lang="en-US" sz="2400" dirty="0">
                <a:latin typeface="Times New Roman"/>
                <a:cs typeface="Times New Roman"/>
              </a:rPr>
              <a:t>calculated</a:t>
            </a:r>
            <a:r>
              <a:rPr lang="en-US" sz="2400" spc="102" dirty="0">
                <a:latin typeface="Times New Roman"/>
                <a:cs typeface="Times New Roman"/>
              </a:rPr>
              <a:t> </a:t>
            </a:r>
            <a:r>
              <a:rPr lang="en-US" sz="2400" dirty="0">
                <a:latin typeface="Times New Roman"/>
                <a:cs typeface="Times New Roman"/>
              </a:rPr>
              <a:t>from</a:t>
            </a:r>
            <a:r>
              <a:rPr lang="en-US" sz="2400" spc="99" dirty="0">
                <a:latin typeface="Times New Roman"/>
                <a:cs typeface="Times New Roman"/>
              </a:rPr>
              <a:t> </a:t>
            </a:r>
            <a:r>
              <a:rPr lang="en-US" sz="2400" spc="-17" dirty="0">
                <a:latin typeface="Times New Roman"/>
                <a:cs typeface="Times New Roman"/>
              </a:rPr>
              <a:t>the </a:t>
            </a:r>
            <a:r>
              <a:rPr lang="en-US" sz="2400" dirty="0">
                <a:latin typeface="Times New Roman"/>
                <a:cs typeface="Times New Roman"/>
              </a:rPr>
              <a:t>distributed</a:t>
            </a:r>
            <a:r>
              <a:rPr lang="en-US" sz="2400" spc="167" dirty="0">
                <a:latin typeface="Times New Roman"/>
                <a:cs typeface="Times New Roman"/>
              </a:rPr>
              <a:t> </a:t>
            </a:r>
            <a:r>
              <a:rPr lang="en-US" sz="2400" dirty="0">
                <a:latin typeface="Times New Roman"/>
                <a:cs typeface="Times New Roman"/>
              </a:rPr>
              <a:t>parity</a:t>
            </a:r>
            <a:r>
              <a:rPr lang="en-US" sz="2400" spc="139" dirty="0">
                <a:latin typeface="Times New Roman"/>
                <a:cs typeface="Times New Roman"/>
              </a:rPr>
              <a:t> </a:t>
            </a:r>
            <a:r>
              <a:rPr lang="en-US" sz="2400" dirty="0">
                <a:latin typeface="Times New Roman"/>
                <a:cs typeface="Times New Roman"/>
              </a:rPr>
              <a:t>such</a:t>
            </a:r>
            <a:r>
              <a:rPr lang="en-US" sz="2400" spc="167" dirty="0">
                <a:latin typeface="Times New Roman"/>
                <a:cs typeface="Times New Roman"/>
              </a:rPr>
              <a:t> </a:t>
            </a:r>
            <a:r>
              <a:rPr lang="en-US" sz="2400" dirty="0">
                <a:latin typeface="Times New Roman"/>
                <a:cs typeface="Times New Roman"/>
              </a:rPr>
              <a:t>that</a:t>
            </a:r>
            <a:r>
              <a:rPr lang="en-US" sz="2400" spc="167" dirty="0">
                <a:latin typeface="Times New Roman"/>
                <a:cs typeface="Times New Roman"/>
              </a:rPr>
              <a:t> </a:t>
            </a:r>
            <a:r>
              <a:rPr lang="en-US" sz="2400" dirty="0">
                <a:latin typeface="Times New Roman"/>
                <a:cs typeface="Times New Roman"/>
              </a:rPr>
              <a:t>the</a:t>
            </a:r>
            <a:r>
              <a:rPr lang="en-US" sz="2400" spc="164" dirty="0">
                <a:latin typeface="Times New Roman"/>
                <a:cs typeface="Times New Roman"/>
              </a:rPr>
              <a:t> </a:t>
            </a:r>
            <a:r>
              <a:rPr lang="en-US" sz="2400" dirty="0">
                <a:latin typeface="Times New Roman"/>
                <a:cs typeface="Times New Roman"/>
              </a:rPr>
              <a:t>drive</a:t>
            </a:r>
            <a:r>
              <a:rPr lang="en-US" sz="2400" spc="164" dirty="0">
                <a:latin typeface="Times New Roman"/>
                <a:cs typeface="Times New Roman"/>
              </a:rPr>
              <a:t> </a:t>
            </a:r>
            <a:r>
              <a:rPr lang="en-US" sz="2400" dirty="0">
                <a:latin typeface="Times New Roman"/>
                <a:cs typeface="Times New Roman"/>
              </a:rPr>
              <a:t>failure</a:t>
            </a:r>
            <a:r>
              <a:rPr lang="en-US" sz="2400" spc="164" dirty="0">
                <a:latin typeface="Times New Roman"/>
                <a:cs typeface="Times New Roman"/>
              </a:rPr>
              <a:t> </a:t>
            </a:r>
            <a:r>
              <a:rPr lang="en-US" sz="2400" dirty="0">
                <a:latin typeface="Times New Roman"/>
                <a:cs typeface="Times New Roman"/>
              </a:rPr>
              <a:t>is</a:t>
            </a:r>
            <a:r>
              <a:rPr lang="en-US" sz="2400" spc="170" dirty="0">
                <a:latin typeface="Times New Roman"/>
                <a:cs typeface="Times New Roman"/>
              </a:rPr>
              <a:t> </a:t>
            </a:r>
            <a:r>
              <a:rPr lang="en-US" sz="2400" dirty="0">
                <a:latin typeface="Times New Roman"/>
                <a:cs typeface="Times New Roman"/>
              </a:rPr>
              <a:t>masked</a:t>
            </a:r>
            <a:r>
              <a:rPr lang="en-US" sz="2400" spc="167" dirty="0">
                <a:latin typeface="Times New Roman"/>
                <a:cs typeface="Times New Roman"/>
              </a:rPr>
              <a:t> </a:t>
            </a:r>
            <a:r>
              <a:rPr lang="en-US" sz="2400" dirty="0">
                <a:latin typeface="Times New Roman"/>
                <a:cs typeface="Times New Roman"/>
              </a:rPr>
              <a:t>from</a:t>
            </a:r>
            <a:r>
              <a:rPr lang="en-US" sz="2400" spc="167" dirty="0">
                <a:latin typeface="Times New Roman"/>
                <a:cs typeface="Times New Roman"/>
              </a:rPr>
              <a:t> </a:t>
            </a:r>
            <a:r>
              <a:rPr lang="en-US" sz="2400" dirty="0">
                <a:latin typeface="Times New Roman"/>
                <a:cs typeface="Times New Roman"/>
              </a:rPr>
              <a:t>the</a:t>
            </a:r>
            <a:r>
              <a:rPr lang="en-US" sz="2400" spc="164" dirty="0">
                <a:latin typeface="Times New Roman"/>
                <a:cs typeface="Times New Roman"/>
              </a:rPr>
              <a:t> </a:t>
            </a:r>
            <a:r>
              <a:rPr lang="en-US" sz="2400" dirty="0">
                <a:latin typeface="Times New Roman"/>
                <a:cs typeface="Times New Roman"/>
              </a:rPr>
              <a:t>end</a:t>
            </a:r>
            <a:r>
              <a:rPr lang="en-US" sz="2400" spc="167" dirty="0">
                <a:latin typeface="Times New Roman"/>
                <a:cs typeface="Times New Roman"/>
              </a:rPr>
              <a:t> </a:t>
            </a:r>
            <a:r>
              <a:rPr lang="en-US" sz="2400" dirty="0">
                <a:latin typeface="Times New Roman"/>
                <a:cs typeface="Times New Roman"/>
              </a:rPr>
              <a:t>user.</a:t>
            </a:r>
            <a:r>
              <a:rPr lang="en-US" sz="2400" spc="167" dirty="0">
                <a:latin typeface="Times New Roman"/>
                <a:cs typeface="Times New Roman"/>
              </a:rPr>
              <a:t> </a:t>
            </a:r>
            <a:r>
              <a:rPr lang="en-US" sz="2400" dirty="0">
                <a:latin typeface="Times New Roman"/>
                <a:cs typeface="Times New Roman"/>
              </a:rPr>
              <a:t>However,</a:t>
            </a:r>
            <a:r>
              <a:rPr lang="en-US" sz="2400" spc="164" dirty="0">
                <a:latin typeface="Times New Roman"/>
                <a:cs typeface="Times New Roman"/>
              </a:rPr>
              <a:t> </a:t>
            </a:r>
            <a:r>
              <a:rPr lang="en-US" sz="2400" spc="-34" dirty="0">
                <a:latin typeface="Times New Roman"/>
                <a:cs typeface="Times New Roman"/>
              </a:rPr>
              <a:t>a </a:t>
            </a:r>
            <a:r>
              <a:rPr lang="en-US" sz="2400" dirty="0">
                <a:latin typeface="Times New Roman"/>
                <a:cs typeface="Times New Roman"/>
              </a:rPr>
              <a:t>single</a:t>
            </a:r>
            <a:r>
              <a:rPr lang="en-US" sz="2400" spc="51" dirty="0">
                <a:latin typeface="Times New Roman"/>
                <a:cs typeface="Times New Roman"/>
              </a:rPr>
              <a:t> </a:t>
            </a:r>
            <a:r>
              <a:rPr lang="en-US" sz="2400" dirty="0">
                <a:latin typeface="Times New Roman"/>
                <a:cs typeface="Times New Roman"/>
              </a:rPr>
              <a:t>drive</a:t>
            </a:r>
            <a:r>
              <a:rPr lang="en-US" sz="2400" spc="51" dirty="0">
                <a:latin typeface="Times New Roman"/>
                <a:cs typeface="Times New Roman"/>
              </a:rPr>
              <a:t> </a:t>
            </a:r>
            <a:r>
              <a:rPr lang="en-US" sz="2400" dirty="0">
                <a:latin typeface="Times New Roman"/>
                <a:cs typeface="Times New Roman"/>
              </a:rPr>
              <a:t>failure</a:t>
            </a:r>
            <a:r>
              <a:rPr lang="en-US" sz="2400" spc="58" dirty="0">
                <a:latin typeface="Times New Roman"/>
                <a:cs typeface="Times New Roman"/>
              </a:rPr>
              <a:t> </a:t>
            </a:r>
            <a:r>
              <a:rPr lang="en-US" sz="2400" dirty="0">
                <a:latin typeface="Times New Roman"/>
                <a:cs typeface="Times New Roman"/>
              </a:rPr>
              <a:t>results</a:t>
            </a:r>
            <a:r>
              <a:rPr lang="en-US" sz="2400" spc="51" dirty="0">
                <a:latin typeface="Times New Roman"/>
                <a:cs typeface="Times New Roman"/>
              </a:rPr>
              <a:t> </a:t>
            </a:r>
            <a:r>
              <a:rPr lang="en-US" sz="2400" dirty="0">
                <a:latin typeface="Times New Roman"/>
                <a:cs typeface="Times New Roman"/>
              </a:rPr>
              <a:t>in</a:t>
            </a:r>
            <a:r>
              <a:rPr lang="en-US" sz="2400" spc="55" dirty="0">
                <a:latin typeface="Times New Roman"/>
                <a:cs typeface="Times New Roman"/>
              </a:rPr>
              <a:t> </a:t>
            </a:r>
            <a:r>
              <a:rPr lang="en-US" sz="2400" dirty="0">
                <a:latin typeface="Times New Roman"/>
                <a:cs typeface="Times New Roman"/>
              </a:rPr>
              <a:t>reduced</a:t>
            </a:r>
            <a:r>
              <a:rPr lang="en-US" sz="2400" spc="55" dirty="0">
                <a:latin typeface="Times New Roman"/>
                <a:cs typeface="Times New Roman"/>
              </a:rPr>
              <a:t> </a:t>
            </a:r>
            <a:r>
              <a:rPr lang="en-US" sz="2400" dirty="0">
                <a:latin typeface="Times New Roman"/>
                <a:cs typeface="Times New Roman"/>
              </a:rPr>
              <a:t>performance</a:t>
            </a:r>
            <a:r>
              <a:rPr lang="en-US" sz="2400" spc="58" dirty="0">
                <a:latin typeface="Times New Roman"/>
                <a:cs typeface="Times New Roman"/>
              </a:rPr>
              <a:t> </a:t>
            </a:r>
            <a:r>
              <a:rPr lang="en-US" sz="2400" dirty="0">
                <a:latin typeface="Times New Roman"/>
                <a:cs typeface="Times New Roman"/>
              </a:rPr>
              <a:t>of</a:t>
            </a:r>
            <a:r>
              <a:rPr lang="en-US" sz="2400" spc="48" dirty="0">
                <a:latin typeface="Times New Roman"/>
                <a:cs typeface="Times New Roman"/>
              </a:rPr>
              <a:t> </a:t>
            </a:r>
            <a:r>
              <a:rPr lang="en-US" sz="2400" dirty="0">
                <a:latin typeface="Times New Roman"/>
                <a:cs typeface="Times New Roman"/>
              </a:rPr>
              <a:t>the</a:t>
            </a:r>
            <a:r>
              <a:rPr lang="en-US" sz="2400" spc="65" dirty="0">
                <a:latin typeface="Times New Roman"/>
                <a:cs typeface="Times New Roman"/>
              </a:rPr>
              <a:t> </a:t>
            </a:r>
            <a:r>
              <a:rPr lang="en-US" sz="2400" dirty="0">
                <a:latin typeface="Times New Roman"/>
                <a:cs typeface="Times New Roman"/>
              </a:rPr>
              <a:t>entire</a:t>
            </a:r>
            <a:r>
              <a:rPr lang="en-US" sz="2400" spc="82" dirty="0">
                <a:latin typeface="Times New Roman"/>
                <a:cs typeface="Times New Roman"/>
              </a:rPr>
              <a:t> </a:t>
            </a:r>
            <a:r>
              <a:rPr lang="en-US" sz="2400" dirty="0">
                <a:latin typeface="Times New Roman"/>
                <a:cs typeface="Times New Roman"/>
              </a:rPr>
              <a:t>array</a:t>
            </a:r>
            <a:r>
              <a:rPr lang="en-US" sz="2400" spc="31" dirty="0">
                <a:latin typeface="Times New Roman"/>
                <a:cs typeface="Times New Roman"/>
              </a:rPr>
              <a:t> </a:t>
            </a:r>
            <a:r>
              <a:rPr lang="en-US" sz="2400" dirty="0">
                <a:latin typeface="Times New Roman"/>
                <a:cs typeface="Times New Roman"/>
              </a:rPr>
              <a:t>until</a:t>
            </a:r>
            <a:r>
              <a:rPr lang="en-US" sz="2400" spc="55" dirty="0">
                <a:latin typeface="Times New Roman"/>
                <a:cs typeface="Times New Roman"/>
              </a:rPr>
              <a:t> </a:t>
            </a:r>
            <a:r>
              <a:rPr lang="en-US" sz="2400" dirty="0">
                <a:latin typeface="Times New Roman"/>
                <a:cs typeface="Times New Roman"/>
              </a:rPr>
              <a:t>the</a:t>
            </a:r>
            <a:r>
              <a:rPr lang="en-US" sz="2400" spc="51" dirty="0">
                <a:latin typeface="Times New Roman"/>
                <a:cs typeface="Times New Roman"/>
              </a:rPr>
              <a:t> </a:t>
            </a:r>
            <a:r>
              <a:rPr lang="en-US" sz="2400" dirty="0">
                <a:latin typeface="Times New Roman"/>
                <a:cs typeface="Times New Roman"/>
              </a:rPr>
              <a:t>failed</a:t>
            </a:r>
            <a:r>
              <a:rPr lang="en-US" sz="2400" spc="61" dirty="0">
                <a:latin typeface="Times New Roman"/>
                <a:cs typeface="Times New Roman"/>
              </a:rPr>
              <a:t> </a:t>
            </a:r>
            <a:r>
              <a:rPr lang="en-US" sz="2400" spc="-7" dirty="0">
                <a:latin typeface="Times New Roman"/>
                <a:cs typeface="Times New Roman"/>
              </a:rPr>
              <a:t>drive </a:t>
            </a:r>
            <a:r>
              <a:rPr lang="en-US" sz="2400" dirty="0">
                <a:latin typeface="Times New Roman"/>
                <a:cs typeface="Times New Roman"/>
              </a:rPr>
              <a:t>has</a:t>
            </a:r>
            <a:r>
              <a:rPr lang="en-US" sz="2400" spc="156" dirty="0">
                <a:latin typeface="Times New Roman"/>
                <a:cs typeface="Times New Roman"/>
              </a:rPr>
              <a:t> </a:t>
            </a:r>
            <a:r>
              <a:rPr lang="en-US" sz="2400" dirty="0">
                <a:latin typeface="Times New Roman"/>
                <a:cs typeface="Times New Roman"/>
              </a:rPr>
              <a:t>been</a:t>
            </a:r>
            <a:r>
              <a:rPr lang="en-US" sz="2400" spc="160" dirty="0">
                <a:latin typeface="Times New Roman"/>
                <a:cs typeface="Times New Roman"/>
              </a:rPr>
              <a:t> </a:t>
            </a:r>
            <a:r>
              <a:rPr lang="en-US" sz="2400" dirty="0">
                <a:latin typeface="Times New Roman"/>
                <a:cs typeface="Times New Roman"/>
              </a:rPr>
              <a:t>replaced</a:t>
            </a:r>
            <a:r>
              <a:rPr lang="en-US" sz="2400" spc="160" dirty="0">
                <a:latin typeface="Times New Roman"/>
                <a:cs typeface="Times New Roman"/>
              </a:rPr>
              <a:t> </a:t>
            </a:r>
            <a:r>
              <a:rPr lang="en-US" sz="2400" dirty="0">
                <a:latin typeface="Times New Roman"/>
                <a:cs typeface="Times New Roman"/>
              </a:rPr>
              <a:t>and</a:t>
            </a:r>
            <a:r>
              <a:rPr lang="en-US" sz="2400" spc="160" dirty="0">
                <a:latin typeface="Times New Roman"/>
                <a:cs typeface="Times New Roman"/>
              </a:rPr>
              <a:t> </a:t>
            </a:r>
            <a:r>
              <a:rPr lang="en-US" sz="2400" dirty="0">
                <a:latin typeface="Times New Roman"/>
                <a:cs typeface="Times New Roman"/>
              </a:rPr>
              <a:t>the</a:t>
            </a:r>
            <a:r>
              <a:rPr lang="en-US" sz="2400" spc="156" dirty="0">
                <a:latin typeface="Times New Roman"/>
                <a:cs typeface="Times New Roman"/>
              </a:rPr>
              <a:t> </a:t>
            </a:r>
            <a:r>
              <a:rPr lang="en-US" sz="2400" dirty="0">
                <a:latin typeface="Times New Roman"/>
                <a:cs typeface="Times New Roman"/>
              </a:rPr>
              <a:t>associated</a:t>
            </a:r>
            <a:r>
              <a:rPr lang="en-US" sz="2400" spc="153" dirty="0">
                <a:latin typeface="Times New Roman"/>
                <a:cs typeface="Times New Roman"/>
              </a:rPr>
              <a:t> </a:t>
            </a:r>
            <a:r>
              <a:rPr lang="en-US" sz="2400" dirty="0">
                <a:latin typeface="Times New Roman"/>
                <a:cs typeface="Times New Roman"/>
              </a:rPr>
              <a:t>data</a:t>
            </a:r>
            <a:r>
              <a:rPr lang="en-US" sz="2400" spc="156" dirty="0">
                <a:latin typeface="Times New Roman"/>
                <a:cs typeface="Times New Roman"/>
              </a:rPr>
              <a:t> </a:t>
            </a:r>
            <a:r>
              <a:rPr lang="en-US" sz="2400" dirty="0">
                <a:latin typeface="Times New Roman"/>
                <a:cs typeface="Times New Roman"/>
              </a:rPr>
              <a:t>rebuilt.</a:t>
            </a:r>
            <a:r>
              <a:rPr lang="en-US" sz="2400" spc="160" dirty="0">
                <a:latin typeface="Times New Roman"/>
                <a:cs typeface="Times New Roman"/>
              </a:rPr>
              <a:t> </a:t>
            </a:r>
            <a:r>
              <a:rPr lang="en-US" sz="2400" dirty="0">
                <a:latin typeface="Times New Roman"/>
                <a:cs typeface="Times New Roman"/>
              </a:rPr>
              <a:t>Additionally,</a:t>
            </a:r>
            <a:r>
              <a:rPr lang="en-US" sz="2400" spc="160" dirty="0">
                <a:latin typeface="Times New Roman"/>
                <a:cs typeface="Times New Roman"/>
              </a:rPr>
              <a:t> </a:t>
            </a:r>
            <a:r>
              <a:rPr lang="en-US" sz="2400" dirty="0">
                <a:latin typeface="Times New Roman"/>
                <a:cs typeface="Times New Roman"/>
              </a:rPr>
              <a:t>there</a:t>
            </a:r>
            <a:r>
              <a:rPr lang="en-US" sz="2400" spc="156" dirty="0">
                <a:latin typeface="Times New Roman"/>
                <a:cs typeface="Times New Roman"/>
              </a:rPr>
              <a:t> </a:t>
            </a:r>
            <a:r>
              <a:rPr lang="en-US" sz="2400" dirty="0">
                <a:latin typeface="Times New Roman"/>
                <a:cs typeface="Times New Roman"/>
              </a:rPr>
              <a:t>is</a:t>
            </a:r>
            <a:r>
              <a:rPr lang="en-US" sz="2400" spc="156" dirty="0">
                <a:latin typeface="Times New Roman"/>
                <a:cs typeface="Times New Roman"/>
              </a:rPr>
              <a:t> </a:t>
            </a:r>
            <a:r>
              <a:rPr lang="en-US" sz="2400" dirty="0">
                <a:latin typeface="Times New Roman"/>
                <a:cs typeface="Times New Roman"/>
              </a:rPr>
              <a:t>the</a:t>
            </a:r>
            <a:r>
              <a:rPr lang="en-US" sz="2400" spc="156" dirty="0">
                <a:latin typeface="Times New Roman"/>
                <a:cs typeface="Times New Roman"/>
              </a:rPr>
              <a:t> </a:t>
            </a:r>
            <a:r>
              <a:rPr lang="en-US" sz="2400" spc="-7" dirty="0">
                <a:latin typeface="Times New Roman"/>
                <a:cs typeface="Times New Roman"/>
              </a:rPr>
              <a:t>potentially </a:t>
            </a:r>
            <a:r>
              <a:rPr lang="en-US" sz="2400" dirty="0">
                <a:latin typeface="Times New Roman"/>
                <a:cs typeface="Times New Roman"/>
              </a:rPr>
              <a:t>disastrous</a:t>
            </a:r>
            <a:r>
              <a:rPr lang="en-US" sz="2400" spc="31" dirty="0">
                <a:latin typeface="Times New Roman"/>
                <a:cs typeface="Times New Roman"/>
              </a:rPr>
              <a:t> </a:t>
            </a:r>
            <a:r>
              <a:rPr lang="en-US" sz="2400" dirty="0">
                <a:latin typeface="Times New Roman"/>
                <a:cs typeface="Times New Roman"/>
              </a:rPr>
              <a:t>RAID</a:t>
            </a:r>
            <a:r>
              <a:rPr lang="en-US" sz="2400" spc="31" dirty="0">
                <a:latin typeface="Times New Roman"/>
                <a:cs typeface="Times New Roman"/>
              </a:rPr>
              <a:t> </a:t>
            </a:r>
            <a:r>
              <a:rPr lang="en-US" sz="2400" dirty="0">
                <a:latin typeface="Times New Roman"/>
                <a:cs typeface="Times New Roman"/>
              </a:rPr>
              <a:t>5</a:t>
            </a:r>
            <a:r>
              <a:rPr lang="en-US" sz="2400" spc="41" dirty="0">
                <a:latin typeface="Times New Roman"/>
                <a:cs typeface="Times New Roman"/>
              </a:rPr>
              <a:t> </a:t>
            </a:r>
            <a:r>
              <a:rPr lang="en-US" sz="2400" dirty="0">
                <a:latin typeface="Times New Roman"/>
                <a:cs typeface="Times New Roman"/>
              </a:rPr>
              <a:t>write</a:t>
            </a:r>
            <a:r>
              <a:rPr lang="en-US" sz="2400" spc="37" dirty="0">
                <a:latin typeface="Times New Roman"/>
                <a:cs typeface="Times New Roman"/>
              </a:rPr>
              <a:t> </a:t>
            </a:r>
            <a:r>
              <a:rPr lang="en-US" sz="2400" dirty="0">
                <a:latin typeface="Times New Roman"/>
                <a:cs typeface="Times New Roman"/>
              </a:rPr>
              <a:t>hole.</a:t>
            </a:r>
            <a:r>
              <a:rPr lang="en-US" sz="2400" spc="31" dirty="0">
                <a:latin typeface="Times New Roman"/>
                <a:cs typeface="Times New Roman"/>
              </a:rPr>
              <a:t> </a:t>
            </a:r>
            <a:r>
              <a:rPr lang="en-US" sz="2400" dirty="0">
                <a:latin typeface="Times New Roman"/>
                <a:cs typeface="Times New Roman"/>
              </a:rPr>
              <a:t>RAID</a:t>
            </a:r>
            <a:r>
              <a:rPr lang="en-US" sz="2400" spc="31" dirty="0">
                <a:latin typeface="Times New Roman"/>
                <a:cs typeface="Times New Roman"/>
              </a:rPr>
              <a:t> </a:t>
            </a:r>
            <a:r>
              <a:rPr lang="en-US" sz="2400" dirty="0">
                <a:latin typeface="Times New Roman"/>
                <a:cs typeface="Times New Roman"/>
              </a:rPr>
              <a:t>5</a:t>
            </a:r>
            <a:r>
              <a:rPr lang="en-US" sz="2400" spc="34" dirty="0">
                <a:latin typeface="Times New Roman"/>
                <a:cs typeface="Times New Roman"/>
              </a:rPr>
              <a:t> </a:t>
            </a:r>
            <a:r>
              <a:rPr lang="en-US" sz="2400" dirty="0">
                <a:latin typeface="Times New Roman"/>
                <a:cs typeface="Times New Roman"/>
              </a:rPr>
              <a:t>requires</a:t>
            </a:r>
            <a:r>
              <a:rPr lang="en-US" sz="2400" spc="31" dirty="0">
                <a:latin typeface="Times New Roman"/>
                <a:cs typeface="Times New Roman"/>
              </a:rPr>
              <a:t> </a:t>
            </a:r>
            <a:r>
              <a:rPr lang="en-US" sz="2400" dirty="0">
                <a:latin typeface="Times New Roman"/>
                <a:cs typeface="Times New Roman"/>
              </a:rPr>
              <a:t>at</a:t>
            </a:r>
            <a:r>
              <a:rPr lang="en-US" sz="2400" spc="41" dirty="0">
                <a:latin typeface="Times New Roman"/>
                <a:cs typeface="Times New Roman"/>
              </a:rPr>
              <a:t> </a:t>
            </a:r>
            <a:r>
              <a:rPr lang="en-US" sz="2400" dirty="0">
                <a:latin typeface="Times New Roman"/>
                <a:cs typeface="Times New Roman"/>
              </a:rPr>
              <a:t>least</a:t>
            </a:r>
            <a:r>
              <a:rPr lang="en-US" sz="2400" spc="31" dirty="0">
                <a:latin typeface="Times New Roman"/>
                <a:cs typeface="Times New Roman"/>
              </a:rPr>
              <a:t> </a:t>
            </a:r>
            <a:r>
              <a:rPr lang="en-US" sz="2400" dirty="0">
                <a:latin typeface="Times New Roman"/>
                <a:cs typeface="Times New Roman"/>
              </a:rPr>
              <a:t>3</a:t>
            </a:r>
            <a:r>
              <a:rPr lang="en-US" sz="2400" spc="34" dirty="0">
                <a:latin typeface="Times New Roman"/>
                <a:cs typeface="Times New Roman"/>
              </a:rPr>
              <a:t> </a:t>
            </a:r>
            <a:r>
              <a:rPr lang="en-US" sz="2400" spc="-7" dirty="0">
                <a:latin typeface="Times New Roman"/>
                <a:cs typeface="Times New Roman"/>
              </a:rPr>
              <a:t>disks.</a:t>
            </a:r>
            <a:endParaRPr lang="en-US" sz="2400" dirty="0">
              <a:latin typeface="Times New Roman"/>
              <a:cs typeface="Times New Roman"/>
            </a:endParaRPr>
          </a:p>
          <a:p>
            <a:endParaRPr lang="en-NP" dirty="0"/>
          </a:p>
        </p:txBody>
      </p:sp>
      <p:sp>
        <p:nvSpPr>
          <p:cNvPr id="4" name="Date Placeholder 3">
            <a:extLst>
              <a:ext uri="{FF2B5EF4-FFF2-40B4-BE49-F238E27FC236}">
                <a16:creationId xmlns:a16="http://schemas.microsoft.com/office/drawing/2014/main" id="{885D24A5-A6AA-7BAC-6F67-14D37FE07205}"/>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74456DA3-9973-695D-998F-A385F3DC2F02}"/>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5C096397-A810-A065-B308-BFA468E3DBFD}"/>
              </a:ext>
            </a:extLst>
          </p:cNvPr>
          <p:cNvSpPr>
            <a:spLocks noGrp="1"/>
          </p:cNvSpPr>
          <p:nvPr>
            <p:ph type="sldNum" sz="quarter" idx="12"/>
          </p:nvPr>
        </p:nvSpPr>
        <p:spPr/>
        <p:txBody>
          <a:bodyPr/>
          <a:lstStyle/>
          <a:p>
            <a:fld id="{FBB2CDA3-3741-CA4A-A16E-9752FEDAB45F}" type="slidenum">
              <a:rPr lang="en-NP" smtClean="0"/>
              <a:t>58</a:t>
            </a:fld>
            <a:endParaRPr lang="en-NP"/>
          </a:p>
        </p:txBody>
      </p:sp>
    </p:spTree>
    <p:extLst>
      <p:ext uri="{BB962C8B-B14F-4D97-AF65-F5344CB8AC3E}">
        <p14:creationId xmlns:p14="http://schemas.microsoft.com/office/powerpoint/2010/main" val="3067649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6403C-87F1-E799-083F-A07D97986D32}"/>
              </a:ext>
            </a:extLst>
          </p:cNvPr>
          <p:cNvSpPr>
            <a:spLocks noGrp="1"/>
          </p:cNvSpPr>
          <p:nvPr>
            <p:ph idx="1"/>
          </p:nvPr>
        </p:nvSpPr>
        <p:spPr>
          <a:xfrm>
            <a:off x="838200" y="1165609"/>
            <a:ext cx="10515600" cy="5011354"/>
          </a:xfrm>
        </p:spPr>
        <p:txBody>
          <a:bodyPr>
            <a:normAutofit/>
          </a:bodyPr>
          <a:lstStyle/>
          <a:p>
            <a:pPr marL="0" indent="0">
              <a:buNone/>
            </a:pPr>
            <a:r>
              <a:rPr lang="en-US" sz="2400" b="1" dirty="0">
                <a:latin typeface="Times New Roman"/>
                <a:cs typeface="Times New Roman"/>
              </a:rPr>
              <a:t>RAID</a:t>
            </a:r>
            <a:r>
              <a:rPr lang="en-US" sz="2400" b="1" spc="133" dirty="0">
                <a:latin typeface="Times New Roman"/>
                <a:cs typeface="Times New Roman"/>
              </a:rPr>
              <a:t> </a:t>
            </a:r>
            <a:r>
              <a:rPr lang="en-US" sz="2400" b="1" dirty="0">
                <a:latin typeface="Times New Roman"/>
                <a:cs typeface="Times New Roman"/>
              </a:rPr>
              <a:t>6</a:t>
            </a:r>
            <a:r>
              <a:rPr lang="en-US" sz="2400" b="1" spc="136" dirty="0">
                <a:latin typeface="Times New Roman"/>
                <a:cs typeface="Times New Roman"/>
              </a:rPr>
              <a:t> </a:t>
            </a:r>
            <a:r>
              <a:rPr lang="en-US" sz="2400" dirty="0">
                <a:latin typeface="Times New Roman"/>
                <a:cs typeface="Times New Roman"/>
              </a:rPr>
              <a:t>(block-level</a:t>
            </a:r>
            <a:r>
              <a:rPr lang="en-US" sz="2400" spc="136" dirty="0">
                <a:latin typeface="Times New Roman"/>
                <a:cs typeface="Times New Roman"/>
              </a:rPr>
              <a:t> </a:t>
            </a:r>
            <a:r>
              <a:rPr lang="en-US" sz="2400" dirty="0">
                <a:latin typeface="Times New Roman"/>
                <a:cs typeface="Times New Roman"/>
              </a:rPr>
              <a:t>striping</a:t>
            </a:r>
            <a:r>
              <a:rPr lang="en-US" sz="2400" spc="126" dirty="0">
                <a:latin typeface="Times New Roman"/>
                <a:cs typeface="Times New Roman"/>
              </a:rPr>
              <a:t> </a:t>
            </a:r>
            <a:r>
              <a:rPr lang="en-US" sz="2400" dirty="0">
                <a:latin typeface="Times New Roman"/>
                <a:cs typeface="Times New Roman"/>
              </a:rPr>
              <a:t>with</a:t>
            </a:r>
            <a:r>
              <a:rPr lang="en-US" sz="2400" spc="136" dirty="0">
                <a:latin typeface="Times New Roman"/>
                <a:cs typeface="Times New Roman"/>
              </a:rPr>
              <a:t> </a:t>
            </a:r>
            <a:r>
              <a:rPr lang="en-US" sz="2400" dirty="0">
                <a:latin typeface="Times New Roman"/>
                <a:cs typeface="Times New Roman"/>
              </a:rPr>
              <a:t>double</a:t>
            </a:r>
            <a:r>
              <a:rPr lang="en-US" sz="2400" spc="133" dirty="0">
                <a:latin typeface="Times New Roman"/>
                <a:cs typeface="Times New Roman"/>
              </a:rPr>
              <a:t> </a:t>
            </a:r>
            <a:r>
              <a:rPr lang="en-US" sz="2400" dirty="0">
                <a:latin typeface="Times New Roman"/>
                <a:cs typeface="Times New Roman"/>
              </a:rPr>
              <a:t>distributed</a:t>
            </a:r>
            <a:r>
              <a:rPr lang="en-US" sz="2400" spc="136" dirty="0">
                <a:latin typeface="Times New Roman"/>
                <a:cs typeface="Times New Roman"/>
              </a:rPr>
              <a:t> </a:t>
            </a:r>
            <a:r>
              <a:rPr lang="en-US" sz="2400" dirty="0">
                <a:latin typeface="Times New Roman"/>
                <a:cs typeface="Times New Roman"/>
              </a:rPr>
              <a:t>parity)</a:t>
            </a:r>
            <a:r>
              <a:rPr lang="en-US" sz="2400" spc="143" dirty="0">
                <a:latin typeface="Times New Roman"/>
                <a:cs typeface="Times New Roman"/>
              </a:rPr>
              <a:t> </a:t>
            </a:r>
            <a:r>
              <a:rPr lang="en-US" sz="2400" dirty="0">
                <a:latin typeface="Times New Roman"/>
                <a:cs typeface="Times New Roman"/>
              </a:rPr>
              <a:t>provides</a:t>
            </a:r>
            <a:r>
              <a:rPr lang="en-US" sz="2400" spc="164" dirty="0">
                <a:latin typeface="Times New Roman"/>
                <a:cs typeface="Times New Roman"/>
              </a:rPr>
              <a:t> </a:t>
            </a:r>
            <a:r>
              <a:rPr lang="en-US" sz="2400" dirty="0">
                <a:latin typeface="Times New Roman"/>
                <a:cs typeface="Times New Roman"/>
              </a:rPr>
              <a:t>fault</a:t>
            </a:r>
            <a:r>
              <a:rPr lang="en-US" sz="2400" spc="136" dirty="0">
                <a:latin typeface="Times New Roman"/>
                <a:cs typeface="Times New Roman"/>
              </a:rPr>
              <a:t> </a:t>
            </a:r>
            <a:r>
              <a:rPr lang="en-US" sz="2400" dirty="0">
                <a:latin typeface="Times New Roman"/>
                <a:cs typeface="Times New Roman"/>
              </a:rPr>
              <a:t>tolerance</a:t>
            </a:r>
            <a:r>
              <a:rPr lang="en-US" sz="2400" spc="133" dirty="0">
                <a:latin typeface="Times New Roman"/>
                <a:cs typeface="Times New Roman"/>
              </a:rPr>
              <a:t> </a:t>
            </a:r>
            <a:r>
              <a:rPr lang="en-US" sz="2400" spc="-17" dirty="0">
                <a:latin typeface="Times New Roman"/>
                <a:cs typeface="Times New Roman"/>
              </a:rPr>
              <a:t>of </a:t>
            </a:r>
            <a:r>
              <a:rPr lang="en-US" sz="2400" dirty="0">
                <a:latin typeface="Times New Roman"/>
                <a:cs typeface="Times New Roman"/>
              </a:rPr>
              <a:t>two</a:t>
            </a:r>
            <a:r>
              <a:rPr lang="en-US" sz="2400" spc="51" dirty="0">
                <a:latin typeface="Times New Roman"/>
                <a:cs typeface="Times New Roman"/>
              </a:rPr>
              <a:t> </a:t>
            </a:r>
            <a:r>
              <a:rPr lang="en-US" sz="2400" dirty="0">
                <a:latin typeface="Times New Roman"/>
                <a:cs typeface="Times New Roman"/>
              </a:rPr>
              <a:t>drive</a:t>
            </a:r>
            <a:r>
              <a:rPr lang="en-US" sz="2400" spc="65" dirty="0">
                <a:latin typeface="Times New Roman"/>
                <a:cs typeface="Times New Roman"/>
              </a:rPr>
              <a:t> </a:t>
            </a:r>
            <a:r>
              <a:rPr lang="en-US" sz="2400" dirty="0">
                <a:latin typeface="Times New Roman"/>
                <a:cs typeface="Times New Roman"/>
              </a:rPr>
              <a:t>failures;</a:t>
            </a:r>
            <a:r>
              <a:rPr lang="en-US" sz="2400" spc="55" dirty="0">
                <a:latin typeface="Times New Roman"/>
                <a:cs typeface="Times New Roman"/>
              </a:rPr>
              <a:t> </a:t>
            </a:r>
            <a:r>
              <a:rPr lang="en-US" sz="2400" dirty="0">
                <a:latin typeface="Times New Roman"/>
                <a:cs typeface="Times New Roman"/>
              </a:rPr>
              <a:t>the</a:t>
            </a:r>
            <a:r>
              <a:rPr lang="en-US" sz="2400" spc="61" dirty="0">
                <a:latin typeface="Times New Roman"/>
                <a:cs typeface="Times New Roman"/>
              </a:rPr>
              <a:t> </a:t>
            </a:r>
            <a:r>
              <a:rPr lang="en-US" sz="2400" dirty="0">
                <a:latin typeface="Times New Roman"/>
                <a:cs typeface="Times New Roman"/>
              </a:rPr>
              <a:t>array</a:t>
            </a:r>
            <a:r>
              <a:rPr lang="en-US" sz="2400" spc="37" dirty="0">
                <a:latin typeface="Times New Roman"/>
                <a:cs typeface="Times New Roman"/>
              </a:rPr>
              <a:t> </a:t>
            </a:r>
            <a:r>
              <a:rPr lang="en-US" sz="2400" dirty="0">
                <a:latin typeface="Times New Roman"/>
                <a:cs typeface="Times New Roman"/>
              </a:rPr>
              <a:t>continues</a:t>
            </a:r>
            <a:r>
              <a:rPr lang="en-US" sz="2400" spc="65" dirty="0">
                <a:latin typeface="Times New Roman"/>
                <a:cs typeface="Times New Roman"/>
              </a:rPr>
              <a:t> </a:t>
            </a:r>
            <a:r>
              <a:rPr lang="en-US" sz="2400" dirty="0">
                <a:latin typeface="Times New Roman"/>
                <a:cs typeface="Times New Roman"/>
              </a:rPr>
              <a:t>to</a:t>
            </a:r>
            <a:r>
              <a:rPr lang="en-US" sz="2400" spc="55" dirty="0">
                <a:latin typeface="Times New Roman"/>
                <a:cs typeface="Times New Roman"/>
              </a:rPr>
              <a:t> </a:t>
            </a:r>
            <a:r>
              <a:rPr lang="en-US" sz="2400" dirty="0">
                <a:latin typeface="Times New Roman"/>
                <a:cs typeface="Times New Roman"/>
              </a:rPr>
              <a:t>operate</a:t>
            </a:r>
            <a:r>
              <a:rPr lang="en-US" sz="2400" spc="61"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dirty="0">
                <a:latin typeface="Times New Roman"/>
                <a:cs typeface="Times New Roman"/>
              </a:rPr>
              <a:t>up</a:t>
            </a:r>
            <a:r>
              <a:rPr lang="en-US" sz="2400" spc="55" dirty="0">
                <a:latin typeface="Times New Roman"/>
                <a:cs typeface="Times New Roman"/>
              </a:rPr>
              <a:t> </a:t>
            </a:r>
            <a:r>
              <a:rPr lang="en-US" sz="2400" dirty="0">
                <a:latin typeface="Times New Roman"/>
                <a:cs typeface="Times New Roman"/>
              </a:rPr>
              <a:t>to</a:t>
            </a:r>
            <a:r>
              <a:rPr lang="en-US" sz="2400" spc="55" dirty="0">
                <a:latin typeface="Times New Roman"/>
                <a:cs typeface="Times New Roman"/>
              </a:rPr>
              <a:t> </a:t>
            </a:r>
            <a:r>
              <a:rPr lang="en-US" sz="2400" dirty="0">
                <a:latin typeface="Times New Roman"/>
                <a:cs typeface="Times New Roman"/>
              </a:rPr>
              <a:t>two</a:t>
            </a:r>
            <a:r>
              <a:rPr lang="en-US" sz="2400" spc="55" dirty="0">
                <a:latin typeface="Times New Roman"/>
                <a:cs typeface="Times New Roman"/>
              </a:rPr>
              <a:t> </a:t>
            </a:r>
            <a:r>
              <a:rPr lang="en-US" sz="2400" dirty="0">
                <a:latin typeface="Times New Roman"/>
                <a:cs typeface="Times New Roman"/>
              </a:rPr>
              <a:t>failed</a:t>
            </a:r>
            <a:r>
              <a:rPr lang="en-US" sz="2400" spc="51" dirty="0">
                <a:latin typeface="Times New Roman"/>
                <a:cs typeface="Times New Roman"/>
              </a:rPr>
              <a:t> </a:t>
            </a:r>
            <a:r>
              <a:rPr lang="en-US" sz="2400" dirty="0">
                <a:latin typeface="Times New Roman"/>
                <a:cs typeface="Times New Roman"/>
              </a:rPr>
              <a:t>drives.</a:t>
            </a:r>
            <a:r>
              <a:rPr lang="en-US" sz="2400" spc="55" dirty="0">
                <a:latin typeface="Times New Roman"/>
                <a:cs typeface="Times New Roman"/>
              </a:rPr>
              <a:t> </a:t>
            </a:r>
            <a:r>
              <a:rPr lang="en-US" sz="2400" dirty="0">
                <a:latin typeface="Times New Roman"/>
                <a:cs typeface="Times New Roman"/>
              </a:rPr>
              <a:t>This</a:t>
            </a:r>
            <a:r>
              <a:rPr lang="en-US" sz="2400" spc="55" dirty="0">
                <a:latin typeface="Times New Roman"/>
                <a:cs typeface="Times New Roman"/>
              </a:rPr>
              <a:t> </a:t>
            </a:r>
            <a:r>
              <a:rPr lang="en-US" sz="2400" spc="-7" dirty="0">
                <a:latin typeface="Times New Roman"/>
                <a:cs typeface="Times New Roman"/>
              </a:rPr>
              <a:t>makes </a:t>
            </a:r>
            <a:r>
              <a:rPr lang="en-US" sz="2400" dirty="0">
                <a:latin typeface="Times New Roman"/>
                <a:cs typeface="Times New Roman"/>
              </a:rPr>
              <a:t>larger</a:t>
            </a:r>
            <a:r>
              <a:rPr lang="en-US" sz="2400" spc="92" dirty="0">
                <a:latin typeface="Times New Roman"/>
                <a:cs typeface="Times New Roman"/>
              </a:rPr>
              <a:t>  </a:t>
            </a:r>
            <a:r>
              <a:rPr lang="en-US" sz="2400" dirty="0">
                <a:latin typeface="Times New Roman"/>
                <a:cs typeface="Times New Roman"/>
              </a:rPr>
              <a:t>RAID</a:t>
            </a:r>
            <a:r>
              <a:rPr lang="en-US" sz="2400" spc="95" dirty="0">
                <a:latin typeface="Times New Roman"/>
                <a:cs typeface="Times New Roman"/>
              </a:rPr>
              <a:t>  </a:t>
            </a:r>
            <a:r>
              <a:rPr lang="en-US" sz="2400" dirty="0">
                <a:latin typeface="Times New Roman"/>
                <a:cs typeface="Times New Roman"/>
              </a:rPr>
              <a:t>groups</a:t>
            </a:r>
            <a:r>
              <a:rPr lang="en-US" sz="2400" spc="95" dirty="0">
                <a:latin typeface="Times New Roman"/>
                <a:cs typeface="Times New Roman"/>
              </a:rPr>
              <a:t>  </a:t>
            </a:r>
            <a:r>
              <a:rPr lang="en-US" sz="2400" dirty="0">
                <a:latin typeface="Times New Roman"/>
                <a:cs typeface="Times New Roman"/>
              </a:rPr>
              <a:t>more</a:t>
            </a:r>
            <a:r>
              <a:rPr lang="en-US" sz="2400" spc="89" dirty="0">
                <a:latin typeface="Times New Roman"/>
                <a:cs typeface="Times New Roman"/>
              </a:rPr>
              <a:t>  </a:t>
            </a:r>
            <a:r>
              <a:rPr lang="en-US" sz="2400" dirty="0">
                <a:latin typeface="Times New Roman"/>
                <a:cs typeface="Times New Roman"/>
              </a:rPr>
              <a:t>practical,</a:t>
            </a:r>
            <a:r>
              <a:rPr lang="en-US" sz="2400" spc="95" dirty="0">
                <a:latin typeface="Times New Roman"/>
                <a:cs typeface="Times New Roman"/>
              </a:rPr>
              <a:t>  </a:t>
            </a:r>
            <a:r>
              <a:rPr lang="en-US" sz="2400" dirty="0">
                <a:latin typeface="Times New Roman"/>
                <a:cs typeface="Times New Roman"/>
              </a:rPr>
              <a:t>especially</a:t>
            </a:r>
            <a:r>
              <a:rPr lang="en-US" sz="2400" spc="85" dirty="0">
                <a:latin typeface="Times New Roman"/>
                <a:cs typeface="Times New Roman"/>
              </a:rPr>
              <a:t>  </a:t>
            </a:r>
            <a:r>
              <a:rPr lang="en-US" sz="2400" dirty="0">
                <a:latin typeface="Times New Roman"/>
                <a:cs typeface="Times New Roman"/>
              </a:rPr>
              <a:t>for</a:t>
            </a:r>
            <a:r>
              <a:rPr lang="en-US" sz="2400" spc="89" dirty="0">
                <a:latin typeface="Times New Roman"/>
                <a:cs typeface="Times New Roman"/>
              </a:rPr>
              <a:t>  </a:t>
            </a:r>
            <a:r>
              <a:rPr lang="en-US" sz="2400" dirty="0">
                <a:latin typeface="Times New Roman"/>
                <a:cs typeface="Times New Roman"/>
              </a:rPr>
              <a:t>high-availability</a:t>
            </a:r>
            <a:r>
              <a:rPr lang="en-US" sz="2400" spc="89" dirty="0">
                <a:latin typeface="Times New Roman"/>
                <a:cs typeface="Times New Roman"/>
              </a:rPr>
              <a:t>  </a:t>
            </a:r>
            <a:r>
              <a:rPr lang="en-US" sz="2400" dirty="0">
                <a:latin typeface="Times New Roman"/>
                <a:cs typeface="Times New Roman"/>
              </a:rPr>
              <a:t>systems.</a:t>
            </a:r>
            <a:r>
              <a:rPr lang="en-US" sz="2400" spc="95" dirty="0">
                <a:latin typeface="Times New Roman"/>
                <a:cs typeface="Times New Roman"/>
              </a:rPr>
              <a:t>  </a:t>
            </a:r>
            <a:r>
              <a:rPr lang="en-US" sz="2400" spc="-14" dirty="0">
                <a:latin typeface="Times New Roman"/>
                <a:cs typeface="Times New Roman"/>
              </a:rPr>
              <a:t>This </a:t>
            </a:r>
            <a:r>
              <a:rPr lang="en-US" sz="2400" dirty="0">
                <a:latin typeface="Times New Roman"/>
                <a:cs typeface="Times New Roman"/>
              </a:rPr>
              <a:t>becomes</a:t>
            </a:r>
            <a:r>
              <a:rPr lang="en-US" sz="2400" spc="245" dirty="0">
                <a:latin typeface="Times New Roman"/>
                <a:cs typeface="Times New Roman"/>
              </a:rPr>
              <a:t> </a:t>
            </a:r>
            <a:r>
              <a:rPr lang="en-US" sz="2400" dirty="0">
                <a:latin typeface="Times New Roman"/>
                <a:cs typeface="Times New Roman"/>
              </a:rPr>
              <a:t>increasingly</a:t>
            </a:r>
            <a:r>
              <a:rPr lang="en-US" sz="2400" spc="225" dirty="0">
                <a:latin typeface="Times New Roman"/>
                <a:cs typeface="Times New Roman"/>
              </a:rPr>
              <a:t> </a:t>
            </a:r>
            <a:r>
              <a:rPr lang="en-US" sz="2400" dirty="0">
                <a:latin typeface="Times New Roman"/>
                <a:cs typeface="Times New Roman"/>
              </a:rPr>
              <a:t>important</a:t>
            </a:r>
            <a:r>
              <a:rPr lang="en-US" sz="2400" spc="245" dirty="0">
                <a:latin typeface="Times New Roman"/>
                <a:cs typeface="Times New Roman"/>
              </a:rPr>
              <a:t> </a:t>
            </a:r>
            <a:r>
              <a:rPr lang="en-US" sz="2400" dirty="0">
                <a:latin typeface="Times New Roman"/>
                <a:cs typeface="Times New Roman"/>
              </a:rPr>
              <a:t>as</a:t>
            </a:r>
            <a:r>
              <a:rPr lang="en-US" sz="2400" spc="245" dirty="0">
                <a:latin typeface="Times New Roman"/>
                <a:cs typeface="Times New Roman"/>
              </a:rPr>
              <a:t> </a:t>
            </a:r>
            <a:r>
              <a:rPr lang="en-US" sz="2400" dirty="0">
                <a:latin typeface="Times New Roman"/>
                <a:cs typeface="Times New Roman"/>
              </a:rPr>
              <a:t>large-capacity</a:t>
            </a:r>
            <a:r>
              <a:rPr lang="en-US" sz="2400" spc="218" dirty="0">
                <a:latin typeface="Times New Roman"/>
                <a:cs typeface="Times New Roman"/>
              </a:rPr>
              <a:t> </a:t>
            </a:r>
            <a:r>
              <a:rPr lang="en-US" sz="2400" dirty="0">
                <a:latin typeface="Times New Roman"/>
                <a:cs typeface="Times New Roman"/>
              </a:rPr>
              <a:t>drives</a:t>
            </a:r>
            <a:r>
              <a:rPr lang="en-US" sz="2400" spc="245" dirty="0">
                <a:latin typeface="Times New Roman"/>
                <a:cs typeface="Times New Roman"/>
              </a:rPr>
              <a:t> </a:t>
            </a:r>
            <a:r>
              <a:rPr lang="en-US" sz="2400" dirty="0">
                <a:latin typeface="Times New Roman"/>
                <a:cs typeface="Times New Roman"/>
              </a:rPr>
              <a:t>lengthen</a:t>
            </a:r>
            <a:r>
              <a:rPr lang="en-US" sz="2400" spc="249" dirty="0">
                <a:latin typeface="Times New Roman"/>
                <a:cs typeface="Times New Roman"/>
              </a:rPr>
              <a:t> </a:t>
            </a:r>
            <a:r>
              <a:rPr lang="en-US" sz="2400" dirty="0">
                <a:latin typeface="Times New Roman"/>
                <a:cs typeface="Times New Roman"/>
              </a:rPr>
              <a:t>the</a:t>
            </a:r>
            <a:r>
              <a:rPr lang="en-US" sz="2400" spc="252" dirty="0">
                <a:latin typeface="Times New Roman"/>
                <a:cs typeface="Times New Roman"/>
              </a:rPr>
              <a:t> </a:t>
            </a:r>
            <a:r>
              <a:rPr lang="en-US" sz="2400" dirty="0">
                <a:latin typeface="Times New Roman"/>
                <a:cs typeface="Times New Roman"/>
              </a:rPr>
              <a:t>time</a:t>
            </a:r>
            <a:r>
              <a:rPr lang="en-US" sz="2400" spc="242" dirty="0">
                <a:latin typeface="Times New Roman"/>
                <a:cs typeface="Times New Roman"/>
              </a:rPr>
              <a:t> </a:t>
            </a:r>
            <a:r>
              <a:rPr lang="en-US" sz="2400" dirty="0">
                <a:latin typeface="Times New Roman"/>
                <a:cs typeface="Times New Roman"/>
              </a:rPr>
              <a:t>needed</a:t>
            </a:r>
            <a:r>
              <a:rPr lang="en-US" sz="2400" spc="245" dirty="0">
                <a:latin typeface="Times New Roman"/>
                <a:cs typeface="Times New Roman"/>
              </a:rPr>
              <a:t> </a:t>
            </a:r>
            <a:r>
              <a:rPr lang="en-US" sz="2400" spc="-17" dirty="0">
                <a:latin typeface="Times New Roman"/>
                <a:cs typeface="Times New Roman"/>
              </a:rPr>
              <a:t>to </a:t>
            </a:r>
            <a:r>
              <a:rPr lang="en-US" sz="2400" dirty="0">
                <a:latin typeface="Times New Roman"/>
                <a:cs typeface="Times New Roman"/>
              </a:rPr>
              <a:t>recover</a:t>
            </a:r>
            <a:r>
              <a:rPr lang="en-US" sz="2400" spc="89" dirty="0">
                <a:latin typeface="Times New Roman"/>
                <a:cs typeface="Times New Roman"/>
              </a:rPr>
              <a:t> </a:t>
            </a:r>
            <a:r>
              <a:rPr lang="en-US" sz="2400" dirty="0">
                <a:latin typeface="Times New Roman"/>
                <a:cs typeface="Times New Roman"/>
              </a:rPr>
              <a:t>from</a:t>
            </a:r>
            <a:r>
              <a:rPr lang="en-US" sz="2400" spc="95" dirty="0">
                <a:latin typeface="Times New Roman"/>
                <a:cs typeface="Times New Roman"/>
              </a:rPr>
              <a:t> </a:t>
            </a:r>
            <a:r>
              <a:rPr lang="en-US" sz="2400" dirty="0">
                <a:latin typeface="Times New Roman"/>
                <a:cs typeface="Times New Roman"/>
              </a:rPr>
              <a:t>the</a:t>
            </a:r>
            <a:r>
              <a:rPr lang="en-US" sz="2400" spc="89" dirty="0">
                <a:latin typeface="Times New Roman"/>
                <a:cs typeface="Times New Roman"/>
              </a:rPr>
              <a:t> </a:t>
            </a:r>
            <a:r>
              <a:rPr lang="en-US" sz="2400" dirty="0">
                <a:latin typeface="Times New Roman"/>
                <a:cs typeface="Times New Roman"/>
              </a:rPr>
              <a:t>failure</a:t>
            </a:r>
            <a:r>
              <a:rPr lang="en-US" sz="2400" spc="99" dirty="0">
                <a:latin typeface="Times New Roman"/>
                <a:cs typeface="Times New Roman"/>
              </a:rPr>
              <a:t> </a:t>
            </a:r>
            <a:r>
              <a:rPr lang="en-US" sz="2400" dirty="0">
                <a:latin typeface="Times New Roman"/>
                <a:cs typeface="Times New Roman"/>
              </a:rPr>
              <a:t>of</a:t>
            </a:r>
            <a:r>
              <a:rPr lang="en-US" sz="2400" spc="92" dirty="0">
                <a:latin typeface="Times New Roman"/>
                <a:cs typeface="Times New Roman"/>
              </a:rPr>
              <a:t> </a:t>
            </a:r>
            <a:r>
              <a:rPr lang="en-US" sz="2400" dirty="0">
                <a:latin typeface="Times New Roman"/>
                <a:cs typeface="Times New Roman"/>
              </a:rPr>
              <a:t>a</a:t>
            </a:r>
            <a:r>
              <a:rPr lang="en-US" sz="2400" spc="85" dirty="0">
                <a:latin typeface="Times New Roman"/>
                <a:cs typeface="Times New Roman"/>
              </a:rPr>
              <a:t> </a:t>
            </a:r>
            <a:r>
              <a:rPr lang="en-US" sz="2400" dirty="0">
                <a:latin typeface="Times New Roman"/>
                <a:cs typeface="Times New Roman"/>
              </a:rPr>
              <a:t>single</a:t>
            </a:r>
            <a:r>
              <a:rPr lang="en-US" sz="2400" spc="89" dirty="0">
                <a:latin typeface="Times New Roman"/>
                <a:cs typeface="Times New Roman"/>
              </a:rPr>
              <a:t> </a:t>
            </a:r>
            <a:r>
              <a:rPr lang="en-US" sz="2400" dirty="0">
                <a:latin typeface="Times New Roman"/>
                <a:cs typeface="Times New Roman"/>
              </a:rPr>
              <a:t>drive.</a:t>
            </a:r>
            <a:r>
              <a:rPr lang="en-US" sz="2400" spc="92" dirty="0">
                <a:latin typeface="Times New Roman"/>
                <a:cs typeface="Times New Roman"/>
              </a:rPr>
              <a:t> </a:t>
            </a:r>
            <a:r>
              <a:rPr lang="en-US" sz="2400" dirty="0">
                <a:latin typeface="Times New Roman"/>
                <a:cs typeface="Times New Roman"/>
              </a:rPr>
              <a:t>Single-parity</a:t>
            </a:r>
            <a:r>
              <a:rPr lang="en-US" sz="2400" spc="75" dirty="0">
                <a:latin typeface="Times New Roman"/>
                <a:cs typeface="Times New Roman"/>
              </a:rPr>
              <a:t> </a:t>
            </a:r>
            <a:r>
              <a:rPr lang="en-US" sz="2400" dirty="0">
                <a:latin typeface="Times New Roman"/>
                <a:cs typeface="Times New Roman"/>
              </a:rPr>
              <a:t>RAID</a:t>
            </a:r>
            <a:r>
              <a:rPr lang="en-US" sz="2400" spc="95" dirty="0">
                <a:latin typeface="Times New Roman"/>
                <a:cs typeface="Times New Roman"/>
              </a:rPr>
              <a:t> </a:t>
            </a:r>
            <a:r>
              <a:rPr lang="en-US" sz="2400" dirty="0">
                <a:latin typeface="Times New Roman"/>
                <a:cs typeface="Times New Roman"/>
              </a:rPr>
              <a:t>levels</a:t>
            </a:r>
            <a:r>
              <a:rPr lang="en-US" sz="2400" spc="95" dirty="0">
                <a:latin typeface="Times New Roman"/>
                <a:cs typeface="Times New Roman"/>
              </a:rPr>
              <a:t> </a:t>
            </a:r>
            <a:r>
              <a:rPr lang="en-US" sz="2400" dirty="0">
                <a:latin typeface="Times New Roman"/>
                <a:cs typeface="Times New Roman"/>
              </a:rPr>
              <a:t>are</a:t>
            </a:r>
            <a:r>
              <a:rPr lang="en-US" sz="2400" spc="85" dirty="0">
                <a:latin typeface="Times New Roman"/>
                <a:cs typeface="Times New Roman"/>
              </a:rPr>
              <a:t> </a:t>
            </a:r>
            <a:r>
              <a:rPr lang="en-US" sz="2400" dirty="0">
                <a:latin typeface="Times New Roman"/>
                <a:cs typeface="Times New Roman"/>
              </a:rPr>
              <a:t>as</a:t>
            </a:r>
            <a:r>
              <a:rPr lang="en-US" sz="2400" spc="95" dirty="0">
                <a:latin typeface="Times New Roman"/>
                <a:cs typeface="Times New Roman"/>
              </a:rPr>
              <a:t> </a:t>
            </a:r>
            <a:r>
              <a:rPr lang="en-US" sz="2400" dirty="0">
                <a:latin typeface="Times New Roman"/>
                <a:cs typeface="Times New Roman"/>
              </a:rPr>
              <a:t>vulnerable</a:t>
            </a:r>
            <a:r>
              <a:rPr lang="en-US" sz="2400" spc="92" dirty="0">
                <a:latin typeface="Times New Roman"/>
                <a:cs typeface="Times New Roman"/>
              </a:rPr>
              <a:t> </a:t>
            </a:r>
            <a:r>
              <a:rPr lang="en-US" sz="2400" spc="-17" dirty="0">
                <a:latin typeface="Times New Roman"/>
                <a:cs typeface="Times New Roman"/>
              </a:rPr>
              <a:t>to </a:t>
            </a:r>
            <a:r>
              <a:rPr lang="en-US" sz="2400" dirty="0">
                <a:latin typeface="Times New Roman"/>
                <a:cs typeface="Times New Roman"/>
              </a:rPr>
              <a:t>data</a:t>
            </a:r>
            <a:r>
              <a:rPr lang="en-US" sz="2400" spc="41" dirty="0">
                <a:latin typeface="Times New Roman"/>
                <a:cs typeface="Times New Roman"/>
              </a:rPr>
              <a:t> </a:t>
            </a:r>
            <a:r>
              <a:rPr lang="en-US" sz="2400" dirty="0">
                <a:latin typeface="Times New Roman"/>
                <a:cs typeface="Times New Roman"/>
              </a:rPr>
              <a:t>loss</a:t>
            </a:r>
            <a:r>
              <a:rPr lang="en-US" sz="2400" spc="44" dirty="0">
                <a:latin typeface="Times New Roman"/>
                <a:cs typeface="Times New Roman"/>
              </a:rPr>
              <a:t> </a:t>
            </a:r>
            <a:r>
              <a:rPr lang="en-US" sz="2400" dirty="0">
                <a:latin typeface="Times New Roman"/>
                <a:cs typeface="Times New Roman"/>
              </a:rPr>
              <a:t>as</a:t>
            </a:r>
            <a:r>
              <a:rPr lang="en-US" sz="2400" spc="41" dirty="0">
                <a:latin typeface="Times New Roman"/>
                <a:cs typeface="Times New Roman"/>
              </a:rPr>
              <a:t> </a:t>
            </a:r>
            <a:r>
              <a:rPr lang="en-US" sz="2400" dirty="0">
                <a:latin typeface="Times New Roman"/>
                <a:cs typeface="Times New Roman"/>
              </a:rPr>
              <a:t>a</a:t>
            </a:r>
            <a:r>
              <a:rPr lang="en-US" sz="2400" spc="37" dirty="0">
                <a:latin typeface="Times New Roman"/>
                <a:cs typeface="Times New Roman"/>
              </a:rPr>
              <a:t> </a:t>
            </a:r>
            <a:r>
              <a:rPr lang="en-US" sz="2400" dirty="0">
                <a:latin typeface="Times New Roman"/>
                <a:cs typeface="Times New Roman"/>
              </a:rPr>
              <a:t>RAID</a:t>
            </a:r>
            <a:r>
              <a:rPr lang="en-US" sz="2400" spc="48" dirty="0">
                <a:latin typeface="Times New Roman"/>
                <a:cs typeface="Times New Roman"/>
              </a:rPr>
              <a:t> </a:t>
            </a:r>
            <a:r>
              <a:rPr lang="en-US" sz="2400" dirty="0">
                <a:latin typeface="Times New Roman"/>
                <a:cs typeface="Times New Roman"/>
              </a:rPr>
              <a:t>0</a:t>
            </a:r>
            <a:r>
              <a:rPr lang="en-US" sz="2400" spc="41" dirty="0">
                <a:latin typeface="Times New Roman"/>
                <a:cs typeface="Times New Roman"/>
              </a:rPr>
              <a:t> </a:t>
            </a:r>
            <a:r>
              <a:rPr lang="en-US" sz="2400" dirty="0">
                <a:latin typeface="Times New Roman"/>
                <a:cs typeface="Times New Roman"/>
              </a:rPr>
              <a:t>array</a:t>
            </a:r>
            <a:r>
              <a:rPr lang="en-US" sz="2400" spc="20" dirty="0">
                <a:latin typeface="Times New Roman"/>
                <a:cs typeface="Times New Roman"/>
              </a:rPr>
              <a:t> </a:t>
            </a:r>
            <a:r>
              <a:rPr lang="en-US" sz="2400" dirty="0">
                <a:latin typeface="Times New Roman"/>
                <a:cs typeface="Times New Roman"/>
              </a:rPr>
              <a:t>until</a:t>
            </a:r>
            <a:r>
              <a:rPr lang="en-US" sz="2400" spc="41" dirty="0">
                <a:latin typeface="Times New Roman"/>
                <a:cs typeface="Times New Roman"/>
              </a:rPr>
              <a:t> </a:t>
            </a:r>
            <a:r>
              <a:rPr lang="en-US" sz="2400" dirty="0">
                <a:latin typeface="Times New Roman"/>
                <a:cs typeface="Times New Roman"/>
              </a:rPr>
              <a:t>the</a:t>
            </a:r>
            <a:r>
              <a:rPr lang="en-US" sz="2400" spc="41" dirty="0">
                <a:latin typeface="Times New Roman"/>
                <a:cs typeface="Times New Roman"/>
              </a:rPr>
              <a:t> </a:t>
            </a:r>
            <a:r>
              <a:rPr lang="en-US" sz="2400" dirty="0">
                <a:latin typeface="Times New Roman"/>
                <a:cs typeface="Times New Roman"/>
              </a:rPr>
              <a:t>failed</a:t>
            </a:r>
            <a:r>
              <a:rPr lang="en-US" sz="2400" spc="41" dirty="0">
                <a:latin typeface="Times New Roman"/>
                <a:cs typeface="Times New Roman"/>
              </a:rPr>
              <a:t> </a:t>
            </a:r>
            <a:r>
              <a:rPr lang="en-US" sz="2400" dirty="0">
                <a:latin typeface="Times New Roman"/>
                <a:cs typeface="Times New Roman"/>
              </a:rPr>
              <a:t>drive</a:t>
            </a:r>
            <a:r>
              <a:rPr lang="en-US" sz="2400" spc="41" dirty="0">
                <a:latin typeface="Times New Roman"/>
                <a:cs typeface="Times New Roman"/>
              </a:rPr>
              <a:t> </a:t>
            </a:r>
            <a:r>
              <a:rPr lang="en-US" sz="2400" dirty="0">
                <a:latin typeface="Times New Roman"/>
                <a:cs typeface="Times New Roman"/>
              </a:rPr>
              <a:t>is</a:t>
            </a:r>
            <a:r>
              <a:rPr lang="en-US" sz="2400" spc="41" dirty="0">
                <a:latin typeface="Times New Roman"/>
                <a:cs typeface="Times New Roman"/>
              </a:rPr>
              <a:t> </a:t>
            </a:r>
            <a:r>
              <a:rPr lang="en-US" sz="2400" dirty="0">
                <a:latin typeface="Times New Roman"/>
                <a:cs typeface="Times New Roman"/>
              </a:rPr>
              <a:t>replaced</a:t>
            </a:r>
            <a:r>
              <a:rPr lang="en-US" sz="2400" spc="41" dirty="0">
                <a:latin typeface="Times New Roman"/>
                <a:cs typeface="Times New Roman"/>
              </a:rPr>
              <a:t> </a:t>
            </a:r>
            <a:r>
              <a:rPr lang="en-US" sz="2400" dirty="0">
                <a:latin typeface="Times New Roman"/>
                <a:cs typeface="Times New Roman"/>
              </a:rPr>
              <a:t>and</a:t>
            </a:r>
            <a:r>
              <a:rPr lang="en-US" sz="2400" spc="41" dirty="0">
                <a:latin typeface="Times New Roman"/>
                <a:cs typeface="Times New Roman"/>
              </a:rPr>
              <a:t> </a:t>
            </a:r>
            <a:r>
              <a:rPr lang="en-US" sz="2400" dirty="0">
                <a:latin typeface="Times New Roman"/>
                <a:cs typeface="Times New Roman"/>
              </a:rPr>
              <a:t>its</a:t>
            </a:r>
            <a:r>
              <a:rPr lang="en-US" sz="2400" spc="44" dirty="0">
                <a:latin typeface="Times New Roman"/>
                <a:cs typeface="Times New Roman"/>
              </a:rPr>
              <a:t> </a:t>
            </a:r>
            <a:r>
              <a:rPr lang="en-US" sz="2400" dirty="0">
                <a:latin typeface="Times New Roman"/>
                <a:cs typeface="Times New Roman"/>
              </a:rPr>
              <a:t>data</a:t>
            </a:r>
            <a:r>
              <a:rPr lang="en-US" sz="2400" spc="48" dirty="0">
                <a:latin typeface="Times New Roman"/>
                <a:cs typeface="Times New Roman"/>
              </a:rPr>
              <a:t> </a:t>
            </a:r>
            <a:r>
              <a:rPr lang="en-US" sz="2400" dirty="0">
                <a:latin typeface="Times New Roman"/>
                <a:cs typeface="Times New Roman"/>
              </a:rPr>
              <a:t>rebuilt;</a:t>
            </a:r>
            <a:r>
              <a:rPr lang="en-US" sz="2400" spc="44" dirty="0">
                <a:latin typeface="Times New Roman"/>
                <a:cs typeface="Times New Roman"/>
              </a:rPr>
              <a:t> </a:t>
            </a:r>
            <a:r>
              <a:rPr lang="en-US" sz="2400" dirty="0">
                <a:latin typeface="Times New Roman"/>
                <a:cs typeface="Times New Roman"/>
              </a:rPr>
              <a:t>the</a:t>
            </a:r>
            <a:r>
              <a:rPr lang="en-US" sz="2400" spc="41" dirty="0">
                <a:latin typeface="Times New Roman"/>
                <a:cs typeface="Times New Roman"/>
              </a:rPr>
              <a:t> </a:t>
            </a:r>
            <a:r>
              <a:rPr lang="en-US" sz="2400" spc="-7" dirty="0">
                <a:latin typeface="Times New Roman"/>
                <a:cs typeface="Times New Roman"/>
              </a:rPr>
              <a:t>larger </a:t>
            </a:r>
            <a:r>
              <a:rPr lang="en-US" sz="2400" dirty="0">
                <a:latin typeface="Times New Roman"/>
                <a:cs typeface="Times New Roman"/>
              </a:rPr>
              <a:t>the</a:t>
            </a:r>
            <a:r>
              <a:rPr lang="en-US" sz="2400" spc="95" dirty="0">
                <a:latin typeface="Times New Roman"/>
                <a:cs typeface="Times New Roman"/>
              </a:rPr>
              <a:t> </a:t>
            </a:r>
            <a:r>
              <a:rPr lang="en-US" sz="2400" dirty="0">
                <a:latin typeface="Times New Roman"/>
                <a:cs typeface="Times New Roman"/>
              </a:rPr>
              <a:t>drive,</a:t>
            </a:r>
            <a:r>
              <a:rPr lang="en-US" sz="2400" spc="99" dirty="0">
                <a:latin typeface="Times New Roman"/>
                <a:cs typeface="Times New Roman"/>
              </a:rPr>
              <a:t> </a:t>
            </a:r>
            <a:r>
              <a:rPr lang="en-US" sz="2400" dirty="0">
                <a:latin typeface="Times New Roman"/>
                <a:cs typeface="Times New Roman"/>
              </a:rPr>
              <a:t>the</a:t>
            </a:r>
            <a:r>
              <a:rPr lang="en-US" sz="2400" spc="99" dirty="0">
                <a:latin typeface="Times New Roman"/>
                <a:cs typeface="Times New Roman"/>
              </a:rPr>
              <a:t> </a:t>
            </a:r>
            <a:r>
              <a:rPr lang="en-US" sz="2400" dirty="0">
                <a:latin typeface="Times New Roman"/>
                <a:cs typeface="Times New Roman"/>
              </a:rPr>
              <a:t>longer</a:t>
            </a:r>
            <a:r>
              <a:rPr lang="en-US" sz="2400" spc="95" dirty="0">
                <a:latin typeface="Times New Roman"/>
                <a:cs typeface="Times New Roman"/>
              </a:rPr>
              <a:t> </a:t>
            </a:r>
            <a:r>
              <a:rPr lang="en-US" sz="2400" dirty="0">
                <a:latin typeface="Times New Roman"/>
                <a:cs typeface="Times New Roman"/>
              </a:rPr>
              <a:t>the</a:t>
            </a:r>
            <a:r>
              <a:rPr lang="en-US" sz="2400" spc="106" dirty="0">
                <a:latin typeface="Times New Roman"/>
                <a:cs typeface="Times New Roman"/>
              </a:rPr>
              <a:t> </a:t>
            </a:r>
            <a:r>
              <a:rPr lang="en-US" sz="2400" dirty="0">
                <a:latin typeface="Times New Roman"/>
                <a:cs typeface="Times New Roman"/>
              </a:rPr>
              <a:t>rebuild</a:t>
            </a:r>
            <a:r>
              <a:rPr lang="en-US" sz="2400" spc="102" dirty="0">
                <a:latin typeface="Times New Roman"/>
                <a:cs typeface="Times New Roman"/>
              </a:rPr>
              <a:t> </a:t>
            </a:r>
            <a:r>
              <a:rPr lang="en-US" sz="2400" dirty="0">
                <a:latin typeface="Times New Roman"/>
                <a:cs typeface="Times New Roman"/>
              </a:rPr>
              <a:t>takes.</a:t>
            </a:r>
            <a:r>
              <a:rPr lang="en-US" sz="2400" spc="102" dirty="0">
                <a:latin typeface="Times New Roman"/>
                <a:cs typeface="Times New Roman"/>
              </a:rPr>
              <a:t> </a:t>
            </a:r>
            <a:r>
              <a:rPr lang="en-US" sz="2400" dirty="0">
                <a:latin typeface="Times New Roman"/>
                <a:cs typeface="Times New Roman"/>
              </a:rPr>
              <a:t>Double</a:t>
            </a:r>
            <a:r>
              <a:rPr lang="en-US" sz="2400" spc="109" dirty="0">
                <a:latin typeface="Times New Roman"/>
                <a:cs typeface="Times New Roman"/>
              </a:rPr>
              <a:t> </a:t>
            </a:r>
            <a:r>
              <a:rPr lang="en-US" sz="2400" dirty="0">
                <a:latin typeface="Times New Roman"/>
                <a:cs typeface="Times New Roman"/>
              </a:rPr>
              <a:t>parity</a:t>
            </a:r>
            <a:r>
              <a:rPr lang="en-US" sz="2400" spc="92" dirty="0">
                <a:latin typeface="Times New Roman"/>
                <a:cs typeface="Times New Roman"/>
              </a:rPr>
              <a:t> </a:t>
            </a:r>
            <a:r>
              <a:rPr lang="en-US" sz="2400" dirty="0">
                <a:latin typeface="Times New Roman"/>
                <a:cs typeface="Times New Roman"/>
              </a:rPr>
              <a:t>gives</a:t>
            </a:r>
            <a:r>
              <a:rPr lang="en-US" sz="2400" spc="99" dirty="0">
                <a:latin typeface="Times New Roman"/>
                <a:cs typeface="Times New Roman"/>
              </a:rPr>
              <a:t> </a:t>
            </a:r>
            <a:r>
              <a:rPr lang="en-US" sz="2400" dirty="0">
                <a:latin typeface="Times New Roman"/>
                <a:cs typeface="Times New Roman"/>
              </a:rPr>
              <a:t>additional</a:t>
            </a:r>
            <a:r>
              <a:rPr lang="en-US" sz="2400" spc="102" dirty="0">
                <a:latin typeface="Times New Roman"/>
                <a:cs typeface="Times New Roman"/>
              </a:rPr>
              <a:t> </a:t>
            </a:r>
            <a:r>
              <a:rPr lang="en-US" sz="2400" dirty="0">
                <a:latin typeface="Times New Roman"/>
                <a:cs typeface="Times New Roman"/>
              </a:rPr>
              <a:t>time</a:t>
            </a:r>
            <a:r>
              <a:rPr lang="en-US" sz="2400" spc="99" dirty="0">
                <a:latin typeface="Times New Roman"/>
                <a:cs typeface="Times New Roman"/>
              </a:rPr>
              <a:t> </a:t>
            </a:r>
            <a:r>
              <a:rPr lang="en-US" sz="2400" dirty="0">
                <a:latin typeface="Times New Roman"/>
                <a:cs typeface="Times New Roman"/>
              </a:rPr>
              <a:t>to</a:t>
            </a:r>
            <a:r>
              <a:rPr lang="en-US" sz="2400" spc="102" dirty="0">
                <a:latin typeface="Times New Roman"/>
                <a:cs typeface="Times New Roman"/>
              </a:rPr>
              <a:t> </a:t>
            </a:r>
            <a:r>
              <a:rPr lang="en-US" sz="2400" dirty="0">
                <a:latin typeface="Times New Roman"/>
                <a:cs typeface="Times New Roman"/>
              </a:rPr>
              <a:t>rebuild</a:t>
            </a:r>
            <a:r>
              <a:rPr lang="en-US" sz="2400" spc="102" dirty="0">
                <a:latin typeface="Times New Roman"/>
                <a:cs typeface="Times New Roman"/>
              </a:rPr>
              <a:t> </a:t>
            </a:r>
            <a:r>
              <a:rPr lang="en-US" sz="2400" spc="-17" dirty="0">
                <a:latin typeface="Times New Roman"/>
                <a:cs typeface="Times New Roman"/>
              </a:rPr>
              <a:t>the </a:t>
            </a:r>
            <a:r>
              <a:rPr lang="en-US" sz="2400" dirty="0">
                <a:latin typeface="Times New Roman"/>
                <a:cs typeface="Times New Roman"/>
              </a:rPr>
              <a:t>array</a:t>
            </a:r>
            <a:r>
              <a:rPr lang="en-US" sz="2400" spc="82" dirty="0">
                <a:latin typeface="Times New Roman"/>
                <a:cs typeface="Times New Roman"/>
              </a:rPr>
              <a:t> </a:t>
            </a:r>
            <a:r>
              <a:rPr lang="en-US" sz="2400" dirty="0">
                <a:latin typeface="Times New Roman"/>
                <a:cs typeface="Times New Roman"/>
              </a:rPr>
              <a:t>without</a:t>
            </a:r>
            <a:r>
              <a:rPr lang="en-US" sz="2400" spc="95" dirty="0">
                <a:latin typeface="Times New Roman"/>
                <a:cs typeface="Times New Roman"/>
              </a:rPr>
              <a:t> </a:t>
            </a:r>
            <a:r>
              <a:rPr lang="en-US" sz="2400" dirty="0">
                <a:latin typeface="Times New Roman"/>
                <a:cs typeface="Times New Roman"/>
              </a:rPr>
              <a:t>the</a:t>
            </a:r>
            <a:r>
              <a:rPr lang="en-US" sz="2400" spc="92" dirty="0">
                <a:latin typeface="Times New Roman"/>
                <a:cs typeface="Times New Roman"/>
              </a:rPr>
              <a:t> </a:t>
            </a:r>
            <a:r>
              <a:rPr lang="en-US" sz="2400" dirty="0">
                <a:latin typeface="Times New Roman"/>
                <a:cs typeface="Times New Roman"/>
              </a:rPr>
              <a:t>data</a:t>
            </a:r>
            <a:r>
              <a:rPr lang="en-US" sz="2400" spc="92" dirty="0">
                <a:latin typeface="Times New Roman"/>
                <a:cs typeface="Times New Roman"/>
              </a:rPr>
              <a:t> </a:t>
            </a:r>
            <a:r>
              <a:rPr lang="en-US" sz="2400" dirty="0">
                <a:latin typeface="Times New Roman"/>
                <a:cs typeface="Times New Roman"/>
              </a:rPr>
              <a:t>being</a:t>
            </a:r>
            <a:r>
              <a:rPr lang="en-US" sz="2400" spc="95" dirty="0">
                <a:latin typeface="Times New Roman"/>
                <a:cs typeface="Times New Roman"/>
              </a:rPr>
              <a:t> </a:t>
            </a:r>
            <a:r>
              <a:rPr lang="en-US" sz="2400" dirty="0">
                <a:latin typeface="Times New Roman"/>
                <a:cs typeface="Times New Roman"/>
              </a:rPr>
              <a:t>at</a:t>
            </a:r>
            <a:r>
              <a:rPr lang="en-US" sz="2400" spc="106" dirty="0">
                <a:latin typeface="Times New Roman"/>
                <a:cs typeface="Times New Roman"/>
              </a:rPr>
              <a:t> </a:t>
            </a:r>
            <a:r>
              <a:rPr lang="en-US" sz="2400" dirty="0">
                <a:latin typeface="Times New Roman"/>
                <a:cs typeface="Times New Roman"/>
              </a:rPr>
              <a:t>risk</a:t>
            </a:r>
            <a:r>
              <a:rPr lang="en-US" sz="2400" spc="95" dirty="0">
                <a:latin typeface="Times New Roman"/>
                <a:cs typeface="Times New Roman"/>
              </a:rPr>
              <a:t> </a:t>
            </a:r>
            <a:r>
              <a:rPr lang="en-US" sz="2400" dirty="0">
                <a:latin typeface="Times New Roman"/>
                <a:cs typeface="Times New Roman"/>
              </a:rPr>
              <a:t>if</a:t>
            </a:r>
            <a:r>
              <a:rPr lang="en-US" sz="2400" spc="102" dirty="0">
                <a:latin typeface="Times New Roman"/>
                <a:cs typeface="Times New Roman"/>
              </a:rPr>
              <a:t> </a:t>
            </a:r>
            <a:r>
              <a:rPr lang="en-US" sz="2400" dirty="0">
                <a:latin typeface="Times New Roman"/>
                <a:cs typeface="Times New Roman"/>
              </a:rPr>
              <a:t>a</a:t>
            </a:r>
            <a:r>
              <a:rPr lang="en-US" sz="2400" spc="92" dirty="0">
                <a:latin typeface="Times New Roman"/>
                <a:cs typeface="Times New Roman"/>
              </a:rPr>
              <a:t> </a:t>
            </a:r>
            <a:r>
              <a:rPr lang="en-US" sz="2400" dirty="0">
                <a:latin typeface="Times New Roman"/>
                <a:cs typeface="Times New Roman"/>
              </a:rPr>
              <a:t>single</a:t>
            </a:r>
            <a:r>
              <a:rPr lang="en-US" sz="2400" spc="102" dirty="0">
                <a:latin typeface="Times New Roman"/>
                <a:cs typeface="Times New Roman"/>
              </a:rPr>
              <a:t> </a:t>
            </a:r>
            <a:r>
              <a:rPr lang="en-US" sz="2400" dirty="0">
                <a:latin typeface="Times New Roman"/>
                <a:cs typeface="Times New Roman"/>
              </a:rPr>
              <a:t>additional</a:t>
            </a:r>
            <a:r>
              <a:rPr lang="en-US" sz="2400" spc="95" dirty="0">
                <a:latin typeface="Times New Roman"/>
                <a:cs typeface="Times New Roman"/>
              </a:rPr>
              <a:t> </a:t>
            </a:r>
            <a:r>
              <a:rPr lang="en-US" sz="2400" dirty="0">
                <a:latin typeface="Times New Roman"/>
                <a:cs typeface="Times New Roman"/>
              </a:rPr>
              <a:t>drive</a:t>
            </a:r>
            <a:r>
              <a:rPr lang="en-US" sz="2400" spc="92" dirty="0">
                <a:latin typeface="Times New Roman"/>
                <a:cs typeface="Times New Roman"/>
              </a:rPr>
              <a:t> </a:t>
            </a:r>
            <a:r>
              <a:rPr lang="en-US" sz="2400" dirty="0">
                <a:latin typeface="Times New Roman"/>
                <a:cs typeface="Times New Roman"/>
              </a:rPr>
              <a:t>fails</a:t>
            </a:r>
            <a:r>
              <a:rPr lang="en-US" sz="2400" spc="95" dirty="0">
                <a:latin typeface="Times New Roman"/>
                <a:cs typeface="Times New Roman"/>
              </a:rPr>
              <a:t> </a:t>
            </a:r>
            <a:r>
              <a:rPr lang="en-US" sz="2400" dirty="0">
                <a:latin typeface="Times New Roman"/>
                <a:cs typeface="Times New Roman"/>
              </a:rPr>
              <a:t>before</a:t>
            </a:r>
            <a:r>
              <a:rPr lang="en-US" sz="2400" spc="89" dirty="0">
                <a:latin typeface="Times New Roman"/>
                <a:cs typeface="Times New Roman"/>
              </a:rPr>
              <a:t> </a:t>
            </a:r>
            <a:r>
              <a:rPr lang="en-US" sz="2400" dirty="0">
                <a:latin typeface="Times New Roman"/>
                <a:cs typeface="Times New Roman"/>
              </a:rPr>
              <a:t>the</a:t>
            </a:r>
            <a:r>
              <a:rPr lang="en-US" sz="2400" spc="99" dirty="0">
                <a:latin typeface="Times New Roman"/>
                <a:cs typeface="Times New Roman"/>
              </a:rPr>
              <a:t> </a:t>
            </a:r>
            <a:r>
              <a:rPr lang="en-US" sz="2400" dirty="0">
                <a:latin typeface="Times New Roman"/>
                <a:cs typeface="Times New Roman"/>
              </a:rPr>
              <a:t>rebuild</a:t>
            </a:r>
            <a:r>
              <a:rPr lang="en-US" sz="2400" spc="95" dirty="0">
                <a:latin typeface="Times New Roman"/>
                <a:cs typeface="Times New Roman"/>
              </a:rPr>
              <a:t> </a:t>
            </a:r>
            <a:r>
              <a:rPr lang="en-US" sz="2400" spc="-17" dirty="0">
                <a:latin typeface="Times New Roman"/>
                <a:cs typeface="Times New Roman"/>
              </a:rPr>
              <a:t>is </a:t>
            </a:r>
            <a:r>
              <a:rPr lang="en-US" sz="2400" spc="-7" dirty="0">
                <a:latin typeface="Times New Roman"/>
                <a:cs typeface="Times New Roman"/>
              </a:rPr>
              <a:t>complete.</a:t>
            </a:r>
            <a:endParaRPr lang="en-US" sz="2400" dirty="0">
              <a:latin typeface="Times New Roman"/>
              <a:cs typeface="Times New Roman"/>
            </a:endParaRPr>
          </a:p>
          <a:p>
            <a:endParaRPr lang="en-NP" sz="2400" dirty="0"/>
          </a:p>
        </p:txBody>
      </p:sp>
      <p:sp>
        <p:nvSpPr>
          <p:cNvPr id="4" name="Date Placeholder 3">
            <a:extLst>
              <a:ext uri="{FF2B5EF4-FFF2-40B4-BE49-F238E27FC236}">
                <a16:creationId xmlns:a16="http://schemas.microsoft.com/office/drawing/2014/main" id="{FEC12EA8-869F-962C-8415-F241EEF0F249}"/>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480A5CB8-B298-4989-45C9-775D33A2331A}"/>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9538D0A4-58B7-D80B-492E-7C2C089C24BE}"/>
              </a:ext>
            </a:extLst>
          </p:cNvPr>
          <p:cNvSpPr>
            <a:spLocks noGrp="1"/>
          </p:cNvSpPr>
          <p:nvPr>
            <p:ph type="sldNum" sz="quarter" idx="12"/>
          </p:nvPr>
        </p:nvSpPr>
        <p:spPr/>
        <p:txBody>
          <a:bodyPr/>
          <a:lstStyle/>
          <a:p>
            <a:fld id="{FBB2CDA3-3741-CA4A-A16E-9752FEDAB45F}" type="slidenum">
              <a:rPr lang="en-NP" smtClean="0"/>
              <a:t>59</a:t>
            </a:fld>
            <a:endParaRPr lang="en-NP"/>
          </a:p>
        </p:txBody>
      </p:sp>
    </p:spTree>
    <p:extLst>
      <p:ext uri="{BB962C8B-B14F-4D97-AF65-F5344CB8AC3E}">
        <p14:creationId xmlns:p14="http://schemas.microsoft.com/office/powerpoint/2010/main" val="153031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CF1E-6A4A-CC99-E0B9-7099A755B9F0}"/>
              </a:ext>
            </a:extLst>
          </p:cNvPr>
          <p:cNvSpPr>
            <a:spLocks noGrp="1"/>
          </p:cNvSpPr>
          <p:nvPr>
            <p:ph type="title"/>
          </p:nvPr>
        </p:nvSpPr>
        <p:spPr/>
        <p:txBody>
          <a:bodyPr/>
          <a:lstStyle/>
          <a:p>
            <a:r>
              <a:rPr lang="en-US" sz="4400" b="1" dirty="0">
                <a:uFill>
                  <a:solidFill>
                    <a:srgbClr val="000000"/>
                  </a:solidFill>
                </a:uFill>
                <a:latin typeface="Times New Roman"/>
                <a:cs typeface="Times New Roman"/>
              </a:rPr>
              <a:t>I/O</a:t>
            </a:r>
            <a:r>
              <a:rPr lang="en-US" sz="4400" b="1" spc="-7" dirty="0">
                <a:uFill>
                  <a:solidFill>
                    <a:srgbClr val="000000"/>
                  </a:solidFill>
                </a:uFill>
                <a:latin typeface="Times New Roman"/>
                <a:cs typeface="Times New Roman"/>
              </a:rPr>
              <a:t> Devices</a:t>
            </a:r>
            <a:endParaRPr lang="en-NP" dirty="0"/>
          </a:p>
        </p:txBody>
      </p:sp>
      <p:sp>
        <p:nvSpPr>
          <p:cNvPr id="3" name="Content Placeholder 2">
            <a:extLst>
              <a:ext uri="{FF2B5EF4-FFF2-40B4-BE49-F238E27FC236}">
                <a16:creationId xmlns:a16="http://schemas.microsoft.com/office/drawing/2014/main" id="{1AC8BA8B-C7CB-2832-A9E7-9FD74DA7D2E3}"/>
              </a:ext>
            </a:extLst>
          </p:cNvPr>
          <p:cNvSpPr>
            <a:spLocks noGrp="1"/>
          </p:cNvSpPr>
          <p:nvPr>
            <p:ph idx="1"/>
          </p:nvPr>
        </p:nvSpPr>
        <p:spPr/>
        <p:txBody>
          <a:bodyPr>
            <a:normAutofit fontScale="70000" lnSpcReduction="20000"/>
          </a:bodyPr>
          <a:lstStyle/>
          <a:p>
            <a:pPr marL="177074" marR="19915" indent="155859">
              <a:lnSpc>
                <a:spcPct val="120000"/>
              </a:lnSpc>
              <a:spcBef>
                <a:spcPts val="7"/>
              </a:spcBef>
            </a:pPr>
            <a:r>
              <a:rPr lang="en-US" dirty="0">
                <a:latin typeface="Times New Roman"/>
                <a:cs typeface="Times New Roman"/>
              </a:rPr>
              <a:t>These are the devices that communicate with a computer system by sending signals over a cable.</a:t>
            </a:r>
          </a:p>
          <a:p>
            <a:pPr marL="177074" marR="19915" indent="155859">
              <a:lnSpc>
                <a:spcPct val="120000"/>
              </a:lnSpc>
              <a:spcBef>
                <a:spcPts val="7"/>
              </a:spcBef>
            </a:pPr>
            <a:r>
              <a:rPr lang="en-US" dirty="0">
                <a:latin typeface="Times New Roman"/>
                <a:cs typeface="Times New Roman"/>
              </a:rPr>
              <a:t>The devices use a common set of wires, called bus, for communication.</a:t>
            </a:r>
          </a:p>
          <a:p>
            <a:pPr marL="177074" marR="16885" indent="155859">
              <a:lnSpc>
                <a:spcPct val="120000"/>
              </a:lnSpc>
            </a:pPr>
            <a:r>
              <a:rPr lang="en-US" dirty="0">
                <a:latin typeface="Times New Roman"/>
                <a:cs typeface="Times New Roman"/>
              </a:rPr>
              <a:t>An input device is a device by which the computer takes input from the outside world. </a:t>
            </a:r>
          </a:p>
          <a:p>
            <a:pPr marL="177074" marR="16885" indent="155859">
              <a:lnSpc>
                <a:spcPct val="120000"/>
              </a:lnSpc>
            </a:pPr>
            <a:r>
              <a:rPr lang="en-US" dirty="0">
                <a:latin typeface="Times New Roman"/>
                <a:cs typeface="Times New Roman"/>
              </a:rPr>
              <a:t>An input device:</a:t>
            </a:r>
          </a:p>
          <a:p>
            <a:pPr marL="945560" lvl="3" indent="-155427">
              <a:lnSpc>
                <a:spcPct val="120000"/>
              </a:lnSpc>
              <a:spcBef>
                <a:spcPts val="99"/>
              </a:spcBef>
              <a:buFont typeface="Wingdings"/>
              <a:buChar char=""/>
              <a:tabLst>
                <a:tab pos="488360" algn="l"/>
              </a:tabLst>
            </a:pPr>
            <a:r>
              <a:rPr lang="en-US" sz="2600" dirty="0">
                <a:latin typeface="Times New Roman"/>
                <a:cs typeface="Times New Roman"/>
              </a:rPr>
              <a:t>Accept data from outside world</a:t>
            </a:r>
          </a:p>
          <a:p>
            <a:pPr marL="945560" lvl="3" indent="-155427">
              <a:lnSpc>
                <a:spcPct val="120000"/>
              </a:lnSpc>
              <a:spcBef>
                <a:spcPts val="99"/>
              </a:spcBef>
              <a:buFont typeface="Wingdings"/>
              <a:buChar char=""/>
              <a:tabLst>
                <a:tab pos="488360" algn="l"/>
              </a:tabLst>
            </a:pPr>
            <a:r>
              <a:rPr lang="en-US" sz="2600" dirty="0">
                <a:latin typeface="Times New Roman"/>
                <a:cs typeface="Times New Roman"/>
              </a:rPr>
              <a:t>Convert data in computer readable form</a:t>
            </a:r>
          </a:p>
          <a:p>
            <a:pPr marL="945560" lvl="3" indent="-155427">
              <a:lnSpc>
                <a:spcPct val="120000"/>
              </a:lnSpc>
              <a:spcBef>
                <a:spcPts val="106"/>
              </a:spcBef>
              <a:buFont typeface="Wingdings"/>
              <a:buChar char=""/>
              <a:tabLst>
                <a:tab pos="488360" algn="l"/>
              </a:tabLst>
            </a:pPr>
            <a:r>
              <a:rPr lang="en-US" sz="2600" dirty="0">
                <a:latin typeface="Times New Roman"/>
                <a:cs typeface="Times New Roman"/>
              </a:rPr>
              <a:t>Passes the data to the CPU for further action.</a:t>
            </a:r>
          </a:p>
          <a:p>
            <a:pPr marL="177074" marR="17750" indent="155859">
              <a:lnSpc>
                <a:spcPct val="120000"/>
              </a:lnSpc>
            </a:pPr>
            <a:r>
              <a:rPr lang="en-US" dirty="0">
                <a:latin typeface="Times New Roman"/>
                <a:cs typeface="Times New Roman"/>
              </a:rPr>
              <a:t>An output device is a device by which the computer gives the information to the users. </a:t>
            </a:r>
          </a:p>
          <a:p>
            <a:pPr marL="177074" marR="17750" indent="155859">
              <a:lnSpc>
                <a:spcPct val="120000"/>
              </a:lnSpc>
            </a:pPr>
            <a:r>
              <a:rPr lang="en-US" dirty="0">
                <a:latin typeface="Times New Roman"/>
                <a:cs typeface="Times New Roman"/>
              </a:rPr>
              <a:t>An output device:</a:t>
            </a:r>
          </a:p>
          <a:p>
            <a:pPr marL="945560" lvl="3" indent="-155427">
              <a:lnSpc>
                <a:spcPct val="120000"/>
              </a:lnSpc>
              <a:spcBef>
                <a:spcPts val="99"/>
              </a:spcBef>
              <a:buFont typeface="Wingdings"/>
              <a:buChar char=""/>
              <a:tabLst>
                <a:tab pos="488360" algn="l"/>
              </a:tabLst>
            </a:pPr>
            <a:r>
              <a:rPr lang="en-US" sz="2600" dirty="0">
                <a:latin typeface="Times New Roman"/>
                <a:cs typeface="Times New Roman"/>
              </a:rPr>
              <a:t>Receive data from the CPU in computer readable form.</a:t>
            </a:r>
          </a:p>
          <a:p>
            <a:pPr marL="945560" lvl="3" indent="-155427">
              <a:lnSpc>
                <a:spcPct val="120000"/>
              </a:lnSpc>
              <a:spcBef>
                <a:spcPts val="106"/>
              </a:spcBef>
              <a:buFont typeface="Wingdings"/>
              <a:buChar char=""/>
              <a:tabLst>
                <a:tab pos="488360" algn="l"/>
              </a:tabLst>
            </a:pPr>
            <a:r>
              <a:rPr lang="en-US" sz="2600" dirty="0">
                <a:latin typeface="Times New Roman"/>
                <a:cs typeface="Times New Roman"/>
              </a:rPr>
              <a:t>Convert these information into user readable form.</a:t>
            </a:r>
          </a:p>
          <a:p>
            <a:pPr marL="945560" lvl="3" indent="-155427">
              <a:lnSpc>
                <a:spcPct val="120000"/>
              </a:lnSpc>
              <a:spcBef>
                <a:spcPts val="99"/>
              </a:spcBef>
              <a:buFont typeface="Wingdings"/>
              <a:buChar char=""/>
              <a:tabLst>
                <a:tab pos="488360" algn="l"/>
              </a:tabLst>
            </a:pPr>
            <a:r>
              <a:rPr lang="en-US" sz="2600" dirty="0">
                <a:latin typeface="Times New Roman"/>
                <a:cs typeface="Times New Roman"/>
              </a:rPr>
              <a:t>Gives the result to the user.</a:t>
            </a:r>
          </a:p>
          <a:p>
            <a:pPr>
              <a:lnSpc>
                <a:spcPct val="120000"/>
              </a:lnSpc>
            </a:pPr>
            <a:endParaRPr lang="en-NP" dirty="0"/>
          </a:p>
        </p:txBody>
      </p:sp>
      <p:sp>
        <p:nvSpPr>
          <p:cNvPr id="4" name="Date Placeholder 3">
            <a:extLst>
              <a:ext uri="{FF2B5EF4-FFF2-40B4-BE49-F238E27FC236}">
                <a16:creationId xmlns:a16="http://schemas.microsoft.com/office/drawing/2014/main" id="{A93FB8DD-3974-C50F-C14E-D6524121DF52}"/>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9B470F5E-EFA4-3821-4E26-DD23F08A844C}"/>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2E241DDE-25D3-4CE7-1B36-E11E97F1FF2E}"/>
              </a:ext>
            </a:extLst>
          </p:cNvPr>
          <p:cNvSpPr>
            <a:spLocks noGrp="1"/>
          </p:cNvSpPr>
          <p:nvPr>
            <p:ph type="sldNum" sz="quarter" idx="12"/>
          </p:nvPr>
        </p:nvSpPr>
        <p:spPr/>
        <p:txBody>
          <a:bodyPr/>
          <a:lstStyle/>
          <a:p>
            <a:fld id="{FBB2CDA3-3741-CA4A-A16E-9752FEDAB45F}" type="slidenum">
              <a:rPr lang="en-NP" smtClean="0"/>
              <a:t>6</a:t>
            </a:fld>
            <a:endParaRPr lang="en-NP"/>
          </a:p>
        </p:txBody>
      </p:sp>
    </p:spTree>
    <p:extLst>
      <p:ext uri="{BB962C8B-B14F-4D97-AF65-F5344CB8AC3E}">
        <p14:creationId xmlns:p14="http://schemas.microsoft.com/office/powerpoint/2010/main" val="2068544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59C6A-57D4-5412-3C3B-7B82FF3E83A1}"/>
              </a:ext>
            </a:extLst>
          </p:cNvPr>
          <p:cNvSpPr>
            <a:spLocks noGrp="1"/>
          </p:cNvSpPr>
          <p:nvPr>
            <p:ph idx="1"/>
          </p:nvPr>
        </p:nvSpPr>
        <p:spPr>
          <a:xfrm>
            <a:off x="2519905" y="1690688"/>
            <a:ext cx="7152190" cy="4232416"/>
          </a:xfrm>
        </p:spPr>
        <p:txBody>
          <a:bodyPr/>
          <a:lstStyle/>
          <a:p>
            <a:pPr marL="0" indent="0" algn="ctr">
              <a:buNone/>
            </a:pPr>
            <a:endParaRPr lang="en-NP" dirty="0"/>
          </a:p>
          <a:p>
            <a:pPr marL="0" indent="0" algn="ctr">
              <a:buNone/>
            </a:pPr>
            <a:endParaRPr lang="en-NP" dirty="0"/>
          </a:p>
          <a:p>
            <a:pPr marL="0" indent="0" algn="ctr">
              <a:buNone/>
            </a:pPr>
            <a:r>
              <a:rPr lang="en-NP" sz="6000" dirty="0">
                <a:solidFill>
                  <a:srgbClr val="FF0000"/>
                </a:solidFill>
              </a:rPr>
              <a:t>Thank You</a:t>
            </a:r>
          </a:p>
        </p:txBody>
      </p:sp>
      <p:sp>
        <p:nvSpPr>
          <p:cNvPr id="4" name="Date Placeholder 3">
            <a:extLst>
              <a:ext uri="{FF2B5EF4-FFF2-40B4-BE49-F238E27FC236}">
                <a16:creationId xmlns:a16="http://schemas.microsoft.com/office/drawing/2014/main" id="{162188EF-DC97-65D8-730C-CF3A8A9DFD0E}"/>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43676D34-43F8-77A6-A80F-FE7E79C17E8E}"/>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BD67677C-A075-8275-2AE5-F265E1D7CD52}"/>
              </a:ext>
            </a:extLst>
          </p:cNvPr>
          <p:cNvSpPr>
            <a:spLocks noGrp="1"/>
          </p:cNvSpPr>
          <p:nvPr>
            <p:ph type="sldNum" sz="quarter" idx="12"/>
          </p:nvPr>
        </p:nvSpPr>
        <p:spPr/>
        <p:txBody>
          <a:bodyPr/>
          <a:lstStyle/>
          <a:p>
            <a:fld id="{FBB2CDA3-3741-CA4A-A16E-9752FEDAB45F}" type="slidenum">
              <a:rPr lang="en-NP" smtClean="0"/>
              <a:t>60</a:t>
            </a:fld>
            <a:endParaRPr lang="en-NP"/>
          </a:p>
        </p:txBody>
      </p:sp>
    </p:spTree>
    <p:extLst>
      <p:ext uri="{BB962C8B-B14F-4D97-AF65-F5344CB8AC3E}">
        <p14:creationId xmlns:p14="http://schemas.microsoft.com/office/powerpoint/2010/main" val="21633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21907-E467-7005-DBFA-8AAC170B0A14}"/>
              </a:ext>
            </a:extLst>
          </p:cNvPr>
          <p:cNvSpPr>
            <a:spLocks noGrp="1"/>
          </p:cNvSpPr>
          <p:nvPr>
            <p:ph idx="1"/>
          </p:nvPr>
        </p:nvSpPr>
        <p:spPr/>
        <p:txBody>
          <a:bodyPr/>
          <a:lstStyle/>
          <a:p>
            <a:pPr marL="177074" indent="0">
              <a:lnSpc>
                <a:spcPct val="100000"/>
              </a:lnSpc>
              <a:spcBef>
                <a:spcPts val="3"/>
              </a:spcBef>
              <a:buNone/>
            </a:pPr>
            <a:r>
              <a:rPr lang="en-US" sz="2400" dirty="0">
                <a:latin typeface="Times New Roman"/>
                <a:cs typeface="Times New Roman"/>
              </a:rPr>
              <a:t>I/O devices can be of two types:</a:t>
            </a:r>
          </a:p>
          <a:p>
            <a:pPr marL="177074" indent="0">
              <a:lnSpc>
                <a:spcPct val="100000"/>
              </a:lnSpc>
              <a:spcBef>
                <a:spcPts val="3"/>
              </a:spcBef>
              <a:buNone/>
            </a:pPr>
            <a:r>
              <a:rPr lang="en-US" sz="2200" b="1" dirty="0">
                <a:latin typeface="Times New Roman"/>
                <a:cs typeface="Times New Roman"/>
              </a:rPr>
              <a:t>Block Device: </a:t>
            </a:r>
          </a:p>
          <a:p>
            <a:pPr marL="519974" indent="-342900">
              <a:lnSpc>
                <a:spcPct val="100000"/>
              </a:lnSpc>
              <a:spcBef>
                <a:spcPts val="3"/>
              </a:spcBef>
            </a:pPr>
            <a:r>
              <a:rPr lang="en-US" sz="2200" dirty="0">
                <a:latin typeface="Times New Roman"/>
                <a:cs typeface="Times New Roman"/>
              </a:rPr>
              <a:t>A device which stores information in fixed size blocks, each one with its own address is termed as block device. </a:t>
            </a:r>
          </a:p>
          <a:p>
            <a:pPr marL="519974" indent="-342900">
              <a:lnSpc>
                <a:spcPct val="100000"/>
              </a:lnSpc>
              <a:spcBef>
                <a:spcPts val="3"/>
              </a:spcBef>
            </a:pPr>
            <a:r>
              <a:rPr lang="en-US" sz="2200" dirty="0">
                <a:latin typeface="Times New Roman"/>
                <a:cs typeface="Times New Roman"/>
              </a:rPr>
              <a:t>Common block size would be range from 512 bytes to 32,768 bytes. </a:t>
            </a:r>
          </a:p>
          <a:p>
            <a:pPr marL="519974" indent="-342900">
              <a:lnSpc>
                <a:spcPct val="100000"/>
              </a:lnSpc>
              <a:spcBef>
                <a:spcPts val="3"/>
              </a:spcBef>
            </a:pPr>
            <a:r>
              <a:rPr lang="en-US" sz="2200" dirty="0">
                <a:latin typeface="Times New Roman"/>
                <a:cs typeface="Times New Roman"/>
              </a:rPr>
              <a:t>The main feature of this device is that it reads or writes each block independently.</a:t>
            </a:r>
          </a:p>
          <a:p>
            <a:pPr marL="634274" lvl="1" indent="0">
              <a:lnSpc>
                <a:spcPct val="100000"/>
              </a:lnSpc>
              <a:spcBef>
                <a:spcPts val="106"/>
              </a:spcBef>
              <a:buNone/>
            </a:pPr>
            <a:r>
              <a:rPr lang="en-US" sz="2000" dirty="0">
                <a:latin typeface="Times New Roman"/>
                <a:cs typeface="Times New Roman"/>
              </a:rPr>
              <a:t>			Example: Disks are the most common block devices.</a:t>
            </a:r>
          </a:p>
          <a:p>
            <a:pPr marL="177074" lvl="1" indent="0">
              <a:lnSpc>
                <a:spcPct val="100000"/>
              </a:lnSpc>
              <a:spcBef>
                <a:spcPts val="3"/>
              </a:spcBef>
              <a:buNone/>
            </a:pPr>
            <a:r>
              <a:rPr lang="en-US" sz="2200" b="1" dirty="0">
                <a:latin typeface="Times New Roman"/>
                <a:cs typeface="Times New Roman"/>
              </a:rPr>
              <a:t>Character Device: </a:t>
            </a:r>
          </a:p>
          <a:p>
            <a:pPr marL="519974" lvl="1" indent="-342900">
              <a:lnSpc>
                <a:spcPct val="100000"/>
              </a:lnSpc>
              <a:spcBef>
                <a:spcPts val="3"/>
              </a:spcBef>
            </a:pPr>
            <a:r>
              <a:rPr lang="en-US" sz="2200" dirty="0">
                <a:latin typeface="Times New Roman"/>
                <a:cs typeface="Times New Roman"/>
              </a:rPr>
              <a:t>A character device delivers or accepts a stream of characters, without regard to any block structure. </a:t>
            </a:r>
          </a:p>
          <a:p>
            <a:pPr marL="519974" lvl="1" indent="-342900">
              <a:lnSpc>
                <a:spcPct val="100000"/>
              </a:lnSpc>
              <a:spcBef>
                <a:spcPts val="3"/>
              </a:spcBef>
            </a:pPr>
            <a:r>
              <a:rPr lang="en-US" sz="2200" dirty="0">
                <a:latin typeface="Times New Roman"/>
                <a:cs typeface="Times New Roman"/>
              </a:rPr>
              <a:t>It is not addressable and does not have any seek operation. </a:t>
            </a:r>
          </a:p>
          <a:p>
            <a:pPr marL="177074" marR="19049" lvl="3" indent="0">
              <a:lnSpc>
                <a:spcPct val="100000"/>
              </a:lnSpc>
              <a:spcBef>
                <a:spcPts val="3"/>
              </a:spcBef>
              <a:buNone/>
              <a:tabLst>
                <a:tab pos="488793" algn="l"/>
              </a:tabLst>
            </a:pPr>
            <a:r>
              <a:rPr lang="en-US" sz="2200" dirty="0">
                <a:latin typeface="Times New Roman"/>
                <a:cs typeface="Times New Roman"/>
              </a:rPr>
              <a:t>				Example: printer, mouse, </a:t>
            </a:r>
            <a:r>
              <a:rPr lang="en-US" sz="2200" dirty="0" err="1">
                <a:latin typeface="Times New Roman"/>
                <a:cs typeface="Times New Roman"/>
              </a:rPr>
              <a:t>etc</a:t>
            </a:r>
            <a:endParaRPr lang="en-US" sz="2200" dirty="0">
              <a:latin typeface="Times New Roman"/>
              <a:cs typeface="Times New Roman"/>
            </a:endParaRPr>
          </a:p>
          <a:p>
            <a:pPr>
              <a:lnSpc>
                <a:spcPct val="100000"/>
              </a:lnSpc>
            </a:pPr>
            <a:endParaRPr lang="en-NP" dirty="0"/>
          </a:p>
        </p:txBody>
      </p:sp>
      <p:sp>
        <p:nvSpPr>
          <p:cNvPr id="4" name="Date Placeholder 3">
            <a:extLst>
              <a:ext uri="{FF2B5EF4-FFF2-40B4-BE49-F238E27FC236}">
                <a16:creationId xmlns:a16="http://schemas.microsoft.com/office/drawing/2014/main" id="{92695912-3A6C-554E-EDE4-83EA0FBEFC7D}"/>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CA25C5B4-A4CB-DB99-B392-96061CB9FAE7}"/>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818ED07E-DC83-56F6-3524-DD927F0D4B99}"/>
              </a:ext>
            </a:extLst>
          </p:cNvPr>
          <p:cNvSpPr>
            <a:spLocks noGrp="1"/>
          </p:cNvSpPr>
          <p:nvPr>
            <p:ph type="sldNum" sz="quarter" idx="12"/>
          </p:nvPr>
        </p:nvSpPr>
        <p:spPr/>
        <p:txBody>
          <a:bodyPr/>
          <a:lstStyle/>
          <a:p>
            <a:fld id="{FBB2CDA3-3741-CA4A-A16E-9752FEDAB45F}" type="slidenum">
              <a:rPr lang="en-NP" smtClean="0"/>
              <a:t>7</a:t>
            </a:fld>
            <a:endParaRPr lang="en-NP"/>
          </a:p>
        </p:txBody>
      </p:sp>
    </p:spTree>
    <p:extLst>
      <p:ext uri="{BB962C8B-B14F-4D97-AF65-F5344CB8AC3E}">
        <p14:creationId xmlns:p14="http://schemas.microsoft.com/office/powerpoint/2010/main" val="221737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EB65-BFD5-8316-A6D2-BBD31603F013}"/>
              </a:ext>
            </a:extLst>
          </p:cNvPr>
          <p:cNvSpPr>
            <a:spLocks noGrp="1"/>
          </p:cNvSpPr>
          <p:nvPr>
            <p:ph type="title"/>
          </p:nvPr>
        </p:nvSpPr>
        <p:spPr/>
        <p:txBody>
          <a:bodyPr/>
          <a:lstStyle/>
          <a:p>
            <a:r>
              <a:rPr lang="en-US" sz="4400" b="1" dirty="0">
                <a:uFill>
                  <a:solidFill>
                    <a:srgbClr val="000000"/>
                  </a:solidFill>
                </a:uFill>
                <a:latin typeface="Times New Roman"/>
                <a:cs typeface="Times New Roman"/>
              </a:rPr>
              <a:t>Device</a:t>
            </a:r>
            <a:r>
              <a:rPr lang="en-US" sz="4400" b="1" spc="-24" dirty="0">
                <a:uFill>
                  <a:solidFill>
                    <a:srgbClr val="000000"/>
                  </a:solidFill>
                </a:uFill>
                <a:latin typeface="Times New Roman"/>
                <a:cs typeface="Times New Roman"/>
              </a:rPr>
              <a:t> </a:t>
            </a:r>
            <a:r>
              <a:rPr lang="en-US" sz="4400" b="1" spc="-7" dirty="0">
                <a:uFill>
                  <a:solidFill>
                    <a:srgbClr val="000000"/>
                  </a:solidFill>
                </a:uFill>
                <a:latin typeface="Times New Roman"/>
                <a:cs typeface="Times New Roman"/>
              </a:rPr>
              <a:t>Controllers</a:t>
            </a:r>
            <a:endParaRPr lang="en-NP" dirty="0"/>
          </a:p>
        </p:txBody>
      </p:sp>
      <p:sp>
        <p:nvSpPr>
          <p:cNvPr id="3" name="Content Placeholder 2">
            <a:extLst>
              <a:ext uri="{FF2B5EF4-FFF2-40B4-BE49-F238E27FC236}">
                <a16:creationId xmlns:a16="http://schemas.microsoft.com/office/drawing/2014/main" id="{03814833-5031-4959-C5B8-1222888A264E}"/>
              </a:ext>
            </a:extLst>
          </p:cNvPr>
          <p:cNvSpPr>
            <a:spLocks noGrp="1"/>
          </p:cNvSpPr>
          <p:nvPr>
            <p:ph idx="1"/>
          </p:nvPr>
        </p:nvSpPr>
        <p:spPr>
          <a:xfrm>
            <a:off x="838200" y="1306286"/>
            <a:ext cx="10515600" cy="4870677"/>
          </a:xfrm>
        </p:spPr>
        <p:txBody>
          <a:bodyPr>
            <a:normAutofit fontScale="62500" lnSpcReduction="20000"/>
          </a:bodyPr>
          <a:lstStyle/>
          <a:p>
            <a:pPr>
              <a:lnSpc>
                <a:spcPct val="100000"/>
              </a:lnSpc>
              <a:spcBef>
                <a:spcPts val="7"/>
              </a:spcBef>
            </a:pPr>
            <a:endParaRPr lang="en-US" sz="3100" dirty="0">
              <a:latin typeface="Times New Roman"/>
              <a:cs typeface="Times New Roman"/>
            </a:endParaRPr>
          </a:p>
          <a:p>
            <a:pPr marL="488793" marR="16885" lvl="2" indent="-155859" algn="just">
              <a:lnSpc>
                <a:spcPct val="100000"/>
              </a:lnSpc>
              <a:spcBef>
                <a:spcPts val="170"/>
              </a:spcBef>
              <a:buFont typeface="Wingdings"/>
              <a:buChar char=""/>
              <a:tabLst>
                <a:tab pos="488793" algn="l"/>
              </a:tabLst>
            </a:pPr>
            <a:r>
              <a:rPr lang="en-US" sz="3100" dirty="0">
                <a:latin typeface="Times New Roman"/>
                <a:cs typeface="Times New Roman"/>
              </a:rPr>
              <a:t>An electronic device in the form of chip or circuit board that controls functioning of the I/O device is called the device controller or I/O Controller or adopter. The operating system directly deals with the device controller.</a:t>
            </a:r>
          </a:p>
          <a:p>
            <a:pPr marL="488793" marR="19049" lvl="2" indent="-155859" algn="just">
              <a:lnSpc>
                <a:spcPct val="100000"/>
              </a:lnSpc>
              <a:buFont typeface="Wingdings"/>
              <a:buChar char=""/>
              <a:tabLst>
                <a:tab pos="488793" algn="l"/>
              </a:tabLst>
            </a:pPr>
            <a:r>
              <a:rPr lang="en-US" sz="3100" dirty="0">
                <a:latin typeface="Times New Roman"/>
                <a:cs typeface="Times New Roman"/>
              </a:rPr>
              <a:t>It is the hardware that controls the communication between the system and the peripheral drive unit.</a:t>
            </a:r>
          </a:p>
          <a:p>
            <a:pPr marL="488793" marR="15153" lvl="2" indent="-155859" algn="just">
              <a:lnSpc>
                <a:spcPct val="100000"/>
              </a:lnSpc>
              <a:buFont typeface="Wingdings"/>
              <a:buChar char=""/>
              <a:tabLst>
                <a:tab pos="488793" algn="l"/>
              </a:tabLst>
            </a:pPr>
            <a:r>
              <a:rPr lang="en-US" sz="3100" dirty="0">
                <a:latin typeface="Times New Roman"/>
                <a:cs typeface="Times New Roman"/>
              </a:rPr>
              <a:t>Any device connected to the computer is connected by a plug and socket, and the socket is connected to a device controller.</a:t>
            </a:r>
          </a:p>
          <a:p>
            <a:pPr marL="488793" marR="15586" lvl="2" indent="-155859" algn="just">
              <a:lnSpc>
                <a:spcPct val="100000"/>
              </a:lnSpc>
              <a:buFont typeface="Wingdings"/>
              <a:buChar char=""/>
              <a:tabLst>
                <a:tab pos="488793" algn="l"/>
              </a:tabLst>
            </a:pPr>
            <a:r>
              <a:rPr lang="en-US" sz="3100" dirty="0">
                <a:latin typeface="Times New Roman"/>
                <a:cs typeface="Times New Roman"/>
              </a:rPr>
              <a:t>Each device controller has a local buffer and a command register. It communicates with the CPU by interrupts.</a:t>
            </a:r>
          </a:p>
          <a:p>
            <a:pPr marL="488793" marR="20348" lvl="2" indent="-155859" algn="just">
              <a:lnSpc>
                <a:spcPct val="100000"/>
              </a:lnSpc>
              <a:buFont typeface="Wingdings"/>
              <a:buChar char=""/>
              <a:tabLst>
                <a:tab pos="488793" algn="l"/>
              </a:tabLst>
            </a:pPr>
            <a:r>
              <a:rPr lang="en-US" sz="3100" dirty="0">
                <a:latin typeface="Times New Roman"/>
                <a:cs typeface="Times New Roman"/>
              </a:rPr>
              <a:t>A device's controller plays an important role in the operation of that device; it functions as a bridge between the device and the operating system.</a:t>
            </a:r>
          </a:p>
          <a:p>
            <a:pPr marL="488793" marR="17318" lvl="2" indent="-155859" algn="just">
              <a:lnSpc>
                <a:spcPct val="100000"/>
              </a:lnSpc>
              <a:buFont typeface="Wingdings"/>
              <a:buChar char=""/>
              <a:tabLst>
                <a:tab pos="488793" algn="l"/>
              </a:tabLst>
            </a:pPr>
            <a:r>
              <a:rPr lang="en-US" sz="3100" dirty="0">
                <a:latin typeface="Times New Roman"/>
                <a:cs typeface="Times New Roman"/>
              </a:rPr>
              <a:t>I-O devices generally contain two parts: mechanical and electrical part. This electrical part is known as a device controller and can take the form of a chip on personal computers and mechanical part is a device.</a:t>
            </a:r>
          </a:p>
          <a:p>
            <a:pPr marL="488793" marR="18617" lvl="2" indent="-155859" algn="just">
              <a:lnSpc>
                <a:spcPct val="100000"/>
              </a:lnSpc>
              <a:buFont typeface="Wingdings"/>
              <a:buChar char=""/>
              <a:tabLst>
                <a:tab pos="488793" algn="l"/>
              </a:tabLst>
            </a:pPr>
            <a:r>
              <a:rPr lang="en-US" sz="3100" dirty="0">
                <a:latin typeface="Times New Roman"/>
                <a:cs typeface="Times New Roman"/>
              </a:rPr>
              <a:t>It takes care of low level operations such as error checking, moving disk heads, data transfer, and location of data on the device.</a:t>
            </a:r>
          </a:p>
          <a:p>
            <a:pPr marL="488793" marR="17750" lvl="2" indent="-155859" algn="just">
              <a:lnSpc>
                <a:spcPct val="100000"/>
              </a:lnSpc>
              <a:buFont typeface="Wingdings"/>
              <a:buChar char=""/>
              <a:tabLst>
                <a:tab pos="488793" algn="l"/>
              </a:tabLst>
            </a:pPr>
            <a:r>
              <a:rPr lang="en-US" sz="3100" dirty="0">
                <a:latin typeface="Times New Roman"/>
                <a:cs typeface="Times New Roman"/>
              </a:rPr>
              <a:t>There are many device controllers in a computer system. Example: serial port controller, SCSI bus controller, disk controller</a:t>
            </a:r>
          </a:p>
          <a:p>
            <a:endParaRPr lang="en-NP" dirty="0"/>
          </a:p>
        </p:txBody>
      </p:sp>
      <p:sp>
        <p:nvSpPr>
          <p:cNvPr id="4" name="Date Placeholder 3">
            <a:extLst>
              <a:ext uri="{FF2B5EF4-FFF2-40B4-BE49-F238E27FC236}">
                <a16:creationId xmlns:a16="http://schemas.microsoft.com/office/drawing/2014/main" id="{8AB6525C-86A8-CBC8-6966-7FE66F6FB87A}"/>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6F88BEC6-DB53-25EE-E7F1-52AA6D87C594}"/>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E112FE2D-FBD5-4ADD-1069-9E400A2B373A}"/>
              </a:ext>
            </a:extLst>
          </p:cNvPr>
          <p:cNvSpPr>
            <a:spLocks noGrp="1"/>
          </p:cNvSpPr>
          <p:nvPr>
            <p:ph type="sldNum" sz="quarter" idx="12"/>
          </p:nvPr>
        </p:nvSpPr>
        <p:spPr/>
        <p:txBody>
          <a:bodyPr/>
          <a:lstStyle/>
          <a:p>
            <a:fld id="{FBB2CDA3-3741-CA4A-A16E-9752FEDAB45F}" type="slidenum">
              <a:rPr lang="en-NP" smtClean="0"/>
              <a:t>8</a:t>
            </a:fld>
            <a:endParaRPr lang="en-NP"/>
          </a:p>
        </p:txBody>
      </p:sp>
    </p:spTree>
    <p:extLst>
      <p:ext uri="{BB962C8B-B14F-4D97-AF65-F5344CB8AC3E}">
        <p14:creationId xmlns:p14="http://schemas.microsoft.com/office/powerpoint/2010/main" val="103954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FABFB-9B99-55E7-4D7A-05FE8241BBC5}"/>
              </a:ext>
            </a:extLst>
          </p:cNvPr>
          <p:cNvSpPr>
            <a:spLocks noGrp="1"/>
          </p:cNvSpPr>
          <p:nvPr>
            <p:ph idx="1"/>
          </p:nvPr>
        </p:nvSpPr>
        <p:spPr/>
        <p:txBody>
          <a:bodyPr/>
          <a:lstStyle/>
          <a:p>
            <a:pPr marL="332933">
              <a:lnSpc>
                <a:spcPct val="100000"/>
              </a:lnSpc>
              <a:spcBef>
                <a:spcPts val="900"/>
              </a:spcBef>
            </a:pPr>
            <a:r>
              <a:rPr lang="en-US" sz="2200" dirty="0">
                <a:latin typeface="Times New Roman"/>
                <a:cs typeface="Times New Roman"/>
              </a:rPr>
              <a:t>Function of device controllers:</a:t>
            </a:r>
          </a:p>
          <a:p>
            <a:pPr marL="644219" lvl="3" indent="-155427">
              <a:lnSpc>
                <a:spcPct val="100000"/>
              </a:lnSpc>
              <a:spcBef>
                <a:spcPts val="82"/>
              </a:spcBef>
              <a:buFont typeface="Wingdings"/>
              <a:buChar char=""/>
              <a:tabLst>
                <a:tab pos="644219" algn="l"/>
              </a:tabLst>
            </a:pPr>
            <a:r>
              <a:rPr lang="en-US" sz="2200" dirty="0">
                <a:latin typeface="Times New Roman"/>
                <a:cs typeface="Times New Roman"/>
              </a:rPr>
              <a:t>Stops and starts the activity of the peripheral device.</a:t>
            </a:r>
          </a:p>
          <a:p>
            <a:pPr marL="644219" lvl="3" indent="-155427">
              <a:lnSpc>
                <a:spcPct val="100000"/>
              </a:lnSpc>
              <a:spcBef>
                <a:spcPts val="106"/>
              </a:spcBef>
              <a:buFont typeface="Wingdings"/>
              <a:buChar char=""/>
              <a:tabLst>
                <a:tab pos="644219" algn="l"/>
              </a:tabLst>
            </a:pPr>
            <a:r>
              <a:rPr lang="en-US" sz="2200" dirty="0">
                <a:latin typeface="Times New Roman"/>
                <a:cs typeface="Times New Roman"/>
              </a:rPr>
              <a:t>Generate error checking code.</a:t>
            </a:r>
          </a:p>
          <a:p>
            <a:pPr marL="644219" lvl="3" indent="-155427">
              <a:lnSpc>
                <a:spcPct val="100000"/>
              </a:lnSpc>
              <a:spcBef>
                <a:spcPts val="99"/>
              </a:spcBef>
              <a:buFont typeface="Wingdings"/>
              <a:buChar char=""/>
              <a:tabLst>
                <a:tab pos="644219" algn="l"/>
              </a:tabLst>
            </a:pPr>
            <a:r>
              <a:rPr lang="en-US" sz="2200" dirty="0">
                <a:latin typeface="Times New Roman"/>
                <a:cs typeface="Times New Roman"/>
              </a:rPr>
              <a:t>Checks the error in the data received from the interface.</a:t>
            </a:r>
          </a:p>
          <a:p>
            <a:pPr marL="644219" lvl="3" indent="-155427">
              <a:lnSpc>
                <a:spcPct val="100000"/>
              </a:lnSpc>
              <a:spcBef>
                <a:spcPts val="99"/>
              </a:spcBef>
              <a:buFont typeface="Wingdings"/>
              <a:buChar char=""/>
              <a:tabLst>
                <a:tab pos="644219" algn="l"/>
              </a:tabLst>
            </a:pPr>
            <a:r>
              <a:rPr lang="en-US" sz="2200" dirty="0">
                <a:latin typeface="Times New Roman"/>
                <a:cs typeface="Times New Roman"/>
              </a:rPr>
              <a:t>Abort that command which have errors.</a:t>
            </a:r>
          </a:p>
          <a:p>
            <a:pPr marL="644219" lvl="3" indent="-155427">
              <a:lnSpc>
                <a:spcPct val="100000"/>
              </a:lnSpc>
              <a:spcBef>
                <a:spcPts val="99"/>
              </a:spcBef>
              <a:buFont typeface="Wingdings"/>
              <a:buChar char=""/>
              <a:tabLst>
                <a:tab pos="644219" algn="l"/>
              </a:tabLst>
            </a:pPr>
            <a:r>
              <a:rPr lang="en-US" sz="2200" dirty="0">
                <a:latin typeface="Times New Roman"/>
                <a:cs typeface="Times New Roman"/>
              </a:rPr>
              <a:t>Retry the command having an error</a:t>
            </a:r>
          </a:p>
          <a:p>
            <a:pPr marL="644219" lvl="3" indent="-155427">
              <a:lnSpc>
                <a:spcPct val="100000"/>
              </a:lnSpc>
              <a:spcBef>
                <a:spcPts val="106"/>
              </a:spcBef>
              <a:buFont typeface="Wingdings"/>
              <a:buChar char=""/>
              <a:tabLst>
                <a:tab pos="644219" algn="l"/>
              </a:tabLst>
            </a:pPr>
            <a:r>
              <a:rPr lang="en-US" sz="2200" dirty="0">
                <a:latin typeface="Times New Roman"/>
                <a:cs typeface="Times New Roman"/>
              </a:rPr>
              <a:t>Receives the control signals from the interface unit</a:t>
            </a:r>
          </a:p>
          <a:p>
            <a:pPr marL="644219" lvl="3" indent="-155427">
              <a:lnSpc>
                <a:spcPct val="100000"/>
              </a:lnSpc>
              <a:spcBef>
                <a:spcPts val="99"/>
              </a:spcBef>
              <a:buFont typeface="Wingdings"/>
              <a:buChar char=""/>
              <a:tabLst>
                <a:tab pos="644219" algn="l"/>
              </a:tabLst>
            </a:pPr>
            <a:r>
              <a:rPr lang="en-US" sz="2200" dirty="0">
                <a:latin typeface="Times New Roman"/>
                <a:cs typeface="Times New Roman"/>
              </a:rPr>
              <a:t>Convert the format of the data</a:t>
            </a:r>
          </a:p>
          <a:p>
            <a:pPr marL="644219" lvl="3" indent="-155427">
              <a:lnSpc>
                <a:spcPct val="100000"/>
              </a:lnSpc>
              <a:spcBef>
                <a:spcPts val="99"/>
              </a:spcBef>
              <a:buFont typeface="Wingdings"/>
              <a:buChar char=""/>
              <a:tabLst>
                <a:tab pos="644219" algn="l"/>
              </a:tabLst>
            </a:pPr>
            <a:r>
              <a:rPr lang="en-US" sz="2200" dirty="0">
                <a:latin typeface="Times New Roman"/>
                <a:cs typeface="Times New Roman"/>
              </a:rPr>
              <a:t>Check the status of the device.</a:t>
            </a:r>
          </a:p>
          <a:p>
            <a:endParaRPr lang="en-NP" dirty="0"/>
          </a:p>
        </p:txBody>
      </p:sp>
      <p:sp>
        <p:nvSpPr>
          <p:cNvPr id="4" name="Date Placeholder 3">
            <a:extLst>
              <a:ext uri="{FF2B5EF4-FFF2-40B4-BE49-F238E27FC236}">
                <a16:creationId xmlns:a16="http://schemas.microsoft.com/office/drawing/2014/main" id="{9FF710E1-E60D-6915-1702-6F0D2354C48B}"/>
              </a:ext>
            </a:extLst>
          </p:cNvPr>
          <p:cNvSpPr>
            <a:spLocks noGrp="1"/>
          </p:cNvSpPr>
          <p:nvPr>
            <p:ph type="dt" sz="half" idx="10"/>
          </p:nvPr>
        </p:nvSpPr>
        <p:spPr/>
        <p:txBody>
          <a:bodyPr/>
          <a:lstStyle/>
          <a:p>
            <a:fld id="{D09CA8EE-D9E7-5241-821C-D4838990CDCF}" type="datetime1">
              <a:rPr lang="en-US" smtClean="0"/>
              <a:t>1/23/24</a:t>
            </a:fld>
            <a:endParaRPr lang="en-NP"/>
          </a:p>
        </p:txBody>
      </p:sp>
      <p:sp>
        <p:nvSpPr>
          <p:cNvPr id="5" name="Footer Placeholder 4">
            <a:extLst>
              <a:ext uri="{FF2B5EF4-FFF2-40B4-BE49-F238E27FC236}">
                <a16:creationId xmlns:a16="http://schemas.microsoft.com/office/drawing/2014/main" id="{D9ADD04B-C3EC-F386-2D33-B7164AC6B4FF}"/>
              </a:ext>
            </a:extLst>
          </p:cNvPr>
          <p:cNvSpPr>
            <a:spLocks noGrp="1"/>
          </p:cNvSpPr>
          <p:nvPr>
            <p:ph type="ftr" sz="quarter" idx="11"/>
          </p:nvPr>
        </p:nvSpPr>
        <p:spPr/>
        <p:txBody>
          <a:bodyPr/>
          <a:lstStyle/>
          <a:p>
            <a:r>
              <a:rPr lang="en-US"/>
              <a:t>Prepared by Er. Ganga Gautam</a:t>
            </a:r>
            <a:endParaRPr lang="en-NP"/>
          </a:p>
        </p:txBody>
      </p:sp>
      <p:sp>
        <p:nvSpPr>
          <p:cNvPr id="6" name="Slide Number Placeholder 5">
            <a:extLst>
              <a:ext uri="{FF2B5EF4-FFF2-40B4-BE49-F238E27FC236}">
                <a16:creationId xmlns:a16="http://schemas.microsoft.com/office/drawing/2014/main" id="{CE8AE490-D83A-2C1D-31B4-45CFCD729CF7}"/>
              </a:ext>
            </a:extLst>
          </p:cNvPr>
          <p:cNvSpPr>
            <a:spLocks noGrp="1"/>
          </p:cNvSpPr>
          <p:nvPr>
            <p:ph type="sldNum" sz="quarter" idx="12"/>
          </p:nvPr>
        </p:nvSpPr>
        <p:spPr/>
        <p:txBody>
          <a:bodyPr/>
          <a:lstStyle/>
          <a:p>
            <a:fld id="{FBB2CDA3-3741-CA4A-A16E-9752FEDAB45F}" type="slidenum">
              <a:rPr lang="en-NP" smtClean="0"/>
              <a:t>9</a:t>
            </a:fld>
            <a:endParaRPr lang="en-NP"/>
          </a:p>
        </p:txBody>
      </p:sp>
    </p:spTree>
    <p:extLst>
      <p:ext uri="{BB962C8B-B14F-4D97-AF65-F5344CB8AC3E}">
        <p14:creationId xmlns:p14="http://schemas.microsoft.com/office/powerpoint/2010/main" val="235512545"/>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2204</TotalTime>
  <Words>7716</Words>
  <Application>Microsoft Macintosh PowerPoint</Application>
  <PresentationFormat>Widescreen</PresentationFormat>
  <Paragraphs>505</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-webkit-standard</vt:lpstr>
      <vt:lpstr>Arial</vt:lpstr>
      <vt:lpstr>Calibri</vt:lpstr>
      <vt:lpstr>Calibri Light</vt:lpstr>
      <vt:lpstr>CIDFont+F2</vt:lpstr>
      <vt:lpstr>Times New Roman</vt:lpstr>
      <vt:lpstr>TimesNewRomanPS</vt:lpstr>
      <vt:lpstr>TimesNewRomanPSMT</vt:lpstr>
      <vt:lpstr>Wingdings</vt:lpstr>
      <vt:lpstr>Office Theme 2013 - 2022</vt:lpstr>
      <vt:lpstr>Operating System</vt:lpstr>
      <vt:lpstr>PowerPoint Presentation</vt:lpstr>
      <vt:lpstr>OUTLINES:</vt:lpstr>
      <vt:lpstr>Introduction</vt:lpstr>
      <vt:lpstr>Principle of I/O Hardware</vt:lpstr>
      <vt:lpstr>I/O Devices</vt:lpstr>
      <vt:lpstr>PowerPoint Presentation</vt:lpstr>
      <vt:lpstr>Device Controllers</vt:lpstr>
      <vt:lpstr>PowerPoint Presentation</vt:lpstr>
      <vt:lpstr>Memory Mapped I/O</vt:lpstr>
      <vt:lpstr>Direct Memory Access (DMA)</vt:lpstr>
      <vt:lpstr>PowerPoint Presentation</vt:lpstr>
      <vt:lpstr>PowerPoint Presentation</vt:lpstr>
      <vt:lpstr>PowerPoint Presentation</vt:lpstr>
      <vt:lpstr>Principle Of I/O Software</vt:lpstr>
      <vt:lpstr>Program I/O</vt:lpstr>
      <vt:lpstr>PowerPoint Presentation</vt:lpstr>
      <vt:lpstr>Interrupt Driven I/O</vt:lpstr>
      <vt:lpstr>PowerPoint Presentation</vt:lpstr>
      <vt:lpstr>I/O Using DMA</vt:lpstr>
      <vt:lpstr>PowerPoint Presentation</vt:lpstr>
      <vt:lpstr>PowerPoint Presentation</vt:lpstr>
      <vt:lpstr>I/O Software Layers</vt:lpstr>
      <vt:lpstr>Interrupt Handler</vt:lpstr>
      <vt:lpstr>Device Drivers</vt:lpstr>
      <vt:lpstr>Device Independent I/O Software</vt:lpstr>
      <vt:lpstr>User Space I/O Software</vt:lpstr>
      <vt:lpstr>System Resources: Preemptable and non- preemptable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 Detection:</vt:lpstr>
      <vt:lpstr>PowerPoint Presentation</vt:lpstr>
      <vt:lpstr>Deadlock Avoidance:</vt:lpstr>
      <vt:lpstr>PowerPoint Presentation</vt:lpstr>
      <vt:lpstr>PowerPoint Presentation</vt:lpstr>
      <vt:lpstr>PowerPoint Presentation</vt:lpstr>
      <vt:lpstr>Detection and Recovery</vt:lpstr>
      <vt:lpstr>The Ostrich Algorithm</vt:lpstr>
      <vt:lpstr>Disk</vt:lpstr>
      <vt:lpstr>Technical terms related to Disk Drive:</vt:lpstr>
      <vt:lpstr>PowerPoint Presentation</vt:lpstr>
      <vt:lpstr>PowerPoint Presentation</vt:lpstr>
      <vt:lpstr>RAM Disk</vt:lpstr>
      <vt:lpstr>Idea behind RAM Disk</vt:lpstr>
      <vt:lpstr>PowerPoint Presentation</vt:lpstr>
      <vt:lpstr>PowerPoint Presentation</vt:lpstr>
      <vt:lpstr>RAID</vt:lpstr>
      <vt:lpstr>PowerPoint Presentation</vt:lpstr>
      <vt:lpstr>RAID Levels: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Roshan</dc:creator>
  <cp:lastModifiedBy>Gautam, Roshan</cp:lastModifiedBy>
  <cp:revision>44</cp:revision>
  <dcterms:created xsi:type="dcterms:W3CDTF">2023-10-03T05:25:39Z</dcterms:created>
  <dcterms:modified xsi:type="dcterms:W3CDTF">2024-01-23T02:56:05Z</dcterms:modified>
</cp:coreProperties>
</file>