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  <p:sldId id="281" r:id="rId17"/>
    <p:sldId id="270" r:id="rId18"/>
    <p:sldId id="271" r:id="rId19"/>
    <p:sldId id="272" r:id="rId20"/>
    <p:sldId id="274" r:id="rId21"/>
    <p:sldId id="275" r:id="rId22"/>
    <p:sldId id="276" r:id="rId23"/>
    <p:sldId id="273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QSGR628BIS" TargetMode="External"/><Relationship Id="rId2" Type="http://schemas.openxmlformats.org/officeDocument/2006/relationships/hyperlink" Target="https://en.wikipedia.org/wiki/Postal_codes_in_Singap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ra.gov.sg/Corporate/Property/Property-Data/Private-Residential-Properti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6732-DB27-4859-B59C-D1A6A881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Capstone Project - The Battle of Neighborhoods (Week 2)-</a:t>
            </a:r>
            <a:br>
              <a:rPr lang="en-US" dirty="0"/>
            </a:br>
            <a:r>
              <a:rPr lang="en-SG" dirty="0"/>
              <a:t>Private Property Sales Prices</a:t>
            </a:r>
            <a:br>
              <a:rPr lang="en-SG" dirty="0"/>
            </a:br>
            <a:r>
              <a:rPr lang="en-SG" dirty="0"/>
              <a:t>Data Analysis of Singapore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361CF-EA5C-4E7B-ABA1-1F4FD3F1C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SG" dirty="0"/>
              <a:t>By: </a:t>
            </a:r>
            <a:r>
              <a:rPr lang="en-SG" dirty="0" err="1"/>
              <a:t>Su</a:t>
            </a:r>
            <a:r>
              <a:rPr lang="en-SG" dirty="0"/>
              <a:t> Yiping</a:t>
            </a:r>
          </a:p>
        </p:txBody>
      </p:sp>
    </p:spTree>
    <p:extLst>
      <p:ext uri="{BB962C8B-B14F-4D97-AF65-F5344CB8AC3E}">
        <p14:creationId xmlns:p14="http://schemas.microsoft.com/office/powerpoint/2010/main" val="146085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52BA-C515-49AD-9E14-8D23F7A2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19440"/>
          </a:xfrm>
        </p:spPr>
        <p:txBody>
          <a:bodyPr/>
          <a:lstStyle/>
          <a:p>
            <a:r>
              <a:rPr lang="en-SG" dirty="0"/>
              <a:t>The private property sale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3723A5-B720-45D4-9C8D-E45BAA51BA9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73193" y="1111534"/>
            <a:ext cx="5176911" cy="49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3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6342-ACEA-403A-B2E3-2768BB11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8252"/>
          </a:xfrm>
        </p:spPr>
        <p:txBody>
          <a:bodyPr/>
          <a:lstStyle/>
          <a:p>
            <a:r>
              <a:rPr lang="en-SG" b="1" dirty="0"/>
              <a:t>Methodology</a:t>
            </a:r>
            <a:endParaRPr lang="en-S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7A2AC1-D064-4851-929B-8B3404D4E9C2}"/>
              </a:ext>
            </a:extLst>
          </p:cNvPr>
          <p:cNvGrpSpPr/>
          <p:nvPr/>
        </p:nvGrpSpPr>
        <p:grpSpPr>
          <a:xfrm>
            <a:off x="4556764" y="1406770"/>
            <a:ext cx="3077845" cy="4602480"/>
            <a:chOff x="0" y="0"/>
            <a:chExt cx="3078232" cy="460306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BBD7AC6-653D-4C9A-991C-B3181D569A49}"/>
                </a:ext>
              </a:extLst>
            </p:cNvPr>
            <p:cNvGrpSpPr/>
            <p:nvPr/>
          </p:nvGrpSpPr>
          <p:grpSpPr>
            <a:xfrm>
              <a:off x="0" y="0"/>
              <a:ext cx="3076575" cy="3905250"/>
              <a:chOff x="0" y="0"/>
              <a:chExt cx="3076575" cy="390525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F77C1D1-937F-4D2E-9CC8-DA0993A144E7}"/>
                  </a:ext>
                </a:extLst>
              </p:cNvPr>
              <p:cNvGrpSpPr/>
              <p:nvPr/>
            </p:nvGrpSpPr>
            <p:grpSpPr>
              <a:xfrm>
                <a:off x="0" y="0"/>
                <a:ext cx="3076575" cy="3219450"/>
                <a:chOff x="0" y="0"/>
                <a:chExt cx="3076575" cy="321945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32B758E-327D-4F5D-A3A3-A62C3052E64D}"/>
                    </a:ext>
                  </a:extLst>
                </p:cNvPr>
                <p:cNvGrpSpPr/>
                <p:nvPr/>
              </p:nvGrpSpPr>
              <p:grpSpPr>
                <a:xfrm>
                  <a:off x="19050" y="0"/>
                  <a:ext cx="3057525" cy="2085975"/>
                  <a:chOff x="19050" y="0"/>
                  <a:chExt cx="3057525" cy="2085975"/>
                </a:xfrm>
              </p:grpSpPr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546BEE90-B671-4977-B0B9-869BF62E50D6}"/>
                      </a:ext>
                    </a:extLst>
                  </p:cNvPr>
                  <p:cNvSpPr/>
                  <p:nvPr/>
                </p:nvSpPr>
                <p:spPr>
                  <a:xfrm>
                    <a:off x="38100" y="0"/>
                    <a:ext cx="3038475" cy="42862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SG" sz="1800">
                        <a:solidFill>
                          <a:srgbClr val="FFFFFF"/>
                        </a:solidFill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Collect the data</a:t>
                    </a:r>
                    <a:endParaRPr lang="en-SG" sz="1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31C7281-A661-431D-ACD9-09D548BF76CC}"/>
                      </a:ext>
                    </a:extLst>
                  </p:cNvPr>
                  <p:cNvCxnSpPr/>
                  <p:nvPr/>
                </p:nvCxnSpPr>
                <p:spPr>
                  <a:xfrm>
                    <a:off x="1557338" y="428625"/>
                    <a:ext cx="4762" cy="26670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21008530-236E-462C-A716-BCFA6AA432A8}"/>
                      </a:ext>
                    </a:extLst>
                  </p:cNvPr>
                  <p:cNvSpPr/>
                  <p:nvPr/>
                </p:nvSpPr>
                <p:spPr>
                  <a:xfrm>
                    <a:off x="38100" y="685800"/>
                    <a:ext cx="3038475" cy="42862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SG" sz="1800">
                        <a:solidFill>
                          <a:srgbClr val="FFFFFF"/>
                        </a:solidFill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Explore the data</a:t>
                    </a:r>
                    <a:endParaRPr lang="en-SG" sz="1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FA969D45-0AE9-45A0-A512-A74F4C19A9DA}"/>
                      </a:ext>
                    </a:extLst>
                  </p:cNvPr>
                  <p:cNvCxnSpPr/>
                  <p:nvPr/>
                </p:nvCxnSpPr>
                <p:spPr>
                  <a:xfrm>
                    <a:off x="1557338" y="1114425"/>
                    <a:ext cx="4762" cy="26670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1E322C09-54B8-4237-9F70-6FEAB8265BDF}"/>
                      </a:ext>
                    </a:extLst>
                  </p:cNvPr>
                  <p:cNvSpPr/>
                  <p:nvPr/>
                </p:nvSpPr>
                <p:spPr>
                  <a:xfrm>
                    <a:off x="19050" y="1390650"/>
                    <a:ext cx="3038475" cy="42862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SG" sz="1800">
                        <a:solidFill>
                          <a:srgbClr val="FFFFFF"/>
                        </a:solidFill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Visualize the map</a:t>
                    </a:r>
                    <a:endParaRPr lang="en-SG" sz="1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ECCC3219-D545-450A-9034-F42FB5B53E78}"/>
                      </a:ext>
                    </a:extLst>
                  </p:cNvPr>
                  <p:cNvCxnSpPr/>
                  <p:nvPr/>
                </p:nvCxnSpPr>
                <p:spPr>
                  <a:xfrm>
                    <a:off x="1547813" y="1819275"/>
                    <a:ext cx="4762" cy="26670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C9B946A9-D60F-4C57-AD4A-05224CFFF287}"/>
                    </a:ext>
                  </a:extLst>
                </p:cNvPr>
                <p:cNvSpPr/>
                <p:nvPr/>
              </p:nvSpPr>
              <p:spPr>
                <a:xfrm>
                  <a:off x="0" y="2790825"/>
                  <a:ext cx="3038475" cy="4286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SG" sz="1800">
                      <a:solidFill>
                        <a:srgbClr val="FFFFFF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Clusters in Singapore</a:t>
                  </a:r>
                  <a:endParaRPr lang="en-SG" sz="1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6932049-D6B9-41DA-900B-EBE7442BE667}"/>
                  </a:ext>
                </a:extLst>
              </p:cNvPr>
              <p:cNvSpPr/>
              <p:nvPr/>
            </p:nvSpPr>
            <p:spPr>
              <a:xfrm>
                <a:off x="9525" y="2095500"/>
                <a:ext cx="303847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SG" sz="1800">
                    <a:solidFill>
                      <a:srgbClr val="FFFFF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Data pre-processing </a:t>
                </a:r>
                <a:endParaRPr lang="en-SG" sz="1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7FDD88F-90FC-4AC2-B9CD-4FCBA6A370A7}"/>
                  </a:ext>
                </a:extLst>
              </p:cNvPr>
              <p:cNvCxnSpPr/>
              <p:nvPr/>
            </p:nvCxnSpPr>
            <p:spPr>
              <a:xfrm>
                <a:off x="1528763" y="2524125"/>
                <a:ext cx="4762" cy="2667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6DAD251-39A7-43A0-BE0B-E41AEB8C7EC5}"/>
                  </a:ext>
                </a:extLst>
              </p:cNvPr>
              <p:cNvSpPr/>
              <p:nvPr/>
            </p:nvSpPr>
            <p:spPr>
              <a:xfrm>
                <a:off x="0" y="3476625"/>
                <a:ext cx="303847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SG" sz="1800">
                    <a:solidFill>
                      <a:srgbClr val="FFFFFF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Analysis the data</a:t>
                </a:r>
                <a:endParaRPr lang="en-SG" sz="1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9E3DE3D-9ED6-4C3A-BA93-4D91876CA4AF}"/>
                  </a:ext>
                </a:extLst>
              </p:cNvPr>
              <p:cNvCxnSpPr/>
              <p:nvPr/>
            </p:nvCxnSpPr>
            <p:spPr>
              <a:xfrm>
                <a:off x="1490663" y="3209925"/>
                <a:ext cx="4762" cy="2667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A6C87DF-275F-4309-BD2D-49D19C9DBC27}"/>
                </a:ext>
              </a:extLst>
            </p:cNvPr>
            <p:cNvSpPr/>
            <p:nvPr/>
          </p:nvSpPr>
          <p:spPr>
            <a:xfrm>
              <a:off x="39757" y="4174435"/>
              <a:ext cx="3038475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1800">
                  <a:solidFill>
                    <a:srgbClr val="FFFFFF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Data Visualization</a:t>
              </a:r>
              <a:endParaRPr lang="en-SG" sz="1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7A036F-4B60-4AC3-8FD0-7702FF03AC8D}"/>
                </a:ext>
              </a:extLst>
            </p:cNvPr>
            <p:cNvCxnSpPr/>
            <p:nvPr/>
          </p:nvCxnSpPr>
          <p:spPr>
            <a:xfrm>
              <a:off x="1526650" y="3904090"/>
              <a:ext cx="4762" cy="2667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418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A420-DE34-4778-A0A5-8AB398CB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9778"/>
          </a:xfrm>
        </p:spPr>
        <p:txBody>
          <a:bodyPr/>
          <a:lstStyle/>
          <a:p>
            <a:r>
              <a:rPr lang="en-SG" b="1" dirty="0"/>
              <a:t>Visualization Tools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774B-2EF0-4B7B-B169-CB895CA3BE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8296"/>
            <a:ext cx="10363826" cy="4482903"/>
          </a:xfrm>
        </p:spPr>
        <p:txBody>
          <a:bodyPr/>
          <a:lstStyle/>
          <a:p>
            <a:r>
              <a:rPr lang="en-SG" dirty="0"/>
              <a:t>Using Pie Graph Top Business Type Ratio for Singapore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23C9C-32BE-4B46-B8B4-EC36EE4B09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28026" y="1728029"/>
            <a:ext cx="6436479" cy="427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6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6D11-C696-4A4E-B0A4-D68F4354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47674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Visualization Tools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165E-1E54-41A2-AF53-C7FC475B06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66192"/>
            <a:ext cx="10363826" cy="4625007"/>
          </a:xfrm>
        </p:spPr>
        <p:txBody>
          <a:bodyPr/>
          <a:lstStyle/>
          <a:p>
            <a:r>
              <a:rPr lang="en-SG" dirty="0"/>
              <a:t>Using Pie Chart to Analyze Top Business Type for Every General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12070-D95F-4CEC-9E9D-21ECD375DA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177" y="1626179"/>
            <a:ext cx="5731510" cy="2516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A45D8-62DD-4BA6-98B9-D8EEAC82D8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687" y="1704064"/>
            <a:ext cx="5731510" cy="2388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437398-A8CF-4AE5-9588-71B33411059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4177" y="4142683"/>
            <a:ext cx="5731510" cy="2397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F4A54-A3E2-41F1-AE4E-2116FFC47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687" y="4059191"/>
            <a:ext cx="5509672" cy="26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2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6D11-C696-4A4E-B0A4-D68F4354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47674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Visualization Tools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165E-1E54-41A2-AF53-C7FC475B06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66192"/>
            <a:ext cx="10363826" cy="4625007"/>
          </a:xfrm>
        </p:spPr>
        <p:txBody>
          <a:bodyPr/>
          <a:lstStyle/>
          <a:p>
            <a:r>
              <a:rPr lang="en-SG" dirty="0"/>
              <a:t>Using Bar Graph to Analyze Food, Outdoors &amp; Recreation and Shop &amp; Service for Postal District in Singapore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F65B1-274C-49A4-BD80-762BCC67D1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1687" y="1932888"/>
            <a:ext cx="9617612" cy="462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2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4101-D31E-451A-84C2-8D5CF177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19440"/>
          </a:xfrm>
        </p:spPr>
        <p:txBody>
          <a:bodyPr/>
          <a:lstStyle/>
          <a:p>
            <a:r>
              <a:rPr lang="en-SG" b="1" dirty="0"/>
              <a:t>Visualization Tools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34071-983E-4CBC-909D-E2E7754BD0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37958"/>
            <a:ext cx="10363826" cy="4553241"/>
          </a:xfrm>
        </p:spPr>
        <p:txBody>
          <a:bodyPr/>
          <a:lstStyle/>
          <a:p>
            <a:r>
              <a:rPr lang="en-SG" dirty="0"/>
              <a:t>The geographical visualization of the different location for Singapore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15C32-F478-4535-92FF-DC08A81C5C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7792" y="1645920"/>
            <a:ext cx="10489808" cy="47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4101-D31E-451A-84C2-8D5CF177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19440"/>
          </a:xfrm>
        </p:spPr>
        <p:txBody>
          <a:bodyPr/>
          <a:lstStyle/>
          <a:p>
            <a:r>
              <a:rPr lang="en-SG" b="1" dirty="0"/>
              <a:t>Visualization Tools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34071-983E-4CBC-909D-E2E7754BD0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37958"/>
            <a:ext cx="10363826" cy="4553241"/>
          </a:xfrm>
        </p:spPr>
        <p:txBody>
          <a:bodyPr/>
          <a:lstStyle/>
          <a:p>
            <a:pPr lvl="0"/>
            <a:r>
              <a:rPr lang="en-SG" dirty="0"/>
              <a:t>The K-Means geographical visualization</a:t>
            </a:r>
          </a:p>
          <a:p>
            <a:pPr marL="0" lv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68BAF-21FA-4190-A1AD-1167362811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678" y="1617785"/>
            <a:ext cx="11226018" cy="49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9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6D11-C696-4A4E-B0A4-D68F4354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47674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Visualization Tools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C0731-1F08-40FB-8974-AA7E469AA0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7553" y="1166192"/>
            <a:ext cx="9356267" cy="48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48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6D11-C696-4A4E-B0A4-D68F4354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47674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Visualization Tools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BBF0A9-AF9D-471A-BAB3-2BDDA80996C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23028" y="1166192"/>
            <a:ext cx="6091310" cy="48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4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6D11-C696-4A4E-B0A4-D68F4354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47674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Visualization Tools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E3E27-C6BB-48AD-998B-75098610DD2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37095" y="1166192"/>
            <a:ext cx="6231988" cy="49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6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ED28-2457-4B4F-8108-2476B014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828" y="806216"/>
            <a:ext cx="517459" cy="4797286"/>
          </a:xfrm>
        </p:spPr>
        <p:txBody>
          <a:bodyPr>
            <a:normAutofit/>
          </a:bodyPr>
          <a:lstStyle/>
          <a:p>
            <a:r>
              <a:rPr lang="en-SG" sz="40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BA71-468A-4C01-B842-FA218150AF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21426" y="806216"/>
            <a:ext cx="7156174" cy="4984984"/>
          </a:xfrm>
        </p:spPr>
        <p:txBody>
          <a:bodyPr>
            <a:normAutofit/>
          </a:bodyPr>
          <a:lstStyle/>
          <a:p>
            <a:r>
              <a:rPr lang="en-SG" sz="2400" b="1" dirty="0"/>
              <a:t>Introduction</a:t>
            </a:r>
          </a:p>
          <a:p>
            <a:r>
              <a:rPr lang="en-SG" sz="2400" b="1" dirty="0"/>
              <a:t>Objectives</a:t>
            </a:r>
          </a:p>
          <a:p>
            <a:r>
              <a:rPr lang="en-SG" sz="2400" b="1" dirty="0"/>
              <a:t>Python Tools</a:t>
            </a:r>
          </a:p>
          <a:p>
            <a:r>
              <a:rPr lang="en-SG" sz="2400" b="1" dirty="0"/>
              <a:t>About Data Set</a:t>
            </a:r>
          </a:p>
          <a:p>
            <a:r>
              <a:rPr lang="en-SG" sz="2400" b="1" dirty="0"/>
              <a:t>Methodology</a:t>
            </a:r>
          </a:p>
          <a:p>
            <a:r>
              <a:rPr lang="en-SG" sz="2400" b="1" dirty="0"/>
              <a:t>data Visualization</a:t>
            </a:r>
          </a:p>
          <a:p>
            <a:r>
              <a:rPr lang="en-SG" sz="2400" b="1" dirty="0"/>
              <a:t>Conclusion</a:t>
            </a:r>
          </a:p>
          <a:p>
            <a:r>
              <a:rPr lang="en-SG" sz="24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932748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6D11-C696-4A4E-B0A4-D68F4354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47674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Visualization Tools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428584-1F0E-4047-9987-B2C0E494367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09687" y="1893094"/>
            <a:ext cx="95726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7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6D11-C696-4A4E-B0A4-D68F4354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47674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Visualization Tools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27D2D-35E5-4301-8288-84F19B95852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89927" y="1166813"/>
            <a:ext cx="9212145" cy="46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40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6D11-C696-4A4E-B0A4-D68F4354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47674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Visualization Tools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4D4B84-EA2D-47F7-B861-260005D93B0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00162" y="1383506"/>
            <a:ext cx="95916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19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6D11-C696-4A4E-B0A4-D68F4354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47674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Visualization Tools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C96F19-29DD-42CA-A335-0BABBE56D57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58794" y="1166813"/>
            <a:ext cx="7230794" cy="50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1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6D11-C696-4A4E-B0A4-D68F4354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47674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Visualization Tools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576E17-6C06-40D2-BBB5-33A505B691A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69145" y="1166813"/>
            <a:ext cx="9837334" cy="49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6D11-C696-4A4E-B0A4-D68F4354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47674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165E-1E54-41A2-AF53-C7FC475B06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47446"/>
            <a:ext cx="10363826" cy="4243753"/>
          </a:xfrm>
        </p:spPr>
        <p:txBody>
          <a:bodyPr/>
          <a:lstStyle/>
          <a:p>
            <a:r>
              <a:rPr lang="en-SG" dirty="0"/>
              <a:t>the Private Residential Property Prices may be higher and higher, and landed properties higher than Non-landed properties, if don’t have COVID-19. </a:t>
            </a:r>
          </a:p>
          <a:p>
            <a:r>
              <a:rPr lang="en-SG" dirty="0"/>
              <a:t>Food, outdoors &amp; recreation and shop &amp; Service are the most mainly commercial activities surround the property.</a:t>
            </a:r>
          </a:p>
          <a:p>
            <a:r>
              <a:rPr lang="en-SG" dirty="0"/>
              <a:t>Properties of Post District 01(Raffles Place, Cecil, Marina, People's Park) lie in CCR Market segment are mainly  the High-rise buildings and the highest total sale prices, more and more sought-after house.</a:t>
            </a:r>
          </a:p>
          <a:p>
            <a:r>
              <a:rPr lang="en-SG" dirty="0"/>
              <a:t>by visualizing the data and clustering information, we can clearly discover a lot of sale factor and help us make a better </a:t>
            </a:r>
            <a:r>
              <a:rPr lang="en-SG" dirty="0" err="1"/>
              <a:t>decition</a:t>
            </a:r>
            <a:r>
              <a:rPr lang="en-SG" dirty="0"/>
              <a:t>.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0739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4460-DFBF-4B89-9A78-306EB761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Reference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77EF1-34AC-4AE3-8F31-9A2DAEBDB9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1. Postal codes in Singapore ( </a:t>
            </a:r>
            <a:r>
              <a:rPr lang="en-SG" u="sng" dirty="0">
                <a:hlinkClick r:id="rId2"/>
              </a:rPr>
              <a:t>https://en.wikipedia.org/wiki/Postal_codes_in_Singapore</a:t>
            </a:r>
            <a:r>
              <a:rPr lang="en-SG" dirty="0"/>
              <a:t>)</a:t>
            </a:r>
          </a:p>
          <a:p>
            <a:pPr marL="0" indent="0">
              <a:buNone/>
            </a:pPr>
            <a:r>
              <a:rPr lang="en-SG" dirty="0"/>
              <a:t>2. Real Residential Property Prices for Singapore (</a:t>
            </a:r>
            <a:r>
              <a:rPr lang="en-SG" u="sng" dirty="0">
                <a:hlinkClick r:id="rId3"/>
              </a:rPr>
              <a:t>https://fred.stlouisfed.org/series/QSGR628BIS</a:t>
            </a:r>
            <a:r>
              <a:rPr lang="en-SG" dirty="0"/>
              <a:t>)</a:t>
            </a:r>
          </a:p>
          <a:p>
            <a:pPr marL="0" indent="0">
              <a:buNone/>
            </a:pPr>
            <a:r>
              <a:rPr lang="en-SG" dirty="0"/>
              <a:t>3. Private Residential Properties (</a:t>
            </a:r>
            <a:r>
              <a:rPr lang="en-SG" u="sng" dirty="0">
                <a:hlinkClick r:id="rId4"/>
              </a:rPr>
              <a:t>https://www.ura.gov.sg/Corporate/Property/Property-Data/Private-Residential-Properties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18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FA9A-2256-4260-9F0A-C227A4BD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4996"/>
          </a:xfrm>
        </p:spPr>
        <p:txBody>
          <a:bodyPr/>
          <a:lstStyle/>
          <a:p>
            <a:r>
              <a:rPr lang="en-SG" b="1" dirty="0"/>
              <a:t>Introduction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C894-D847-4297-8CC4-65E902F413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9774" y="1603513"/>
            <a:ext cx="8945217" cy="4134677"/>
          </a:xfrm>
        </p:spPr>
        <p:txBody>
          <a:bodyPr>
            <a:no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Singapore is one of  high population density countries</a:t>
            </a:r>
          </a:p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Buying Real estate is generally a important and long-term investment</a:t>
            </a:r>
          </a:p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Many factors influence the property price,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How do these factors affect project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a group of stakeholders have a plan that is acquisition and sell of real estate for white collar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2015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E2DC-3878-4754-9221-AA8B3FB0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9709"/>
          </a:xfrm>
        </p:spPr>
        <p:txBody>
          <a:bodyPr/>
          <a:lstStyle/>
          <a:p>
            <a:r>
              <a:rPr lang="en-SG" b="1" dirty="0"/>
              <a:t>Objectives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6F77-4C38-4C45-B646-0537EE0C4D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8556"/>
            <a:ext cx="10363826" cy="3922643"/>
          </a:xfrm>
        </p:spPr>
        <p:txBody>
          <a:bodyPr>
            <a:normAutofit/>
          </a:bodyPr>
          <a:lstStyle/>
          <a:p>
            <a:r>
              <a:rPr lang="en-SG" altLang="zh-CN" dirty="0"/>
              <a:t>By analysis of the surrounding environment and property situation</a:t>
            </a:r>
            <a:r>
              <a:rPr lang="zh-CN" altLang="en-SG" dirty="0"/>
              <a:t>，</a:t>
            </a:r>
            <a:r>
              <a:rPr lang="en-SG" altLang="zh-CN" dirty="0"/>
              <a:t>Provide a reasonable price for the company to obtain the maximum profit</a:t>
            </a:r>
            <a:endParaRPr lang="en-SG" dirty="0"/>
          </a:p>
          <a:p>
            <a:r>
              <a:rPr lang="en-SG" dirty="0"/>
              <a:t> Through this project, we analyze the following things: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the top 10 commercial activities in each district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real estate sales price situation from 1975 to 2019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the unit price, area and total price of private property sales in each district from March 2017 to March 2020. etc.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88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6D8C-BB71-44AD-BA52-C6E1963A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71744"/>
          </a:xfrm>
        </p:spPr>
        <p:txBody>
          <a:bodyPr/>
          <a:lstStyle/>
          <a:p>
            <a:r>
              <a:rPr lang="en-SG" b="1" dirty="0"/>
              <a:t>Python Tools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D3F87-CF76-413A-9D42-3E539BC974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86608" y="2080590"/>
            <a:ext cx="7977809" cy="3710609"/>
          </a:xfrm>
        </p:spPr>
        <p:txBody>
          <a:bodyPr numCol="2"/>
          <a:lstStyle/>
          <a:p>
            <a:r>
              <a:rPr lang="en-SG" dirty="0"/>
              <a:t>Panda package</a:t>
            </a:r>
          </a:p>
          <a:p>
            <a:r>
              <a:rPr lang="en-SG" dirty="0" err="1"/>
              <a:t>BeautifulSoup</a:t>
            </a:r>
            <a:r>
              <a:rPr lang="en-SG" dirty="0"/>
              <a:t> package</a:t>
            </a:r>
          </a:p>
          <a:p>
            <a:r>
              <a:rPr lang="en-SG" dirty="0"/>
              <a:t>Geocoder package</a:t>
            </a:r>
          </a:p>
          <a:p>
            <a:r>
              <a:rPr lang="en-SG" dirty="0" err="1"/>
              <a:t>Nominatim</a:t>
            </a:r>
            <a:r>
              <a:rPr lang="en-SG" dirty="0"/>
              <a:t> package</a:t>
            </a:r>
          </a:p>
          <a:p>
            <a:r>
              <a:rPr lang="en-SG" dirty="0"/>
              <a:t>folium package</a:t>
            </a:r>
          </a:p>
          <a:p>
            <a:r>
              <a:rPr lang="en-SG" i="1" dirty="0"/>
              <a:t>k</a:t>
            </a:r>
            <a:r>
              <a:rPr lang="en-SG" dirty="0"/>
              <a:t>-means package</a:t>
            </a:r>
          </a:p>
          <a:p>
            <a:r>
              <a:rPr lang="en-SG" dirty="0" err="1"/>
              <a:t>tqdm</a:t>
            </a:r>
            <a:r>
              <a:rPr lang="en-SG" dirty="0"/>
              <a:t> package</a:t>
            </a:r>
          </a:p>
          <a:p>
            <a:r>
              <a:rPr lang="en-SG" dirty="0" err="1"/>
              <a:t>Numpy</a:t>
            </a:r>
            <a:r>
              <a:rPr lang="en-SG" dirty="0"/>
              <a:t> package</a:t>
            </a:r>
          </a:p>
          <a:p>
            <a:r>
              <a:rPr lang="en-SG" dirty="0"/>
              <a:t>deque package</a:t>
            </a:r>
          </a:p>
          <a:p>
            <a:r>
              <a:rPr lang="en-SG" dirty="0"/>
              <a:t>Axes3D package</a:t>
            </a:r>
          </a:p>
          <a:p>
            <a:r>
              <a:rPr lang="en-SG" dirty="0"/>
              <a:t>seaborn package</a:t>
            </a:r>
          </a:p>
          <a:p>
            <a:r>
              <a:rPr lang="en-SG" dirty="0" err="1"/>
              <a:t>WordCloud</a:t>
            </a:r>
            <a:r>
              <a:rPr lang="en-SG" dirty="0"/>
              <a:t> package</a:t>
            </a:r>
          </a:p>
          <a:p>
            <a:r>
              <a:rPr lang="en-SG" dirty="0"/>
              <a:t>random package</a:t>
            </a:r>
          </a:p>
        </p:txBody>
      </p:sp>
    </p:spTree>
    <p:extLst>
      <p:ext uri="{BB962C8B-B14F-4D97-AF65-F5344CB8AC3E}">
        <p14:creationId xmlns:p14="http://schemas.microsoft.com/office/powerpoint/2010/main" val="13183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5C2B-146F-4AD1-90F3-DE98F869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44522"/>
          </a:xfrm>
        </p:spPr>
        <p:txBody>
          <a:bodyPr>
            <a:normAutofit/>
          </a:bodyPr>
          <a:lstStyle/>
          <a:p>
            <a:r>
              <a:rPr lang="en-SG" b="1" dirty="0"/>
              <a:t>About Data Set-</a:t>
            </a:r>
            <a:r>
              <a:rPr lang="en-SG" dirty="0"/>
              <a:t>the general location</a:t>
            </a:r>
            <a:endParaRPr lang="en-SG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FE1F26-005C-493C-B962-2F9B7F0E3B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10723" y="1195754"/>
            <a:ext cx="5970553" cy="477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7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2524-F494-4079-B6BF-02C9F06F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3508"/>
          </a:xfrm>
        </p:spPr>
        <p:txBody>
          <a:bodyPr>
            <a:normAutofit fontScale="90000"/>
          </a:bodyPr>
          <a:lstStyle/>
          <a:p>
            <a:r>
              <a:rPr lang="en-SG" dirty="0"/>
              <a:t>the venue category with a one hot </a:t>
            </a:r>
            <a:r>
              <a:rPr lang="en-SG" dirty="0" err="1"/>
              <a:t>enconding</a:t>
            </a:r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45CE48-35F3-4796-A1F0-BC04911AC6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67040" y="1252026"/>
            <a:ext cx="4457919" cy="47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6049-3A3E-4421-BC97-5D8D1CB4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61643"/>
          </a:xfrm>
        </p:spPr>
        <p:txBody>
          <a:bodyPr/>
          <a:lstStyle/>
          <a:p>
            <a:r>
              <a:rPr lang="en-SG" dirty="0"/>
              <a:t>Top 10 common business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82C46E-C45D-4C3D-A4A6-458C5D957E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61025" y="1268701"/>
            <a:ext cx="4869949" cy="47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5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1C5B-8679-4F41-BEFA-81A69C8A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7741"/>
          </a:xfrm>
        </p:spPr>
        <p:txBody>
          <a:bodyPr/>
          <a:lstStyle/>
          <a:p>
            <a:r>
              <a:rPr lang="en-SG" dirty="0"/>
              <a:t>Private Residential Property Prices Data from 1975 1Q to 2019 4Q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666260-CBFC-43BB-AA99-9988B2B4CE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23360" y="1588020"/>
            <a:ext cx="3685735" cy="44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355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615</TotalTime>
  <Words>500</Words>
  <Application>Microsoft Office PowerPoint</Application>
  <PresentationFormat>Widescreen</PresentationFormat>
  <Paragraphs>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Tw Cen MT</vt:lpstr>
      <vt:lpstr>Droplet</vt:lpstr>
      <vt:lpstr>Capstone Project - The Battle of Neighborhoods (Week 2)- Private Property Sales Prices Data Analysis of Singapore</vt:lpstr>
      <vt:lpstr>contents</vt:lpstr>
      <vt:lpstr>Introduction</vt:lpstr>
      <vt:lpstr>Objectives</vt:lpstr>
      <vt:lpstr>Python Tools</vt:lpstr>
      <vt:lpstr>About Data Set-the general location</vt:lpstr>
      <vt:lpstr>the venue category with a one hot enconding</vt:lpstr>
      <vt:lpstr>Top 10 common business</vt:lpstr>
      <vt:lpstr>Private Residential Property Prices Data from 1975 1Q to 2019 4Q</vt:lpstr>
      <vt:lpstr>The private property sale</vt:lpstr>
      <vt:lpstr>Methodology</vt:lpstr>
      <vt:lpstr>Visualization Tools</vt:lpstr>
      <vt:lpstr>Visualization Tools</vt:lpstr>
      <vt:lpstr>Visualization Tools</vt:lpstr>
      <vt:lpstr>Visualization Tools</vt:lpstr>
      <vt:lpstr>Visualization Tools</vt:lpstr>
      <vt:lpstr>Visualization Tools</vt:lpstr>
      <vt:lpstr>Visualization Tools</vt:lpstr>
      <vt:lpstr>Visualization Tools</vt:lpstr>
      <vt:lpstr>Visualization Tools</vt:lpstr>
      <vt:lpstr>Visualization Tools</vt:lpstr>
      <vt:lpstr>Visualization Tools</vt:lpstr>
      <vt:lpstr>Visualization Tools</vt:lpstr>
      <vt:lpstr>Visualization Tools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 (Week 2)- Private Property Sales Prices Data Analysis of Singapore</dc:title>
  <dc:creator>GUO CHENG GUANG</dc:creator>
  <cp:lastModifiedBy>GUO CHENG GUANG</cp:lastModifiedBy>
  <cp:revision>26</cp:revision>
  <dcterms:created xsi:type="dcterms:W3CDTF">2020-03-29T13:51:46Z</dcterms:created>
  <dcterms:modified xsi:type="dcterms:W3CDTF">2020-03-30T00:07:56Z</dcterms:modified>
</cp:coreProperties>
</file>