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36B97-E98D-40AA-A9F8-4B21585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45A10-3CE4-4AF1-91E1-43AD6CE21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C6B04-9FD6-4986-93A1-F4E0B525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91F9B-0FBE-40A7-94BF-2CE5520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5374F-1132-4930-8583-2F17043F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FF0B2-79DA-492B-86D7-75AB05A9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0E986-C28C-4C36-A3C6-742587C69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1730E-1265-440B-A784-F44F0DD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50265-EAFA-4C59-B686-292C453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7DCBC-ABAE-429C-AFDA-53CDE41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7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4E480-4CBB-419D-840C-4725C8812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BAE9E5-9161-4570-9DB3-F3EF5684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4258C-96EB-466B-9971-987FA35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1C57D-4B09-47C6-940B-831BC68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845DF-56E7-4DC8-B3D1-541B758C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4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6645-5B09-43EF-B6F3-B5CDDDB5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A0886-2722-4BD2-A705-F34C31AF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68639-D05E-4A21-9F47-81CB2DA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211B3-6F25-4E9E-B84E-8AA4FB8A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51929-669A-4576-B77A-9B534FA0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29C6-C1D0-4DDA-9C2F-3DB9A505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E943E-91CB-4298-BA1A-4DF93457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9882C-C88D-40AE-ABBE-EB8DA54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ACEEB-E431-4C79-8D2F-E30EA167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F429A-F44E-48D8-B419-4E7CBCD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FC5C-B5DE-4363-BE5B-AE58AB4D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874F-4618-4932-8D23-0055D7981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E94-2296-4683-81B9-E19C7B17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D166F-3623-4B0D-963D-B4227E6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3504A-FBE0-4DD0-A428-F93F51D3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3ECF6-BB8A-4F12-9B79-4AD82FDD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3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7209-AE9B-4C82-86B8-890029F1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58E1-9D9E-40E1-A9AF-2542B3A2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B48BB-D9E2-4D80-9007-F66D5B55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9FF4F8-44AA-4BB4-A76F-78FE1A6DB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00668-5B5F-4E96-9CAA-DA31BA7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9A34C-3211-400D-9B56-4B55B074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50E485-6D82-41B3-9E70-2EFCB7C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FAF486-E8AF-4F08-9A60-F4D978C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EC78-A7A3-4911-BE1C-31DC71D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4BE4A-118A-4C2E-982C-767A17C4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6A4BF8-C3CD-46D0-9580-74B2DB34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25E4D-AD93-4E35-A9A2-438F981D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E7F92-8CC1-45C9-8781-27CD3FB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906F9-71F0-4122-B186-F61EC875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6E20A-368E-4C69-BBD2-9510A958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3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BF5C-5246-4D76-93C0-6AFB3E57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543B7-8E5E-4A1E-8BA9-AFC1EA8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53C33-0EEB-48BD-BD44-997F78C9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7DF57-1644-42AA-B945-571B8EBD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B9C22-AAE0-4911-A7E9-D3FDE6A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18E6B-955F-4911-ACC5-6C1E457C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7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8CB2-C60A-43B5-8756-16F2F3CB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65A321-B7D5-4884-AB09-61B23354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22845-D114-46CD-9BE3-EF9DB942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613E3-494B-4BD5-B18E-4F7F5703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31ED0-8862-480D-BC42-6AD9D912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F0D4A-1CFB-44D5-9D79-7B25132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4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DD1871-3BC6-4F9F-B4B3-1DB329E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2A495-4659-47BC-B1FA-F65D36C1A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3C38C-36FA-4A64-BD63-FA0345605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C7D2-7064-434A-865D-0B46D84DE7C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A5DA0-E274-469B-8421-D43EE75C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DA0BD-7B42-4784-B712-A9A62869F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3BEB-753E-43CF-BC2E-54BE3DED4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FF787-396F-46B1-B2AC-E57528C32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 </a:t>
            </a:r>
            <a:r>
              <a:rPr lang="zh-CN" altLang="en-US" dirty="0"/>
              <a:t>挑战性任务答辩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4A30A-7909-489B-A9E4-53E13C5F1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21373007 </a:t>
            </a:r>
            <a:r>
              <a:rPr lang="zh-CN" altLang="en-US" dirty="0"/>
              <a:t>苏云鹤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73AB2C-E633-4EA9-A368-9D3FFB56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782" y="437728"/>
            <a:ext cx="1878435" cy="1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8DCB1-C7CF-4B6A-80DB-097AF3D6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94672-D714-48A6-B2EE-F24F52FF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challenge2 </a:t>
            </a:r>
            <a:r>
              <a:rPr lang="zh-CN" altLang="en-US" dirty="0"/>
              <a:t>需要实现 </a:t>
            </a:r>
            <a:r>
              <a:rPr lang="en-US" altLang="zh-CN" dirty="0"/>
              <a:t>TLB </a:t>
            </a:r>
            <a:r>
              <a:rPr lang="zh-CN" altLang="en-US" dirty="0"/>
              <a:t>的快重填。为此，我们还需要将页表自映射到 </a:t>
            </a:r>
            <a:r>
              <a:rPr lang="en-US" altLang="zh-CN" dirty="0"/>
              <a:t>kseg2 </a:t>
            </a:r>
            <a:r>
              <a:rPr lang="zh-CN" altLang="en-US" dirty="0"/>
              <a:t>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12995-4F27-41FB-BCD6-C6F8CDD6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2ECA3-6C28-419F-AD89-1CA361B5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实现页表的自映射是在初始化进程控制块的时候实现的，也就是</a:t>
            </a:r>
            <a:r>
              <a:rPr lang="en-US" altLang="zh-CN" dirty="0"/>
              <a:t>kern/</a:t>
            </a:r>
            <a:r>
              <a:rPr lang="en-US" altLang="zh-CN" dirty="0" err="1"/>
              <a:t>env.c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altLang="zh-CN" dirty="0" err="1"/>
              <a:t>env_setup_vm</a:t>
            </a:r>
            <a:r>
              <a:rPr lang="en-US" altLang="zh-CN" dirty="0"/>
              <a:t>() 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AEDF31-A9EA-451C-8FD9-4FD038417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78"/>
          <a:stretch/>
        </p:blipFill>
        <p:spPr>
          <a:xfrm>
            <a:off x="515787" y="3429000"/>
            <a:ext cx="11160425" cy="14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4E3CB-2D0A-4199-856E-9EB9B2E0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79C32-E734-41F1-8988-D3DBC598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27" y="1432819"/>
            <a:ext cx="10746346" cy="41437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当发生 </a:t>
            </a:r>
            <a:r>
              <a:rPr lang="en-US" altLang="zh-CN" sz="2400" dirty="0"/>
              <a:t>TLB miss </a:t>
            </a:r>
            <a:r>
              <a:rPr lang="zh-CN" altLang="en-US" sz="2400" dirty="0"/>
              <a:t>异常时，</a:t>
            </a:r>
            <a:r>
              <a:rPr lang="en-US" altLang="zh-CN" sz="2400" dirty="0"/>
              <a:t>Context </a:t>
            </a:r>
            <a:r>
              <a:rPr lang="zh-CN" altLang="en-US" sz="2400" dirty="0"/>
              <a:t>寄存器的 </a:t>
            </a:r>
            <a:r>
              <a:rPr lang="en-US" altLang="zh-CN" sz="2400" dirty="0"/>
              <a:t>Bad VPN </a:t>
            </a:r>
            <a:r>
              <a:rPr lang="zh-CN" altLang="en-US" sz="2400" dirty="0"/>
              <a:t>段会被填入产生异常的虚拟页号。可以使用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寄存器中保存的页表基地址（</a:t>
            </a:r>
            <a:r>
              <a:rPr lang="en-US" altLang="zh-CN" sz="2400" dirty="0" err="1"/>
              <a:t>PTEBase</a:t>
            </a:r>
            <a:r>
              <a:rPr lang="zh-CN" altLang="en-US" sz="2400" dirty="0"/>
              <a:t>）和异常地址的虚拟页号（</a:t>
            </a:r>
            <a:r>
              <a:rPr lang="en-US" altLang="zh-CN" sz="2400" dirty="0"/>
              <a:t>Bad VPN</a:t>
            </a:r>
            <a:r>
              <a:rPr lang="zh-CN" altLang="en-US" sz="2400" dirty="0"/>
              <a:t>）进行计算，以获取页表项的虚拟地址。具体的计算过程如下：</a:t>
            </a:r>
          </a:p>
          <a:p>
            <a:r>
              <a:rPr lang="zh-CN" altLang="en-US" sz="2400" dirty="0"/>
              <a:t>从 </a:t>
            </a:r>
            <a:r>
              <a:rPr lang="en-US" altLang="zh-CN" sz="2400" dirty="0"/>
              <a:t>Context </a:t>
            </a:r>
            <a:r>
              <a:rPr lang="zh-CN" altLang="en-US" sz="2400" dirty="0"/>
              <a:t>寄存器中获取页表基地址（</a:t>
            </a:r>
            <a:r>
              <a:rPr lang="en-US" altLang="zh-CN" sz="2400" dirty="0" err="1"/>
              <a:t>PTEBase</a:t>
            </a:r>
            <a:r>
              <a:rPr lang="zh-CN" altLang="en-US" sz="2400" dirty="0"/>
              <a:t>）的高</a:t>
            </a:r>
            <a:r>
              <a:rPr lang="en-US" altLang="zh-CN" sz="2400" dirty="0"/>
              <a:t>11</a:t>
            </a:r>
            <a:r>
              <a:rPr lang="zh-CN" altLang="en-US" sz="2400" dirty="0"/>
              <a:t>位，这部分地址指示了页表的位置。</a:t>
            </a:r>
          </a:p>
          <a:p>
            <a:r>
              <a:rPr lang="zh-CN" altLang="en-US" sz="2400" dirty="0"/>
              <a:t>将页表基地址的高</a:t>
            </a:r>
            <a:r>
              <a:rPr lang="en-US" altLang="zh-CN" sz="2400" dirty="0"/>
              <a:t>11</a:t>
            </a:r>
            <a:r>
              <a:rPr lang="zh-CN" altLang="en-US" sz="2400" dirty="0"/>
              <a:t>位与异常地址的虚拟页号（</a:t>
            </a:r>
            <a:r>
              <a:rPr lang="en-US" altLang="zh-CN" sz="2400" dirty="0"/>
              <a:t>Bad VPN</a:t>
            </a:r>
            <a:r>
              <a:rPr lang="zh-CN" altLang="en-US" sz="2400" dirty="0"/>
              <a:t>）进行拼接，得到页表项的虚拟地址。</a:t>
            </a:r>
          </a:p>
          <a:p>
            <a:r>
              <a:rPr lang="zh-CN" altLang="en-US" sz="2400" dirty="0"/>
              <a:t>使用计算出的页表项的虚拟地址，</a:t>
            </a:r>
            <a:r>
              <a:rPr lang="en-US" altLang="zh-CN" sz="2400" dirty="0"/>
              <a:t>CPU </a:t>
            </a:r>
            <a:r>
              <a:rPr lang="zh-CN" altLang="en-US" sz="2400" dirty="0"/>
              <a:t>可以直接访问对应的页表项，获取所需的信息。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C8E30-ABE6-421F-805D-C94A6CA4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21" y="5174043"/>
            <a:ext cx="7724831" cy="15668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300613-F26B-4672-9992-75AE7EAFD3D1}"/>
              </a:ext>
            </a:extLst>
          </p:cNvPr>
          <p:cNvSpPr/>
          <p:nvPr/>
        </p:nvSpPr>
        <p:spPr>
          <a:xfrm>
            <a:off x="2871989" y="5711780"/>
            <a:ext cx="2665926" cy="1029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3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55E42-DA6E-445D-B2A3-C032DD6A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36E0E-196E-4E99-A107-D393DAE1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7451" cy="4351338"/>
          </a:xfrm>
        </p:spPr>
        <p:txBody>
          <a:bodyPr/>
          <a:lstStyle/>
          <a:p>
            <a:r>
              <a:rPr lang="zh-CN" altLang="en-US" dirty="0"/>
              <a:t>在发生 </a:t>
            </a:r>
            <a:r>
              <a:rPr lang="en-US" altLang="zh-CN" dirty="0"/>
              <a:t>TLB miss </a:t>
            </a:r>
            <a:r>
              <a:rPr lang="zh-CN" altLang="en-US" dirty="0"/>
              <a:t>时，产生异常的那个地址的虚页号会被存入 </a:t>
            </a:r>
            <a:r>
              <a:rPr lang="en-US" altLang="zh-CN" dirty="0"/>
              <a:t>Context </a:t>
            </a:r>
            <a:r>
              <a:rPr lang="zh-CN" altLang="en-US" dirty="0"/>
              <a:t>寄存器。这为我们实现 </a:t>
            </a:r>
            <a:r>
              <a:rPr lang="en-US" altLang="zh-CN" dirty="0"/>
              <a:t>TLB </a:t>
            </a:r>
            <a:r>
              <a:rPr lang="zh-CN" altLang="en-US" dirty="0"/>
              <a:t>的快速重填提供了便利。我们只需要在初始化时将 </a:t>
            </a:r>
            <a:r>
              <a:rPr lang="en-US" altLang="zh-CN" dirty="0"/>
              <a:t>Context </a:t>
            </a:r>
            <a:r>
              <a:rPr lang="zh-CN" altLang="en-US" dirty="0"/>
              <a:t>寄存器中的高</a:t>
            </a:r>
            <a:r>
              <a:rPr lang="en-US" altLang="zh-CN" dirty="0"/>
              <a:t>11</a:t>
            </a:r>
            <a:r>
              <a:rPr lang="zh-CN" altLang="en-US" dirty="0"/>
              <a:t>位 </a:t>
            </a:r>
            <a:r>
              <a:rPr lang="en-US" altLang="zh-CN" dirty="0"/>
              <a:t>(</a:t>
            </a:r>
            <a:r>
              <a:rPr lang="en-US" altLang="zh-CN" dirty="0" err="1"/>
              <a:t>PTEBase</a:t>
            </a:r>
            <a:r>
              <a:rPr lang="en-US" altLang="zh-CN" dirty="0"/>
              <a:t>) </a:t>
            </a:r>
            <a:r>
              <a:rPr lang="zh-CN" altLang="en-US" dirty="0"/>
              <a:t>设置成 </a:t>
            </a:r>
            <a:r>
              <a:rPr lang="en-US" altLang="zh-CN" dirty="0"/>
              <a:t>KSEG2 </a:t>
            </a:r>
            <a:r>
              <a:rPr lang="zh-CN" altLang="en-US" dirty="0"/>
              <a:t>的基地址。这样，在发生缺页中断时，我们便可以直接获取页表项，而不必通过 </a:t>
            </a:r>
            <a:r>
              <a:rPr lang="en-US" altLang="zh-CN" dirty="0"/>
              <a:t>`</a:t>
            </a:r>
            <a:r>
              <a:rPr lang="en-US" altLang="zh-CN" dirty="0" err="1"/>
              <a:t>page_lookup</a:t>
            </a:r>
            <a:r>
              <a:rPr lang="en-US" altLang="zh-CN" dirty="0"/>
              <a:t>()`</a:t>
            </a:r>
            <a:r>
              <a:rPr lang="zh-CN" altLang="en-US" dirty="0"/>
              <a:t> 进行遍历查找了。    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AA2A2E-F008-4EC2-B8CB-982FE63E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58" y="2438490"/>
            <a:ext cx="5051674" cy="27001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FBCFF5-2B5B-428B-8F68-CD6E52A821D0}"/>
              </a:ext>
            </a:extLst>
          </p:cNvPr>
          <p:cNvSpPr/>
          <p:nvPr/>
        </p:nvSpPr>
        <p:spPr>
          <a:xfrm>
            <a:off x="6928834" y="2878428"/>
            <a:ext cx="4204952" cy="656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391A-5C07-4492-B887-9CCCCA9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81D4F6-D0A7-47D5-B674-412A6DFE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1" y="1600536"/>
            <a:ext cx="9062038" cy="15087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49839A-F2B5-4BB2-8AB1-D291856F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72" y="3730707"/>
            <a:ext cx="4035856" cy="23052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40FFE52-8F22-48B9-8C43-5C68C1425772}"/>
              </a:ext>
            </a:extLst>
          </p:cNvPr>
          <p:cNvSpPr/>
          <p:nvPr/>
        </p:nvSpPr>
        <p:spPr>
          <a:xfrm>
            <a:off x="1666194" y="3235317"/>
            <a:ext cx="482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`</a:t>
            </a:r>
            <a:r>
              <a:rPr lang="en-US" altLang="zh-CN" dirty="0" err="1"/>
              <a:t>kernel.lds</a:t>
            </a:r>
            <a:r>
              <a:rPr lang="en-US" altLang="zh-CN" dirty="0"/>
              <a:t>` </a:t>
            </a:r>
            <a:r>
              <a:rPr lang="zh-CN" altLang="en-US" dirty="0"/>
              <a:t>中设置了异常处理函数的入口：</a:t>
            </a:r>
          </a:p>
        </p:txBody>
      </p:sp>
    </p:spTree>
    <p:extLst>
      <p:ext uri="{BB962C8B-B14F-4D97-AF65-F5344CB8AC3E}">
        <p14:creationId xmlns:p14="http://schemas.microsoft.com/office/powerpoint/2010/main" val="75752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EC75-189E-4B6B-A7CB-82413FE5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B3C92-A6CC-461F-86BB-3B446770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r>
              <a:rPr lang="zh-CN" altLang="en-US" dirty="0"/>
              <a:t>当发生用户态地址的 </a:t>
            </a:r>
            <a:r>
              <a:rPr lang="en-US" altLang="zh-CN" dirty="0"/>
              <a:t>TLB Miss </a:t>
            </a:r>
            <a:r>
              <a:rPr lang="zh-CN" altLang="en-US" dirty="0"/>
              <a:t>异常时，会自动跳转到地址</a:t>
            </a:r>
            <a:r>
              <a:rPr lang="en-US" altLang="zh-CN" dirty="0"/>
              <a:t>0x80000000 </a:t>
            </a:r>
            <a:r>
              <a:rPr lang="zh-CN" altLang="en-US" dirty="0"/>
              <a:t>处，也就是 </a:t>
            </a:r>
            <a:r>
              <a:rPr lang="en-US" altLang="zh-CN" dirty="0"/>
              <a:t>`</a:t>
            </a:r>
            <a:r>
              <a:rPr lang="en-US" altLang="zh-CN" dirty="0" err="1"/>
              <a:t>tlb_miss_entry</a:t>
            </a:r>
            <a:r>
              <a:rPr lang="en-US" altLang="zh-CN" dirty="0"/>
              <a:t>` </a:t>
            </a:r>
            <a:r>
              <a:rPr lang="zh-CN" altLang="en-US" dirty="0"/>
              <a:t>处。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0E1C5-9BE8-4CDD-8F76-091D99D0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08" y="2916320"/>
            <a:ext cx="4654790" cy="32735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2BCC5A-6B69-4CBE-A586-A282F2D3135A}"/>
              </a:ext>
            </a:extLst>
          </p:cNvPr>
          <p:cNvSpPr/>
          <p:nvPr/>
        </p:nvSpPr>
        <p:spPr>
          <a:xfrm>
            <a:off x="5834773" y="2968031"/>
            <a:ext cx="53908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首先，我们需要记录协处理器 </a:t>
            </a:r>
            <a:r>
              <a:rPr lang="en-US" altLang="zh-CN" sz="2000" dirty="0"/>
              <a:t>0 (Coprocessor 0) </a:t>
            </a:r>
            <a:r>
              <a:rPr lang="zh-CN" altLang="en-US" sz="2000" dirty="0"/>
              <a:t>的上下文寄存器 </a:t>
            </a:r>
            <a:r>
              <a:rPr lang="en-US" altLang="zh-CN" sz="2000" dirty="0"/>
              <a:t>(Context Register) </a:t>
            </a:r>
            <a:r>
              <a:rPr lang="zh-CN" altLang="en-US" sz="2000" dirty="0"/>
              <a:t>和 </a:t>
            </a:r>
            <a:r>
              <a:rPr lang="en-US" altLang="zh-CN" sz="2000" dirty="0"/>
              <a:t>EPC </a:t>
            </a:r>
            <a:r>
              <a:rPr lang="zh-CN" altLang="en-US" sz="2000" dirty="0"/>
              <a:t>寄存器中储存的值。前者储存着产生缺页中断的页表项地址（位于 </a:t>
            </a:r>
            <a:r>
              <a:rPr lang="en-US" altLang="zh-CN" sz="2000" dirty="0"/>
              <a:t>KSEG2 </a:t>
            </a:r>
            <a:r>
              <a:rPr lang="zh-CN" altLang="en-US" sz="2000" dirty="0"/>
              <a:t>处），用</a:t>
            </a:r>
            <a:r>
              <a:rPr lang="en-US" altLang="zh-CN" sz="2000" dirty="0"/>
              <a:t>`lw`</a:t>
            </a:r>
            <a:r>
              <a:rPr lang="zh-CN" altLang="en-US" sz="2000" dirty="0"/>
              <a:t>指令将其取出。如果成功取出而没有再次发生缺页异常，那么我们便可以直接将其写入 </a:t>
            </a:r>
            <a:r>
              <a:rPr lang="en-US" altLang="zh-CN" sz="2000" dirty="0"/>
              <a:t>CP0_ENTRYLO0 </a:t>
            </a:r>
            <a:r>
              <a:rPr lang="zh-CN" altLang="en-US" sz="2000" dirty="0"/>
              <a:t>寄存器，并通过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tlbwr</a:t>
            </a:r>
            <a:r>
              <a:rPr lang="en-US" altLang="zh-CN" sz="2000" dirty="0"/>
              <a:t>` </a:t>
            </a:r>
            <a:r>
              <a:rPr lang="zh-CN" altLang="en-US" sz="2000" dirty="0"/>
              <a:t>指令写回 </a:t>
            </a:r>
            <a:r>
              <a:rPr lang="en-US" altLang="zh-CN" sz="2000" dirty="0"/>
              <a:t>TLB</a:t>
            </a:r>
            <a:r>
              <a:rPr lang="zh-CN" altLang="en-US" sz="2000" dirty="0"/>
              <a:t>，从而完成 </a:t>
            </a:r>
            <a:r>
              <a:rPr lang="en-US" altLang="zh-CN" sz="2000" dirty="0"/>
              <a:t>TLB </a:t>
            </a:r>
            <a:r>
              <a:rPr lang="zh-CN" altLang="en-US" sz="2000" dirty="0"/>
              <a:t>的重填。如果这时又发生了缺页中断，那么硬件会跳转至 </a:t>
            </a:r>
            <a:r>
              <a:rPr lang="en-US" altLang="zh-CN" sz="2000" dirty="0"/>
              <a:t>`0x800000`</a:t>
            </a:r>
            <a:r>
              <a:rPr lang="zh-CN" altLang="en-US" sz="2000" dirty="0"/>
              <a:t>处，执行通用异常处理程序。</a:t>
            </a:r>
          </a:p>
        </p:txBody>
      </p:sp>
    </p:spTree>
    <p:extLst>
      <p:ext uri="{BB962C8B-B14F-4D97-AF65-F5344CB8AC3E}">
        <p14:creationId xmlns:p14="http://schemas.microsoft.com/office/powerpoint/2010/main" val="114343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C53D-E63B-445E-BCCC-A400704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一、实现思路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2C04A-11C2-48BA-AB29-BE07A70E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882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在这里，我们就需要将 </a:t>
            </a:r>
            <a:r>
              <a:rPr lang="en-US" altLang="zh-CN" dirty="0"/>
              <a:t>CP0_CAUSE </a:t>
            </a:r>
            <a:r>
              <a:rPr lang="zh-CN" altLang="en-US" dirty="0"/>
              <a:t>中储存的异常码取出，从而判断应该分发到哪个具体的异常处理函数中。  </a:t>
            </a:r>
          </a:p>
          <a:p>
            <a:r>
              <a:rPr lang="zh-CN" altLang="en-US" dirty="0"/>
              <a:t>在发生二次重入时，还需要维护 </a:t>
            </a:r>
            <a:r>
              <a:rPr lang="en-US" altLang="zh-CN" dirty="0"/>
              <a:t>CP0_EPC </a:t>
            </a:r>
            <a:r>
              <a:rPr lang="zh-CN" altLang="en-US" dirty="0"/>
              <a:t>的值，使得退出异常处理函数时，还能返回最初产生缺页中断的那个函数继续执行。因此，如果发生了中断，则需要将 </a:t>
            </a:r>
            <a:r>
              <a:rPr lang="en-US" altLang="zh-CN" dirty="0"/>
              <a:t>k1 </a:t>
            </a:r>
            <a:r>
              <a:rPr lang="zh-CN" altLang="en-US" dirty="0"/>
              <a:t>寄存器写回 </a:t>
            </a:r>
            <a:r>
              <a:rPr lang="en-US" altLang="zh-CN" dirty="0"/>
              <a:t>EPC </a:t>
            </a:r>
            <a:r>
              <a:rPr lang="zh-CN" altLang="en-US" dirty="0"/>
              <a:t>寄存器。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8EFDDC-4CC6-413C-B7EC-FC8AD4D0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21" y="2076203"/>
            <a:ext cx="6081757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5C4F0-2154-461E-9C61-8F92F797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二、测试程序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78199-C2B2-483A-8F42-10CBDE79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验证是否实现加速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0442E-808B-4312-AF1B-0F6FCB96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054"/>
            <a:ext cx="7427015" cy="3974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20B748-03CE-4034-95BD-17CA40C1E059}"/>
              </a:ext>
            </a:extLst>
          </p:cNvPr>
          <p:cNvSpPr/>
          <p:nvPr/>
        </p:nvSpPr>
        <p:spPr>
          <a:xfrm>
            <a:off x="8470004" y="3112395"/>
            <a:ext cx="3430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一个页面大小 </a:t>
            </a:r>
            <a:r>
              <a:rPr lang="en-US" altLang="zh-CN" dirty="0"/>
              <a:t>4KB</a:t>
            </a:r>
            <a:r>
              <a:rPr lang="zh-CN" altLang="en-US" dirty="0"/>
              <a:t>，为了引发 </a:t>
            </a:r>
            <a:r>
              <a:rPr lang="en-US" altLang="zh-CN" dirty="0"/>
              <a:t>TLB MISS</a:t>
            </a:r>
            <a:r>
              <a:rPr lang="zh-CN" altLang="en-US" dirty="0"/>
              <a:t>，只需要在循环中以 </a:t>
            </a:r>
            <a:r>
              <a:rPr lang="en-US" altLang="zh-CN" dirty="0"/>
              <a:t>4KB </a:t>
            </a:r>
            <a:r>
              <a:rPr lang="zh-CN" altLang="en-US" dirty="0"/>
              <a:t>为步长读写内存即可。  </a:t>
            </a:r>
          </a:p>
          <a:p>
            <a:r>
              <a:rPr lang="zh-CN" altLang="en-US" dirty="0"/>
              <a:t>为了计时，使用到了</a:t>
            </a:r>
            <a:r>
              <a:rPr lang="en-US" altLang="zh-CN" dirty="0"/>
              <a:t>lab5-1</a:t>
            </a:r>
            <a:r>
              <a:rPr lang="zh-CN" altLang="en-US" dirty="0"/>
              <a:t>课上实验所完成的 </a:t>
            </a:r>
            <a:r>
              <a:rPr lang="en-US" altLang="zh-CN" dirty="0"/>
              <a:t>`</a:t>
            </a:r>
            <a:r>
              <a:rPr lang="en-US" altLang="zh-CN" dirty="0" err="1"/>
              <a:t>get_time</a:t>
            </a:r>
            <a:r>
              <a:rPr lang="en-US" altLang="zh-CN" dirty="0"/>
              <a:t>()` </a:t>
            </a:r>
            <a:r>
              <a:rPr lang="zh-CN" altLang="en-US" dirty="0"/>
              <a:t>函数。因此，需要在 </a:t>
            </a:r>
            <a:r>
              <a:rPr lang="en-US" altLang="zh-CN" dirty="0"/>
              <a:t>`user/lib/</a:t>
            </a:r>
            <a:r>
              <a:rPr lang="en-US" altLang="zh-CN" dirty="0" err="1"/>
              <a:t>ipc.c</a:t>
            </a:r>
            <a:r>
              <a:rPr lang="en-US" altLang="zh-CN" dirty="0"/>
              <a:t>` </a:t>
            </a:r>
            <a:r>
              <a:rPr lang="zh-CN" altLang="en-US" dirty="0"/>
              <a:t>引入实现 </a:t>
            </a:r>
            <a:r>
              <a:rPr lang="en-US" altLang="zh-CN" dirty="0"/>
              <a:t>`</a:t>
            </a:r>
            <a:r>
              <a:rPr lang="en-US" altLang="zh-CN" dirty="0" err="1"/>
              <a:t>get_time</a:t>
            </a:r>
            <a:r>
              <a:rPr lang="en-US" altLang="zh-CN" dirty="0"/>
              <a:t>()` </a:t>
            </a:r>
            <a:r>
              <a:rPr lang="zh-CN" altLang="en-US" dirty="0"/>
              <a:t>函数，并在 </a:t>
            </a:r>
            <a:r>
              <a:rPr lang="en-US" altLang="zh-CN" dirty="0"/>
              <a:t>`user/include/</a:t>
            </a:r>
            <a:r>
              <a:rPr lang="en-US" altLang="zh-CN" dirty="0" err="1"/>
              <a:t>lib.h</a:t>
            </a:r>
            <a:r>
              <a:rPr lang="en-US" altLang="zh-CN" dirty="0"/>
              <a:t>` </a:t>
            </a:r>
            <a:r>
              <a:rPr lang="zh-CN" altLang="en-US" dirty="0"/>
              <a:t>添加对应的声明。 </a:t>
            </a:r>
          </a:p>
        </p:txBody>
      </p:sp>
    </p:spTree>
    <p:extLst>
      <p:ext uri="{BB962C8B-B14F-4D97-AF65-F5344CB8AC3E}">
        <p14:creationId xmlns:p14="http://schemas.microsoft.com/office/powerpoint/2010/main" val="248657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641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Lab2 挑战性任务答辩</vt:lpstr>
      <vt:lpstr>一、实现思路</vt:lpstr>
      <vt:lpstr>一、实现思路</vt:lpstr>
      <vt:lpstr>一、实现思路</vt:lpstr>
      <vt:lpstr>一、实现思路</vt:lpstr>
      <vt:lpstr>一、实现思路</vt:lpstr>
      <vt:lpstr>一、实现思路</vt:lpstr>
      <vt:lpstr>一、实现思路</vt:lpstr>
      <vt:lpstr>二、测试程序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挑战性任务答辩</dc:title>
  <dc:creator>86157</dc:creator>
  <cp:lastModifiedBy>86157</cp:lastModifiedBy>
  <cp:revision>8</cp:revision>
  <dcterms:created xsi:type="dcterms:W3CDTF">2023-06-16T15:25:06Z</dcterms:created>
  <dcterms:modified xsi:type="dcterms:W3CDTF">2023-06-18T05:01:17Z</dcterms:modified>
</cp:coreProperties>
</file>