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9" r:id="rId5"/>
    <p:sldId id="280" r:id="rId6"/>
    <p:sldId id="259" r:id="rId7"/>
    <p:sldId id="258" r:id="rId8"/>
    <p:sldId id="267" r:id="rId9"/>
    <p:sldId id="260" r:id="rId10"/>
    <p:sldId id="262" r:id="rId11"/>
    <p:sldId id="263" r:id="rId12"/>
    <p:sldId id="264" r:id="rId13"/>
    <p:sldId id="291" r:id="rId14"/>
    <p:sldId id="261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E46"/>
    <a:srgbClr val="5A4A57"/>
    <a:srgbClr val="680B6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C534-A24D-4E4C-9B0A-23435E405B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PDO</a:t>
            </a:r>
            <a:r>
              <a:rPr lang="zh-CN" altLang="en-US" dirty="0"/>
              <a:t>与</a:t>
            </a:r>
            <a:r>
              <a:rPr lang="en-US" altLang="zh-CN" dirty="0"/>
              <a:t>AMO</a:t>
            </a:r>
            <a:r>
              <a:rPr lang="zh-CN" altLang="en-US" dirty="0"/>
              <a:t>对东亚夏季气候年代际变率影响的相互调制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857AF0-C628-48EF-A5CB-2B4A975AEF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857AF0-C628-48EF-A5CB-2B4A975AEF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112.124.40.88:5501/#/Homework1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2" Type="http://schemas.openxmlformats.org/officeDocument/2006/relationships/notesSlide" Target="../notesSlides/notesSlide4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12.wdp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344831"/>
            <a:ext cx="8115300" cy="2387600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《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数值天气预报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》•</a:t>
            </a:r>
            <a:r>
              <a:rPr lang="zh-CN" altLang="en-US" sz="3600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上机实验</a:t>
            </a:r>
            <a:br>
              <a:rPr lang="en-US" altLang="zh-CN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4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Numerical Weather Prediction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Laboratory</a:t>
            </a:r>
            <a:endParaRPr lang="zh-CN" altLang="en-US" sz="36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65831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谢卫宏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吴佳根</a:t>
            </a:r>
            <a:br>
              <a:rPr lang="zh-CN" altLang="zh-CN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endParaRPr lang="zh-CN" altLang="en-US" sz="2000" dirty="0">
              <a:solidFill>
                <a:schemeClr val="bg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3475" y="4966505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School of Atmospheric Sciences, Nanjing University</a:t>
            </a:r>
            <a:endParaRPr lang="en-US" altLang="zh-C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Nanjing, China, 210023</a:t>
            </a:r>
            <a:endParaRPr lang="zh-CN" alt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66" y="137270"/>
            <a:ext cx="1881723" cy="18817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4470" y="6385245"/>
            <a:ext cx="19927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2025-02-24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47" y="1012541"/>
            <a:ext cx="7560399" cy="5842127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251373" y="6059069"/>
                <a:ext cx="706475" cy="61555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̅"/>
                          <m:ctrlPr>
                            <a:rPr lang="zh-CN" alt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373" y="6059069"/>
                <a:ext cx="706475" cy="615553"/>
              </a:xfrm>
              <a:prstGeom prst="rect">
                <a:avLst/>
              </a:prstGeom>
              <a:blipFill rotWithShape="1">
                <a:blip r:embed="rId3"/>
                <a:stretch>
                  <a:fillRect l="-1374" t="-1634" r="-5766" b="-152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471" t="-2344" r="-469" b="-21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059986" y="980718"/>
            <a:ext cx="286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45°N</a:t>
            </a:r>
            <a:endParaRPr lang="zh-CN" altLang="en-US" sz="28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our2d_JAN_500hPa"/>
          <p:cNvPicPr>
            <a:picLocks noChangeAspect="1"/>
          </p:cNvPicPr>
          <p:nvPr/>
        </p:nvPicPr>
        <p:blipFill>
          <a:blip r:embed="rId1"/>
          <a:srcRect t="51954" r="50000" b="20269"/>
          <a:stretch>
            <a:fillRect/>
          </a:stretch>
        </p:blipFill>
        <p:spPr>
          <a:xfrm>
            <a:off x="811530" y="1276985"/>
            <a:ext cx="7424420" cy="412559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855560" y="5859044"/>
                <a:ext cx="958850" cy="8121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60" y="5859044"/>
                <a:ext cx="958850" cy="812165"/>
              </a:xfrm>
              <a:prstGeom prst="rect">
                <a:avLst/>
              </a:prstGeom>
              <a:blipFill rotWithShape="1">
                <a:blip r:embed="rId3"/>
                <a:stretch>
                  <a:fillRect l="-1057" t="-1239" r="-7022" b="-110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471" t="-2344" r="-469" b="-21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059986" y="980718"/>
            <a:ext cx="28622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 500hPa</a:t>
            </a:r>
            <a:endParaRPr lang="zh-CN" altLang="en-US" sz="28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选做）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b="16347"/>
          <a:stretch>
            <a:fillRect/>
          </a:stretch>
        </p:blipFill>
        <p:spPr>
          <a:xfrm>
            <a:off x="895985" y="5402580"/>
            <a:ext cx="5069205" cy="5264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作业请在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两周内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后上交到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教学立方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夹命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_homework1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内应包括“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上机报告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(word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，结果和分析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，请勿抄袭</a:t>
            </a:r>
            <a:endParaRPr lang="zh-CN" altLang="zh-CN" sz="35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4351" y="2583539"/>
            <a:ext cx="7981580" cy="1242736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760954"/>
            <a:ext cx="8115300" cy="873819"/>
          </a:xfrm>
        </p:spPr>
        <p:txBody>
          <a:bodyPr>
            <a:noAutofit/>
          </a:bodyPr>
          <a:lstStyle/>
          <a:p>
            <a:r>
              <a:rPr lang="en-US" altLang="zh-CN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Thank You</a:t>
            </a:r>
            <a:r>
              <a:rPr lang="zh-CN" altLang="en-US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！</a:t>
            </a:r>
            <a:endParaRPr lang="zh-CN" altLang="en-US" sz="48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1" y="258351"/>
            <a:ext cx="1722268" cy="1722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74" y="258351"/>
            <a:ext cx="1664570" cy="1664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50080"/>
            <a:ext cx="8018145" cy="15290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未入群的同学请及时加入：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教学立方、</a:t>
            </a:r>
            <a:r>
              <a:rPr lang="en-US" altLang="zh-CN" b="1" dirty="0">
                <a:solidFill>
                  <a:srgbClr val="FF0000"/>
                </a:solidFill>
              </a:rPr>
              <a:t>QQ</a:t>
            </a:r>
            <a:r>
              <a:rPr lang="zh-CN" altLang="en-US" b="1" dirty="0">
                <a:solidFill>
                  <a:srgbClr val="FF0000"/>
                </a:solidFill>
              </a:rPr>
              <a:t>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1257300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QQ20250223-181336"/>
          <p:cNvPicPr>
            <a:picLocks noChangeAspect="1"/>
          </p:cNvPicPr>
          <p:nvPr/>
        </p:nvPicPr>
        <p:blipFill>
          <a:blip r:embed="rId2"/>
          <a:srcRect l="32768" r="-3689"/>
          <a:stretch>
            <a:fillRect/>
          </a:stretch>
        </p:blipFill>
        <p:spPr>
          <a:xfrm>
            <a:off x="628650" y="1583055"/>
            <a:ext cx="4489450" cy="25965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8941" t="15652" r="9440" b="15825"/>
          <a:stretch>
            <a:fillRect/>
          </a:stretch>
        </p:blipFill>
        <p:spPr>
          <a:xfrm>
            <a:off x="5350510" y="1416685"/>
            <a:ext cx="2695575" cy="4025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6842"/>
            <a:ext cx="801839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上课时间：双周周一</a:t>
            </a:r>
            <a:r>
              <a:rPr lang="en-US" altLang="zh-CN" b="1" dirty="0"/>
              <a:t>1-2</a:t>
            </a:r>
            <a:r>
              <a:rPr lang="zh-CN" altLang="en-US" b="1" dirty="0"/>
              <a:t>节，共</a:t>
            </a:r>
            <a:r>
              <a:rPr lang="en-US" altLang="zh-CN" b="1" dirty="0">
                <a:solidFill>
                  <a:srgbClr val="FF0000"/>
                </a:solidFill>
              </a:rPr>
              <a:t>7</a:t>
            </a:r>
            <a:r>
              <a:rPr lang="zh-CN" altLang="en-US" b="1" dirty="0"/>
              <a:t>次课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课程计划：共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/>
              <a:t>次作业，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/>
              <a:t>次答疑课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考核方式：</a:t>
            </a:r>
            <a:r>
              <a:rPr lang="zh-CN" altLang="en-US" b="1" dirty="0">
                <a:solidFill>
                  <a:srgbClr val="FF0000"/>
                </a:solidFill>
              </a:rPr>
              <a:t>作业提交、课堂考勤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课程网站：</a:t>
            </a:r>
            <a:r>
              <a:rPr lang="en-US" altLang="zh-CN" b="1" dirty="0">
                <a:solidFill>
                  <a:srgbClr val="FF0000"/>
                </a:solidFill>
                <a:hlinkClick r:id="rId1"/>
              </a:rPr>
              <a:t>http://112.124.40.88:5501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课堂考勤：每次上机进行</a:t>
            </a:r>
            <a:r>
              <a:rPr lang="zh-CN" altLang="en-US" b="1" dirty="0">
                <a:solidFill>
                  <a:srgbClr val="FF0000"/>
                </a:solidFill>
              </a:rPr>
              <a:t>签到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请假方式：</a:t>
            </a:r>
            <a:r>
              <a:rPr lang="zh-CN" altLang="en-US" b="1" dirty="0">
                <a:solidFill>
                  <a:srgbClr val="FF0000"/>
                </a:solidFill>
              </a:rPr>
              <a:t>纸质</a:t>
            </a:r>
            <a:r>
              <a:rPr lang="zh-CN" altLang="en-US" b="1" dirty="0"/>
              <a:t>请假条</a:t>
            </a:r>
            <a:endParaRPr lang="zh-CN" altLang="zh-CN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1257300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教学安排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1" dirty="0"/>
              <a:t>我们已知</a:t>
            </a:r>
            <a:r>
              <a:rPr lang="zh-CN" altLang="zh-CN" b="1" dirty="0">
                <a:solidFill>
                  <a:srgbClr val="FF0000"/>
                </a:solidFill>
              </a:rPr>
              <a:t>动量方程</a:t>
            </a:r>
            <a:r>
              <a:rPr lang="zh-CN" altLang="zh-CN" b="1" dirty="0"/>
              <a:t>的</a:t>
            </a:r>
            <a:r>
              <a:rPr lang="en-US" altLang="zh-CN" b="1" dirty="0"/>
              <a:t>u</a:t>
            </a:r>
            <a:r>
              <a:rPr lang="zh-CN" altLang="zh-CN" b="1" dirty="0"/>
              <a:t>分量形式为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现在用所给的观测数据求出高（</a:t>
            </a:r>
            <a:r>
              <a:rPr lang="en-US" altLang="zh-CN" b="1" dirty="0">
                <a:solidFill>
                  <a:srgbClr val="FF0000"/>
                </a:solidFill>
              </a:rPr>
              <a:t>75°N</a:t>
            </a:r>
            <a:r>
              <a:rPr lang="zh-CN" altLang="en-US" b="1" dirty="0"/>
              <a:t>）、中（</a:t>
            </a:r>
            <a:r>
              <a:rPr lang="en-US" altLang="zh-CN" b="1" dirty="0">
                <a:solidFill>
                  <a:srgbClr val="FF0000"/>
                </a:solidFill>
              </a:rPr>
              <a:t>45°N</a:t>
            </a:r>
            <a:r>
              <a:rPr lang="zh-CN" altLang="en-US" b="1" dirty="0"/>
              <a:t>）、低（</a:t>
            </a:r>
            <a:r>
              <a:rPr lang="en-US" altLang="zh-CN" b="1" dirty="0">
                <a:solidFill>
                  <a:srgbClr val="FF0000"/>
                </a:solidFill>
              </a:rPr>
              <a:t>15°N</a:t>
            </a:r>
            <a:r>
              <a:rPr lang="zh-CN" altLang="en-US" b="1" dirty="0"/>
              <a:t>）和赤道（</a:t>
            </a:r>
            <a:r>
              <a:rPr lang="en-US" altLang="zh-CN" b="1" dirty="0">
                <a:solidFill>
                  <a:srgbClr val="FF0000"/>
                </a:solidFill>
              </a:rPr>
              <a:t>0°</a:t>
            </a:r>
            <a:r>
              <a:rPr lang="zh-CN" altLang="en-US" b="1" dirty="0"/>
              <a:t>）四个纬圈上每个格点         ，      ，          这三项的大小，并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作图</a:t>
            </a:r>
            <a:r>
              <a:rPr lang="zh-CN" altLang="en-US" b="1" dirty="0"/>
              <a:t>和简要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分析说明</a:t>
            </a:r>
            <a:r>
              <a:rPr lang="zh-CN" altLang="en-US" b="1" dirty="0"/>
              <a:t>。</a:t>
            </a:r>
            <a:endParaRPr lang="zh-CN" altLang="zh-CN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4313" y="2488926"/>
          <a:ext cx="5193436" cy="96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287270" imgH="419100" progId="Equation.DSMT4">
                  <p:embed/>
                </p:oleObj>
              </mc:Choice>
              <mc:Fallback>
                <p:oleObj name="" r:id="rId1" imgW="228727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313" y="2488926"/>
                        <a:ext cx="5193436" cy="963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4855264" y="4590432"/>
          <a:ext cx="925320" cy="86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21005" imgH="395605" progId="Equation.DSMT4">
                  <p:embed/>
                </p:oleObj>
              </mc:Choice>
              <mc:Fallback>
                <p:oleObj name="" r:id="rId3" imgW="421005" imgH="395605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264" y="4590432"/>
                        <a:ext cx="925320" cy="863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994275" y="4774361"/>
          <a:ext cx="679204" cy="49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81305" imgH="204470" progId="Equation.DSMT4">
                  <p:embed/>
                </p:oleObj>
              </mc:Choice>
              <mc:Fallback>
                <p:oleObj name="" r:id="rId5" imgW="281305" imgH="20447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275" y="4774361"/>
                        <a:ext cx="679204" cy="496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128912" y="4590432"/>
          <a:ext cx="683578" cy="86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318770" imgH="395605" progId="Equation.DSMT4">
                  <p:embed/>
                </p:oleObj>
              </mc:Choice>
              <mc:Fallback>
                <p:oleObj name="" r:id="rId7" imgW="318770" imgH="395605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12" y="4590432"/>
                        <a:ext cx="683578" cy="863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1" y="4075543"/>
            <a:ext cx="4197627" cy="25003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解压</a:t>
            </a:r>
            <a:r>
              <a:rPr lang="en-US" altLang="zh-CN" dirty="0"/>
              <a:t>data.rar</a:t>
            </a:r>
            <a:r>
              <a:rPr lang="zh-CN" altLang="en-US" dirty="0"/>
              <a:t>得到的</a:t>
            </a:r>
            <a:r>
              <a:rPr lang="zh-CN" altLang="zh-CN" dirty="0"/>
              <a:t>文件夹下有</a:t>
            </a:r>
            <a:r>
              <a:rPr lang="zh-CN" altLang="en-US" dirty="0"/>
              <a:t>两种格式的数据文件（</a:t>
            </a:r>
            <a:r>
              <a:rPr lang="en-US" altLang="zh-CN" dirty="0"/>
              <a:t>Binary</a:t>
            </a:r>
            <a:r>
              <a:rPr lang="zh-CN" altLang="en-US" dirty="0"/>
              <a:t>和</a:t>
            </a:r>
            <a:r>
              <a:rPr lang="en-US" altLang="zh-CN" dirty="0" err="1"/>
              <a:t>NetCDF</a:t>
            </a:r>
            <a:r>
              <a:rPr lang="zh-CN" altLang="en-US" dirty="0"/>
              <a:t>），</a:t>
            </a:r>
            <a:r>
              <a:rPr lang="zh-CN" altLang="zh-CN" dirty="0"/>
              <a:t>分别</a:t>
            </a:r>
            <a:r>
              <a:rPr lang="zh-CN" altLang="en-US" dirty="0"/>
              <a:t>包括了</a:t>
            </a:r>
            <a:r>
              <a:rPr lang="zh-CN" altLang="zh-CN" dirty="0"/>
              <a:t>高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75°N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zh-CN" altLang="zh-CN" dirty="0"/>
              <a:t>中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45°N</a:t>
            </a:r>
            <a:r>
              <a:rPr lang="en-US" altLang="zh-CN" dirty="0"/>
              <a:t>) </a:t>
            </a:r>
            <a:r>
              <a:rPr lang="zh-CN" altLang="en-US" dirty="0"/>
              <a:t>、</a:t>
            </a:r>
            <a:r>
              <a:rPr lang="zh-CN" altLang="zh-CN" dirty="0"/>
              <a:t>低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15°N</a:t>
            </a:r>
            <a:r>
              <a:rPr lang="en-US" altLang="zh-CN" dirty="0"/>
              <a:t>) </a:t>
            </a:r>
            <a:r>
              <a:rPr lang="zh-CN" altLang="en-US" dirty="0"/>
              <a:t>、和赤道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0°</a:t>
            </a:r>
            <a:r>
              <a:rPr lang="en-US" altLang="zh-CN" dirty="0"/>
              <a:t>)</a:t>
            </a:r>
            <a:r>
              <a:rPr lang="zh-CN" altLang="en-US" dirty="0"/>
              <a:t>四</a:t>
            </a:r>
            <a:r>
              <a:rPr lang="zh-CN" altLang="zh-CN" dirty="0"/>
              <a:t>个纬度</a:t>
            </a:r>
            <a:r>
              <a:rPr lang="zh-CN" altLang="zh-CN" dirty="0">
                <a:solidFill>
                  <a:srgbClr val="FF0000"/>
                </a:solidFill>
              </a:rPr>
              <a:t>纬向风</a:t>
            </a:r>
            <a:r>
              <a:rPr lang="en-US" altLang="zh-CN" dirty="0">
                <a:solidFill>
                  <a:srgbClr val="FF0000"/>
                </a:solidFill>
              </a:rPr>
              <a:t>(u)</a:t>
            </a:r>
            <a:r>
              <a:rPr lang="zh-CN" altLang="zh-CN" dirty="0">
                <a:solidFill>
                  <a:srgbClr val="FF0000"/>
                </a:solidFill>
              </a:rPr>
              <a:t>，经向风</a:t>
            </a:r>
            <a:r>
              <a:rPr lang="en-US" altLang="zh-CN" dirty="0">
                <a:solidFill>
                  <a:srgbClr val="FF0000"/>
                </a:solidFill>
              </a:rPr>
              <a:t>(v)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位势高度</a:t>
            </a:r>
            <a:r>
              <a:rPr lang="en-US" altLang="zh-CN" dirty="0">
                <a:solidFill>
                  <a:srgbClr val="FF0000"/>
                </a:solidFill>
              </a:rPr>
              <a:t>(h)</a:t>
            </a:r>
            <a:r>
              <a:rPr lang="zh-CN" altLang="en-US" dirty="0">
                <a:solidFill>
                  <a:srgbClr val="FF0000"/>
                </a:solidFill>
              </a:rPr>
              <a:t>以及温度</a:t>
            </a:r>
            <a:r>
              <a:rPr lang="en-US" altLang="zh-CN" dirty="0">
                <a:solidFill>
                  <a:srgbClr val="FF0000"/>
                </a:solidFill>
              </a:rPr>
              <a:t>(T)</a:t>
            </a:r>
            <a:r>
              <a:rPr lang="zh-CN" altLang="en-US" dirty="0"/>
              <a:t>四</a:t>
            </a:r>
            <a:r>
              <a:rPr lang="zh-CN" altLang="zh-CN" dirty="0"/>
              <a:t>个变量的数据。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96" y="4522519"/>
            <a:ext cx="8767065" cy="1850366"/>
            <a:chOff x="696" y="4522519"/>
            <a:chExt cx="8767065" cy="1850366"/>
          </a:xfrm>
        </p:grpSpPr>
        <p:sp>
          <p:nvSpPr>
            <p:cNvPr id="9" name="文本框 8"/>
            <p:cNvSpPr txBox="1"/>
            <p:nvPr/>
          </p:nvSpPr>
          <p:spPr>
            <a:xfrm>
              <a:off x="696" y="4949862"/>
              <a:ext cx="1698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以</a:t>
              </a:r>
              <a:r>
                <a:rPr lang="en-US" altLang="zh-CN" sz="24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NetCDF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格式为例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47766" y="4522519"/>
              <a:ext cx="4619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←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”E” stands for ”Equator” </a:t>
              </a:r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赤道数据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47765" y="5011417"/>
              <a:ext cx="4619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←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”h” stands for ”high” </a:t>
              </a:r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高纬度数据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47764" y="5492096"/>
              <a:ext cx="4619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←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”l” stands for ”low” </a:t>
              </a:r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低纬度数据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47764" y="5972775"/>
              <a:ext cx="4619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←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”m” stands for ”middle” </a:t>
              </a:r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中纬度数据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93" y="1663220"/>
            <a:ext cx="7886700" cy="4351338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prstClr val="black"/>
                </a:solidFill>
              </a:rPr>
              <a:t>每</a:t>
            </a:r>
            <a:r>
              <a:rPr lang="zh-CN" altLang="en-US" dirty="0">
                <a:solidFill>
                  <a:prstClr val="black"/>
                </a:solidFill>
              </a:rPr>
              <a:t>个文件包含</a:t>
            </a:r>
            <a:r>
              <a:rPr lang="zh-CN" altLang="zh-CN" dirty="0">
                <a:solidFill>
                  <a:prstClr val="black"/>
                </a:solidFill>
              </a:rPr>
              <a:t>一个纬圈上的</a:t>
            </a:r>
            <a:r>
              <a:rPr lang="en-US" altLang="zh-CN" dirty="0">
                <a:solidFill>
                  <a:prstClr val="black"/>
                </a:solidFill>
              </a:rPr>
              <a:t>144</a:t>
            </a:r>
            <a:r>
              <a:rPr lang="zh-CN" altLang="zh-CN" dirty="0">
                <a:solidFill>
                  <a:prstClr val="black"/>
                </a:solidFill>
              </a:rPr>
              <a:t>个格点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17</a:t>
            </a:r>
            <a:r>
              <a:rPr lang="zh-CN" altLang="en-US" dirty="0">
                <a:solidFill>
                  <a:prstClr val="black"/>
                </a:solidFill>
              </a:rPr>
              <a:t>个高度层，</a:t>
            </a:r>
            <a:r>
              <a:rPr lang="en-US" altLang="zh-CN" dirty="0">
                <a:solidFill>
                  <a:prstClr val="black"/>
                </a:solidFill>
              </a:rPr>
              <a:t>4</a:t>
            </a:r>
            <a:r>
              <a:rPr lang="zh-CN" altLang="en-US" dirty="0">
                <a:solidFill>
                  <a:prstClr val="black"/>
                </a:solidFill>
              </a:rPr>
              <a:t>个变量，</a:t>
            </a:r>
            <a:r>
              <a:rPr lang="en-US" altLang="zh-CN" dirty="0">
                <a:solidFill>
                  <a:prstClr val="black"/>
                </a:solidFill>
              </a:rPr>
              <a:t>12</a:t>
            </a:r>
            <a:r>
              <a:rPr lang="zh-CN" altLang="en-US" dirty="0">
                <a:solidFill>
                  <a:prstClr val="black"/>
                </a:solidFill>
              </a:rPr>
              <a:t>个月（</a:t>
            </a:r>
            <a:r>
              <a:rPr lang="en-US" altLang="zh-CN" dirty="0">
                <a:solidFill>
                  <a:prstClr val="black"/>
                </a:solidFill>
              </a:rPr>
              <a:t>144*17*4*12</a:t>
            </a:r>
            <a:r>
              <a:rPr lang="zh-CN" altLang="en-US" dirty="0">
                <a:solidFill>
                  <a:prstClr val="black"/>
                </a:solidFill>
              </a:rPr>
              <a:t>）的气候态</a:t>
            </a:r>
            <a:r>
              <a:rPr lang="zh-CN" altLang="zh-CN" dirty="0">
                <a:solidFill>
                  <a:prstClr val="black"/>
                </a:solidFill>
              </a:rPr>
              <a:t>平均</a:t>
            </a:r>
            <a:r>
              <a:rPr lang="zh-CN" altLang="en-US" dirty="0">
                <a:solidFill>
                  <a:prstClr val="black"/>
                </a:solidFill>
              </a:rPr>
              <a:t>值</a:t>
            </a:r>
            <a:r>
              <a:rPr lang="en-US" altLang="zh-CN" dirty="0">
                <a:solidFill>
                  <a:prstClr val="black"/>
                </a:solidFill>
              </a:rPr>
              <a:t>(1981</a:t>
            </a:r>
            <a:r>
              <a:rPr lang="zh-CN" altLang="en-US" dirty="0">
                <a:solidFill>
                  <a:prstClr val="black"/>
                </a:solidFill>
              </a:rPr>
              <a:t>年</a:t>
            </a:r>
            <a:r>
              <a:rPr lang="en-US" altLang="zh-CN" dirty="0">
                <a:solidFill>
                  <a:prstClr val="black"/>
                </a:solidFill>
              </a:rPr>
              <a:t>-2010</a:t>
            </a:r>
            <a:r>
              <a:rPr lang="zh-CN" altLang="en-US" dirty="0">
                <a:solidFill>
                  <a:prstClr val="black"/>
                </a:solidFill>
              </a:rPr>
              <a:t>年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221725" y="3838889"/>
            <a:ext cx="8877127" cy="2255672"/>
            <a:chOff x="46138" y="4717585"/>
            <a:chExt cx="8877127" cy="225567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/>
            <a:srcRect l="26249" t="27114" r="27005" b="17282"/>
            <a:stretch>
              <a:fillRect/>
            </a:stretch>
          </p:blipFill>
          <p:spPr>
            <a:xfrm>
              <a:off x="6670878" y="5757250"/>
              <a:ext cx="617787" cy="573803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65165" y="5171868"/>
              <a:ext cx="12099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Comic Sans MS" panose="030F0702030302020204" pitchFamily="66" charset="0"/>
                </a:rPr>
                <a:t>① 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X: 144</a:t>
              </a:r>
              <a:endParaRPr lang="zh-CN" altLang="en-US" sz="1400" b="1" dirty="0">
                <a:latin typeface="Comic Sans MS" panose="030F0702030302020204" pitchFamily="66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64916" y="4966725"/>
              <a:ext cx="2188630" cy="1958111"/>
              <a:chOff x="1964388" y="4795863"/>
              <a:chExt cx="2188630" cy="1958111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6464" b="77123" l="30811" r="51248">
                            <a14:foregroundMark x1="43838" y1="49051" x2="43838" y2="49051"/>
                            <a14:foregroundMark x1="43058" y1="46653" x2="43058" y2="46653"/>
                            <a14:foregroundMark x1="46490" y1="46354" x2="46490" y2="46354"/>
                            <a14:foregroundMark x1="48596" y1="47652" x2="48596" y2="47652"/>
                            <a14:foregroundMark x1="50000" y1="52148" x2="50000" y2="52148"/>
                            <a14:foregroundMark x1="49220" y1="56843" x2="49220" y2="56843"/>
                            <a14:foregroundMark x1="49610" y1="62937" x2="49610" y2="62937"/>
                            <a14:foregroundMark x1="49220" y1="68132" x2="49220" y2="68132"/>
                            <a14:backgroundMark x1="58580" y1="56344" x2="58580" y2="56344"/>
                            <a14:backgroundMark x1="56162" y1="58442" x2="56162" y2="58442"/>
                            <a14:backgroundMark x1="55304" y1="52647" x2="55304" y2="52647"/>
                            <a14:backgroundMark x1="54914" y1="57143" x2="54914" y2="57143"/>
                            <a14:backgroundMark x1="54290" y1="67333" x2="54290" y2="67333"/>
                            <a14:backgroundMark x1="53510" y1="60340" x2="53510" y2="60340"/>
                            <a14:backgroundMark x1="53510" y1="67632" x2="53510" y2="67632"/>
                            <a14:backgroundMark x1="53510" y1="58941" x2="53510" y2="58941"/>
                            <a14:backgroundMark x1="52652" y1="46354" x2="52652" y2="46354"/>
                            <a14:backgroundMark x1="51638" y1="41958" x2="51638" y2="41958"/>
                            <a14:backgroundMark x1="45944" y1="39860" x2="45944" y2="39860"/>
                            <a14:backgroundMark x1="44462" y1="37463" x2="44462" y2="37463"/>
                            <a14:backgroundMark x1="38768" y1="36164" x2="38768" y2="36164"/>
                            <a14:backgroundMark x1="35647" y1="36164" x2="35647" y2="36164"/>
                            <a14:backgroundMark x1="41810" y1="37962" x2="41810" y2="37962"/>
                            <a14:backgroundMark x1="47114" y1="37163" x2="47114" y2="37163"/>
                            <a14:backgroundMark x1="50624" y1="37163" x2="50624" y2="37163"/>
                            <a14:backgroundMark x1="50624" y1="37163" x2="50624" y2="37163"/>
                          </a14:backgroundRemoval>
                        </a14:imgEffect>
                      </a14:imgLayer>
                    </a14:imgProps>
                  </a:ext>
                </a:extLst>
              </a:blip>
              <a:srcRect l="26249" t="27114" r="27005" b="17282"/>
              <a:stretch>
                <a:fillRect/>
              </a:stretch>
            </p:blipFill>
            <p:spPr>
              <a:xfrm>
                <a:off x="2044808" y="4795863"/>
                <a:ext cx="2108210" cy="1958111"/>
              </a:xfrm>
              <a:prstGeom prst="rect">
                <a:avLst/>
              </a:prstGeom>
            </p:spPr>
          </p:pic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1964388" y="5079173"/>
                <a:ext cx="23939" cy="10744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2045336" y="4974953"/>
              <a:ext cx="12099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Comic Sans MS" panose="030F0702030302020204" pitchFamily="66" charset="0"/>
                </a:rPr>
                <a:t>② 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Z: 17</a:t>
              </a:r>
              <a:endParaRPr lang="en-US" altLang="zh-CN" sz="1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07994" y="4717585"/>
              <a:ext cx="1860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Comic Sans MS" panose="030F0702030302020204" pitchFamily="66" charset="0"/>
                </a:rPr>
                <a:t>③ </a:t>
              </a:r>
              <a:r>
                <a:rPr lang="en-US" altLang="zh-CN" sz="1400" b="1" dirty="0" err="1">
                  <a:latin typeface="Comic Sans MS" panose="030F0702030302020204" pitchFamily="66" charset="0"/>
                </a:rPr>
                <a:t>Var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: u</a:t>
              </a:r>
              <a:r>
                <a:rPr lang="zh-CN" altLang="en-US" sz="1400" b="1" dirty="0">
                  <a:latin typeface="Comic Sans MS" panose="030F0702030302020204" pitchFamily="66" charset="0"/>
                </a:rPr>
                <a:t>→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v</a:t>
              </a:r>
              <a:r>
                <a:rPr lang="zh-CN" altLang="en-US" sz="1400" b="1" dirty="0">
                  <a:latin typeface="Comic Sans MS" panose="030F0702030302020204" pitchFamily="66" charset="0"/>
                </a:rPr>
                <a:t>→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h</a:t>
              </a:r>
              <a:r>
                <a:rPr lang="zh-CN" altLang="en-US" sz="1400" b="1" dirty="0">
                  <a:latin typeface="Comic Sans MS" panose="030F0702030302020204" pitchFamily="66" charset="0"/>
                </a:rPr>
                <a:t>→</a:t>
              </a:r>
              <a:r>
                <a:rPr lang="en-US" altLang="zh-CN" sz="1400" b="1" dirty="0">
                  <a:latin typeface="Comic Sans MS" panose="030F0702030302020204" pitchFamily="66" charset="0"/>
                </a:rPr>
                <a:t>t</a:t>
              </a:r>
              <a:endParaRPr lang="zh-CN" altLang="en-US" sz="1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6138" y="4721908"/>
              <a:ext cx="762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mic Sans MS" panose="030F0702030302020204" pitchFamily="66" charset="0"/>
                </a:rPr>
                <a:t>Jan.</a:t>
              </a:r>
              <a:r>
                <a:rPr lang="zh-CN" altLang="en-US" b="1" dirty="0">
                  <a:latin typeface="Comic Sans MS" panose="030F0702030302020204" pitchFamily="66" charset="0"/>
                </a:rPr>
                <a:t>：</a:t>
              </a:r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70878" y="5398260"/>
              <a:ext cx="2252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mic Sans MS" panose="030F0702030302020204" pitchFamily="66" charset="0"/>
                </a:rPr>
                <a:t>Feb., Mar., •••</a:t>
              </a:r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789146" y="5015146"/>
              <a:ext cx="2213941" cy="1958111"/>
              <a:chOff x="3905307" y="4964000"/>
              <a:chExt cx="2213941" cy="1958111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905307" y="4964000"/>
                <a:ext cx="2108210" cy="1958111"/>
                <a:chOff x="3818798" y="4892220"/>
                <a:chExt cx="2108210" cy="1958111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6249" t="27114" r="27005" b="17282"/>
                <a:stretch>
                  <a:fillRect/>
                </a:stretch>
              </p:blipFill>
              <p:spPr>
                <a:xfrm>
                  <a:off x="3818798" y="4892220"/>
                  <a:ext cx="2108210" cy="1958111"/>
                </a:xfrm>
                <a:prstGeom prst="rect">
                  <a:avLst/>
                </a:prstGeom>
              </p:spPr>
            </p:pic>
            <p:sp>
              <p:nvSpPr>
                <p:cNvPr id="39" name="文本框 38"/>
                <p:cNvSpPr txBox="1"/>
                <p:nvPr/>
              </p:nvSpPr>
              <p:spPr>
                <a:xfrm>
                  <a:off x="4604102" y="5026980"/>
                  <a:ext cx="762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</a:rPr>
                    <a:t>Jan.</a:t>
                  </a:r>
                  <a:endPara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endParaRPr>
                </a:p>
              </p:txBody>
            </p:sp>
          </p:grpSp>
          <p:cxnSp>
            <p:nvCxnSpPr>
              <p:cNvPr id="17" name="直接箭头连接符 16"/>
              <p:cNvCxnSpPr/>
              <p:nvPr/>
            </p:nvCxnSpPr>
            <p:spPr>
              <a:xfrm flipV="1">
                <a:off x="5405363" y="6306412"/>
                <a:ext cx="713885" cy="395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469706" y="5877792"/>
              <a:ext cx="912698" cy="639269"/>
              <a:chOff x="469706" y="5877792"/>
              <a:chExt cx="912698" cy="639269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557890" y="5877792"/>
                <a:ext cx="824514" cy="367977"/>
              </a:xfrm>
              <a:prstGeom prst="line">
                <a:avLst/>
              </a:prstGeom>
              <a:ln w="76200">
                <a:solidFill>
                  <a:srgbClr val="588E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469706" y="6096806"/>
                <a:ext cx="905163" cy="4202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右箭头 49"/>
            <p:cNvSpPr/>
            <p:nvPr/>
          </p:nvSpPr>
          <p:spPr>
            <a:xfrm>
              <a:off x="1495887" y="5787248"/>
              <a:ext cx="388331" cy="15853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3405541" y="5784499"/>
              <a:ext cx="388331" cy="15853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右箭头 51"/>
            <p:cNvSpPr/>
            <p:nvPr/>
          </p:nvSpPr>
          <p:spPr>
            <a:xfrm>
              <a:off x="5816755" y="5667533"/>
              <a:ext cx="688171" cy="3924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2"/>
            <a:srcRect l="26249" t="27114" r="27005" b="17282"/>
            <a:stretch>
              <a:fillRect/>
            </a:stretch>
          </p:blipFill>
          <p:spPr>
            <a:xfrm>
              <a:off x="7477625" y="5828372"/>
              <a:ext cx="424382" cy="394168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8090968" y="5810478"/>
              <a:ext cx="80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588E46"/>
                  </a:solidFill>
                  <a:latin typeface="Comic Sans MS" panose="030F0702030302020204" pitchFamily="66" charset="0"/>
                </a:rPr>
                <a:t>•••</a:t>
              </a:r>
              <a:endParaRPr lang="zh-CN" altLang="en-US" b="1" dirty="0">
                <a:solidFill>
                  <a:srgbClr val="588E46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57" name="右大括号 56"/>
          <p:cNvSpPr/>
          <p:nvPr/>
        </p:nvSpPr>
        <p:spPr>
          <a:xfrm>
            <a:off x="8147476" y="4174508"/>
            <a:ext cx="253720" cy="1550336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" y="1717874"/>
            <a:ext cx="9295572" cy="3971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编程处理气象数据：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读取，空间差分（微分方程→差分方程）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使用气象绘图软件作图：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NCL, Python, R,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GrADS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7404" y="4253512"/>
            <a:ext cx="759040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做一些物理量的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诊断分析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发掘图像背后的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物理意义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大气科学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的角度去理解他们的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物理图像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（结合已有的大气科学知识：大气环流，海陆分布，气候学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5932"/>
          <a:stretch>
            <a:fillRect/>
          </a:stretch>
        </p:blipFill>
        <p:spPr>
          <a:xfrm>
            <a:off x="1119020" y="1142063"/>
            <a:ext cx="6752533" cy="4910868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495287" y="6011444"/>
                <a:ext cx="3574440" cy="75039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ℎ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87" y="6011444"/>
                <a:ext cx="3574440" cy="750398"/>
              </a:xfrm>
              <a:prstGeom prst="rect">
                <a:avLst/>
              </a:prstGeom>
              <a:blipFill rotWithShape="1">
                <a:blip r:embed="rId3"/>
                <a:stretch>
                  <a:fillRect l="-270" t="-1340" r="-262" b="-122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059986" y="980718"/>
            <a:ext cx="286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45°N  500hPa</a:t>
            </a:r>
            <a:endParaRPr lang="zh-CN" altLang="en-US" sz="28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560425" y="5062424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25" y="5062424"/>
                <a:ext cx="202315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501" t="-2258" r="-470" b="-208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49" y="1012541"/>
            <a:ext cx="7565438" cy="5849011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855560" y="5859044"/>
                <a:ext cx="1049453" cy="87536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ℎ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60" y="5859044"/>
                <a:ext cx="1049453" cy="875368"/>
              </a:xfrm>
              <a:prstGeom prst="rect">
                <a:avLst/>
              </a:prstGeom>
              <a:blipFill rotWithShape="1">
                <a:blip r:embed="rId3"/>
                <a:stretch>
                  <a:fillRect l="-966" t="-1149" r="-2442" b="-106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3" y="6197541"/>
                <a:ext cx="202315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471" t="-2344" r="-469" b="-214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059986" y="980718"/>
            <a:ext cx="286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45°N  500hPa</a:t>
            </a:r>
            <a:endParaRPr lang="zh-CN" altLang="en-US" sz="2800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257300" y="19369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0</TotalTime>
  <Words>1235</Words>
  <Application>WPS 演示</Application>
  <PresentationFormat>全屏显示(4:3)</PresentationFormat>
  <Paragraphs>116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Comic Sans MS</vt:lpstr>
      <vt:lpstr>Calibri</vt:lpstr>
      <vt:lpstr>微软雅黑</vt:lpstr>
      <vt:lpstr>Times New Roman</vt:lpstr>
      <vt:lpstr>Cambria Math</vt:lpstr>
      <vt:lpstr>Arial Unicode MS</vt:lpstr>
      <vt:lpstr>Calibri Light</vt:lpstr>
      <vt:lpstr>Office 主题</vt:lpstr>
      <vt:lpstr>Equation.DSMT4</vt:lpstr>
      <vt:lpstr>Equation.DSMT4</vt:lpstr>
      <vt:lpstr>Equation.DSMT4</vt:lpstr>
      <vt:lpstr>Equation.DSMT4</vt:lpstr>
      <vt:lpstr>《数值天气预报》•上机实验 Numerical Weather Prediction Laboratory</vt:lpstr>
      <vt:lpstr>教学安排</vt:lpstr>
      <vt:lpstr>教学安排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数值天气预报 上机实验 Numerical Weather Prediction Laboratory</dc:title>
  <dc:creator>张志琦</dc:creator>
  <cp:lastModifiedBy>EDW</cp:lastModifiedBy>
  <cp:revision>167</cp:revision>
  <dcterms:created xsi:type="dcterms:W3CDTF">2016-03-03T13:01:00Z</dcterms:created>
  <dcterms:modified xsi:type="dcterms:W3CDTF">2025-02-23T13:05:34Z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5DE72F1675CD4AD89FF2F8AE2D7BD3A9_12</vt:lpwstr>
  </property>
  <property fmtid="{D5CDD505-2E9C-101B-9397-08002B2CF9AE}" pid="3" name="KSOProductBuildVer">
    <vt:lpwstr>2052-12.1.0.19770</vt:lpwstr>
  </property>
</Properties>
</file>