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83" r:id="rId2"/>
    <p:sldId id="287" r:id="rId3"/>
    <p:sldId id="282" r:id="rId4"/>
    <p:sldId id="289" r:id="rId5"/>
    <p:sldId id="267" r:id="rId6"/>
    <p:sldId id="268" r:id="rId7"/>
    <p:sldId id="269" r:id="rId8"/>
    <p:sldId id="294" r:id="rId9"/>
    <p:sldId id="284" r:id="rId10"/>
    <p:sldId id="285" r:id="rId11"/>
    <p:sldId id="286" r:id="rId12"/>
    <p:sldId id="292" r:id="rId13"/>
    <p:sldId id="293" r:id="rId14"/>
    <p:sldId id="275" r:id="rId15"/>
    <p:sldId id="276" r:id="rId16"/>
    <p:sldId id="277" r:id="rId17"/>
    <p:sldId id="278" r:id="rId18"/>
    <p:sldId id="279" r:id="rId19"/>
    <p:sldId id="280" r:id="rId20"/>
    <p:sldId id="295" r:id="rId21"/>
    <p:sldId id="290" r:id="rId22"/>
    <p:sldId id="257" r:id="rId23"/>
    <p:sldId id="271" r:id="rId24"/>
    <p:sldId id="258" r:id="rId25"/>
    <p:sldId id="261" r:id="rId26"/>
    <p:sldId id="272" r:id="rId27"/>
    <p:sldId id="260" r:id="rId28"/>
    <p:sldId id="259" r:id="rId29"/>
    <p:sldId id="270" r:id="rId30"/>
    <p:sldId id="262" r:id="rId31"/>
    <p:sldId id="263" r:id="rId32"/>
    <p:sldId id="273" r:id="rId33"/>
    <p:sldId id="264" r:id="rId34"/>
    <p:sldId id="265" r:id="rId35"/>
    <p:sldId id="274" r:id="rId36"/>
    <p:sldId id="266"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F0D18-F964-37B7-5E9A-7E4A43790251}" v="984" dt="2020-07-27T19:40:41.960"/>
    <p1510:client id="{2327755C-0287-294C-2715-090FC7320018}" v="672" dt="2020-07-27T18:26:23.330"/>
    <p1510:client id="{4007C61B-9BD3-2A40-AB5B-4021D83B4F8F}" v="7" dt="2020-07-26T19:07:57.139"/>
    <p1510:client id="{6DBC7441-0E4F-AFF5-3A9E-5C7A0D675B2B}" v="526" dt="2020-07-27T20:17:12.055"/>
    <p1510:client id="{75935CE4-F9A0-7F24-29C2-36EF30982CDE}" v="8" dt="2020-07-27T22:50:24.078"/>
    <p1510:client id="{7F86C2D3-1394-4D47-867C-9E60C736C9DC}" v="14" dt="2020-07-26T19:02:27.362"/>
    <p1510:client id="{80C893E4-BFEF-86B8-42C7-62712E651D77}" v="125" dt="2020-07-27T02:34:04.391"/>
    <p1510:client id="{863A8F60-7240-D565-59A5-8343E0694E15}" v="54" dt="2020-07-28T00:15:22.881"/>
    <p1510:client id="{9092EB6B-4B0D-18F4-3A29-6B32D01713A2}" v="22" dt="2020-07-27T19:23:22.271"/>
    <p1510:client id="{C4D6AFF5-842D-A877-3A85-519DD834C4A4}" v="366" dt="2020-07-27T22:45:11.246"/>
    <p1510:client id="{DACE7438-9E54-4F37-AC94-59389E6DB75C}" v="39" dt="2020-07-28T00:02:01.873"/>
    <p1510:client id="{E33507D9-A6BC-E7A7-3EEF-2D397759EA9F}" v="166" dt="2020-07-27T20:42:57.398"/>
    <p1510:client id="{E6FE287C-9CE1-E4E1-863B-A19F64196CE7}" v="15" dt="2020-07-27T22:47:29.095"/>
    <p1510:client id="{E7343F61-843A-AD7E-E153-7D2B5259898E}" v="738" dt="2020-07-28T18:33:41.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FC9E5A7E-5784-44E1-B49E-37679912083C}"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D75FB1C-011B-47A1-98E9-F674C8A6A4DF}">
      <dgm:prSet/>
      <dgm:spPr/>
      <dgm:t>
        <a:bodyPr/>
        <a:lstStyle/>
        <a:p>
          <a:pPr>
            <a:lnSpc>
              <a:spcPct val="100000"/>
            </a:lnSpc>
          </a:pPr>
          <a:r>
            <a:rPr lang="en-US"/>
            <a:t>AWS provides services that help to protect data, account and workloads from unauthorized access. </a:t>
          </a:r>
        </a:p>
      </dgm:t>
    </dgm:pt>
    <dgm:pt modelId="{3B3AC15E-DCA2-4FDF-BF1B-C3F10E36EC04}" type="parTrans" cxnId="{114C9DA5-5758-41A8-83A6-E71AF5687049}">
      <dgm:prSet/>
      <dgm:spPr/>
      <dgm:t>
        <a:bodyPr/>
        <a:lstStyle/>
        <a:p>
          <a:endParaRPr lang="en-US"/>
        </a:p>
      </dgm:t>
    </dgm:pt>
    <dgm:pt modelId="{0704C155-8948-429B-B154-E985176BED03}" type="sibTrans" cxnId="{114C9DA5-5758-41A8-83A6-E71AF5687049}">
      <dgm:prSet/>
      <dgm:spPr/>
      <dgm:t>
        <a:bodyPr/>
        <a:lstStyle/>
        <a:p>
          <a:pPr>
            <a:lnSpc>
              <a:spcPct val="100000"/>
            </a:lnSpc>
          </a:pPr>
          <a:endParaRPr lang="en-US"/>
        </a:p>
      </dgm:t>
    </dgm:pt>
    <dgm:pt modelId="{C3EE6A15-663F-423F-955C-F626FC8AC3B7}">
      <dgm:prSet/>
      <dgm:spPr/>
      <dgm:t>
        <a:bodyPr/>
        <a:lstStyle/>
        <a:p>
          <a:pPr>
            <a:lnSpc>
              <a:spcPct val="100000"/>
            </a:lnSpc>
          </a:pPr>
          <a:r>
            <a:rPr lang="en-US"/>
            <a:t>AWS Identity services enables to securely manage the identities, resources and permissions.</a:t>
          </a:r>
        </a:p>
      </dgm:t>
    </dgm:pt>
    <dgm:pt modelId="{BA18B894-34E5-4F2B-A78F-CE673DDE809E}" type="parTrans" cxnId="{E6881F95-CB22-4F99-B1FB-E782C7E35DDC}">
      <dgm:prSet/>
      <dgm:spPr/>
      <dgm:t>
        <a:bodyPr/>
        <a:lstStyle/>
        <a:p>
          <a:endParaRPr lang="en-US"/>
        </a:p>
      </dgm:t>
    </dgm:pt>
    <dgm:pt modelId="{B5E576FC-60D6-41BA-A3A2-0ECEFFBFC033}" type="sibTrans" cxnId="{E6881F95-CB22-4F99-B1FB-E782C7E35DDC}">
      <dgm:prSet/>
      <dgm:spPr/>
      <dgm:t>
        <a:bodyPr/>
        <a:lstStyle/>
        <a:p>
          <a:pPr>
            <a:lnSpc>
              <a:spcPct val="100000"/>
            </a:lnSpc>
          </a:pPr>
          <a:endParaRPr lang="en-US"/>
        </a:p>
      </dgm:t>
    </dgm:pt>
    <dgm:pt modelId="{88D33E56-D739-46DA-AF1C-E96411B535BD}">
      <dgm:prSet/>
      <dgm:spPr/>
      <dgm:t>
        <a:bodyPr/>
        <a:lstStyle/>
        <a:p>
          <a:pPr>
            <a:lnSpc>
              <a:spcPct val="100000"/>
            </a:lnSpc>
          </a:pPr>
          <a:r>
            <a:rPr lang="en-US"/>
            <a:t>Helps to filter out web requests based on IP addresses, HTTP headers, HTTP body or URI strings which can allow to block common attack patterns.</a:t>
          </a:r>
        </a:p>
      </dgm:t>
    </dgm:pt>
    <dgm:pt modelId="{99B8EBDF-F4B2-45AF-B136-AE19E3F9FF26}" type="parTrans" cxnId="{F4E12243-93FE-466F-87FD-7AEAD9DA6D21}">
      <dgm:prSet/>
      <dgm:spPr/>
      <dgm:t>
        <a:bodyPr/>
        <a:lstStyle/>
        <a:p>
          <a:endParaRPr lang="en-US"/>
        </a:p>
      </dgm:t>
    </dgm:pt>
    <dgm:pt modelId="{10BF3D3B-EB6E-4E9F-9944-9552CB81B0E2}" type="sibTrans" cxnId="{F4E12243-93FE-466F-87FD-7AEAD9DA6D21}">
      <dgm:prSet/>
      <dgm:spPr/>
      <dgm:t>
        <a:bodyPr/>
        <a:lstStyle/>
        <a:p>
          <a:pPr>
            <a:lnSpc>
              <a:spcPct val="100000"/>
            </a:lnSpc>
          </a:pPr>
          <a:endParaRPr lang="en-US"/>
        </a:p>
      </dgm:t>
    </dgm:pt>
    <dgm:pt modelId="{A14DAD50-3261-4477-B95C-DD6F2A23D227}">
      <dgm:prSet/>
      <dgm:spPr/>
      <dgm:t>
        <a:bodyPr/>
        <a:lstStyle/>
        <a:p>
          <a:pPr>
            <a:lnSpc>
              <a:spcPct val="100000"/>
            </a:lnSpc>
          </a:pPr>
          <a:r>
            <a:rPr lang="en-US"/>
            <a:t>Automating security tasks on AWS is more secure by reducing human configuration errors and giving more time to team for other works.</a:t>
          </a:r>
        </a:p>
      </dgm:t>
    </dgm:pt>
    <dgm:pt modelId="{5C24B875-2D9A-4A6F-B712-1B9C46864678}" type="parTrans" cxnId="{364368B7-5EA5-4AA5-AC40-D7480612B0C3}">
      <dgm:prSet/>
      <dgm:spPr/>
      <dgm:t>
        <a:bodyPr/>
        <a:lstStyle/>
        <a:p>
          <a:endParaRPr lang="en-US"/>
        </a:p>
      </dgm:t>
    </dgm:pt>
    <dgm:pt modelId="{2E5090AF-E13E-49F2-AAC4-434F449A8665}" type="sibTrans" cxnId="{364368B7-5EA5-4AA5-AC40-D7480612B0C3}">
      <dgm:prSet/>
      <dgm:spPr/>
      <dgm:t>
        <a:bodyPr/>
        <a:lstStyle/>
        <a:p>
          <a:endParaRPr lang="en-US"/>
        </a:p>
      </dgm:t>
    </dgm:pt>
    <dgm:pt modelId="{3380D5A9-DF17-47E9-8027-E5F849C51D05}" type="pres">
      <dgm:prSet presAssocID="{FC9E5A7E-5784-44E1-B49E-37679912083C}" presName="root" presStyleCnt="0">
        <dgm:presLayoutVars>
          <dgm:dir/>
          <dgm:resizeHandles val="exact"/>
        </dgm:presLayoutVars>
      </dgm:prSet>
      <dgm:spPr/>
    </dgm:pt>
    <dgm:pt modelId="{ED4CE58C-C238-4B44-AD9B-25675FEFAFEB}" type="pres">
      <dgm:prSet presAssocID="{FC9E5A7E-5784-44E1-B49E-37679912083C}" presName="container" presStyleCnt="0">
        <dgm:presLayoutVars>
          <dgm:dir/>
          <dgm:resizeHandles val="exact"/>
        </dgm:presLayoutVars>
      </dgm:prSet>
      <dgm:spPr/>
    </dgm:pt>
    <dgm:pt modelId="{895A0F19-B353-46B9-AACA-52D64B589338}" type="pres">
      <dgm:prSet presAssocID="{ED75FB1C-011B-47A1-98E9-F674C8A6A4DF}" presName="compNode" presStyleCnt="0"/>
      <dgm:spPr/>
    </dgm:pt>
    <dgm:pt modelId="{1BF417D6-FCB8-4AB8-9F21-D8031E8580D7}" type="pres">
      <dgm:prSet presAssocID="{ED75FB1C-011B-47A1-98E9-F674C8A6A4DF}" presName="iconBgRect" presStyleLbl="bgShp" presStyleIdx="0" presStyleCnt="4"/>
      <dgm:spPr/>
    </dgm:pt>
    <dgm:pt modelId="{B4521944-C456-4843-BC50-D3A4DC5097EB}" type="pres">
      <dgm:prSet presAssocID="{ED75FB1C-011B-47A1-98E9-F674C8A6A4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9D6397D7-6B53-4FF5-9194-B28F3541BF71}" type="pres">
      <dgm:prSet presAssocID="{ED75FB1C-011B-47A1-98E9-F674C8A6A4DF}" presName="spaceRect" presStyleCnt="0"/>
      <dgm:spPr/>
    </dgm:pt>
    <dgm:pt modelId="{08149C5C-AF80-4643-BE9C-6B5A910B2286}" type="pres">
      <dgm:prSet presAssocID="{ED75FB1C-011B-47A1-98E9-F674C8A6A4DF}" presName="textRect" presStyleLbl="revTx" presStyleIdx="0" presStyleCnt="4">
        <dgm:presLayoutVars>
          <dgm:chMax val="1"/>
          <dgm:chPref val="1"/>
        </dgm:presLayoutVars>
      </dgm:prSet>
      <dgm:spPr/>
    </dgm:pt>
    <dgm:pt modelId="{A46E3AD0-B42C-42E4-9195-831EBE1D66C6}" type="pres">
      <dgm:prSet presAssocID="{0704C155-8948-429B-B154-E985176BED03}" presName="sibTrans" presStyleLbl="sibTrans2D1" presStyleIdx="0" presStyleCnt="0"/>
      <dgm:spPr/>
    </dgm:pt>
    <dgm:pt modelId="{4EA877EA-D187-48F3-8A1A-E1708329115A}" type="pres">
      <dgm:prSet presAssocID="{C3EE6A15-663F-423F-955C-F626FC8AC3B7}" presName="compNode" presStyleCnt="0"/>
      <dgm:spPr/>
    </dgm:pt>
    <dgm:pt modelId="{56E5FA5D-4BCD-4A75-875F-B6735348A1A8}" type="pres">
      <dgm:prSet presAssocID="{C3EE6A15-663F-423F-955C-F626FC8AC3B7}" presName="iconBgRect" presStyleLbl="bgShp" presStyleIdx="1" presStyleCnt="4"/>
      <dgm:spPr/>
    </dgm:pt>
    <dgm:pt modelId="{4CEF6664-718C-43B2-9B9E-1D406E2A2305}" type="pres">
      <dgm:prSet presAssocID="{C3EE6A15-663F-423F-955C-F626FC8AC3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EA997BA7-9211-4AD3-B664-1C0077693559}" type="pres">
      <dgm:prSet presAssocID="{C3EE6A15-663F-423F-955C-F626FC8AC3B7}" presName="spaceRect" presStyleCnt="0"/>
      <dgm:spPr/>
    </dgm:pt>
    <dgm:pt modelId="{4A104D56-39B2-47FA-B608-1A7CBE8D89E2}" type="pres">
      <dgm:prSet presAssocID="{C3EE6A15-663F-423F-955C-F626FC8AC3B7}" presName="textRect" presStyleLbl="revTx" presStyleIdx="1" presStyleCnt="4">
        <dgm:presLayoutVars>
          <dgm:chMax val="1"/>
          <dgm:chPref val="1"/>
        </dgm:presLayoutVars>
      </dgm:prSet>
      <dgm:spPr/>
    </dgm:pt>
    <dgm:pt modelId="{BD6D6B33-F3D6-4906-93D1-9EE7993FEE9F}" type="pres">
      <dgm:prSet presAssocID="{B5E576FC-60D6-41BA-A3A2-0ECEFFBFC033}" presName="sibTrans" presStyleLbl="sibTrans2D1" presStyleIdx="0" presStyleCnt="0"/>
      <dgm:spPr/>
    </dgm:pt>
    <dgm:pt modelId="{30D72F5D-F050-4BCB-BCA0-0698C72B421E}" type="pres">
      <dgm:prSet presAssocID="{88D33E56-D739-46DA-AF1C-E96411B535BD}" presName="compNode" presStyleCnt="0"/>
      <dgm:spPr/>
    </dgm:pt>
    <dgm:pt modelId="{B4AA54ED-7CFD-40FF-B4E1-F8FA97DBAE93}" type="pres">
      <dgm:prSet presAssocID="{88D33E56-D739-46DA-AF1C-E96411B535BD}" presName="iconBgRect" presStyleLbl="bgShp" presStyleIdx="2" presStyleCnt="4"/>
      <dgm:spPr/>
    </dgm:pt>
    <dgm:pt modelId="{38187D68-A670-42E4-A5B7-F85D2429180B}" type="pres">
      <dgm:prSet presAssocID="{88D33E56-D739-46DA-AF1C-E96411B535B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6B5B880-F08B-4608-AF24-BAB6C9FCCE06}" type="pres">
      <dgm:prSet presAssocID="{88D33E56-D739-46DA-AF1C-E96411B535BD}" presName="spaceRect" presStyleCnt="0"/>
      <dgm:spPr/>
    </dgm:pt>
    <dgm:pt modelId="{BEAB2AE5-BDF8-464F-880A-BB9CC2E1B0A7}" type="pres">
      <dgm:prSet presAssocID="{88D33E56-D739-46DA-AF1C-E96411B535BD}" presName="textRect" presStyleLbl="revTx" presStyleIdx="2" presStyleCnt="4">
        <dgm:presLayoutVars>
          <dgm:chMax val="1"/>
          <dgm:chPref val="1"/>
        </dgm:presLayoutVars>
      </dgm:prSet>
      <dgm:spPr/>
    </dgm:pt>
    <dgm:pt modelId="{5DA134AF-51A9-4EB5-ABA9-082A5F9AF98C}" type="pres">
      <dgm:prSet presAssocID="{10BF3D3B-EB6E-4E9F-9944-9552CB81B0E2}" presName="sibTrans" presStyleLbl="sibTrans2D1" presStyleIdx="0" presStyleCnt="0"/>
      <dgm:spPr/>
    </dgm:pt>
    <dgm:pt modelId="{11AC7CA6-8E04-40C8-8BA9-E9A0980E7A13}" type="pres">
      <dgm:prSet presAssocID="{A14DAD50-3261-4477-B95C-DD6F2A23D227}" presName="compNode" presStyleCnt="0"/>
      <dgm:spPr/>
    </dgm:pt>
    <dgm:pt modelId="{8930B81C-FFB8-473A-BFB6-90C69C65981B}" type="pres">
      <dgm:prSet presAssocID="{A14DAD50-3261-4477-B95C-DD6F2A23D227}" presName="iconBgRect" presStyleLbl="bgShp" presStyleIdx="3" presStyleCnt="4"/>
      <dgm:spPr/>
    </dgm:pt>
    <dgm:pt modelId="{B0C6E239-AF54-4A0A-B4E9-D438CB71BF72}" type="pres">
      <dgm:prSet presAssocID="{A14DAD50-3261-4477-B95C-DD6F2A23D2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2ABDE09-46AA-4710-99C6-C6E5018C77AE}" type="pres">
      <dgm:prSet presAssocID="{A14DAD50-3261-4477-B95C-DD6F2A23D227}" presName="spaceRect" presStyleCnt="0"/>
      <dgm:spPr/>
    </dgm:pt>
    <dgm:pt modelId="{D2D48796-C41F-41AA-9B04-6EF3021B9766}" type="pres">
      <dgm:prSet presAssocID="{A14DAD50-3261-4477-B95C-DD6F2A23D227}" presName="textRect" presStyleLbl="revTx" presStyleIdx="3" presStyleCnt="4">
        <dgm:presLayoutVars>
          <dgm:chMax val="1"/>
          <dgm:chPref val="1"/>
        </dgm:presLayoutVars>
      </dgm:prSet>
      <dgm:spPr/>
    </dgm:pt>
  </dgm:ptLst>
  <dgm:cxnLst>
    <dgm:cxn modelId="{A8F6D535-6489-4328-8CDE-CC7FAAFBD674}" type="presOf" srcId="{88D33E56-D739-46DA-AF1C-E96411B535BD}" destId="{BEAB2AE5-BDF8-464F-880A-BB9CC2E1B0A7}" srcOrd="0" destOrd="0" presId="urn:microsoft.com/office/officeart/2018/2/layout/IconCircleList"/>
    <dgm:cxn modelId="{16902360-808A-416A-A819-7D85D25BE970}" type="presOf" srcId="{ED75FB1C-011B-47A1-98E9-F674C8A6A4DF}" destId="{08149C5C-AF80-4643-BE9C-6B5A910B2286}" srcOrd="0" destOrd="0" presId="urn:microsoft.com/office/officeart/2018/2/layout/IconCircleList"/>
    <dgm:cxn modelId="{F4E12243-93FE-466F-87FD-7AEAD9DA6D21}" srcId="{FC9E5A7E-5784-44E1-B49E-37679912083C}" destId="{88D33E56-D739-46DA-AF1C-E96411B535BD}" srcOrd="2" destOrd="0" parTransId="{99B8EBDF-F4B2-45AF-B136-AE19E3F9FF26}" sibTransId="{10BF3D3B-EB6E-4E9F-9944-9552CB81B0E2}"/>
    <dgm:cxn modelId="{CD8DED63-4BF7-450E-B4A5-F7386EE7A47B}" type="presOf" srcId="{B5E576FC-60D6-41BA-A3A2-0ECEFFBFC033}" destId="{BD6D6B33-F3D6-4906-93D1-9EE7993FEE9F}" srcOrd="0" destOrd="0" presId="urn:microsoft.com/office/officeart/2018/2/layout/IconCircleList"/>
    <dgm:cxn modelId="{6DD26553-151B-46CA-8041-37EAEF57C26C}" type="presOf" srcId="{0704C155-8948-429B-B154-E985176BED03}" destId="{A46E3AD0-B42C-42E4-9195-831EBE1D66C6}" srcOrd="0" destOrd="0" presId="urn:microsoft.com/office/officeart/2018/2/layout/IconCircleList"/>
    <dgm:cxn modelId="{E6881F95-CB22-4F99-B1FB-E782C7E35DDC}" srcId="{FC9E5A7E-5784-44E1-B49E-37679912083C}" destId="{C3EE6A15-663F-423F-955C-F626FC8AC3B7}" srcOrd="1" destOrd="0" parTransId="{BA18B894-34E5-4F2B-A78F-CE673DDE809E}" sibTransId="{B5E576FC-60D6-41BA-A3A2-0ECEFFBFC033}"/>
    <dgm:cxn modelId="{114C9DA5-5758-41A8-83A6-E71AF5687049}" srcId="{FC9E5A7E-5784-44E1-B49E-37679912083C}" destId="{ED75FB1C-011B-47A1-98E9-F674C8A6A4DF}" srcOrd="0" destOrd="0" parTransId="{3B3AC15E-DCA2-4FDF-BF1B-C3F10E36EC04}" sibTransId="{0704C155-8948-429B-B154-E985176BED03}"/>
    <dgm:cxn modelId="{364368B7-5EA5-4AA5-AC40-D7480612B0C3}" srcId="{FC9E5A7E-5784-44E1-B49E-37679912083C}" destId="{A14DAD50-3261-4477-B95C-DD6F2A23D227}" srcOrd="3" destOrd="0" parTransId="{5C24B875-2D9A-4A6F-B712-1B9C46864678}" sibTransId="{2E5090AF-E13E-49F2-AAC4-434F449A8665}"/>
    <dgm:cxn modelId="{0A7AA5BD-1736-4F08-8FBF-A4466AC026F8}" type="presOf" srcId="{C3EE6A15-663F-423F-955C-F626FC8AC3B7}" destId="{4A104D56-39B2-47FA-B608-1A7CBE8D89E2}" srcOrd="0" destOrd="0" presId="urn:microsoft.com/office/officeart/2018/2/layout/IconCircleList"/>
    <dgm:cxn modelId="{F712C2D7-390A-4418-A480-FA759D335D35}" type="presOf" srcId="{FC9E5A7E-5784-44E1-B49E-37679912083C}" destId="{3380D5A9-DF17-47E9-8027-E5F849C51D05}" srcOrd="0" destOrd="0" presId="urn:microsoft.com/office/officeart/2018/2/layout/IconCircleList"/>
    <dgm:cxn modelId="{77155DF0-358B-4A8E-973F-C3BAE2556A1D}" type="presOf" srcId="{10BF3D3B-EB6E-4E9F-9944-9552CB81B0E2}" destId="{5DA134AF-51A9-4EB5-ABA9-082A5F9AF98C}" srcOrd="0" destOrd="0" presId="urn:microsoft.com/office/officeart/2018/2/layout/IconCircleList"/>
    <dgm:cxn modelId="{C500B2FE-8179-446E-8454-777A6930A16E}" type="presOf" srcId="{A14DAD50-3261-4477-B95C-DD6F2A23D227}" destId="{D2D48796-C41F-41AA-9B04-6EF3021B9766}" srcOrd="0" destOrd="0" presId="urn:microsoft.com/office/officeart/2018/2/layout/IconCircleList"/>
    <dgm:cxn modelId="{2E964B38-8B60-4F99-ADB8-2598F1A87E22}" type="presParOf" srcId="{3380D5A9-DF17-47E9-8027-E5F849C51D05}" destId="{ED4CE58C-C238-4B44-AD9B-25675FEFAFEB}" srcOrd="0" destOrd="0" presId="urn:microsoft.com/office/officeart/2018/2/layout/IconCircleList"/>
    <dgm:cxn modelId="{EB152FB3-083E-4838-A303-2679B364EB0A}" type="presParOf" srcId="{ED4CE58C-C238-4B44-AD9B-25675FEFAFEB}" destId="{895A0F19-B353-46B9-AACA-52D64B589338}" srcOrd="0" destOrd="0" presId="urn:microsoft.com/office/officeart/2018/2/layout/IconCircleList"/>
    <dgm:cxn modelId="{63044598-7E48-4716-8C94-03A658AAAA06}" type="presParOf" srcId="{895A0F19-B353-46B9-AACA-52D64B589338}" destId="{1BF417D6-FCB8-4AB8-9F21-D8031E8580D7}" srcOrd="0" destOrd="0" presId="urn:microsoft.com/office/officeart/2018/2/layout/IconCircleList"/>
    <dgm:cxn modelId="{C0EC2462-F157-4F9A-B910-3DC6F257E2B8}" type="presParOf" srcId="{895A0F19-B353-46B9-AACA-52D64B589338}" destId="{B4521944-C456-4843-BC50-D3A4DC5097EB}" srcOrd="1" destOrd="0" presId="urn:microsoft.com/office/officeart/2018/2/layout/IconCircleList"/>
    <dgm:cxn modelId="{DD128738-F34E-4E87-B880-B707DBD833B6}" type="presParOf" srcId="{895A0F19-B353-46B9-AACA-52D64B589338}" destId="{9D6397D7-6B53-4FF5-9194-B28F3541BF71}" srcOrd="2" destOrd="0" presId="urn:microsoft.com/office/officeart/2018/2/layout/IconCircleList"/>
    <dgm:cxn modelId="{9B12C70E-1905-435A-BAEB-C3079B01107B}" type="presParOf" srcId="{895A0F19-B353-46B9-AACA-52D64B589338}" destId="{08149C5C-AF80-4643-BE9C-6B5A910B2286}" srcOrd="3" destOrd="0" presId="urn:microsoft.com/office/officeart/2018/2/layout/IconCircleList"/>
    <dgm:cxn modelId="{36083800-541B-4152-BBD8-A54C75A615A3}" type="presParOf" srcId="{ED4CE58C-C238-4B44-AD9B-25675FEFAFEB}" destId="{A46E3AD0-B42C-42E4-9195-831EBE1D66C6}" srcOrd="1" destOrd="0" presId="urn:microsoft.com/office/officeart/2018/2/layout/IconCircleList"/>
    <dgm:cxn modelId="{45072879-D980-4A27-ADCE-EF60F3C4573D}" type="presParOf" srcId="{ED4CE58C-C238-4B44-AD9B-25675FEFAFEB}" destId="{4EA877EA-D187-48F3-8A1A-E1708329115A}" srcOrd="2" destOrd="0" presId="urn:microsoft.com/office/officeart/2018/2/layout/IconCircleList"/>
    <dgm:cxn modelId="{8677EDB7-EF2A-4B40-BB8C-032729F8A676}" type="presParOf" srcId="{4EA877EA-D187-48F3-8A1A-E1708329115A}" destId="{56E5FA5D-4BCD-4A75-875F-B6735348A1A8}" srcOrd="0" destOrd="0" presId="urn:microsoft.com/office/officeart/2018/2/layout/IconCircleList"/>
    <dgm:cxn modelId="{82D900A9-3382-4B90-963C-F86FD49713B8}" type="presParOf" srcId="{4EA877EA-D187-48F3-8A1A-E1708329115A}" destId="{4CEF6664-718C-43B2-9B9E-1D406E2A2305}" srcOrd="1" destOrd="0" presId="urn:microsoft.com/office/officeart/2018/2/layout/IconCircleList"/>
    <dgm:cxn modelId="{95E4F6EF-33C1-4065-86CD-38C375F75890}" type="presParOf" srcId="{4EA877EA-D187-48F3-8A1A-E1708329115A}" destId="{EA997BA7-9211-4AD3-B664-1C0077693559}" srcOrd="2" destOrd="0" presId="urn:microsoft.com/office/officeart/2018/2/layout/IconCircleList"/>
    <dgm:cxn modelId="{896BFE35-C2D4-4F67-89CD-84B59E5CA27A}" type="presParOf" srcId="{4EA877EA-D187-48F3-8A1A-E1708329115A}" destId="{4A104D56-39B2-47FA-B608-1A7CBE8D89E2}" srcOrd="3" destOrd="0" presId="urn:microsoft.com/office/officeart/2018/2/layout/IconCircleList"/>
    <dgm:cxn modelId="{16D286B8-0C21-43E0-8F7E-E88BFF43070B}" type="presParOf" srcId="{ED4CE58C-C238-4B44-AD9B-25675FEFAFEB}" destId="{BD6D6B33-F3D6-4906-93D1-9EE7993FEE9F}" srcOrd="3" destOrd="0" presId="urn:microsoft.com/office/officeart/2018/2/layout/IconCircleList"/>
    <dgm:cxn modelId="{80529FFB-9E09-4C79-804B-75B0BA176761}" type="presParOf" srcId="{ED4CE58C-C238-4B44-AD9B-25675FEFAFEB}" destId="{30D72F5D-F050-4BCB-BCA0-0698C72B421E}" srcOrd="4" destOrd="0" presId="urn:microsoft.com/office/officeart/2018/2/layout/IconCircleList"/>
    <dgm:cxn modelId="{42EDA676-34E1-47BF-A08F-D58D997E6087}" type="presParOf" srcId="{30D72F5D-F050-4BCB-BCA0-0698C72B421E}" destId="{B4AA54ED-7CFD-40FF-B4E1-F8FA97DBAE93}" srcOrd="0" destOrd="0" presId="urn:microsoft.com/office/officeart/2018/2/layout/IconCircleList"/>
    <dgm:cxn modelId="{CA361026-B86D-46A2-AAAE-98B19DD45D34}" type="presParOf" srcId="{30D72F5D-F050-4BCB-BCA0-0698C72B421E}" destId="{38187D68-A670-42E4-A5B7-F85D2429180B}" srcOrd="1" destOrd="0" presId="urn:microsoft.com/office/officeart/2018/2/layout/IconCircleList"/>
    <dgm:cxn modelId="{E4D55169-E4DA-4C74-9A6D-6AA6118C7F3D}" type="presParOf" srcId="{30D72F5D-F050-4BCB-BCA0-0698C72B421E}" destId="{16B5B880-F08B-4608-AF24-BAB6C9FCCE06}" srcOrd="2" destOrd="0" presId="urn:microsoft.com/office/officeart/2018/2/layout/IconCircleList"/>
    <dgm:cxn modelId="{5042162A-67DC-4BBB-84E7-3732EDF0C65A}" type="presParOf" srcId="{30D72F5D-F050-4BCB-BCA0-0698C72B421E}" destId="{BEAB2AE5-BDF8-464F-880A-BB9CC2E1B0A7}" srcOrd="3" destOrd="0" presId="urn:microsoft.com/office/officeart/2018/2/layout/IconCircleList"/>
    <dgm:cxn modelId="{42B2E5DB-F885-4807-BBC5-50EB7D0D2DA9}" type="presParOf" srcId="{ED4CE58C-C238-4B44-AD9B-25675FEFAFEB}" destId="{5DA134AF-51A9-4EB5-ABA9-082A5F9AF98C}" srcOrd="5" destOrd="0" presId="urn:microsoft.com/office/officeart/2018/2/layout/IconCircleList"/>
    <dgm:cxn modelId="{1A6542A6-6060-4DDC-9EC6-A364C14C581C}" type="presParOf" srcId="{ED4CE58C-C238-4B44-AD9B-25675FEFAFEB}" destId="{11AC7CA6-8E04-40C8-8BA9-E9A0980E7A13}" srcOrd="6" destOrd="0" presId="urn:microsoft.com/office/officeart/2018/2/layout/IconCircleList"/>
    <dgm:cxn modelId="{7491F51E-29B6-47FD-98AA-049E4A380FD0}" type="presParOf" srcId="{11AC7CA6-8E04-40C8-8BA9-E9A0980E7A13}" destId="{8930B81C-FFB8-473A-BFB6-90C69C65981B}" srcOrd="0" destOrd="0" presId="urn:microsoft.com/office/officeart/2018/2/layout/IconCircleList"/>
    <dgm:cxn modelId="{996365DB-2080-40F6-A1CB-3818DBF170C9}" type="presParOf" srcId="{11AC7CA6-8E04-40C8-8BA9-E9A0980E7A13}" destId="{B0C6E239-AF54-4A0A-B4E9-D438CB71BF72}" srcOrd="1" destOrd="0" presId="urn:microsoft.com/office/officeart/2018/2/layout/IconCircleList"/>
    <dgm:cxn modelId="{CB6B7274-9027-4F48-8DB9-615B4D1D23B6}" type="presParOf" srcId="{11AC7CA6-8E04-40C8-8BA9-E9A0980E7A13}" destId="{A2ABDE09-46AA-4710-99C6-C6E5018C77AE}" srcOrd="2" destOrd="0" presId="urn:microsoft.com/office/officeart/2018/2/layout/IconCircleList"/>
    <dgm:cxn modelId="{7EA82C85-02F8-48A5-A7D6-E71617071B90}" type="presParOf" srcId="{11AC7CA6-8E04-40C8-8BA9-E9A0980E7A13}" destId="{D2D48796-C41F-41AA-9B04-6EF3021B976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417D6-FCB8-4AB8-9F21-D8031E8580D7}">
      <dsp:nvSpPr>
        <dsp:cNvPr id="0" name=""/>
        <dsp:cNvSpPr/>
      </dsp:nvSpPr>
      <dsp:spPr>
        <a:xfrm>
          <a:off x="57937" y="310934"/>
          <a:ext cx="1494870" cy="14948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521944-C456-4843-BC50-D3A4DC5097EB}">
      <dsp:nvSpPr>
        <dsp:cNvPr id="0" name=""/>
        <dsp:cNvSpPr/>
      </dsp:nvSpPr>
      <dsp:spPr>
        <a:xfrm>
          <a:off x="371860"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149C5C-AF80-4643-BE9C-6B5A910B2286}">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AWS provides services that help to protect data, account and workloads from unauthorized access. </a:t>
          </a:r>
        </a:p>
      </dsp:txBody>
      <dsp:txXfrm>
        <a:off x="1873137" y="310934"/>
        <a:ext cx="3523623" cy="1494870"/>
      </dsp:txXfrm>
    </dsp:sp>
    <dsp:sp modelId="{56E5FA5D-4BCD-4A75-875F-B6735348A1A8}">
      <dsp:nvSpPr>
        <dsp:cNvPr id="0" name=""/>
        <dsp:cNvSpPr/>
      </dsp:nvSpPr>
      <dsp:spPr>
        <a:xfrm>
          <a:off x="6010725" y="310934"/>
          <a:ext cx="1494870" cy="14948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F6664-718C-43B2-9B9E-1D406E2A2305}">
      <dsp:nvSpPr>
        <dsp:cNvPr id="0" name=""/>
        <dsp:cNvSpPr/>
      </dsp:nvSpPr>
      <dsp:spPr>
        <a:xfrm>
          <a:off x="6324648"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104D56-39B2-47FA-B608-1A7CBE8D89E2}">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AWS Identity services enables to securely manage the identities, resources and permissions.</a:t>
          </a:r>
        </a:p>
      </dsp:txBody>
      <dsp:txXfrm>
        <a:off x="7825925" y="310934"/>
        <a:ext cx="3523623" cy="1494870"/>
      </dsp:txXfrm>
    </dsp:sp>
    <dsp:sp modelId="{B4AA54ED-7CFD-40FF-B4E1-F8FA97DBAE93}">
      <dsp:nvSpPr>
        <dsp:cNvPr id="0" name=""/>
        <dsp:cNvSpPr/>
      </dsp:nvSpPr>
      <dsp:spPr>
        <a:xfrm>
          <a:off x="57937" y="2545532"/>
          <a:ext cx="1494870" cy="14948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187D68-A670-42E4-A5B7-F85D2429180B}">
      <dsp:nvSpPr>
        <dsp:cNvPr id="0" name=""/>
        <dsp:cNvSpPr/>
      </dsp:nvSpPr>
      <dsp:spPr>
        <a:xfrm>
          <a:off x="371860"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AB2AE5-BDF8-464F-880A-BB9CC2E1B0A7}">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Helps to filter out web requests based on IP addresses, HTTP headers, HTTP body or URI strings which can allow to block common attack patterns.</a:t>
          </a:r>
        </a:p>
      </dsp:txBody>
      <dsp:txXfrm>
        <a:off x="1873137" y="2545532"/>
        <a:ext cx="3523623" cy="1494870"/>
      </dsp:txXfrm>
    </dsp:sp>
    <dsp:sp modelId="{8930B81C-FFB8-473A-BFB6-90C69C65981B}">
      <dsp:nvSpPr>
        <dsp:cNvPr id="0" name=""/>
        <dsp:cNvSpPr/>
      </dsp:nvSpPr>
      <dsp:spPr>
        <a:xfrm>
          <a:off x="6010725" y="2545532"/>
          <a:ext cx="1494870" cy="14948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6E239-AF54-4A0A-B4E9-D438CB71BF72}">
      <dsp:nvSpPr>
        <dsp:cNvPr id="0" name=""/>
        <dsp:cNvSpPr/>
      </dsp:nvSpPr>
      <dsp:spPr>
        <a:xfrm>
          <a:off x="6324648" y="2859455"/>
          <a:ext cx="867024" cy="867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D48796-C41F-41AA-9B04-6EF3021B9766}">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Automating security tasks on AWS is more secure by reducing human configuration errors and giving more time to team for other works.</a:t>
          </a:r>
        </a:p>
      </dsp:txBody>
      <dsp:txXfrm>
        <a:off x="7825925" y="2545532"/>
        <a:ext cx="3523623" cy="149487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3099F-64BC-2A4E-A723-2A130282EFA2}"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46618-EC9C-3F47-80CD-A158AC3276BC}" type="slidenum">
              <a:rPr lang="en-US" smtClean="0"/>
              <a:t>‹#›</a:t>
            </a:fld>
            <a:endParaRPr lang="en-US"/>
          </a:p>
        </p:txBody>
      </p:sp>
    </p:spTree>
    <p:extLst>
      <p:ext uri="{BB962C8B-B14F-4D97-AF65-F5344CB8AC3E}">
        <p14:creationId xmlns:p14="http://schemas.microsoft.com/office/powerpoint/2010/main" val="247197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AWS is way ahead of Azure and google cloud. You can see that from the comparison.</a:t>
            </a:r>
            <a:endParaRPr lang="en-US" dirty="0"/>
          </a:p>
          <a:p>
            <a:r>
              <a:rPr lang="en-US" dirty="0"/>
              <a:t>Security</a:t>
            </a:r>
            <a:endParaRPr lang="en-US" dirty="0">
              <a:cs typeface="Calibri"/>
            </a:endParaRPr>
          </a:p>
          <a:p>
            <a:r>
              <a:rPr lang="en-US" dirty="0"/>
              <a:t>In the long-run, AWS has increased privacy and controls at lower rates. It assures to keep your data safe and meets compliance requirements. The security status of Azure is divided into five layers. It assures control and management of user access and identity, secures networks, manages threats and encrypts operation and communication processes.</a:t>
            </a:r>
            <a:endParaRPr lang="en-US" dirty="0">
              <a:cs typeface="Calibri"/>
            </a:endParaRPr>
          </a:p>
          <a:p>
            <a:r>
              <a:rPr lang="en-US" dirty="0"/>
              <a:t>Storage</a:t>
            </a:r>
            <a:endParaRPr lang="en-US" dirty="0">
              <a:cs typeface="Calibri"/>
            </a:endParaRPr>
          </a:p>
          <a:p>
            <a:r>
              <a:rPr lang="en-US" dirty="0"/>
              <a:t>Both Azure and AWS offer reliable and fast Block storage options. Azure consists of three types of storage services: Blob, File, Queue and Cool storages. The AWS cloud storage products are Elastic Block Storage (Amazon EBS), Elastic File System (Amazon EFS), Simple Storage Service (Amazon S3), Amazon Glacier, AWS Storage Gateway and Data Transfer Services.</a:t>
            </a:r>
            <a:endParaRPr lang="en-US" dirty="0">
              <a:cs typeface="Calibri"/>
            </a:endParaRPr>
          </a:p>
        </p:txBody>
      </p:sp>
      <p:sp>
        <p:nvSpPr>
          <p:cNvPr id="4" name="Slide Number Placeholder 3"/>
          <p:cNvSpPr>
            <a:spLocks noGrp="1"/>
          </p:cNvSpPr>
          <p:nvPr>
            <p:ph type="sldNum" sz="quarter" idx="5"/>
          </p:nvPr>
        </p:nvSpPr>
        <p:spPr/>
        <p:txBody>
          <a:bodyPr/>
          <a:lstStyle/>
          <a:p>
            <a:fld id="{2DD46618-EC9C-3F47-80CD-A158AC3276BC}" type="slidenum">
              <a:rPr lang="en-US" smtClean="0"/>
              <a:t>12</a:t>
            </a:fld>
            <a:endParaRPr lang="en-US"/>
          </a:p>
        </p:txBody>
      </p:sp>
    </p:spTree>
    <p:extLst>
      <p:ext uri="{BB962C8B-B14F-4D97-AF65-F5344CB8AC3E}">
        <p14:creationId xmlns:p14="http://schemas.microsoft.com/office/powerpoint/2010/main" val="363573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our home page with all the services we provide. We have used AWS to host this website on cloud. </a:t>
            </a:r>
          </a:p>
        </p:txBody>
      </p:sp>
      <p:sp>
        <p:nvSpPr>
          <p:cNvPr id="4" name="Slide Number Placeholder 3"/>
          <p:cNvSpPr>
            <a:spLocks noGrp="1"/>
          </p:cNvSpPr>
          <p:nvPr>
            <p:ph type="sldNum" sz="quarter" idx="5"/>
          </p:nvPr>
        </p:nvSpPr>
        <p:spPr/>
        <p:txBody>
          <a:bodyPr/>
          <a:lstStyle/>
          <a:p>
            <a:fld id="{2DD46618-EC9C-3F47-80CD-A158AC3276BC}" type="slidenum">
              <a:rPr lang="en-US" smtClean="0"/>
              <a:t>13</a:t>
            </a:fld>
            <a:endParaRPr lang="en-US"/>
          </a:p>
        </p:txBody>
      </p:sp>
    </p:spTree>
    <p:extLst>
      <p:ext uri="{BB962C8B-B14F-4D97-AF65-F5344CB8AC3E}">
        <p14:creationId xmlns:p14="http://schemas.microsoft.com/office/powerpoint/2010/main" val="317731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Explanation:</a:t>
            </a:r>
          </a:p>
          <a:p>
            <a:r>
              <a:rPr lang="en-US"/>
              <a:t>Website is hosted on AWS</a:t>
            </a:r>
          </a:p>
          <a:p>
            <a:r>
              <a:rPr lang="en-US"/>
              <a:t>Beacon web servers in the picture above logs requests from users web browser and diverts the data to Firehouse Delivery Stream  which archives the events in S3 bucket and forwards the data Analytics for processing</a:t>
            </a:r>
          </a:p>
          <a:p>
            <a:r>
              <a:rPr lang="en-US"/>
              <a:t>Lambda which is a serverless resource on AWS reads the data and sends it to Dynamo DB  for the tables to be stored</a:t>
            </a:r>
          </a:p>
          <a:p>
            <a:r>
              <a:rPr lang="en-US"/>
              <a:t>The solution also consists of AWS </a:t>
            </a:r>
            <a:r>
              <a:rPr lang="en-US" err="1"/>
              <a:t>cloudfront</a:t>
            </a:r>
            <a:r>
              <a:rPr lang="en-US"/>
              <a:t>  , Incognito user pool and a real time dashboard to display monitor and securely account activity stored in Dynamo DB</a:t>
            </a:r>
          </a:p>
          <a:p>
            <a:endParaRPr lang="en-US"/>
          </a:p>
        </p:txBody>
      </p:sp>
      <p:sp>
        <p:nvSpPr>
          <p:cNvPr id="4" name="Slide Number Placeholder 3"/>
          <p:cNvSpPr>
            <a:spLocks noGrp="1"/>
          </p:cNvSpPr>
          <p:nvPr>
            <p:ph type="sldNum" sz="quarter" idx="5"/>
          </p:nvPr>
        </p:nvSpPr>
        <p:spPr/>
        <p:txBody>
          <a:bodyPr/>
          <a:lstStyle/>
          <a:p>
            <a:fld id="{25E42FCB-6C56-6149-9181-F7209DF57D55}" type="slidenum">
              <a:rPr lang="en-US" smtClean="0"/>
              <a:t>14</a:t>
            </a:fld>
            <a:endParaRPr lang="en-US"/>
          </a:p>
        </p:txBody>
      </p:sp>
    </p:spTree>
    <p:extLst>
      <p:ext uri="{BB962C8B-B14F-4D97-AF65-F5344CB8AC3E}">
        <p14:creationId xmlns:p14="http://schemas.microsoft.com/office/powerpoint/2010/main" val="170462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Web service architecture includes HTML5, </a:t>
            </a:r>
            <a:r>
              <a:rPr lang="en-US" err="1"/>
              <a:t>javaScript</a:t>
            </a:r>
            <a:r>
              <a:rPr lang="en-US"/>
              <a:t>, AJAX, CSS3 and bootstrap</a:t>
            </a:r>
          </a:p>
          <a:p>
            <a:r>
              <a:rPr lang="en-US"/>
              <a:t>The above diagram show the </a:t>
            </a:r>
            <a:r>
              <a:rPr lang="en-US" err="1"/>
              <a:t>fron</a:t>
            </a:r>
            <a:r>
              <a:rPr lang="en-US"/>
              <a:t> end web which is in direct contact with DB. These data are created in the back end to generate the necessary views on the DB</a:t>
            </a:r>
          </a:p>
        </p:txBody>
      </p:sp>
      <p:sp>
        <p:nvSpPr>
          <p:cNvPr id="4" name="Slide Number Placeholder 3"/>
          <p:cNvSpPr>
            <a:spLocks noGrp="1"/>
          </p:cNvSpPr>
          <p:nvPr>
            <p:ph type="sldNum" sz="quarter" idx="5"/>
          </p:nvPr>
        </p:nvSpPr>
        <p:spPr/>
        <p:txBody>
          <a:bodyPr/>
          <a:lstStyle/>
          <a:p>
            <a:fld id="{25E42FCB-6C56-6149-9181-F7209DF57D55}" type="slidenum">
              <a:rPr lang="en-US" smtClean="0"/>
              <a:t>15</a:t>
            </a:fld>
            <a:endParaRPr lang="en-US"/>
          </a:p>
        </p:txBody>
      </p:sp>
    </p:spTree>
    <p:extLst>
      <p:ext uri="{BB962C8B-B14F-4D97-AF65-F5344CB8AC3E}">
        <p14:creationId xmlns:p14="http://schemas.microsoft.com/office/powerpoint/2010/main" val="188550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Diagram representing the technical architecture of VHR Virtual Health record integrating information from different Electronic Health records which allows </a:t>
            </a:r>
            <a:r>
              <a:rPr lang="en-US" err="1"/>
              <a:t>effectinve</a:t>
            </a:r>
            <a:r>
              <a:rPr lang="en-US"/>
              <a:t> and efficient way of documenting care provider</a:t>
            </a:r>
          </a:p>
          <a:p>
            <a:r>
              <a:rPr lang="en-US"/>
              <a:t>This is an SOA where DB operations and services are </a:t>
            </a:r>
            <a:r>
              <a:rPr lang="en-US" err="1"/>
              <a:t>seperated</a:t>
            </a:r>
            <a:r>
              <a:rPr lang="en-US"/>
              <a:t> and implemented </a:t>
            </a:r>
          </a:p>
          <a:p>
            <a:r>
              <a:rPr lang="en-US"/>
              <a:t>The Patients record XML schema is populated in the interface for integration in the Information Broker as shown in the picture above</a:t>
            </a:r>
          </a:p>
          <a:p>
            <a:endParaRPr lang="en-US"/>
          </a:p>
        </p:txBody>
      </p:sp>
      <p:sp>
        <p:nvSpPr>
          <p:cNvPr id="4" name="Slide Number Placeholder 3"/>
          <p:cNvSpPr>
            <a:spLocks noGrp="1"/>
          </p:cNvSpPr>
          <p:nvPr>
            <p:ph type="sldNum" sz="quarter" idx="5"/>
          </p:nvPr>
        </p:nvSpPr>
        <p:spPr/>
        <p:txBody>
          <a:bodyPr/>
          <a:lstStyle/>
          <a:p>
            <a:fld id="{25E42FCB-6C56-6149-9181-F7209DF57D55}" type="slidenum">
              <a:rPr lang="en-US" smtClean="0"/>
              <a:t>16</a:t>
            </a:fld>
            <a:endParaRPr lang="en-US"/>
          </a:p>
        </p:txBody>
      </p:sp>
    </p:spTree>
    <p:extLst>
      <p:ext uri="{BB962C8B-B14F-4D97-AF65-F5344CB8AC3E}">
        <p14:creationId xmlns:p14="http://schemas.microsoft.com/office/powerpoint/2010/main" val="36668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Sample of getting the resources in a patient ward </a:t>
            </a:r>
          </a:p>
          <a:p>
            <a:r>
              <a:rPr lang="en-US"/>
              <a:t>The following return Patient ID, FHIR Store, name of the parent and access token</a:t>
            </a:r>
          </a:p>
        </p:txBody>
      </p:sp>
      <p:sp>
        <p:nvSpPr>
          <p:cNvPr id="4" name="Slide Number Placeholder 3"/>
          <p:cNvSpPr>
            <a:spLocks noGrp="1"/>
          </p:cNvSpPr>
          <p:nvPr>
            <p:ph type="sldNum" sz="quarter" idx="5"/>
          </p:nvPr>
        </p:nvSpPr>
        <p:spPr/>
        <p:txBody>
          <a:bodyPr/>
          <a:lstStyle/>
          <a:p>
            <a:fld id="{25E42FCB-6C56-6149-9181-F7209DF57D55}" type="slidenum">
              <a:rPr lang="en-US" smtClean="0"/>
              <a:t>18</a:t>
            </a:fld>
            <a:endParaRPr lang="en-US"/>
          </a:p>
        </p:txBody>
      </p:sp>
    </p:spTree>
    <p:extLst>
      <p:ext uri="{BB962C8B-B14F-4D97-AF65-F5344CB8AC3E}">
        <p14:creationId xmlns:p14="http://schemas.microsoft.com/office/powerpoint/2010/main" val="218102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7/28/2020</a:t>
            </a:fld>
            <a:endParaRPr lang="en-US"/>
          </a:p>
        </p:txBody>
      </p:sp>
      <p:sp>
        <p:nvSpPr>
          <p:cNvPr id="5" name="Footer Placeholder 4"/>
          <p:cNvSpPr>
            <a:spLocks noGrp="1"/>
          </p:cNvSpPr>
          <p:nvPr>
            <p:ph type="ftr" sz="quarter" idx="11"/>
          </p:nvPr>
        </p:nvSpPr>
        <p:spPr/>
        <p:txBody>
          <a:bodyPr/>
          <a:lstStyle/>
          <a:p>
            <a:r>
              <a:rPr lang="en-US"/>
              <a:t>SRPMM Healthcare</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7/28/2020</a:t>
            </a:fld>
            <a:endParaRPr lang="en-US"/>
          </a:p>
        </p:txBody>
      </p:sp>
      <p:sp>
        <p:nvSpPr>
          <p:cNvPr id="5" name="Footer Placeholder 4"/>
          <p:cNvSpPr>
            <a:spLocks noGrp="1"/>
          </p:cNvSpPr>
          <p:nvPr>
            <p:ph type="ftr" sz="quarter" idx="11"/>
          </p:nvPr>
        </p:nvSpPr>
        <p:spPr/>
        <p:txBody>
          <a:bodyPr/>
          <a:lstStyle/>
          <a:p>
            <a:r>
              <a:rPr lang="en-US"/>
              <a:t>SRPMM Healthcare</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7/28/2020</a:t>
            </a:fld>
            <a:endParaRPr lang="en-US"/>
          </a:p>
        </p:txBody>
      </p:sp>
      <p:sp>
        <p:nvSpPr>
          <p:cNvPr id="5" name="Footer Placeholder 4"/>
          <p:cNvSpPr>
            <a:spLocks noGrp="1"/>
          </p:cNvSpPr>
          <p:nvPr>
            <p:ph type="ftr" sz="quarter" idx="11"/>
          </p:nvPr>
        </p:nvSpPr>
        <p:spPr/>
        <p:txBody>
          <a:bodyPr/>
          <a:lstStyle/>
          <a:p>
            <a:r>
              <a:rPr lang="en-US"/>
              <a:t>SRPMM Healthcare</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7/28/2020</a:t>
            </a:fld>
            <a:endParaRPr lang="en-US"/>
          </a:p>
        </p:txBody>
      </p:sp>
      <p:sp>
        <p:nvSpPr>
          <p:cNvPr id="5" name="Footer Placeholder 4"/>
          <p:cNvSpPr>
            <a:spLocks noGrp="1"/>
          </p:cNvSpPr>
          <p:nvPr>
            <p:ph type="ftr" sz="quarter" idx="11"/>
          </p:nvPr>
        </p:nvSpPr>
        <p:spPr/>
        <p:txBody>
          <a:bodyPr/>
          <a:lstStyle/>
          <a:p>
            <a:r>
              <a:rPr lang="en-US"/>
              <a:t>SRPMM Healthcare</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7/28/2020</a:t>
            </a:fld>
            <a:endParaRPr lang="en-US"/>
          </a:p>
        </p:txBody>
      </p:sp>
      <p:sp>
        <p:nvSpPr>
          <p:cNvPr id="5" name="Footer Placeholder 4"/>
          <p:cNvSpPr>
            <a:spLocks noGrp="1"/>
          </p:cNvSpPr>
          <p:nvPr>
            <p:ph type="ftr" sz="quarter" idx="11"/>
          </p:nvPr>
        </p:nvSpPr>
        <p:spPr/>
        <p:txBody>
          <a:bodyPr/>
          <a:lstStyle/>
          <a:p>
            <a:r>
              <a:rPr lang="en-US"/>
              <a:t>SRPMM Healthcare</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7/28/2020</a:t>
            </a:fld>
            <a:endParaRPr lang="en-US"/>
          </a:p>
        </p:txBody>
      </p:sp>
      <p:sp>
        <p:nvSpPr>
          <p:cNvPr id="6" name="Footer Placeholder 5"/>
          <p:cNvSpPr>
            <a:spLocks noGrp="1"/>
          </p:cNvSpPr>
          <p:nvPr>
            <p:ph type="ftr" sz="quarter" idx="11"/>
          </p:nvPr>
        </p:nvSpPr>
        <p:spPr/>
        <p:txBody>
          <a:bodyPr/>
          <a:lstStyle/>
          <a:p>
            <a:r>
              <a:rPr lang="en-US"/>
              <a:t>SRPMM Healthcare</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7/28/2020</a:t>
            </a:fld>
            <a:endParaRPr lang="en-US"/>
          </a:p>
        </p:txBody>
      </p:sp>
      <p:sp>
        <p:nvSpPr>
          <p:cNvPr id="8" name="Footer Placeholder 7"/>
          <p:cNvSpPr>
            <a:spLocks noGrp="1"/>
          </p:cNvSpPr>
          <p:nvPr>
            <p:ph type="ftr" sz="quarter" idx="11"/>
          </p:nvPr>
        </p:nvSpPr>
        <p:spPr/>
        <p:txBody>
          <a:bodyPr/>
          <a:lstStyle/>
          <a:p>
            <a:r>
              <a:rPr lang="en-US"/>
              <a:t>SRPMM Healthcare</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7/28/2020</a:t>
            </a:fld>
            <a:endParaRPr lang="en-US"/>
          </a:p>
        </p:txBody>
      </p:sp>
      <p:sp>
        <p:nvSpPr>
          <p:cNvPr id="4" name="Footer Placeholder 3"/>
          <p:cNvSpPr>
            <a:spLocks noGrp="1"/>
          </p:cNvSpPr>
          <p:nvPr>
            <p:ph type="ftr" sz="quarter" idx="11"/>
          </p:nvPr>
        </p:nvSpPr>
        <p:spPr/>
        <p:txBody>
          <a:bodyPr/>
          <a:lstStyle/>
          <a:p>
            <a:r>
              <a:rPr lang="en-US"/>
              <a:t>SRPMM Healthcare</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7/28/2020</a:t>
            </a:fld>
            <a:endParaRPr lang="en-US"/>
          </a:p>
        </p:txBody>
      </p:sp>
      <p:sp>
        <p:nvSpPr>
          <p:cNvPr id="3" name="Footer Placeholder 2"/>
          <p:cNvSpPr>
            <a:spLocks noGrp="1"/>
          </p:cNvSpPr>
          <p:nvPr>
            <p:ph type="ftr" sz="quarter" idx="11"/>
          </p:nvPr>
        </p:nvSpPr>
        <p:spPr/>
        <p:txBody>
          <a:bodyPr/>
          <a:lstStyle/>
          <a:p>
            <a:r>
              <a:rPr lang="en-US"/>
              <a:t>SRPMM Healthcare</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7/28/2020</a:t>
            </a:fld>
            <a:endParaRPr lang="en-US"/>
          </a:p>
        </p:txBody>
      </p:sp>
      <p:sp>
        <p:nvSpPr>
          <p:cNvPr id="6" name="Footer Placeholder 5"/>
          <p:cNvSpPr>
            <a:spLocks noGrp="1"/>
          </p:cNvSpPr>
          <p:nvPr>
            <p:ph type="ftr" sz="quarter" idx="11"/>
          </p:nvPr>
        </p:nvSpPr>
        <p:spPr/>
        <p:txBody>
          <a:bodyPr/>
          <a:lstStyle/>
          <a:p>
            <a:r>
              <a:rPr lang="en-US"/>
              <a:t>SRPMM Healthcare</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7/28/2020</a:t>
            </a:fld>
            <a:endParaRPr lang="en-US"/>
          </a:p>
        </p:txBody>
      </p:sp>
      <p:sp>
        <p:nvSpPr>
          <p:cNvPr id="6" name="Footer Placeholder 5"/>
          <p:cNvSpPr>
            <a:spLocks noGrp="1"/>
          </p:cNvSpPr>
          <p:nvPr>
            <p:ph type="ftr" sz="quarter" idx="11"/>
          </p:nvPr>
        </p:nvSpPr>
        <p:spPr/>
        <p:txBody>
          <a:bodyPr/>
          <a:lstStyle/>
          <a:p>
            <a:r>
              <a:rPr lang="en-US"/>
              <a:t>SRPMM Healthcare</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SRPMM Healthcare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tiff"/><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tiff"/><Relationship Id="rId2" Type="http://schemas.openxmlformats.org/officeDocument/2006/relationships/notesSlide" Target="../notesSlides/notesSlide3.xml"/><Relationship Id="rId16" Type="http://schemas.openxmlformats.org/officeDocument/2006/relationships/image" Target="../media/image33.tiff"/><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mailto:rajan_pawar3@yahoo.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rajan_pawar3@yahoo.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Medha.jha@my.harrisburgu.ed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Medha.jha@my.harrisburgu.edu"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pvadapally@my.harrisburgu.ed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pvadapally@my.harrisburgu.edu"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Mayankbhargav52@gmail.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ace4ict.com/fetcher.aspx?val=r8fjdyHWy%2fnCGSN%2f%2fTDUBpqQliJ1jPUbQnvKFL4zCWk%2bmotDYHePmQVPWFuHx1K2eHDMXXmCgsGhhyAuB0J9w6Ncn5RqrUOgFlIbJYFqOrsfFpKor1N3STFR1h2EtbX%2fmZWe1gTQPtpYoRcoEv8EWezJNKaJ8nYHvndmCY%2f9ZCE%3d" TargetMode="Externa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Mayankbhargav52@gmail.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loudhealthtech.com/blog/google-cloud-vs-aws" TargetMode="External"/><Relationship Id="rId2" Type="http://schemas.openxmlformats.org/officeDocument/2006/relationships/hyperlink" Target="https://kinsta.com/blog/google-cloud-vs-aws/" TargetMode="External"/><Relationship Id="rId1" Type="http://schemas.openxmlformats.org/officeDocument/2006/relationships/slideLayout" Target="../slideLayouts/slideLayout2.xml"/><Relationship Id="rId4" Type="http://schemas.openxmlformats.org/officeDocument/2006/relationships/hyperlink" Target="http://space4ict.com/pages/speplanner.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59C41-7F3F-4BDD-AA47-A08157ABCEDD}"/>
              </a:ext>
            </a:extLst>
          </p:cNvPr>
          <p:cNvSpPr>
            <a:spLocks noGrp="1"/>
          </p:cNvSpPr>
          <p:nvPr>
            <p:ph type="title"/>
          </p:nvPr>
        </p:nvSpPr>
        <p:spPr>
          <a:xfrm>
            <a:off x="1045028" y="1312517"/>
            <a:ext cx="4595198" cy="4382588"/>
          </a:xfrm>
        </p:spPr>
        <p:txBody>
          <a:bodyPr anchor="ctr">
            <a:normAutofit fontScale="90000"/>
          </a:bodyPr>
          <a:lstStyle/>
          <a:p>
            <a:pPr>
              <a:spcAft>
                <a:spcPts val="600"/>
              </a:spcAft>
            </a:pPr>
            <a:r>
              <a:rPr lang="en-US" sz="5400" b="1" cap="all">
                <a:latin typeface="Century Gothic"/>
                <a:ea typeface="+mj-lt"/>
                <a:cs typeface="+mj-lt"/>
              </a:rPr>
              <a:t>ISEM540 - PROJECT 2</a:t>
            </a:r>
            <a:br>
              <a:rPr lang="en-US" sz="5400" b="1" cap="all">
                <a:latin typeface="Century Gothic"/>
                <a:ea typeface="+mj-lt"/>
                <a:cs typeface="+mj-lt"/>
              </a:rPr>
            </a:br>
            <a:r>
              <a:rPr lang="en-US" sz="5400" b="1" cap="all">
                <a:latin typeface="Century Gothic"/>
                <a:ea typeface="+mj-lt"/>
                <a:cs typeface="+mj-lt"/>
              </a:rPr>
              <a:t> </a:t>
            </a:r>
            <a:br>
              <a:rPr lang="en-US" sz="5400" b="1" cap="all">
                <a:latin typeface="Century Gothic"/>
                <a:ea typeface="+mj-lt"/>
                <a:cs typeface="+mj-lt"/>
              </a:rPr>
            </a:br>
            <a:r>
              <a:rPr lang="en-US" sz="5400" b="1" cap="all">
                <a:latin typeface="Century Gothic"/>
                <a:ea typeface="+mj-lt"/>
                <a:cs typeface="+mj-lt"/>
              </a:rPr>
              <a:t>SRPMM Healthcare</a:t>
            </a:r>
            <a:br>
              <a:rPr lang="en-US" sz="5400" b="1" cap="all">
                <a:latin typeface="Century Gothic"/>
                <a:ea typeface="+mj-lt"/>
                <a:cs typeface="+mj-lt"/>
              </a:rPr>
            </a:br>
            <a:r>
              <a:rPr lang="en-US" sz="5400" b="1" cap="all">
                <a:latin typeface="Century Gothic"/>
                <a:ea typeface="+mj-lt"/>
                <a:cs typeface="+mj-lt"/>
              </a:rPr>
              <a:t>Mexico</a:t>
            </a:r>
            <a:endParaRPr lang="en-US" sz="5400" b="1">
              <a:latin typeface="Century Gothic"/>
              <a:ea typeface="+mj-lt"/>
              <a:cs typeface="+mj-lt"/>
            </a:endParaRPr>
          </a:p>
          <a:p>
            <a:endParaRPr lang="en-US" sz="5400" b="1">
              <a:latin typeface="Century Gothic"/>
              <a:cs typeface="Calibri Light"/>
            </a:endParaRP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8DBA94-AC73-4CBB-B0EE-E07099385F73}"/>
              </a:ext>
            </a:extLst>
          </p:cNvPr>
          <p:cNvSpPr>
            <a:spLocks noGrp="1"/>
          </p:cNvSpPr>
          <p:nvPr>
            <p:ph idx="1"/>
          </p:nvPr>
        </p:nvSpPr>
        <p:spPr>
          <a:xfrm>
            <a:off x="7274720" y="1306563"/>
            <a:ext cx="4105942" cy="4382588"/>
          </a:xfrm>
        </p:spPr>
        <p:txBody>
          <a:bodyPr vert="horz" lIns="91440" tIns="45720" rIns="91440" bIns="45720" rtlCol="0" anchor="ctr">
            <a:normAutofit/>
          </a:bodyPr>
          <a:lstStyle/>
          <a:p>
            <a:pPr marL="0" indent="0">
              <a:spcBef>
                <a:spcPts val="0"/>
              </a:spcBef>
              <a:spcAft>
                <a:spcPts val="600"/>
              </a:spcAft>
              <a:buNone/>
            </a:pPr>
            <a:r>
              <a:rPr lang="en-US" sz="2000" b="1" cap="small">
                <a:latin typeface="Century Gothic"/>
              </a:rPr>
              <a:t>-By </a:t>
            </a:r>
            <a:endParaRPr lang="en-US" sz="2000" b="1">
              <a:ea typeface="+mn-lt"/>
              <a:cs typeface="+mn-lt"/>
            </a:endParaRPr>
          </a:p>
          <a:p>
            <a:pPr marL="0" indent="0">
              <a:spcBef>
                <a:spcPts val="0"/>
              </a:spcBef>
              <a:spcAft>
                <a:spcPts val="600"/>
              </a:spcAft>
              <a:buNone/>
            </a:pPr>
            <a:r>
              <a:rPr lang="en-US" sz="2000" b="1" cap="small" err="1">
                <a:latin typeface="Century Gothic"/>
              </a:rPr>
              <a:t>Rajan</a:t>
            </a:r>
            <a:r>
              <a:rPr lang="en-US" sz="2000" b="1" cap="small">
                <a:latin typeface="Century Gothic"/>
              </a:rPr>
              <a:t> </a:t>
            </a:r>
            <a:r>
              <a:rPr lang="en-US" sz="2000" b="1" cap="small" err="1">
                <a:latin typeface="Century Gothic"/>
              </a:rPr>
              <a:t>Pawar</a:t>
            </a:r>
            <a:endParaRPr lang="en-US" sz="2000" b="1">
              <a:ea typeface="+mn-lt"/>
              <a:cs typeface="+mn-lt"/>
            </a:endParaRPr>
          </a:p>
          <a:p>
            <a:pPr marL="0" indent="0">
              <a:spcBef>
                <a:spcPts val="0"/>
              </a:spcBef>
              <a:spcAft>
                <a:spcPts val="600"/>
              </a:spcAft>
              <a:buNone/>
            </a:pPr>
            <a:r>
              <a:rPr lang="en-US" sz="2000" b="1" cap="small" err="1">
                <a:latin typeface="Century Gothic"/>
              </a:rPr>
              <a:t>Medha</a:t>
            </a:r>
            <a:r>
              <a:rPr lang="en-US" sz="2000" b="1" cap="small">
                <a:latin typeface="Century Gothic"/>
              </a:rPr>
              <a:t> Jha</a:t>
            </a:r>
            <a:endParaRPr lang="en-US" sz="2000" b="1">
              <a:ea typeface="+mn-lt"/>
              <a:cs typeface="+mn-lt"/>
            </a:endParaRPr>
          </a:p>
          <a:p>
            <a:pPr marL="0" indent="0">
              <a:spcBef>
                <a:spcPts val="0"/>
              </a:spcBef>
              <a:spcAft>
                <a:spcPts val="600"/>
              </a:spcAft>
              <a:buNone/>
            </a:pPr>
            <a:r>
              <a:rPr lang="en-US" sz="2000" b="1" cap="small">
                <a:latin typeface="Century Gothic"/>
              </a:rPr>
              <a:t>Prithvi Anand </a:t>
            </a:r>
            <a:r>
              <a:rPr lang="en-US" sz="2000" b="1" cap="small" err="1">
                <a:latin typeface="Century Gothic"/>
              </a:rPr>
              <a:t>Vadapally</a:t>
            </a:r>
            <a:endParaRPr lang="en-US" sz="2000" b="1">
              <a:ea typeface="+mn-lt"/>
              <a:cs typeface="+mn-lt"/>
            </a:endParaRPr>
          </a:p>
          <a:p>
            <a:pPr marL="0" indent="0">
              <a:spcBef>
                <a:spcPts val="0"/>
              </a:spcBef>
              <a:spcAft>
                <a:spcPts val="600"/>
              </a:spcAft>
              <a:buNone/>
            </a:pPr>
            <a:r>
              <a:rPr lang="en-US" sz="2000" b="1" cap="small">
                <a:latin typeface="Century Gothic"/>
              </a:rPr>
              <a:t>Suraj Pratap </a:t>
            </a:r>
            <a:r>
              <a:rPr lang="en-US" sz="2000" b="1" cap="small" err="1">
                <a:latin typeface="Century Gothic"/>
              </a:rPr>
              <a:t>Samirlal</a:t>
            </a:r>
            <a:r>
              <a:rPr lang="en-US" sz="2000" b="1" cap="small">
                <a:latin typeface="Century Gothic"/>
              </a:rPr>
              <a:t> Poddar</a:t>
            </a:r>
            <a:endParaRPr lang="en-US" sz="2000" b="1">
              <a:ea typeface="+mn-lt"/>
              <a:cs typeface="+mn-lt"/>
            </a:endParaRPr>
          </a:p>
          <a:p>
            <a:pPr marL="0" indent="0">
              <a:spcBef>
                <a:spcPts val="0"/>
              </a:spcBef>
              <a:spcAft>
                <a:spcPts val="600"/>
              </a:spcAft>
              <a:buNone/>
            </a:pPr>
            <a:r>
              <a:rPr lang="en-US" sz="2000" b="1" cap="small">
                <a:latin typeface="Century Gothic"/>
              </a:rPr>
              <a:t>Mayank </a:t>
            </a:r>
            <a:r>
              <a:rPr lang="en-US" sz="2000" b="1" cap="small" err="1">
                <a:latin typeface="Century Gothic"/>
              </a:rPr>
              <a:t>Pulupa</a:t>
            </a:r>
            <a:endParaRPr lang="en-US" sz="2000" b="1">
              <a:ea typeface="+mn-lt"/>
              <a:cs typeface="+mn-lt"/>
            </a:endParaRPr>
          </a:p>
          <a:p>
            <a:endParaRPr lang="en-US" sz="2000" b="1">
              <a:cs typeface="Calibri"/>
            </a:endParaRPr>
          </a:p>
        </p:txBody>
      </p:sp>
      <p:sp>
        <p:nvSpPr>
          <p:cNvPr id="4" name="Footer Placeholder 3">
            <a:extLst>
              <a:ext uri="{FF2B5EF4-FFF2-40B4-BE49-F238E27FC236}">
                <a16:creationId xmlns:a16="http://schemas.microsoft.com/office/drawing/2014/main" id="{2CBEA009-8502-4522-A06C-E2D035E1A4B8}"/>
              </a:ext>
            </a:extLst>
          </p:cNvPr>
          <p:cNvSpPr>
            <a:spLocks noGrp="1"/>
          </p:cNvSpPr>
          <p:nvPr>
            <p:ph type="ftr" sz="quarter" idx="11"/>
          </p:nvPr>
        </p:nvSpPr>
        <p:spPr>
          <a:xfrm>
            <a:off x="10694193" y="6469460"/>
            <a:ext cx="1459707" cy="388937"/>
          </a:xfrm>
        </p:spPr>
        <p:txBody>
          <a:bodyPr/>
          <a:lstStyle/>
          <a:p>
            <a:r>
              <a:rPr lang="en-US"/>
              <a:t>SRPMM Healthcare</a:t>
            </a:r>
          </a:p>
        </p:txBody>
      </p:sp>
    </p:spTree>
    <p:extLst>
      <p:ext uri="{BB962C8B-B14F-4D97-AF65-F5344CB8AC3E}">
        <p14:creationId xmlns:p14="http://schemas.microsoft.com/office/powerpoint/2010/main" val="2809449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04E83C-D3B3-4D90-999A-FDF3F76B80A9}"/>
              </a:ext>
            </a:extLst>
          </p:cNvPr>
          <p:cNvSpPr>
            <a:spLocks noGrp="1"/>
          </p:cNvSpPr>
          <p:nvPr>
            <p:ph type="title"/>
          </p:nvPr>
        </p:nvSpPr>
        <p:spPr>
          <a:xfrm>
            <a:off x="640079" y="2053641"/>
            <a:ext cx="3990629" cy="2760098"/>
          </a:xfrm>
        </p:spPr>
        <p:txBody>
          <a:bodyPr>
            <a:normAutofit/>
          </a:bodyPr>
          <a:lstStyle/>
          <a:p>
            <a:r>
              <a:rPr lang="en-US" sz="5400" b="1">
                <a:solidFill>
                  <a:srgbClr val="FFFFFF"/>
                </a:solidFill>
                <a:latin typeface="Century Gothic"/>
                <a:cs typeface="Calibri Light"/>
              </a:rPr>
              <a:t>WordPress</a:t>
            </a:r>
          </a:p>
        </p:txBody>
      </p:sp>
      <p:sp>
        <p:nvSpPr>
          <p:cNvPr id="3" name="Content Placeholder 2">
            <a:extLst>
              <a:ext uri="{FF2B5EF4-FFF2-40B4-BE49-F238E27FC236}">
                <a16:creationId xmlns:a16="http://schemas.microsoft.com/office/drawing/2014/main" id="{DCF49E97-0EA1-4870-8DA4-4BE440A433E7}"/>
              </a:ext>
            </a:extLst>
          </p:cNvPr>
          <p:cNvSpPr>
            <a:spLocks noGrp="1"/>
          </p:cNvSpPr>
          <p:nvPr>
            <p:ph idx="1"/>
          </p:nvPr>
        </p:nvSpPr>
        <p:spPr>
          <a:xfrm>
            <a:off x="6084621" y="551835"/>
            <a:ext cx="5306084" cy="5599727"/>
          </a:xfrm>
        </p:spPr>
        <p:txBody>
          <a:bodyPr vert="horz" lIns="91440" tIns="45720" rIns="91440" bIns="45720" rtlCol="0" anchor="ctr">
            <a:noAutofit/>
          </a:bodyPr>
          <a:lstStyle/>
          <a:p>
            <a:pPr algn="just">
              <a:buFont typeface="Wingdings" panose="020B0604020202020204" pitchFamily="34" charset="0"/>
              <a:buChar char="Ø"/>
            </a:pPr>
            <a:r>
              <a:rPr lang="en-US" sz="1800" b="1">
                <a:solidFill>
                  <a:srgbClr val="000000"/>
                </a:solidFill>
                <a:ea typeface="+mn-lt"/>
                <a:cs typeface="+mn-lt"/>
              </a:rPr>
              <a:t>Pros:</a:t>
            </a:r>
            <a:r>
              <a:rPr lang="en-US" sz="1800">
                <a:solidFill>
                  <a:srgbClr val="000000"/>
                </a:solidFill>
                <a:ea typeface="+mn-lt"/>
                <a:cs typeface="+mn-lt"/>
              </a:rPr>
              <a:t> WordPress is a great low-cost option if you are looking to use it for a blog. WordPress has a ton of great plugins to customize the blog or site to your liking.</a:t>
            </a:r>
            <a:endParaRPr lang="en-US" sz="1800">
              <a:solidFill>
                <a:srgbClr val="000000"/>
              </a:solidFill>
              <a:cs typeface="Calibri"/>
            </a:endParaRPr>
          </a:p>
          <a:p>
            <a:pPr algn="just">
              <a:buFont typeface="Wingdings" panose="020B0604020202020204" pitchFamily="34" charset="0"/>
              <a:buChar char="Ø"/>
            </a:pPr>
            <a:endParaRPr lang="en-US" sz="1800">
              <a:solidFill>
                <a:srgbClr val="000000"/>
              </a:solidFill>
              <a:ea typeface="+mn-lt"/>
              <a:cs typeface="+mn-lt"/>
            </a:endParaRPr>
          </a:p>
          <a:p>
            <a:pPr algn="just">
              <a:buFont typeface="Wingdings" panose="020B0604020202020204" pitchFamily="34" charset="0"/>
              <a:buChar char="Ø"/>
            </a:pPr>
            <a:r>
              <a:rPr lang="en-US" sz="1800">
                <a:solidFill>
                  <a:srgbClr val="000000"/>
                </a:solidFill>
                <a:ea typeface="+mn-lt"/>
                <a:cs typeface="+mn-lt"/>
              </a:rPr>
              <a:t>WordPress has many features and you can use it as a great tool to build a blog/website, but the fact is free it is awesome for a new entrepreneur, with low budget like me.[2]</a:t>
            </a:r>
          </a:p>
          <a:p>
            <a:pPr algn="just">
              <a:buFont typeface="Wingdings" panose="020B0604020202020204" pitchFamily="34" charset="0"/>
              <a:buChar char="Ø"/>
            </a:pPr>
            <a:endParaRPr lang="en-US" sz="1800">
              <a:solidFill>
                <a:srgbClr val="000000"/>
              </a:solidFill>
              <a:ea typeface="+mn-lt"/>
              <a:cs typeface="+mn-lt"/>
            </a:endParaRPr>
          </a:p>
          <a:p>
            <a:pPr algn="just">
              <a:buFont typeface="Wingdings" panose="020B0604020202020204" pitchFamily="34" charset="0"/>
              <a:buChar char="Ø"/>
            </a:pPr>
            <a:r>
              <a:rPr lang="en-US" sz="1800" b="1">
                <a:solidFill>
                  <a:srgbClr val="000000"/>
                </a:solidFill>
                <a:ea typeface="+mn-lt"/>
                <a:cs typeface="+mn-lt"/>
              </a:rPr>
              <a:t>Cons: </a:t>
            </a:r>
            <a:r>
              <a:rPr lang="en-US" sz="1800">
                <a:solidFill>
                  <a:srgbClr val="000000"/>
                </a:solidFill>
                <a:ea typeface="+mn-lt"/>
                <a:cs typeface="+mn-lt"/>
              </a:rPr>
              <a:t>Some of these plugins and themes are poorly coded and as such creates vulnerability concerns; allowing malicious inclusions and attacks on a standing website built on the framework.</a:t>
            </a:r>
          </a:p>
          <a:p>
            <a:pPr algn="just">
              <a:buFont typeface="Wingdings" panose="020B0604020202020204" pitchFamily="34" charset="0"/>
              <a:buChar char="Ø"/>
            </a:pPr>
            <a:endParaRPr lang="en-US" sz="1800">
              <a:solidFill>
                <a:srgbClr val="000000"/>
              </a:solidFill>
              <a:ea typeface="+mn-lt"/>
              <a:cs typeface="+mn-lt"/>
            </a:endParaRPr>
          </a:p>
          <a:p>
            <a:pPr algn="just">
              <a:buFont typeface="Wingdings" panose="020B0604020202020204" pitchFamily="34" charset="0"/>
              <a:buChar char="Ø"/>
            </a:pPr>
            <a:r>
              <a:rPr lang="en-US" sz="1800">
                <a:solidFill>
                  <a:srgbClr val="000000"/>
                </a:solidFill>
                <a:ea typeface="+mn-lt"/>
                <a:cs typeface="+mn-lt"/>
              </a:rPr>
              <a:t>WordPress is a website and blog creation and publishing platform with tools for aesthetic designing, visitor tracking, content storage and upload, good for beginners</a:t>
            </a:r>
            <a:endParaRPr lang="en-US" sz="1800">
              <a:solidFill>
                <a:srgbClr val="000000"/>
              </a:solidFill>
              <a:cs typeface="Calibri"/>
            </a:endParaRPr>
          </a:p>
        </p:txBody>
      </p:sp>
      <p:sp>
        <p:nvSpPr>
          <p:cNvPr id="4" name="Footer Placeholder 3">
            <a:extLst>
              <a:ext uri="{FF2B5EF4-FFF2-40B4-BE49-F238E27FC236}">
                <a16:creationId xmlns:a16="http://schemas.microsoft.com/office/drawing/2014/main" id="{0CF6B1C6-7E2F-42AF-B299-5CF64687CBBC}"/>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325590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F995E7-8921-4E2E-A11C-DCFFED808450}"/>
              </a:ext>
            </a:extLst>
          </p:cNvPr>
          <p:cNvSpPr>
            <a:spLocks noGrp="1"/>
          </p:cNvSpPr>
          <p:nvPr>
            <p:ph type="title"/>
          </p:nvPr>
        </p:nvSpPr>
        <p:spPr>
          <a:xfrm>
            <a:off x="6094105" y="6516"/>
            <a:ext cx="5751882" cy="1269505"/>
          </a:xfrm>
        </p:spPr>
        <p:txBody>
          <a:bodyPr>
            <a:normAutofit/>
          </a:bodyPr>
          <a:lstStyle/>
          <a:p>
            <a:r>
              <a:rPr lang="en-US" sz="5400" b="1">
                <a:solidFill>
                  <a:schemeClr val="accent1">
                    <a:lumMod val="75000"/>
                  </a:schemeClr>
                </a:solidFill>
                <a:latin typeface="Century Gothic"/>
                <a:cs typeface="Calibri Light"/>
              </a:rPr>
              <a:t>Google Cloud</a:t>
            </a:r>
            <a:endParaRPr lang="en-US" sz="5400" b="1">
              <a:solidFill>
                <a:schemeClr val="accent1">
                  <a:lumMod val="75000"/>
                </a:schemeClr>
              </a:solidFill>
              <a:latin typeface="Century Gothic"/>
              <a:cs typeface="Calibri"/>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loud Computing">
            <a:extLst>
              <a:ext uri="{FF2B5EF4-FFF2-40B4-BE49-F238E27FC236}">
                <a16:creationId xmlns:a16="http://schemas.microsoft.com/office/drawing/2014/main" id="{F62628EE-31EB-40B9-A811-719DB69883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379" y="2033902"/>
            <a:ext cx="2679428" cy="2679428"/>
          </a:xfrm>
          <a:prstGeom prst="rect">
            <a:avLst/>
          </a:prstGeom>
        </p:spPr>
      </p:pic>
      <p:sp>
        <p:nvSpPr>
          <p:cNvPr id="3" name="Content Placeholder 2">
            <a:extLst>
              <a:ext uri="{FF2B5EF4-FFF2-40B4-BE49-F238E27FC236}">
                <a16:creationId xmlns:a16="http://schemas.microsoft.com/office/drawing/2014/main" id="{FA44C9A7-74F0-44DB-9F9A-710D1CDE40C9}"/>
              </a:ext>
            </a:extLst>
          </p:cNvPr>
          <p:cNvSpPr>
            <a:spLocks noGrp="1"/>
          </p:cNvSpPr>
          <p:nvPr>
            <p:ph idx="1"/>
          </p:nvPr>
        </p:nvSpPr>
        <p:spPr>
          <a:xfrm>
            <a:off x="6096527" y="1147715"/>
            <a:ext cx="4977578" cy="5389506"/>
          </a:xfrm>
        </p:spPr>
        <p:txBody>
          <a:bodyPr vert="horz" lIns="91440" tIns="45720" rIns="91440" bIns="45720" rtlCol="0" anchor="ctr">
            <a:noAutofit/>
          </a:bodyPr>
          <a:lstStyle/>
          <a:p>
            <a:pPr algn="just">
              <a:buFont typeface="Wingdings" panose="020B0604020202020204" pitchFamily="34" charset="0"/>
              <a:buChar char="Ø"/>
            </a:pPr>
            <a:r>
              <a:rPr lang="en-US" sz="1800">
                <a:solidFill>
                  <a:srgbClr val="000000"/>
                </a:solidFill>
                <a:ea typeface="+mn-lt"/>
                <a:cs typeface="+mn-lt"/>
              </a:rPr>
              <a:t>Google Cloud offers around 50 different services, whereas AWS offers more than 200 and is more feature-rich. </a:t>
            </a:r>
            <a:endParaRPr lang="en-US" sz="1800">
              <a:solidFill>
                <a:srgbClr val="000000"/>
              </a:solidFill>
              <a:cs typeface="Calibri" panose="020F0502020204030204"/>
            </a:endParaRPr>
          </a:p>
          <a:p>
            <a:pPr algn="just">
              <a:buFont typeface="Wingdings" panose="020B0604020202020204" pitchFamily="34" charset="0"/>
              <a:buChar char="Ø"/>
            </a:pPr>
            <a:r>
              <a:rPr lang="en-US" sz="1800">
                <a:solidFill>
                  <a:srgbClr val="000000"/>
                </a:solidFill>
                <a:ea typeface="+mn-lt"/>
                <a:cs typeface="+mn-lt"/>
              </a:rPr>
              <a:t>Google Cloud certainly has an advantage in terms of flexibility with far greater opportunities for customization of compute instances than AWS, which offers limited opportunities for customization. [3]</a:t>
            </a:r>
          </a:p>
          <a:p>
            <a:pPr algn="just">
              <a:buFont typeface="Wingdings" panose="020B0604020202020204" pitchFamily="34" charset="0"/>
              <a:buChar char="Ø"/>
            </a:pPr>
            <a:r>
              <a:rPr lang="en-US" sz="1800">
                <a:solidFill>
                  <a:srgbClr val="000000"/>
                </a:solidFill>
                <a:ea typeface="+mn-lt"/>
                <a:cs typeface="+mn-lt"/>
              </a:rPr>
              <a:t>Each platform offers predefined instances to meet the needs of most businesses, but with the Google Cloud Platform, if compute needs do not match the predefined instances, it is possible to create custom VMs to avoid paying for capacity that is not required.</a:t>
            </a:r>
            <a:endParaRPr lang="en-US" sz="1800">
              <a:solidFill>
                <a:srgbClr val="000000"/>
              </a:solidFill>
              <a:cs typeface="Calibri"/>
            </a:endParaRPr>
          </a:p>
          <a:p>
            <a:pPr algn="just">
              <a:buFont typeface="Wingdings" panose="020B0604020202020204" pitchFamily="34" charset="0"/>
              <a:buChar char="Ø"/>
            </a:pPr>
            <a:r>
              <a:rPr lang="en-US" sz="1800" b="1">
                <a:solidFill>
                  <a:srgbClr val="000000"/>
                </a:solidFill>
                <a:ea typeface="+mn-lt"/>
                <a:cs typeface="+mn-lt"/>
              </a:rPr>
              <a:t>Cons:</a:t>
            </a:r>
            <a:r>
              <a:rPr lang="en-US" sz="1800">
                <a:solidFill>
                  <a:srgbClr val="000000"/>
                </a:solidFill>
                <a:ea typeface="+mn-lt"/>
                <a:cs typeface="+mn-lt"/>
              </a:rPr>
              <a:t> In 2016, 32% of participants responded saying that the number one cloud challenge was </a:t>
            </a:r>
            <a:r>
              <a:rPr lang="en-US" sz="1800" b="1">
                <a:solidFill>
                  <a:srgbClr val="000000"/>
                </a:solidFill>
                <a:ea typeface="+mn-lt"/>
                <a:cs typeface="+mn-lt"/>
              </a:rPr>
              <a:t>due to the lack of resources or expertise</a:t>
            </a:r>
            <a:r>
              <a:rPr lang="en-US" sz="1800">
                <a:solidFill>
                  <a:srgbClr val="000000"/>
                </a:solidFill>
                <a:ea typeface="+mn-lt"/>
                <a:cs typeface="+mn-lt"/>
              </a:rPr>
              <a:t>. In 2017, this number has dropped down to 25%.</a:t>
            </a:r>
            <a:endParaRPr lang="en-US" sz="1800">
              <a:solidFill>
                <a:srgbClr val="000000"/>
              </a:solidFill>
              <a:cs typeface="Calibri"/>
            </a:endParaRPr>
          </a:p>
          <a:p>
            <a:pPr algn="just">
              <a:buFont typeface="Wingdings" panose="020B0604020202020204" pitchFamily="34" charset="0"/>
              <a:buChar char="Ø"/>
            </a:pPr>
            <a:endParaRPr lang="en-US" sz="1800">
              <a:solidFill>
                <a:srgbClr val="000000"/>
              </a:solidFill>
              <a:cs typeface="Calibri"/>
            </a:endParaRPr>
          </a:p>
        </p:txBody>
      </p:sp>
      <p:sp>
        <p:nvSpPr>
          <p:cNvPr id="4" name="Footer Placeholder 3">
            <a:extLst>
              <a:ext uri="{FF2B5EF4-FFF2-40B4-BE49-F238E27FC236}">
                <a16:creationId xmlns:a16="http://schemas.microsoft.com/office/drawing/2014/main" id="{DCCA027F-0EE0-4A2A-AA2F-B31F935D4C3A}"/>
              </a:ext>
            </a:extLst>
          </p:cNvPr>
          <p:cNvSpPr>
            <a:spLocks noGrp="1"/>
          </p:cNvSpPr>
          <p:nvPr>
            <p:ph type="ftr" sz="quarter" idx="11"/>
          </p:nvPr>
        </p:nvSpPr>
        <p:spPr>
          <a:xfrm>
            <a:off x="4038600" y="6427787"/>
            <a:ext cx="4114800" cy="365125"/>
          </a:xfrm>
        </p:spPr>
        <p:txBody>
          <a:bodyPr/>
          <a:lstStyle/>
          <a:p>
            <a:r>
              <a:rPr lang="en-US"/>
              <a:t>SRPMM Healthcare</a:t>
            </a:r>
          </a:p>
        </p:txBody>
      </p:sp>
    </p:spTree>
    <p:extLst>
      <p:ext uri="{BB962C8B-B14F-4D97-AF65-F5344CB8AC3E}">
        <p14:creationId xmlns:p14="http://schemas.microsoft.com/office/powerpoint/2010/main" val="172049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8" name="Straight Connector 17">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44830-6DC0-4DDA-91FC-6F92852C8923}"/>
              </a:ext>
            </a:extLst>
          </p:cNvPr>
          <p:cNvSpPr>
            <a:spLocks noGrp="1"/>
          </p:cNvSpPr>
          <p:nvPr>
            <p:ph type="title"/>
          </p:nvPr>
        </p:nvSpPr>
        <p:spPr>
          <a:xfrm>
            <a:off x="1072139" y="4060269"/>
            <a:ext cx="10047723" cy="2275155"/>
          </a:xfrm>
        </p:spPr>
        <p:txBody>
          <a:bodyPr vert="horz" lIns="91440" tIns="45720" rIns="91440" bIns="45720" rtlCol="0" anchor="b">
            <a:noAutofit/>
          </a:bodyPr>
          <a:lstStyle/>
          <a:p>
            <a:pPr algn="ctr"/>
            <a:r>
              <a:rPr lang="en-US" sz="5400" b="1">
                <a:solidFill>
                  <a:schemeClr val="accent2"/>
                </a:solidFill>
                <a:latin typeface="Century Gothic"/>
              </a:rPr>
              <a:t>AWS</a:t>
            </a:r>
            <a:r>
              <a:rPr lang="en-US" sz="5400" b="1">
                <a:latin typeface="Century Gothic"/>
              </a:rPr>
              <a:t> VS </a:t>
            </a:r>
            <a:r>
              <a:rPr lang="en-US" sz="5400" b="1">
                <a:solidFill>
                  <a:schemeClr val="accent1">
                    <a:lumMod val="75000"/>
                  </a:schemeClr>
                </a:solidFill>
                <a:latin typeface="Century Gothic"/>
              </a:rPr>
              <a:t>Azure</a:t>
            </a:r>
            <a:r>
              <a:rPr lang="en-US" sz="5400" b="1">
                <a:latin typeface="Century Gothic"/>
              </a:rPr>
              <a:t> VS </a:t>
            </a:r>
            <a:r>
              <a:rPr lang="en-US" sz="5400" b="1">
                <a:solidFill>
                  <a:schemeClr val="accent6"/>
                </a:solidFill>
                <a:latin typeface="Century Gothic"/>
              </a:rPr>
              <a:t>Google Cloud</a:t>
            </a:r>
            <a:endParaRPr lang="en-US" sz="5400">
              <a:solidFill>
                <a:schemeClr val="accent6"/>
              </a:solidFill>
              <a:latin typeface="Century Gothic"/>
            </a:endParaRPr>
          </a:p>
          <a:p>
            <a:pPr algn="ctr"/>
            <a:endParaRPr lang="en-US" sz="5400">
              <a:latin typeface="Century Gothic"/>
            </a:endParaRPr>
          </a:p>
        </p:txBody>
      </p:sp>
      <p:pic>
        <p:nvPicPr>
          <p:cNvPr id="8" name="Picture 9" descr="A screenshot of a cell phone&#10;&#10;Description automatically generated">
            <a:extLst>
              <a:ext uri="{FF2B5EF4-FFF2-40B4-BE49-F238E27FC236}">
                <a16:creationId xmlns:a16="http://schemas.microsoft.com/office/drawing/2014/main" id="{13A179F4-C81D-45B3-A628-4C15ECC40234}"/>
              </a:ext>
            </a:extLst>
          </p:cNvPr>
          <p:cNvPicPr>
            <a:picLocks noChangeAspect="1"/>
          </p:cNvPicPr>
          <p:nvPr/>
        </p:nvPicPr>
        <p:blipFill>
          <a:blip r:embed="rId3"/>
          <a:stretch>
            <a:fillRect/>
          </a:stretch>
        </p:blipFill>
        <p:spPr>
          <a:xfrm>
            <a:off x="897717" y="1188584"/>
            <a:ext cx="5069590" cy="1964466"/>
          </a:xfrm>
          <a:prstGeom prst="rect">
            <a:avLst/>
          </a:prstGeom>
        </p:spPr>
      </p:pic>
      <p:pic>
        <p:nvPicPr>
          <p:cNvPr id="6" name="Picture 11" descr="A picture containing screenshot&#10;&#10;Description automatically generated">
            <a:extLst>
              <a:ext uri="{FF2B5EF4-FFF2-40B4-BE49-F238E27FC236}">
                <a16:creationId xmlns:a16="http://schemas.microsoft.com/office/drawing/2014/main" id="{D96E10F5-0AC3-4D8B-AFA0-25353298803F}"/>
              </a:ext>
            </a:extLst>
          </p:cNvPr>
          <p:cNvPicPr>
            <a:picLocks noChangeAspect="1"/>
          </p:cNvPicPr>
          <p:nvPr/>
        </p:nvPicPr>
        <p:blipFill>
          <a:blip r:embed="rId4"/>
          <a:stretch>
            <a:fillRect/>
          </a:stretch>
        </p:blipFill>
        <p:spPr>
          <a:xfrm>
            <a:off x="6228507" y="904373"/>
            <a:ext cx="5065776" cy="2532887"/>
          </a:xfrm>
          <a:prstGeom prst="rect">
            <a:avLst/>
          </a:prstGeom>
        </p:spPr>
      </p:pic>
      <p:sp>
        <p:nvSpPr>
          <p:cNvPr id="4" name="Footer Placeholder 3">
            <a:extLst>
              <a:ext uri="{FF2B5EF4-FFF2-40B4-BE49-F238E27FC236}">
                <a16:creationId xmlns:a16="http://schemas.microsoft.com/office/drawing/2014/main" id="{B54D4F91-A664-4EE4-ADDC-178FF5259836}"/>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SRPMM Healthcare</a:t>
            </a:r>
          </a:p>
        </p:txBody>
      </p:sp>
    </p:spTree>
    <p:extLst>
      <p:ext uri="{BB962C8B-B14F-4D97-AF65-F5344CB8AC3E}">
        <p14:creationId xmlns:p14="http://schemas.microsoft.com/office/powerpoint/2010/main" val="123873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934A-4F18-48EF-AEE9-795B43541D4C}"/>
              </a:ext>
            </a:extLst>
          </p:cNvPr>
          <p:cNvSpPr>
            <a:spLocks noGrp="1"/>
          </p:cNvSpPr>
          <p:nvPr>
            <p:ph type="title"/>
          </p:nvPr>
        </p:nvSpPr>
        <p:spPr>
          <a:xfrm>
            <a:off x="433387" y="1984"/>
            <a:ext cx="10515600" cy="1099345"/>
          </a:xfrm>
        </p:spPr>
        <p:txBody>
          <a:bodyPr>
            <a:normAutofit/>
          </a:bodyPr>
          <a:lstStyle/>
          <a:p>
            <a:r>
              <a:rPr lang="en-US" sz="5400" b="1">
                <a:latin typeface="Century Gothic"/>
                <a:cs typeface="Calibri Light"/>
              </a:rPr>
              <a:t>Portal Design</a:t>
            </a:r>
            <a:endParaRPr lang="en-US" sz="5400" b="1">
              <a:latin typeface="Century Gothic"/>
            </a:endParaRPr>
          </a:p>
        </p:txBody>
      </p:sp>
      <p:pic>
        <p:nvPicPr>
          <p:cNvPr id="5" name="Picture 5" descr="A screenshot of a social media post&#10;&#10;Description automatically generated">
            <a:extLst>
              <a:ext uri="{FF2B5EF4-FFF2-40B4-BE49-F238E27FC236}">
                <a16:creationId xmlns:a16="http://schemas.microsoft.com/office/drawing/2014/main" id="{547B6C84-6355-457F-9C44-D665EADDEFA4}"/>
              </a:ext>
            </a:extLst>
          </p:cNvPr>
          <p:cNvPicPr>
            <a:picLocks noGrp="1" noChangeAspect="1"/>
          </p:cNvPicPr>
          <p:nvPr>
            <p:ph idx="1"/>
          </p:nvPr>
        </p:nvPicPr>
        <p:blipFill>
          <a:blip r:embed="rId3"/>
          <a:stretch>
            <a:fillRect/>
          </a:stretch>
        </p:blipFill>
        <p:spPr>
          <a:xfrm>
            <a:off x="433857" y="1643784"/>
            <a:ext cx="5574649" cy="4351338"/>
          </a:xfrm>
        </p:spPr>
      </p:pic>
      <p:sp>
        <p:nvSpPr>
          <p:cNvPr id="4" name="Footer Placeholder 3">
            <a:extLst>
              <a:ext uri="{FF2B5EF4-FFF2-40B4-BE49-F238E27FC236}">
                <a16:creationId xmlns:a16="http://schemas.microsoft.com/office/drawing/2014/main" id="{99B12875-327C-4606-9CDF-2A4021CB7677}"/>
              </a:ext>
            </a:extLst>
          </p:cNvPr>
          <p:cNvSpPr>
            <a:spLocks noGrp="1"/>
          </p:cNvSpPr>
          <p:nvPr>
            <p:ph type="ftr" sz="quarter" idx="11"/>
          </p:nvPr>
        </p:nvSpPr>
        <p:spPr/>
        <p:txBody>
          <a:bodyPr/>
          <a:lstStyle/>
          <a:p>
            <a:r>
              <a:rPr lang="en-US"/>
              <a:t>SRPMM Healthcare</a:t>
            </a:r>
          </a:p>
        </p:txBody>
      </p:sp>
      <p:pic>
        <p:nvPicPr>
          <p:cNvPr id="6" name="Picture 6" descr="A screenshot of a cell phone&#10;&#10;Description automatically generated">
            <a:extLst>
              <a:ext uri="{FF2B5EF4-FFF2-40B4-BE49-F238E27FC236}">
                <a16:creationId xmlns:a16="http://schemas.microsoft.com/office/drawing/2014/main" id="{0A86B029-1B0C-4151-9740-EFD2B99F7FF3}"/>
              </a:ext>
            </a:extLst>
          </p:cNvPr>
          <p:cNvPicPr>
            <a:picLocks noChangeAspect="1"/>
          </p:cNvPicPr>
          <p:nvPr/>
        </p:nvPicPr>
        <p:blipFill>
          <a:blip r:embed="rId4"/>
          <a:stretch>
            <a:fillRect/>
          </a:stretch>
        </p:blipFill>
        <p:spPr>
          <a:xfrm>
            <a:off x="6099716" y="1474543"/>
            <a:ext cx="5651810" cy="4828889"/>
          </a:xfrm>
          <a:prstGeom prst="rect">
            <a:avLst/>
          </a:prstGeom>
        </p:spPr>
      </p:pic>
    </p:spTree>
    <p:extLst>
      <p:ext uri="{BB962C8B-B14F-4D97-AF65-F5344CB8AC3E}">
        <p14:creationId xmlns:p14="http://schemas.microsoft.com/office/powerpoint/2010/main" val="138898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9627AB52-3928-DE42-AAFD-46BC3C872916}"/>
              </a:ext>
            </a:extLst>
          </p:cNvPr>
          <p:cNvSpPr/>
          <p:nvPr/>
        </p:nvSpPr>
        <p:spPr>
          <a:xfrm>
            <a:off x="9301417" y="1945179"/>
            <a:ext cx="2375715" cy="2171649"/>
          </a:xfrm>
          <a:prstGeom prst="roundRect">
            <a:avLst/>
          </a:prstGeom>
          <a:solidFill>
            <a:schemeClr val="bg2">
              <a:lumMod val="50000"/>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DF7605-B24C-074F-B0F5-72580AE9623C}"/>
              </a:ext>
            </a:extLst>
          </p:cNvPr>
          <p:cNvSpPr/>
          <p:nvPr/>
        </p:nvSpPr>
        <p:spPr>
          <a:xfrm>
            <a:off x="5774722" y="454471"/>
            <a:ext cx="6067168" cy="3935896"/>
          </a:xfrm>
          <a:prstGeom prst="rect">
            <a:avLst/>
          </a:prstGeom>
          <a:solidFill>
            <a:schemeClr val="accent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27330250-CFF5-1E47-8AB5-39B7FFC07074}"/>
              </a:ext>
            </a:extLst>
          </p:cNvPr>
          <p:cNvSpPr/>
          <p:nvPr/>
        </p:nvSpPr>
        <p:spPr>
          <a:xfrm>
            <a:off x="6135638" y="2021215"/>
            <a:ext cx="2375715" cy="2171649"/>
          </a:xfrm>
          <a:prstGeom prst="roundRect">
            <a:avLst/>
          </a:prstGeom>
          <a:solidFill>
            <a:schemeClr val="accent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A7C76D2-EB8E-FB46-B0A6-FCF1B7DA164B}"/>
              </a:ext>
            </a:extLst>
          </p:cNvPr>
          <p:cNvSpPr/>
          <p:nvPr/>
        </p:nvSpPr>
        <p:spPr>
          <a:xfrm>
            <a:off x="9605559" y="2422419"/>
            <a:ext cx="1778473" cy="1469463"/>
          </a:xfrm>
          <a:prstGeom prst="roundRect">
            <a:avLst/>
          </a:prstGeom>
          <a:solidFill>
            <a:schemeClr val="bg2">
              <a:lumMod val="50000"/>
              <a:alpha val="24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4C38D9F0-2919-CB47-B7E6-C69F1E3E7D09}"/>
              </a:ext>
            </a:extLst>
          </p:cNvPr>
          <p:cNvSpPr/>
          <p:nvPr/>
        </p:nvSpPr>
        <p:spPr>
          <a:xfrm>
            <a:off x="6468172" y="2451992"/>
            <a:ext cx="1778473" cy="1469463"/>
          </a:xfrm>
          <a:prstGeom prst="roundRect">
            <a:avLst/>
          </a:prstGeom>
          <a:solidFill>
            <a:schemeClr val="bg2">
              <a:lumMod val="50000"/>
              <a:alpha val="22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E50FB8-968E-6246-97D9-F3B562681840}"/>
              </a:ext>
            </a:extLst>
          </p:cNvPr>
          <p:cNvPicPr>
            <a:picLocks noChangeAspect="1"/>
          </p:cNvPicPr>
          <p:nvPr/>
        </p:nvPicPr>
        <p:blipFill>
          <a:blip r:embed="rId3"/>
          <a:stretch>
            <a:fillRect/>
          </a:stretch>
        </p:blipFill>
        <p:spPr>
          <a:xfrm>
            <a:off x="8406452" y="712393"/>
            <a:ext cx="1039300" cy="983623"/>
          </a:xfrm>
          <a:prstGeom prst="rect">
            <a:avLst/>
          </a:prstGeom>
        </p:spPr>
      </p:pic>
      <p:pic>
        <p:nvPicPr>
          <p:cNvPr id="5" name="Picture 4">
            <a:extLst>
              <a:ext uri="{FF2B5EF4-FFF2-40B4-BE49-F238E27FC236}">
                <a16:creationId xmlns:a16="http://schemas.microsoft.com/office/drawing/2014/main" id="{5DF9522D-A254-F94E-A8DD-97D56292D6FC}"/>
              </a:ext>
            </a:extLst>
          </p:cNvPr>
          <p:cNvPicPr>
            <a:picLocks noChangeAspect="1"/>
          </p:cNvPicPr>
          <p:nvPr/>
        </p:nvPicPr>
        <p:blipFill>
          <a:blip r:embed="rId4"/>
          <a:stretch>
            <a:fillRect/>
          </a:stretch>
        </p:blipFill>
        <p:spPr>
          <a:xfrm>
            <a:off x="5491362" y="93518"/>
            <a:ext cx="675619" cy="723198"/>
          </a:xfrm>
          <a:prstGeom prst="rect">
            <a:avLst/>
          </a:prstGeom>
        </p:spPr>
      </p:pic>
      <p:pic>
        <p:nvPicPr>
          <p:cNvPr id="9" name="Picture 8">
            <a:extLst>
              <a:ext uri="{FF2B5EF4-FFF2-40B4-BE49-F238E27FC236}">
                <a16:creationId xmlns:a16="http://schemas.microsoft.com/office/drawing/2014/main" id="{DC6CA751-25BD-7945-920C-1E067C3EAC1D}"/>
              </a:ext>
            </a:extLst>
          </p:cNvPr>
          <p:cNvPicPr>
            <a:picLocks noChangeAspect="1"/>
          </p:cNvPicPr>
          <p:nvPr/>
        </p:nvPicPr>
        <p:blipFill>
          <a:blip r:embed="rId5"/>
          <a:stretch>
            <a:fillRect/>
          </a:stretch>
        </p:blipFill>
        <p:spPr>
          <a:xfrm>
            <a:off x="8550787" y="2800261"/>
            <a:ext cx="750630" cy="772926"/>
          </a:xfrm>
          <a:prstGeom prst="rect">
            <a:avLst/>
          </a:prstGeom>
        </p:spPr>
      </p:pic>
      <p:pic>
        <p:nvPicPr>
          <p:cNvPr id="10" name="Picture 9">
            <a:extLst>
              <a:ext uri="{FF2B5EF4-FFF2-40B4-BE49-F238E27FC236}">
                <a16:creationId xmlns:a16="http://schemas.microsoft.com/office/drawing/2014/main" id="{DCC064CD-33A8-4447-8B6A-43FE934BA482}"/>
              </a:ext>
            </a:extLst>
          </p:cNvPr>
          <p:cNvPicPr>
            <a:picLocks noChangeAspect="1"/>
          </p:cNvPicPr>
          <p:nvPr/>
        </p:nvPicPr>
        <p:blipFill>
          <a:blip r:embed="rId6"/>
          <a:stretch>
            <a:fillRect/>
          </a:stretch>
        </p:blipFill>
        <p:spPr>
          <a:xfrm>
            <a:off x="7095862" y="2830468"/>
            <a:ext cx="523091" cy="551366"/>
          </a:xfrm>
          <a:prstGeom prst="rect">
            <a:avLst/>
          </a:prstGeom>
        </p:spPr>
      </p:pic>
      <p:sp>
        <p:nvSpPr>
          <p:cNvPr id="11" name="TextBox 10">
            <a:extLst>
              <a:ext uri="{FF2B5EF4-FFF2-40B4-BE49-F238E27FC236}">
                <a16:creationId xmlns:a16="http://schemas.microsoft.com/office/drawing/2014/main" id="{BFF8F174-D14D-7E47-9155-23CBED06DA1C}"/>
              </a:ext>
            </a:extLst>
          </p:cNvPr>
          <p:cNvSpPr txBox="1"/>
          <p:nvPr/>
        </p:nvSpPr>
        <p:spPr>
          <a:xfrm>
            <a:off x="6735324" y="2021213"/>
            <a:ext cx="1125629" cy="261610"/>
          </a:xfrm>
          <a:prstGeom prst="rect">
            <a:avLst/>
          </a:prstGeom>
          <a:noFill/>
        </p:spPr>
        <p:txBody>
          <a:bodyPr wrap="none" rtlCol="0">
            <a:spAutoFit/>
          </a:bodyPr>
          <a:lstStyle/>
          <a:p>
            <a:r>
              <a:rPr lang="en-US" sz="1100"/>
              <a:t>Availability Zone</a:t>
            </a:r>
          </a:p>
        </p:txBody>
      </p:sp>
      <p:sp>
        <p:nvSpPr>
          <p:cNvPr id="12" name="TextBox 11">
            <a:extLst>
              <a:ext uri="{FF2B5EF4-FFF2-40B4-BE49-F238E27FC236}">
                <a16:creationId xmlns:a16="http://schemas.microsoft.com/office/drawing/2014/main" id="{ED69BBE4-E71D-0240-9E49-2430B8FD28E5}"/>
              </a:ext>
            </a:extLst>
          </p:cNvPr>
          <p:cNvSpPr txBox="1"/>
          <p:nvPr/>
        </p:nvSpPr>
        <p:spPr>
          <a:xfrm>
            <a:off x="9926459" y="2021215"/>
            <a:ext cx="1125629" cy="261610"/>
          </a:xfrm>
          <a:prstGeom prst="rect">
            <a:avLst/>
          </a:prstGeom>
          <a:noFill/>
        </p:spPr>
        <p:txBody>
          <a:bodyPr wrap="none" rtlCol="0">
            <a:spAutoFit/>
          </a:bodyPr>
          <a:lstStyle/>
          <a:p>
            <a:r>
              <a:rPr lang="en-US" sz="1100"/>
              <a:t>Availability Zone</a:t>
            </a:r>
          </a:p>
        </p:txBody>
      </p:sp>
      <p:pic>
        <p:nvPicPr>
          <p:cNvPr id="15" name="Picture 14">
            <a:extLst>
              <a:ext uri="{FF2B5EF4-FFF2-40B4-BE49-F238E27FC236}">
                <a16:creationId xmlns:a16="http://schemas.microsoft.com/office/drawing/2014/main" id="{5476325A-6C5D-9A4F-AA9E-2C31A707D62D}"/>
              </a:ext>
            </a:extLst>
          </p:cNvPr>
          <p:cNvPicPr>
            <a:picLocks noChangeAspect="1"/>
          </p:cNvPicPr>
          <p:nvPr/>
        </p:nvPicPr>
        <p:blipFill>
          <a:blip r:embed="rId6"/>
          <a:stretch>
            <a:fillRect/>
          </a:stretch>
        </p:blipFill>
        <p:spPr>
          <a:xfrm>
            <a:off x="10218790" y="2830468"/>
            <a:ext cx="523091" cy="551366"/>
          </a:xfrm>
          <a:prstGeom prst="rect">
            <a:avLst/>
          </a:prstGeom>
        </p:spPr>
      </p:pic>
      <p:sp>
        <p:nvSpPr>
          <p:cNvPr id="17" name="TextBox 16">
            <a:extLst>
              <a:ext uri="{FF2B5EF4-FFF2-40B4-BE49-F238E27FC236}">
                <a16:creationId xmlns:a16="http://schemas.microsoft.com/office/drawing/2014/main" id="{F1650680-40EC-D746-AB37-F36B8CB6FF33}"/>
              </a:ext>
            </a:extLst>
          </p:cNvPr>
          <p:cNvSpPr txBox="1"/>
          <p:nvPr/>
        </p:nvSpPr>
        <p:spPr>
          <a:xfrm>
            <a:off x="6937302" y="3373876"/>
            <a:ext cx="915635" cy="430887"/>
          </a:xfrm>
          <a:prstGeom prst="rect">
            <a:avLst/>
          </a:prstGeom>
          <a:noFill/>
        </p:spPr>
        <p:txBody>
          <a:bodyPr wrap="none" rtlCol="0">
            <a:spAutoFit/>
          </a:bodyPr>
          <a:lstStyle/>
          <a:p>
            <a:r>
              <a:rPr lang="en-US" sz="1100"/>
              <a:t>Beacon web </a:t>
            </a:r>
          </a:p>
          <a:p>
            <a:pPr algn="ctr"/>
            <a:r>
              <a:rPr lang="en-US" sz="1100"/>
              <a:t>Server</a:t>
            </a:r>
          </a:p>
        </p:txBody>
      </p:sp>
      <p:sp>
        <p:nvSpPr>
          <p:cNvPr id="18" name="TextBox 17">
            <a:extLst>
              <a:ext uri="{FF2B5EF4-FFF2-40B4-BE49-F238E27FC236}">
                <a16:creationId xmlns:a16="http://schemas.microsoft.com/office/drawing/2014/main" id="{CDC8B6EC-0A68-794D-B11F-18D01AAE70A8}"/>
              </a:ext>
            </a:extLst>
          </p:cNvPr>
          <p:cNvSpPr txBox="1"/>
          <p:nvPr/>
        </p:nvSpPr>
        <p:spPr>
          <a:xfrm>
            <a:off x="10052047" y="3415553"/>
            <a:ext cx="915635" cy="430887"/>
          </a:xfrm>
          <a:prstGeom prst="rect">
            <a:avLst/>
          </a:prstGeom>
          <a:noFill/>
        </p:spPr>
        <p:txBody>
          <a:bodyPr wrap="none" rtlCol="0">
            <a:spAutoFit/>
          </a:bodyPr>
          <a:lstStyle/>
          <a:p>
            <a:r>
              <a:rPr lang="en-US" sz="1100"/>
              <a:t>Beacon web </a:t>
            </a:r>
          </a:p>
          <a:p>
            <a:pPr algn="ctr"/>
            <a:r>
              <a:rPr lang="en-US" sz="1100"/>
              <a:t>Server</a:t>
            </a:r>
          </a:p>
        </p:txBody>
      </p:sp>
      <p:sp>
        <p:nvSpPr>
          <p:cNvPr id="19" name="TextBox 18">
            <a:extLst>
              <a:ext uri="{FF2B5EF4-FFF2-40B4-BE49-F238E27FC236}">
                <a16:creationId xmlns:a16="http://schemas.microsoft.com/office/drawing/2014/main" id="{92A4DBDC-1308-8140-A51D-E61430F7D191}"/>
              </a:ext>
            </a:extLst>
          </p:cNvPr>
          <p:cNvSpPr txBox="1"/>
          <p:nvPr/>
        </p:nvSpPr>
        <p:spPr>
          <a:xfrm>
            <a:off x="6770387" y="2502160"/>
            <a:ext cx="587020" cy="261610"/>
          </a:xfrm>
          <a:prstGeom prst="rect">
            <a:avLst/>
          </a:prstGeom>
          <a:noFill/>
        </p:spPr>
        <p:txBody>
          <a:bodyPr wrap="none" rtlCol="0">
            <a:spAutoFit/>
          </a:bodyPr>
          <a:lstStyle/>
          <a:p>
            <a:r>
              <a:rPr lang="en-US" sz="1100"/>
              <a:t>Subnet</a:t>
            </a:r>
          </a:p>
        </p:txBody>
      </p:sp>
      <p:sp>
        <p:nvSpPr>
          <p:cNvPr id="20" name="TextBox 19">
            <a:extLst>
              <a:ext uri="{FF2B5EF4-FFF2-40B4-BE49-F238E27FC236}">
                <a16:creationId xmlns:a16="http://schemas.microsoft.com/office/drawing/2014/main" id="{61565090-B81B-4B49-B9AA-8977B83E3797}"/>
              </a:ext>
            </a:extLst>
          </p:cNvPr>
          <p:cNvSpPr txBox="1"/>
          <p:nvPr/>
        </p:nvSpPr>
        <p:spPr>
          <a:xfrm>
            <a:off x="9758537" y="2494931"/>
            <a:ext cx="587020" cy="261610"/>
          </a:xfrm>
          <a:prstGeom prst="rect">
            <a:avLst/>
          </a:prstGeom>
          <a:noFill/>
        </p:spPr>
        <p:txBody>
          <a:bodyPr wrap="none" rtlCol="0">
            <a:spAutoFit/>
          </a:bodyPr>
          <a:lstStyle/>
          <a:p>
            <a:r>
              <a:rPr lang="en-US" sz="1100"/>
              <a:t>Subnet</a:t>
            </a:r>
          </a:p>
        </p:txBody>
      </p:sp>
      <p:cxnSp>
        <p:nvCxnSpPr>
          <p:cNvPr id="26" name="Straight Connector 25">
            <a:extLst>
              <a:ext uri="{FF2B5EF4-FFF2-40B4-BE49-F238E27FC236}">
                <a16:creationId xmlns:a16="http://schemas.microsoft.com/office/drawing/2014/main" id="{CDABA34E-89C9-CC41-93A0-47912872F407}"/>
              </a:ext>
            </a:extLst>
          </p:cNvPr>
          <p:cNvCxnSpPr>
            <a:cxnSpLocks/>
          </p:cNvCxnSpPr>
          <p:nvPr/>
        </p:nvCxnSpPr>
        <p:spPr>
          <a:xfrm>
            <a:off x="8764981" y="1604224"/>
            <a:ext cx="48587" cy="1101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6D4723A-15C9-5D4C-B4EF-E5F8E2CE9F66}"/>
              </a:ext>
            </a:extLst>
          </p:cNvPr>
          <p:cNvCxnSpPr>
            <a:cxnSpLocks/>
          </p:cNvCxnSpPr>
          <p:nvPr/>
        </p:nvCxnSpPr>
        <p:spPr>
          <a:xfrm>
            <a:off x="8970612" y="1604224"/>
            <a:ext cx="43052" cy="1101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AC84CD-D570-9648-A2CB-3A517974CE19}"/>
              </a:ext>
            </a:extLst>
          </p:cNvPr>
          <p:cNvCxnSpPr>
            <a:cxnSpLocks/>
          </p:cNvCxnSpPr>
          <p:nvPr/>
        </p:nvCxnSpPr>
        <p:spPr>
          <a:xfrm flipV="1">
            <a:off x="8997275" y="2705457"/>
            <a:ext cx="1516597" cy="6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8218FA-5797-CC42-8BED-5F9A2A4329CE}"/>
              </a:ext>
            </a:extLst>
          </p:cNvPr>
          <p:cNvCxnSpPr>
            <a:cxnSpLocks/>
          </p:cNvCxnSpPr>
          <p:nvPr/>
        </p:nvCxnSpPr>
        <p:spPr>
          <a:xfrm>
            <a:off x="10513872" y="2705457"/>
            <a:ext cx="0" cy="18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B723D2-BFC9-DB42-A4C0-2C8B54D81B71}"/>
              </a:ext>
            </a:extLst>
          </p:cNvPr>
          <p:cNvCxnSpPr>
            <a:cxnSpLocks/>
          </p:cNvCxnSpPr>
          <p:nvPr/>
        </p:nvCxnSpPr>
        <p:spPr>
          <a:xfrm flipV="1">
            <a:off x="7296971" y="2709571"/>
            <a:ext cx="1516597" cy="6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670033A-161C-4042-9DF8-60833EE387AF}"/>
              </a:ext>
            </a:extLst>
          </p:cNvPr>
          <p:cNvCxnSpPr>
            <a:cxnSpLocks/>
          </p:cNvCxnSpPr>
          <p:nvPr/>
        </p:nvCxnSpPr>
        <p:spPr>
          <a:xfrm>
            <a:off x="7292910" y="2705456"/>
            <a:ext cx="0" cy="18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16574AF-DF74-A54B-8CE1-74804C7EC27C}"/>
              </a:ext>
            </a:extLst>
          </p:cNvPr>
          <p:cNvPicPr>
            <a:picLocks noChangeAspect="1"/>
          </p:cNvPicPr>
          <p:nvPr/>
        </p:nvPicPr>
        <p:blipFill>
          <a:blip r:embed="rId7"/>
          <a:stretch>
            <a:fillRect/>
          </a:stretch>
        </p:blipFill>
        <p:spPr>
          <a:xfrm>
            <a:off x="10950938" y="4518063"/>
            <a:ext cx="571500" cy="863600"/>
          </a:xfrm>
          <a:prstGeom prst="rect">
            <a:avLst/>
          </a:prstGeom>
        </p:spPr>
      </p:pic>
      <p:pic>
        <p:nvPicPr>
          <p:cNvPr id="51" name="Picture 50">
            <a:extLst>
              <a:ext uri="{FF2B5EF4-FFF2-40B4-BE49-F238E27FC236}">
                <a16:creationId xmlns:a16="http://schemas.microsoft.com/office/drawing/2014/main" id="{C792DBDD-5C6D-364F-BEE9-7061B3617439}"/>
              </a:ext>
            </a:extLst>
          </p:cNvPr>
          <p:cNvPicPr>
            <a:picLocks noChangeAspect="1"/>
          </p:cNvPicPr>
          <p:nvPr/>
        </p:nvPicPr>
        <p:blipFill>
          <a:blip r:embed="rId8"/>
          <a:stretch>
            <a:fillRect/>
          </a:stretch>
        </p:blipFill>
        <p:spPr>
          <a:xfrm>
            <a:off x="8698276" y="5157409"/>
            <a:ext cx="901700" cy="889000"/>
          </a:xfrm>
          <a:prstGeom prst="rect">
            <a:avLst/>
          </a:prstGeom>
        </p:spPr>
      </p:pic>
      <p:cxnSp>
        <p:nvCxnSpPr>
          <p:cNvPr id="53" name="Elbow Connector 52">
            <a:extLst>
              <a:ext uri="{FF2B5EF4-FFF2-40B4-BE49-F238E27FC236}">
                <a16:creationId xmlns:a16="http://schemas.microsoft.com/office/drawing/2014/main" id="{0D6404DB-D115-E846-AB1D-C9881D9A6DBC}"/>
              </a:ext>
            </a:extLst>
          </p:cNvPr>
          <p:cNvCxnSpPr>
            <a:cxnSpLocks/>
            <a:stCxn id="17" idx="2"/>
            <a:endCxn id="51" idx="0"/>
          </p:cNvCxnSpPr>
          <p:nvPr/>
        </p:nvCxnSpPr>
        <p:spPr>
          <a:xfrm rot="16200000" flipH="1">
            <a:off x="7595800" y="3604083"/>
            <a:ext cx="1352646" cy="17540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8FD4FD5E-39F1-9F42-8024-3B2060B7E467}"/>
              </a:ext>
            </a:extLst>
          </p:cNvPr>
          <p:cNvCxnSpPr/>
          <p:nvPr/>
        </p:nvCxnSpPr>
        <p:spPr>
          <a:xfrm rot="5400000">
            <a:off x="9170055" y="3806827"/>
            <a:ext cx="1435747" cy="1251889"/>
          </a:xfrm>
          <a:prstGeom prst="bentConnector3">
            <a:avLst>
              <a:gd name="adj1" fmla="val 534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E1528890-B652-4749-A530-2D82D4A59892}"/>
              </a:ext>
            </a:extLst>
          </p:cNvPr>
          <p:cNvCxnSpPr>
            <a:cxnSpLocks/>
            <a:stCxn id="51" idx="3"/>
            <a:endCxn id="68" idx="1"/>
          </p:cNvCxnSpPr>
          <p:nvPr/>
        </p:nvCxnSpPr>
        <p:spPr>
          <a:xfrm>
            <a:off x="9599976" y="5601909"/>
            <a:ext cx="1401537" cy="520873"/>
          </a:xfrm>
          <a:prstGeom prst="bentConnector3">
            <a:avLst>
              <a:gd name="adj1" fmla="val 21787"/>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E35C8F9D-C5A0-6547-A9BE-5021754AFC4F}"/>
              </a:ext>
            </a:extLst>
          </p:cNvPr>
          <p:cNvPicPr>
            <a:picLocks noChangeAspect="1"/>
          </p:cNvPicPr>
          <p:nvPr/>
        </p:nvPicPr>
        <p:blipFill>
          <a:blip r:embed="rId9"/>
          <a:stretch>
            <a:fillRect/>
          </a:stretch>
        </p:blipFill>
        <p:spPr>
          <a:xfrm>
            <a:off x="7814434" y="4557065"/>
            <a:ext cx="644188" cy="785595"/>
          </a:xfrm>
          <a:prstGeom prst="rect">
            <a:avLst/>
          </a:prstGeom>
        </p:spPr>
      </p:pic>
      <p:pic>
        <p:nvPicPr>
          <p:cNvPr id="68" name="Picture 67">
            <a:extLst>
              <a:ext uri="{FF2B5EF4-FFF2-40B4-BE49-F238E27FC236}">
                <a16:creationId xmlns:a16="http://schemas.microsoft.com/office/drawing/2014/main" id="{C9963F43-FB3C-2045-ABB6-7C1785169B60}"/>
              </a:ext>
            </a:extLst>
          </p:cNvPr>
          <p:cNvPicPr>
            <a:picLocks noChangeAspect="1"/>
          </p:cNvPicPr>
          <p:nvPr/>
        </p:nvPicPr>
        <p:blipFill>
          <a:blip r:embed="rId10"/>
          <a:stretch>
            <a:fillRect/>
          </a:stretch>
        </p:blipFill>
        <p:spPr>
          <a:xfrm>
            <a:off x="11001513" y="5804843"/>
            <a:ext cx="675619" cy="635877"/>
          </a:xfrm>
          <a:prstGeom prst="rect">
            <a:avLst/>
          </a:prstGeom>
        </p:spPr>
      </p:pic>
      <p:sp>
        <p:nvSpPr>
          <p:cNvPr id="69" name="TextBox 68">
            <a:extLst>
              <a:ext uri="{FF2B5EF4-FFF2-40B4-BE49-F238E27FC236}">
                <a16:creationId xmlns:a16="http://schemas.microsoft.com/office/drawing/2014/main" id="{A48B369B-A988-4547-B671-CAEA12066270}"/>
              </a:ext>
            </a:extLst>
          </p:cNvPr>
          <p:cNvSpPr txBox="1"/>
          <p:nvPr/>
        </p:nvSpPr>
        <p:spPr>
          <a:xfrm>
            <a:off x="10741881" y="6339016"/>
            <a:ext cx="1279517" cy="261610"/>
          </a:xfrm>
          <a:prstGeom prst="rect">
            <a:avLst/>
          </a:prstGeom>
          <a:noFill/>
        </p:spPr>
        <p:txBody>
          <a:bodyPr wrap="none" rtlCol="0">
            <a:spAutoFit/>
          </a:bodyPr>
          <a:lstStyle/>
          <a:p>
            <a:r>
              <a:rPr lang="en-US" sz="1050" err="1"/>
              <a:t>Elastisearch</a:t>
            </a:r>
            <a:r>
              <a:rPr lang="en-US" sz="1050"/>
              <a:t> cluster</a:t>
            </a:r>
          </a:p>
        </p:txBody>
      </p:sp>
      <p:sp>
        <p:nvSpPr>
          <p:cNvPr id="74" name="TextBox 73">
            <a:extLst>
              <a:ext uri="{FF2B5EF4-FFF2-40B4-BE49-F238E27FC236}">
                <a16:creationId xmlns:a16="http://schemas.microsoft.com/office/drawing/2014/main" id="{095B53CE-6356-B445-8A52-8411D2A2B37F}"/>
              </a:ext>
            </a:extLst>
          </p:cNvPr>
          <p:cNvSpPr txBox="1"/>
          <p:nvPr/>
        </p:nvSpPr>
        <p:spPr>
          <a:xfrm>
            <a:off x="8521955" y="6036902"/>
            <a:ext cx="1200970" cy="415498"/>
          </a:xfrm>
          <a:prstGeom prst="rect">
            <a:avLst/>
          </a:prstGeom>
          <a:noFill/>
        </p:spPr>
        <p:txBody>
          <a:bodyPr wrap="none" rtlCol="0">
            <a:spAutoFit/>
          </a:bodyPr>
          <a:lstStyle/>
          <a:p>
            <a:r>
              <a:rPr lang="en-US" sz="1050"/>
              <a:t>Firehouse Delivery</a:t>
            </a:r>
          </a:p>
          <a:p>
            <a:pPr algn="ctr"/>
            <a:r>
              <a:rPr lang="en-US" sz="1050"/>
              <a:t> </a:t>
            </a:r>
            <a:r>
              <a:rPr lang="en-US" sz="1050" err="1"/>
              <a:t>Steram</a:t>
            </a:r>
            <a:endParaRPr lang="en-US" sz="1050"/>
          </a:p>
        </p:txBody>
      </p:sp>
      <p:sp>
        <p:nvSpPr>
          <p:cNvPr id="75" name="Rectangle 74">
            <a:extLst>
              <a:ext uri="{FF2B5EF4-FFF2-40B4-BE49-F238E27FC236}">
                <a16:creationId xmlns:a16="http://schemas.microsoft.com/office/drawing/2014/main" id="{1D852FC2-8136-F04E-B164-3A2D06CC9357}"/>
              </a:ext>
            </a:extLst>
          </p:cNvPr>
          <p:cNvSpPr/>
          <p:nvPr/>
        </p:nvSpPr>
        <p:spPr>
          <a:xfrm>
            <a:off x="9971960" y="5684818"/>
            <a:ext cx="982838" cy="362988"/>
          </a:xfrm>
          <a:prstGeom prst="rect">
            <a:avLst/>
          </a:prstGeom>
          <a:solidFill>
            <a:schemeClr val="accent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Transformed Records</a:t>
            </a:r>
          </a:p>
        </p:txBody>
      </p:sp>
      <p:cxnSp>
        <p:nvCxnSpPr>
          <p:cNvPr id="78" name="Elbow Connector 77">
            <a:extLst>
              <a:ext uri="{FF2B5EF4-FFF2-40B4-BE49-F238E27FC236}">
                <a16:creationId xmlns:a16="http://schemas.microsoft.com/office/drawing/2014/main" id="{2FD22DF9-B378-BC4B-BA29-87221197C4EB}"/>
              </a:ext>
            </a:extLst>
          </p:cNvPr>
          <p:cNvCxnSpPr/>
          <p:nvPr/>
        </p:nvCxnSpPr>
        <p:spPr>
          <a:xfrm flipV="1">
            <a:off x="9445752" y="4819135"/>
            <a:ext cx="1509046" cy="4845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C1E9F3F6-4ED9-8849-A5FA-C6A6CF1030CD}"/>
              </a:ext>
            </a:extLst>
          </p:cNvPr>
          <p:cNvCxnSpPr/>
          <p:nvPr/>
        </p:nvCxnSpPr>
        <p:spPr>
          <a:xfrm flipV="1">
            <a:off x="9586191" y="5014826"/>
            <a:ext cx="1509046" cy="484523"/>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A0846427-A74E-1941-B712-69A85610F263}"/>
              </a:ext>
            </a:extLst>
          </p:cNvPr>
          <p:cNvCxnSpPr>
            <a:cxnSpLocks/>
          </p:cNvCxnSpPr>
          <p:nvPr/>
        </p:nvCxnSpPr>
        <p:spPr>
          <a:xfrm flipV="1">
            <a:off x="9305313" y="4654883"/>
            <a:ext cx="1505186" cy="494087"/>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5DB33E8-C2EF-B043-BE74-8DAE9F20E7FF}"/>
              </a:ext>
            </a:extLst>
          </p:cNvPr>
          <p:cNvSpPr txBox="1"/>
          <p:nvPr/>
        </p:nvSpPr>
        <p:spPr>
          <a:xfrm>
            <a:off x="9530172" y="5275821"/>
            <a:ext cx="883575" cy="230832"/>
          </a:xfrm>
          <a:prstGeom prst="rect">
            <a:avLst/>
          </a:prstGeom>
          <a:noFill/>
        </p:spPr>
        <p:txBody>
          <a:bodyPr wrap="none" rtlCol="0">
            <a:spAutoFit/>
          </a:bodyPr>
          <a:lstStyle/>
          <a:p>
            <a:r>
              <a:rPr lang="en-US" sz="900"/>
              <a:t>Source records</a:t>
            </a:r>
          </a:p>
        </p:txBody>
      </p:sp>
      <p:sp>
        <p:nvSpPr>
          <p:cNvPr id="84" name="TextBox 83">
            <a:extLst>
              <a:ext uri="{FF2B5EF4-FFF2-40B4-BE49-F238E27FC236}">
                <a16:creationId xmlns:a16="http://schemas.microsoft.com/office/drawing/2014/main" id="{DD34D2FD-93A6-174B-A706-058B921B2E27}"/>
              </a:ext>
            </a:extLst>
          </p:cNvPr>
          <p:cNvSpPr txBox="1"/>
          <p:nvPr/>
        </p:nvSpPr>
        <p:spPr>
          <a:xfrm>
            <a:off x="9356980" y="5105953"/>
            <a:ext cx="917239" cy="230832"/>
          </a:xfrm>
          <a:prstGeom prst="rect">
            <a:avLst/>
          </a:prstGeom>
          <a:noFill/>
        </p:spPr>
        <p:txBody>
          <a:bodyPr wrap="none" rtlCol="0">
            <a:spAutoFit/>
          </a:bodyPr>
          <a:lstStyle/>
          <a:p>
            <a:r>
              <a:rPr lang="en-US" sz="900"/>
              <a:t>Delivery Failure</a:t>
            </a:r>
          </a:p>
        </p:txBody>
      </p:sp>
      <p:sp>
        <p:nvSpPr>
          <p:cNvPr id="85" name="TextBox 84">
            <a:extLst>
              <a:ext uri="{FF2B5EF4-FFF2-40B4-BE49-F238E27FC236}">
                <a16:creationId xmlns:a16="http://schemas.microsoft.com/office/drawing/2014/main" id="{1D7D9C05-A7DF-F049-8FF8-D586D8E7D3FD}"/>
              </a:ext>
            </a:extLst>
          </p:cNvPr>
          <p:cNvSpPr txBox="1"/>
          <p:nvPr/>
        </p:nvSpPr>
        <p:spPr>
          <a:xfrm>
            <a:off x="9289565" y="4784695"/>
            <a:ext cx="912429" cy="369332"/>
          </a:xfrm>
          <a:prstGeom prst="rect">
            <a:avLst/>
          </a:prstGeom>
          <a:noFill/>
        </p:spPr>
        <p:txBody>
          <a:bodyPr wrap="none" rtlCol="0">
            <a:spAutoFit/>
          </a:bodyPr>
          <a:lstStyle/>
          <a:p>
            <a:r>
              <a:rPr lang="en-US" sz="900"/>
              <a:t>Transformation</a:t>
            </a:r>
          </a:p>
          <a:p>
            <a:pPr algn="ctr"/>
            <a:r>
              <a:rPr lang="en-US" sz="900"/>
              <a:t> Failure</a:t>
            </a:r>
          </a:p>
        </p:txBody>
      </p:sp>
      <p:cxnSp>
        <p:nvCxnSpPr>
          <p:cNvPr id="87" name="Elbow Connector 86">
            <a:extLst>
              <a:ext uri="{FF2B5EF4-FFF2-40B4-BE49-F238E27FC236}">
                <a16:creationId xmlns:a16="http://schemas.microsoft.com/office/drawing/2014/main" id="{41B6F893-59C0-DD4C-A893-C97FCD0E8C1A}"/>
              </a:ext>
            </a:extLst>
          </p:cNvPr>
          <p:cNvCxnSpPr>
            <a:cxnSpLocks/>
            <a:stCxn id="67" idx="3"/>
          </p:cNvCxnSpPr>
          <p:nvPr/>
        </p:nvCxnSpPr>
        <p:spPr>
          <a:xfrm>
            <a:off x="8458622" y="4949863"/>
            <a:ext cx="533516" cy="167688"/>
          </a:xfrm>
          <a:prstGeom prst="bentConnector3">
            <a:avLst>
              <a:gd name="adj1" fmla="val 100954"/>
            </a:avLst>
          </a:prstGeom>
          <a:ln>
            <a:tailEnd type="triangl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1800DCD2-F5D3-FE47-8288-96E9C5B50EC5}"/>
              </a:ext>
            </a:extLst>
          </p:cNvPr>
          <p:cNvPicPr>
            <a:picLocks noChangeAspect="1"/>
          </p:cNvPicPr>
          <p:nvPr/>
        </p:nvPicPr>
        <p:blipFill>
          <a:blip r:embed="rId11"/>
          <a:stretch>
            <a:fillRect/>
          </a:stretch>
        </p:blipFill>
        <p:spPr>
          <a:xfrm>
            <a:off x="4565585" y="5269173"/>
            <a:ext cx="685800" cy="723900"/>
          </a:xfrm>
          <a:prstGeom prst="rect">
            <a:avLst/>
          </a:prstGeom>
        </p:spPr>
      </p:pic>
      <p:pic>
        <p:nvPicPr>
          <p:cNvPr id="91" name="Picture 90">
            <a:extLst>
              <a:ext uri="{FF2B5EF4-FFF2-40B4-BE49-F238E27FC236}">
                <a16:creationId xmlns:a16="http://schemas.microsoft.com/office/drawing/2014/main" id="{CF3905D3-B8AC-7842-AF42-BCDF820B9B19}"/>
              </a:ext>
            </a:extLst>
          </p:cNvPr>
          <p:cNvPicPr>
            <a:picLocks noChangeAspect="1"/>
          </p:cNvPicPr>
          <p:nvPr/>
        </p:nvPicPr>
        <p:blipFill>
          <a:blip r:embed="rId12"/>
          <a:stretch>
            <a:fillRect/>
          </a:stretch>
        </p:blipFill>
        <p:spPr>
          <a:xfrm>
            <a:off x="2942033" y="5257087"/>
            <a:ext cx="840915" cy="933324"/>
          </a:xfrm>
          <a:prstGeom prst="rect">
            <a:avLst/>
          </a:prstGeom>
        </p:spPr>
      </p:pic>
      <p:pic>
        <p:nvPicPr>
          <p:cNvPr id="92" name="Picture 91">
            <a:extLst>
              <a:ext uri="{FF2B5EF4-FFF2-40B4-BE49-F238E27FC236}">
                <a16:creationId xmlns:a16="http://schemas.microsoft.com/office/drawing/2014/main" id="{08CC5F35-A912-BB4B-8F57-818B94A8F050}"/>
              </a:ext>
            </a:extLst>
          </p:cNvPr>
          <p:cNvPicPr>
            <a:picLocks noChangeAspect="1"/>
          </p:cNvPicPr>
          <p:nvPr/>
        </p:nvPicPr>
        <p:blipFill>
          <a:blip r:embed="rId13"/>
          <a:stretch>
            <a:fillRect/>
          </a:stretch>
        </p:blipFill>
        <p:spPr>
          <a:xfrm>
            <a:off x="1067260" y="1648007"/>
            <a:ext cx="1320014" cy="1269631"/>
          </a:xfrm>
          <a:prstGeom prst="rect">
            <a:avLst/>
          </a:prstGeom>
        </p:spPr>
      </p:pic>
      <p:pic>
        <p:nvPicPr>
          <p:cNvPr id="93" name="Picture 92">
            <a:extLst>
              <a:ext uri="{FF2B5EF4-FFF2-40B4-BE49-F238E27FC236}">
                <a16:creationId xmlns:a16="http://schemas.microsoft.com/office/drawing/2014/main" id="{341831F7-5330-F547-8C71-DC3BB7BAE21C}"/>
              </a:ext>
            </a:extLst>
          </p:cNvPr>
          <p:cNvPicPr>
            <a:picLocks noChangeAspect="1"/>
          </p:cNvPicPr>
          <p:nvPr/>
        </p:nvPicPr>
        <p:blipFill>
          <a:blip r:embed="rId14"/>
          <a:stretch>
            <a:fillRect/>
          </a:stretch>
        </p:blipFill>
        <p:spPr>
          <a:xfrm flipH="1">
            <a:off x="3609170" y="3632341"/>
            <a:ext cx="587558" cy="652745"/>
          </a:xfrm>
          <a:prstGeom prst="rect">
            <a:avLst/>
          </a:prstGeom>
        </p:spPr>
      </p:pic>
      <p:pic>
        <p:nvPicPr>
          <p:cNvPr id="94" name="Picture 93">
            <a:extLst>
              <a:ext uri="{FF2B5EF4-FFF2-40B4-BE49-F238E27FC236}">
                <a16:creationId xmlns:a16="http://schemas.microsoft.com/office/drawing/2014/main" id="{7C143669-3226-4045-BA69-08EA3AF58209}"/>
              </a:ext>
            </a:extLst>
          </p:cNvPr>
          <p:cNvPicPr>
            <a:picLocks noChangeAspect="1"/>
          </p:cNvPicPr>
          <p:nvPr/>
        </p:nvPicPr>
        <p:blipFill>
          <a:blip r:embed="rId15"/>
          <a:stretch>
            <a:fillRect/>
          </a:stretch>
        </p:blipFill>
        <p:spPr>
          <a:xfrm>
            <a:off x="1367359" y="317429"/>
            <a:ext cx="698500" cy="876300"/>
          </a:xfrm>
          <a:prstGeom prst="rect">
            <a:avLst/>
          </a:prstGeom>
        </p:spPr>
      </p:pic>
      <p:pic>
        <p:nvPicPr>
          <p:cNvPr id="95" name="Picture 94">
            <a:extLst>
              <a:ext uri="{FF2B5EF4-FFF2-40B4-BE49-F238E27FC236}">
                <a16:creationId xmlns:a16="http://schemas.microsoft.com/office/drawing/2014/main" id="{E09CDC7F-0BA3-5C45-B305-CBAB7D7563C6}"/>
              </a:ext>
            </a:extLst>
          </p:cNvPr>
          <p:cNvPicPr>
            <a:picLocks noChangeAspect="1"/>
          </p:cNvPicPr>
          <p:nvPr/>
        </p:nvPicPr>
        <p:blipFill>
          <a:blip r:embed="rId16"/>
          <a:stretch>
            <a:fillRect/>
          </a:stretch>
        </p:blipFill>
        <p:spPr>
          <a:xfrm>
            <a:off x="1040635" y="3589319"/>
            <a:ext cx="1637579" cy="913266"/>
          </a:xfrm>
          <a:prstGeom prst="rect">
            <a:avLst/>
          </a:prstGeom>
        </p:spPr>
      </p:pic>
      <p:cxnSp>
        <p:nvCxnSpPr>
          <p:cNvPr id="97" name="Straight Arrow Connector 96">
            <a:extLst>
              <a:ext uri="{FF2B5EF4-FFF2-40B4-BE49-F238E27FC236}">
                <a16:creationId xmlns:a16="http://schemas.microsoft.com/office/drawing/2014/main" id="{83B347AF-B054-CD4C-8566-233E5086D6FE}"/>
              </a:ext>
            </a:extLst>
          </p:cNvPr>
          <p:cNvCxnSpPr>
            <a:cxnSpLocks/>
          </p:cNvCxnSpPr>
          <p:nvPr/>
        </p:nvCxnSpPr>
        <p:spPr>
          <a:xfrm flipH="1">
            <a:off x="3782948" y="5619912"/>
            <a:ext cx="593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70B23205-AF95-4F4E-9D69-96C6E3CBB2EA}"/>
              </a:ext>
            </a:extLst>
          </p:cNvPr>
          <p:cNvSpPr txBox="1"/>
          <p:nvPr/>
        </p:nvSpPr>
        <p:spPr>
          <a:xfrm>
            <a:off x="4421813" y="5908129"/>
            <a:ext cx="973343" cy="430887"/>
          </a:xfrm>
          <a:prstGeom prst="rect">
            <a:avLst/>
          </a:prstGeom>
          <a:noFill/>
        </p:spPr>
        <p:txBody>
          <a:bodyPr wrap="none" rtlCol="0">
            <a:spAutoFit/>
          </a:bodyPr>
          <a:lstStyle/>
          <a:p>
            <a:r>
              <a:rPr lang="en-US" sz="1050"/>
              <a:t>AWS Lambda </a:t>
            </a:r>
          </a:p>
          <a:p>
            <a:pPr algn="ctr"/>
            <a:r>
              <a:rPr lang="en-US" sz="1050"/>
              <a:t>Function</a:t>
            </a:r>
          </a:p>
        </p:txBody>
      </p:sp>
      <p:cxnSp>
        <p:nvCxnSpPr>
          <p:cNvPr id="101" name="Elbow Connector 100">
            <a:extLst>
              <a:ext uri="{FF2B5EF4-FFF2-40B4-BE49-F238E27FC236}">
                <a16:creationId xmlns:a16="http://schemas.microsoft.com/office/drawing/2014/main" id="{DB0DE5ED-2C29-0840-A487-56521A6FC5A2}"/>
              </a:ext>
            </a:extLst>
          </p:cNvPr>
          <p:cNvCxnSpPr>
            <a:cxnSpLocks/>
            <a:endCxn id="104" idx="2"/>
          </p:cNvCxnSpPr>
          <p:nvPr/>
        </p:nvCxnSpPr>
        <p:spPr>
          <a:xfrm rot="10800000">
            <a:off x="1916040" y="4781841"/>
            <a:ext cx="989579" cy="8649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E23C3E7-7630-F64A-9AEC-D22BD620F4F3}"/>
              </a:ext>
            </a:extLst>
          </p:cNvPr>
          <p:cNvCxnSpPr>
            <a:cxnSpLocks/>
          </p:cNvCxnSpPr>
          <p:nvPr/>
        </p:nvCxnSpPr>
        <p:spPr>
          <a:xfrm flipH="1">
            <a:off x="2905616" y="3985875"/>
            <a:ext cx="593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E69CAAE4-5A83-6043-8888-5DEFEEE0F5BF}"/>
              </a:ext>
            </a:extLst>
          </p:cNvPr>
          <p:cNvSpPr txBox="1"/>
          <p:nvPr/>
        </p:nvSpPr>
        <p:spPr>
          <a:xfrm>
            <a:off x="1211359" y="4527925"/>
            <a:ext cx="1409360" cy="253916"/>
          </a:xfrm>
          <a:prstGeom prst="rect">
            <a:avLst/>
          </a:prstGeom>
          <a:noFill/>
        </p:spPr>
        <p:txBody>
          <a:bodyPr wrap="none" rtlCol="0">
            <a:spAutoFit/>
          </a:bodyPr>
          <a:lstStyle/>
          <a:p>
            <a:r>
              <a:rPr lang="en-US" sz="1050"/>
              <a:t>Real Time </a:t>
            </a:r>
            <a:r>
              <a:rPr lang="en-US" sz="1050" err="1"/>
              <a:t>Daashboard</a:t>
            </a:r>
            <a:endParaRPr lang="en-US" sz="1050"/>
          </a:p>
        </p:txBody>
      </p:sp>
      <p:sp>
        <p:nvSpPr>
          <p:cNvPr id="106" name="TextBox 105">
            <a:extLst>
              <a:ext uri="{FF2B5EF4-FFF2-40B4-BE49-F238E27FC236}">
                <a16:creationId xmlns:a16="http://schemas.microsoft.com/office/drawing/2014/main" id="{7D99F8CF-0DFA-244F-B051-9B12DF01FA1D}"/>
              </a:ext>
            </a:extLst>
          </p:cNvPr>
          <p:cNvSpPr txBox="1"/>
          <p:nvPr/>
        </p:nvSpPr>
        <p:spPr>
          <a:xfrm>
            <a:off x="3409805" y="4330976"/>
            <a:ext cx="1119217" cy="253916"/>
          </a:xfrm>
          <a:prstGeom prst="rect">
            <a:avLst/>
          </a:prstGeom>
          <a:noFill/>
        </p:spPr>
        <p:txBody>
          <a:bodyPr wrap="none" rtlCol="0">
            <a:spAutoFit/>
          </a:bodyPr>
          <a:lstStyle/>
          <a:p>
            <a:r>
              <a:rPr lang="en-US" sz="1050"/>
              <a:t>AWS INCOGNITO</a:t>
            </a:r>
          </a:p>
        </p:txBody>
      </p:sp>
      <p:cxnSp>
        <p:nvCxnSpPr>
          <p:cNvPr id="107" name="Straight Arrow Connector 106">
            <a:extLst>
              <a:ext uri="{FF2B5EF4-FFF2-40B4-BE49-F238E27FC236}">
                <a16:creationId xmlns:a16="http://schemas.microsoft.com/office/drawing/2014/main" id="{2F4B207D-C5A8-3E40-A74A-A9F18BDD1C9B}"/>
              </a:ext>
            </a:extLst>
          </p:cNvPr>
          <p:cNvCxnSpPr>
            <a:cxnSpLocks/>
          </p:cNvCxnSpPr>
          <p:nvPr/>
        </p:nvCxnSpPr>
        <p:spPr>
          <a:xfrm flipH="1" flipV="1">
            <a:off x="1723079" y="3049562"/>
            <a:ext cx="4188" cy="38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A87183D-D860-C846-B8B8-24B22B9B2E43}"/>
              </a:ext>
            </a:extLst>
          </p:cNvPr>
          <p:cNvCxnSpPr>
            <a:cxnSpLocks/>
          </p:cNvCxnSpPr>
          <p:nvPr/>
        </p:nvCxnSpPr>
        <p:spPr>
          <a:xfrm flipH="1" flipV="1">
            <a:off x="1716609" y="1237388"/>
            <a:ext cx="4188" cy="38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802FB262-4D83-B34F-A373-5DBC38BF1B47}"/>
              </a:ext>
            </a:extLst>
          </p:cNvPr>
          <p:cNvSpPr txBox="1"/>
          <p:nvPr/>
        </p:nvSpPr>
        <p:spPr>
          <a:xfrm>
            <a:off x="1228798" y="2163987"/>
            <a:ext cx="1116011" cy="253916"/>
          </a:xfrm>
          <a:prstGeom prst="rect">
            <a:avLst/>
          </a:prstGeom>
          <a:noFill/>
        </p:spPr>
        <p:txBody>
          <a:bodyPr wrap="none" rtlCol="0">
            <a:spAutoFit/>
          </a:bodyPr>
          <a:lstStyle/>
          <a:p>
            <a:r>
              <a:rPr lang="en-US" sz="1050"/>
              <a:t>AWS CloudFront</a:t>
            </a:r>
          </a:p>
        </p:txBody>
      </p:sp>
      <p:pic>
        <p:nvPicPr>
          <p:cNvPr id="111" name="Picture 110">
            <a:extLst>
              <a:ext uri="{FF2B5EF4-FFF2-40B4-BE49-F238E27FC236}">
                <a16:creationId xmlns:a16="http://schemas.microsoft.com/office/drawing/2014/main" id="{2CFE4072-1237-9E45-ADC2-9B9E77CA412C}"/>
              </a:ext>
            </a:extLst>
          </p:cNvPr>
          <p:cNvPicPr>
            <a:picLocks noChangeAspect="1"/>
          </p:cNvPicPr>
          <p:nvPr/>
        </p:nvPicPr>
        <p:blipFill>
          <a:blip r:embed="rId17"/>
          <a:stretch>
            <a:fillRect/>
          </a:stretch>
        </p:blipFill>
        <p:spPr>
          <a:xfrm rot="10800000">
            <a:off x="6037706" y="5336785"/>
            <a:ext cx="685800" cy="685800"/>
          </a:xfrm>
          <a:prstGeom prst="rect">
            <a:avLst/>
          </a:prstGeom>
        </p:spPr>
      </p:pic>
      <p:sp>
        <p:nvSpPr>
          <p:cNvPr id="112" name="TextBox 111">
            <a:extLst>
              <a:ext uri="{FF2B5EF4-FFF2-40B4-BE49-F238E27FC236}">
                <a16:creationId xmlns:a16="http://schemas.microsoft.com/office/drawing/2014/main" id="{45C3B199-4CCD-B947-A006-A42364D7F9A6}"/>
              </a:ext>
            </a:extLst>
          </p:cNvPr>
          <p:cNvSpPr txBox="1"/>
          <p:nvPr/>
        </p:nvSpPr>
        <p:spPr>
          <a:xfrm>
            <a:off x="5921987" y="5995823"/>
            <a:ext cx="917239" cy="253916"/>
          </a:xfrm>
          <a:prstGeom prst="rect">
            <a:avLst/>
          </a:prstGeom>
          <a:noFill/>
        </p:spPr>
        <p:txBody>
          <a:bodyPr wrap="none" rtlCol="0">
            <a:spAutoFit/>
          </a:bodyPr>
          <a:lstStyle/>
          <a:p>
            <a:r>
              <a:rPr lang="en-US" sz="1050"/>
              <a:t>Data Streams</a:t>
            </a:r>
          </a:p>
        </p:txBody>
      </p:sp>
      <p:cxnSp>
        <p:nvCxnSpPr>
          <p:cNvPr id="113" name="Straight Arrow Connector 112">
            <a:extLst>
              <a:ext uri="{FF2B5EF4-FFF2-40B4-BE49-F238E27FC236}">
                <a16:creationId xmlns:a16="http://schemas.microsoft.com/office/drawing/2014/main" id="{FFE21DB7-EC61-8048-A276-5D2B73680740}"/>
              </a:ext>
            </a:extLst>
          </p:cNvPr>
          <p:cNvCxnSpPr>
            <a:cxnSpLocks/>
          </p:cNvCxnSpPr>
          <p:nvPr/>
        </p:nvCxnSpPr>
        <p:spPr>
          <a:xfrm flipH="1">
            <a:off x="5328340" y="5609973"/>
            <a:ext cx="593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4" name="Picture 113">
            <a:extLst>
              <a:ext uri="{FF2B5EF4-FFF2-40B4-BE49-F238E27FC236}">
                <a16:creationId xmlns:a16="http://schemas.microsoft.com/office/drawing/2014/main" id="{583B752C-004B-2344-BE9D-95111E9D627A}"/>
              </a:ext>
            </a:extLst>
          </p:cNvPr>
          <p:cNvPicPr>
            <a:picLocks noChangeAspect="1"/>
          </p:cNvPicPr>
          <p:nvPr/>
        </p:nvPicPr>
        <p:blipFill>
          <a:blip r:embed="rId18"/>
          <a:stretch>
            <a:fillRect/>
          </a:stretch>
        </p:blipFill>
        <p:spPr>
          <a:xfrm>
            <a:off x="7235975" y="5336791"/>
            <a:ext cx="812823" cy="812823"/>
          </a:xfrm>
          <a:prstGeom prst="rect">
            <a:avLst/>
          </a:prstGeom>
        </p:spPr>
      </p:pic>
      <p:sp>
        <p:nvSpPr>
          <p:cNvPr id="115" name="TextBox 114">
            <a:extLst>
              <a:ext uri="{FF2B5EF4-FFF2-40B4-BE49-F238E27FC236}">
                <a16:creationId xmlns:a16="http://schemas.microsoft.com/office/drawing/2014/main" id="{EE8335E9-D9C4-B14A-808C-01550BFCF918}"/>
              </a:ext>
            </a:extLst>
          </p:cNvPr>
          <p:cNvSpPr txBox="1"/>
          <p:nvPr/>
        </p:nvSpPr>
        <p:spPr>
          <a:xfrm>
            <a:off x="7199460" y="6110020"/>
            <a:ext cx="962123" cy="253916"/>
          </a:xfrm>
          <a:prstGeom prst="rect">
            <a:avLst/>
          </a:prstGeom>
          <a:noFill/>
        </p:spPr>
        <p:txBody>
          <a:bodyPr wrap="none" rtlCol="0">
            <a:spAutoFit/>
          </a:bodyPr>
          <a:lstStyle/>
          <a:p>
            <a:r>
              <a:rPr lang="en-US" sz="1050"/>
              <a:t>Data Analytics</a:t>
            </a:r>
          </a:p>
        </p:txBody>
      </p:sp>
      <p:cxnSp>
        <p:nvCxnSpPr>
          <p:cNvPr id="116" name="Straight Arrow Connector 115">
            <a:extLst>
              <a:ext uri="{FF2B5EF4-FFF2-40B4-BE49-F238E27FC236}">
                <a16:creationId xmlns:a16="http://schemas.microsoft.com/office/drawing/2014/main" id="{BE8F1838-7477-844B-A574-4E9B86B29196}"/>
              </a:ext>
            </a:extLst>
          </p:cNvPr>
          <p:cNvCxnSpPr>
            <a:cxnSpLocks/>
          </p:cNvCxnSpPr>
          <p:nvPr/>
        </p:nvCxnSpPr>
        <p:spPr>
          <a:xfrm flipH="1">
            <a:off x="8104629" y="5631123"/>
            <a:ext cx="593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8FAB73E-3520-EE48-9405-61CE6E767306}"/>
              </a:ext>
            </a:extLst>
          </p:cNvPr>
          <p:cNvCxnSpPr>
            <a:cxnSpLocks/>
          </p:cNvCxnSpPr>
          <p:nvPr/>
        </p:nvCxnSpPr>
        <p:spPr>
          <a:xfrm flipH="1">
            <a:off x="6770387" y="5671453"/>
            <a:ext cx="441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723D4341-9B04-49D2-9993-DAF2B2EF0154}"/>
              </a:ext>
            </a:extLst>
          </p:cNvPr>
          <p:cNvSpPr>
            <a:spLocks noGrp="1"/>
          </p:cNvSpPr>
          <p:nvPr>
            <p:ph type="ftr" sz="quarter" idx="11"/>
          </p:nvPr>
        </p:nvSpPr>
        <p:spPr/>
        <p:txBody>
          <a:bodyPr/>
          <a:lstStyle/>
          <a:p>
            <a:r>
              <a:rPr lang="en-US"/>
              <a:t>SRPMM Healthcare</a:t>
            </a:r>
          </a:p>
        </p:txBody>
      </p:sp>
      <p:sp>
        <p:nvSpPr>
          <p:cNvPr id="16" name="TextBox 15">
            <a:extLst>
              <a:ext uri="{FF2B5EF4-FFF2-40B4-BE49-F238E27FC236}">
                <a16:creationId xmlns:a16="http://schemas.microsoft.com/office/drawing/2014/main" id="{FEC4B7BE-87A2-4968-B3A8-4F8CC19AC651}"/>
              </a:ext>
            </a:extLst>
          </p:cNvPr>
          <p:cNvSpPr txBox="1"/>
          <p:nvPr/>
        </p:nvSpPr>
        <p:spPr>
          <a:xfrm>
            <a:off x="238432" y="78658"/>
            <a:ext cx="3898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cs typeface="Arial"/>
              </a:rPr>
              <a:t>HIGH LEVEL Architecture</a:t>
            </a:r>
            <a:endParaRPr lang="en-US" b="1">
              <a:cs typeface="Calibri"/>
            </a:endParaRPr>
          </a:p>
        </p:txBody>
      </p:sp>
    </p:spTree>
    <p:extLst>
      <p:ext uri="{BB962C8B-B14F-4D97-AF65-F5344CB8AC3E}">
        <p14:creationId xmlns:p14="http://schemas.microsoft.com/office/powerpoint/2010/main" val="97137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F05E94-A03C-2543-B085-850DF0400411}"/>
              </a:ext>
            </a:extLst>
          </p:cNvPr>
          <p:cNvSpPr/>
          <p:nvPr/>
        </p:nvSpPr>
        <p:spPr>
          <a:xfrm>
            <a:off x="3818239" y="858795"/>
            <a:ext cx="6960972" cy="4922225"/>
          </a:xfrm>
          <a:prstGeom prst="rect">
            <a:avLst/>
          </a:prstGeom>
          <a:solidFill>
            <a:schemeClr val="accent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54A571A-0FB9-484F-9834-43C986264C50}"/>
              </a:ext>
            </a:extLst>
          </p:cNvPr>
          <p:cNvSpPr/>
          <p:nvPr/>
        </p:nvSpPr>
        <p:spPr>
          <a:xfrm>
            <a:off x="5099575" y="2174789"/>
            <a:ext cx="1322396" cy="3237468"/>
          </a:xfrm>
          <a:prstGeom prst="rect">
            <a:avLst/>
          </a:prstGeom>
          <a:solidFill>
            <a:schemeClr val="accent6">
              <a:alpha val="4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Web </a:t>
            </a:r>
          </a:p>
          <a:p>
            <a:pPr algn="ctr"/>
            <a:r>
              <a:rPr lang="en-US">
                <a:ln w="0"/>
                <a:solidFill>
                  <a:schemeClr val="tx1"/>
                </a:solidFill>
                <a:effectLst>
                  <a:outerShdw blurRad="38100" dist="19050" dir="2700000" algn="tl" rotWithShape="0">
                    <a:schemeClr val="dk1">
                      <a:alpha val="40000"/>
                    </a:schemeClr>
                  </a:outerShdw>
                </a:effectLst>
              </a:rPr>
              <a:t>Server</a:t>
            </a:r>
          </a:p>
        </p:txBody>
      </p:sp>
      <p:sp>
        <p:nvSpPr>
          <p:cNvPr id="6" name="Can 5">
            <a:extLst>
              <a:ext uri="{FF2B5EF4-FFF2-40B4-BE49-F238E27FC236}">
                <a16:creationId xmlns:a16="http://schemas.microsoft.com/office/drawing/2014/main" id="{95F33CBC-D3A9-C042-B23C-362F6B2FB484}"/>
              </a:ext>
            </a:extLst>
          </p:cNvPr>
          <p:cNvSpPr/>
          <p:nvPr/>
        </p:nvSpPr>
        <p:spPr>
          <a:xfrm>
            <a:off x="1532238" y="2496065"/>
            <a:ext cx="1482811" cy="2100649"/>
          </a:xfrm>
          <a:prstGeom prst="can">
            <a:avLst/>
          </a:prstGeom>
          <a:solidFill>
            <a:schemeClr val="accent3">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Database</a:t>
            </a:r>
          </a:p>
        </p:txBody>
      </p:sp>
      <p:sp>
        <p:nvSpPr>
          <p:cNvPr id="7" name="Rectangle 6">
            <a:extLst>
              <a:ext uri="{FF2B5EF4-FFF2-40B4-BE49-F238E27FC236}">
                <a16:creationId xmlns:a16="http://schemas.microsoft.com/office/drawing/2014/main" id="{12737EB6-6A04-3D43-A8A4-43CF59BBA8B3}"/>
              </a:ext>
            </a:extLst>
          </p:cNvPr>
          <p:cNvSpPr/>
          <p:nvPr/>
        </p:nvSpPr>
        <p:spPr>
          <a:xfrm>
            <a:off x="1365422" y="1136821"/>
            <a:ext cx="1649628" cy="593125"/>
          </a:xfrm>
          <a:prstGeom prst="rect">
            <a:avLst/>
          </a:prstGeom>
          <a:solidFill>
            <a:srgbClr val="0070C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Analyzer</a:t>
            </a:r>
            <a:endParaRPr lang="en-US"/>
          </a:p>
        </p:txBody>
      </p:sp>
      <p:cxnSp>
        <p:nvCxnSpPr>
          <p:cNvPr id="9" name="Elbow Connector 8">
            <a:extLst>
              <a:ext uri="{FF2B5EF4-FFF2-40B4-BE49-F238E27FC236}">
                <a16:creationId xmlns:a16="http://schemas.microsoft.com/office/drawing/2014/main" id="{1A0D024D-9AB7-F948-B026-9F44376360E2}"/>
              </a:ext>
            </a:extLst>
          </p:cNvPr>
          <p:cNvCxnSpPr>
            <a:cxnSpLocks/>
            <a:endCxn id="5" idx="0"/>
          </p:cNvCxnSpPr>
          <p:nvPr/>
        </p:nvCxnSpPr>
        <p:spPr>
          <a:xfrm>
            <a:off x="3051586" y="1532238"/>
            <a:ext cx="2709187" cy="642551"/>
          </a:xfrm>
          <a:prstGeom prst="bentConnector2">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B2D5F8AE-7BF2-D049-B8C7-5E70B12639E2}"/>
              </a:ext>
            </a:extLst>
          </p:cNvPr>
          <p:cNvCxnSpPr/>
          <p:nvPr/>
        </p:nvCxnSpPr>
        <p:spPr>
          <a:xfrm rot="10800000">
            <a:off x="3015049" y="1346885"/>
            <a:ext cx="3027406" cy="827904"/>
          </a:xfrm>
          <a:prstGeom prst="bentConnector3">
            <a:avLst>
              <a:gd name="adj1" fmla="val -204"/>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70CB66A-5608-2144-9D0C-4D492A2F359E}"/>
              </a:ext>
            </a:extLst>
          </p:cNvPr>
          <p:cNvSpPr txBox="1"/>
          <p:nvPr/>
        </p:nvSpPr>
        <p:spPr>
          <a:xfrm>
            <a:off x="4392828" y="1076980"/>
            <a:ext cx="1063112" cy="261610"/>
          </a:xfrm>
          <a:prstGeom prst="rect">
            <a:avLst/>
          </a:prstGeom>
          <a:noFill/>
        </p:spPr>
        <p:txBody>
          <a:bodyPr wrap="none" rtlCol="0">
            <a:spAutoFit/>
          </a:bodyPr>
          <a:lstStyle/>
          <a:p>
            <a:r>
              <a:rPr lang="en-US" sz="1100"/>
              <a:t>User Input Text</a:t>
            </a:r>
          </a:p>
        </p:txBody>
      </p:sp>
      <p:sp>
        <p:nvSpPr>
          <p:cNvPr id="14" name="TextBox 13">
            <a:extLst>
              <a:ext uri="{FF2B5EF4-FFF2-40B4-BE49-F238E27FC236}">
                <a16:creationId xmlns:a16="http://schemas.microsoft.com/office/drawing/2014/main" id="{126218CB-0EF5-3749-81C0-5BE8E7CAB9EE}"/>
              </a:ext>
            </a:extLst>
          </p:cNvPr>
          <p:cNvSpPr txBox="1"/>
          <p:nvPr/>
        </p:nvSpPr>
        <p:spPr>
          <a:xfrm>
            <a:off x="4328708" y="1538329"/>
            <a:ext cx="1136850" cy="261610"/>
          </a:xfrm>
          <a:prstGeom prst="rect">
            <a:avLst/>
          </a:prstGeom>
          <a:noFill/>
        </p:spPr>
        <p:txBody>
          <a:bodyPr wrap="none" rtlCol="0">
            <a:spAutoFit/>
          </a:bodyPr>
          <a:lstStyle/>
          <a:p>
            <a:r>
              <a:rPr lang="en-US" sz="1100"/>
              <a:t>Analytics Results</a:t>
            </a:r>
          </a:p>
        </p:txBody>
      </p:sp>
      <p:cxnSp>
        <p:nvCxnSpPr>
          <p:cNvPr id="16" name="Straight Arrow Connector 15">
            <a:extLst>
              <a:ext uri="{FF2B5EF4-FFF2-40B4-BE49-F238E27FC236}">
                <a16:creationId xmlns:a16="http://schemas.microsoft.com/office/drawing/2014/main" id="{9BAB4C74-2E71-0840-BD87-3DCA9E015814}"/>
              </a:ext>
            </a:extLst>
          </p:cNvPr>
          <p:cNvCxnSpPr/>
          <p:nvPr/>
        </p:nvCxnSpPr>
        <p:spPr>
          <a:xfrm>
            <a:off x="3323968" y="3175686"/>
            <a:ext cx="157316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8380214E-3AF7-5943-A257-FFF7C8E87BD3}"/>
              </a:ext>
            </a:extLst>
          </p:cNvPr>
          <p:cNvCxnSpPr>
            <a:cxnSpLocks/>
          </p:cNvCxnSpPr>
          <p:nvPr/>
        </p:nvCxnSpPr>
        <p:spPr>
          <a:xfrm flipH="1">
            <a:off x="3323969" y="3750275"/>
            <a:ext cx="157316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D7F0B57E-247D-2244-AD96-2BC9D92D6EC3}"/>
              </a:ext>
            </a:extLst>
          </p:cNvPr>
          <p:cNvSpPr txBox="1"/>
          <p:nvPr/>
        </p:nvSpPr>
        <p:spPr>
          <a:xfrm>
            <a:off x="3784936" y="2914076"/>
            <a:ext cx="651140" cy="261610"/>
          </a:xfrm>
          <a:prstGeom prst="rect">
            <a:avLst/>
          </a:prstGeom>
          <a:noFill/>
        </p:spPr>
        <p:txBody>
          <a:bodyPr wrap="none" rtlCol="0">
            <a:spAutoFit/>
          </a:bodyPr>
          <a:lstStyle/>
          <a:p>
            <a:r>
              <a:rPr lang="en-US" sz="1100"/>
              <a:t>Request</a:t>
            </a:r>
          </a:p>
        </p:txBody>
      </p:sp>
      <p:sp>
        <p:nvSpPr>
          <p:cNvPr id="22" name="TextBox 21">
            <a:extLst>
              <a:ext uri="{FF2B5EF4-FFF2-40B4-BE49-F238E27FC236}">
                <a16:creationId xmlns:a16="http://schemas.microsoft.com/office/drawing/2014/main" id="{DB3F6125-568E-ED4A-8AE8-BBB9BC23F98A}"/>
              </a:ext>
            </a:extLst>
          </p:cNvPr>
          <p:cNvSpPr txBox="1"/>
          <p:nvPr/>
        </p:nvSpPr>
        <p:spPr>
          <a:xfrm>
            <a:off x="3860961" y="3493784"/>
            <a:ext cx="575799" cy="261610"/>
          </a:xfrm>
          <a:prstGeom prst="rect">
            <a:avLst/>
          </a:prstGeom>
          <a:noFill/>
        </p:spPr>
        <p:txBody>
          <a:bodyPr wrap="none" rtlCol="0">
            <a:spAutoFit/>
          </a:bodyPr>
          <a:lstStyle/>
          <a:p>
            <a:r>
              <a:rPr lang="en-US" sz="1100"/>
              <a:t>Return</a:t>
            </a:r>
          </a:p>
        </p:txBody>
      </p:sp>
      <p:sp>
        <p:nvSpPr>
          <p:cNvPr id="23" name="Rounded Rectangle 22">
            <a:extLst>
              <a:ext uri="{FF2B5EF4-FFF2-40B4-BE49-F238E27FC236}">
                <a16:creationId xmlns:a16="http://schemas.microsoft.com/office/drawing/2014/main" id="{57A89586-E033-9B4B-B8C3-5B1AC5A1D227}"/>
              </a:ext>
            </a:extLst>
          </p:cNvPr>
          <p:cNvSpPr/>
          <p:nvPr/>
        </p:nvSpPr>
        <p:spPr>
          <a:xfrm>
            <a:off x="8126629" y="5115697"/>
            <a:ext cx="2150074" cy="494270"/>
          </a:xfrm>
          <a:prstGeom prst="roundRect">
            <a:avLst/>
          </a:prstGeom>
          <a:solidFill>
            <a:schemeClr val="tx2">
              <a:lumMod val="75000"/>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ln w="0"/>
                <a:solidFill>
                  <a:schemeClr val="tx1"/>
                </a:solidFill>
                <a:effectLst>
                  <a:outerShdw blurRad="38100" dist="19050" dir="2700000" algn="tl" rotWithShape="0">
                    <a:schemeClr val="dk1">
                      <a:alpha val="40000"/>
                    </a:schemeClr>
                  </a:outerShdw>
                </a:effectLst>
              </a:rPr>
              <a:t>Echart</a:t>
            </a:r>
            <a:r>
              <a:rPr lang="en-US">
                <a:ln w="0"/>
                <a:solidFill>
                  <a:schemeClr val="tx1"/>
                </a:solidFill>
                <a:effectLst>
                  <a:outerShdw blurRad="38100" dist="19050" dir="2700000" algn="tl" rotWithShape="0">
                    <a:schemeClr val="dk1">
                      <a:alpha val="40000"/>
                    </a:schemeClr>
                  </a:outerShdw>
                </a:effectLst>
              </a:rPr>
              <a:t> API</a:t>
            </a:r>
          </a:p>
        </p:txBody>
      </p:sp>
      <p:sp>
        <p:nvSpPr>
          <p:cNvPr id="24" name="Rounded Rectangle 23">
            <a:extLst>
              <a:ext uri="{FF2B5EF4-FFF2-40B4-BE49-F238E27FC236}">
                <a16:creationId xmlns:a16="http://schemas.microsoft.com/office/drawing/2014/main" id="{B628A522-6432-C54C-AEEB-36BCF528C14A}"/>
              </a:ext>
            </a:extLst>
          </p:cNvPr>
          <p:cNvSpPr/>
          <p:nvPr/>
        </p:nvSpPr>
        <p:spPr>
          <a:xfrm>
            <a:off x="8126629" y="4102443"/>
            <a:ext cx="2150074" cy="624015"/>
          </a:xfrm>
          <a:prstGeom prst="roundRect">
            <a:avLst/>
          </a:prstGeom>
          <a:solidFill>
            <a:schemeClr val="accent2">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Client Browser</a:t>
            </a:r>
          </a:p>
          <a:p>
            <a:pPr algn="ctr"/>
            <a:r>
              <a:rPr lang="en-US">
                <a:ln w="0"/>
                <a:solidFill>
                  <a:schemeClr val="tx1"/>
                </a:solidFill>
                <a:effectLst>
                  <a:outerShdw blurRad="38100" dist="19050" dir="2700000" algn="tl" rotWithShape="0">
                    <a:schemeClr val="dk1">
                      <a:alpha val="40000"/>
                    </a:schemeClr>
                  </a:outerShdw>
                </a:effectLst>
              </a:rPr>
              <a:t>graphs</a:t>
            </a:r>
          </a:p>
        </p:txBody>
      </p:sp>
      <p:sp>
        <p:nvSpPr>
          <p:cNvPr id="26" name="Rounded Rectangle 25">
            <a:extLst>
              <a:ext uri="{FF2B5EF4-FFF2-40B4-BE49-F238E27FC236}">
                <a16:creationId xmlns:a16="http://schemas.microsoft.com/office/drawing/2014/main" id="{09375539-6760-9F4A-8F70-7594B856BC6B}"/>
              </a:ext>
            </a:extLst>
          </p:cNvPr>
          <p:cNvSpPr/>
          <p:nvPr/>
        </p:nvSpPr>
        <p:spPr>
          <a:xfrm>
            <a:off x="8126629" y="3076830"/>
            <a:ext cx="2150074" cy="582885"/>
          </a:xfrm>
          <a:prstGeom prst="roundRect">
            <a:avLst/>
          </a:prstGeom>
          <a:solidFill>
            <a:schemeClr val="accent2">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Client Browser</a:t>
            </a:r>
          </a:p>
          <a:p>
            <a:pPr algn="ctr"/>
            <a:r>
              <a:rPr lang="en-US">
                <a:ln w="0"/>
                <a:solidFill>
                  <a:schemeClr val="tx1"/>
                </a:solidFill>
                <a:effectLst>
                  <a:outerShdw blurRad="38100" dist="19050" dir="2700000" algn="tl" rotWithShape="0">
                    <a:schemeClr val="dk1">
                      <a:alpha val="40000"/>
                    </a:schemeClr>
                  </a:outerShdw>
                </a:effectLst>
              </a:rPr>
              <a:t>analytics</a:t>
            </a:r>
          </a:p>
        </p:txBody>
      </p:sp>
      <p:sp>
        <p:nvSpPr>
          <p:cNvPr id="27" name="Rounded Rectangle 26">
            <a:extLst>
              <a:ext uri="{FF2B5EF4-FFF2-40B4-BE49-F238E27FC236}">
                <a16:creationId xmlns:a16="http://schemas.microsoft.com/office/drawing/2014/main" id="{5B0E8D26-FC6F-3B45-8EF9-B013969D2600}"/>
              </a:ext>
            </a:extLst>
          </p:cNvPr>
          <p:cNvSpPr/>
          <p:nvPr/>
        </p:nvSpPr>
        <p:spPr>
          <a:xfrm>
            <a:off x="8126629" y="2007883"/>
            <a:ext cx="2150074" cy="582885"/>
          </a:xfrm>
          <a:prstGeom prst="roundRect">
            <a:avLst/>
          </a:prstGeom>
          <a:solidFill>
            <a:schemeClr val="accent2">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Client Browser</a:t>
            </a:r>
          </a:p>
        </p:txBody>
      </p:sp>
      <p:sp>
        <p:nvSpPr>
          <p:cNvPr id="28" name="Rounded Rectangle 27">
            <a:extLst>
              <a:ext uri="{FF2B5EF4-FFF2-40B4-BE49-F238E27FC236}">
                <a16:creationId xmlns:a16="http://schemas.microsoft.com/office/drawing/2014/main" id="{1E95E86F-91DC-6746-9ADF-18E58A118C17}"/>
              </a:ext>
            </a:extLst>
          </p:cNvPr>
          <p:cNvSpPr/>
          <p:nvPr/>
        </p:nvSpPr>
        <p:spPr>
          <a:xfrm>
            <a:off x="8074802" y="1076980"/>
            <a:ext cx="2150074" cy="582885"/>
          </a:xfrm>
          <a:prstGeom prst="roundRect">
            <a:avLst/>
          </a:prstGeom>
          <a:solidFill>
            <a:schemeClr val="accent2">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API</a:t>
            </a:r>
          </a:p>
        </p:txBody>
      </p:sp>
      <p:cxnSp>
        <p:nvCxnSpPr>
          <p:cNvPr id="29" name="Straight Arrow Connector 28">
            <a:extLst>
              <a:ext uri="{FF2B5EF4-FFF2-40B4-BE49-F238E27FC236}">
                <a16:creationId xmlns:a16="http://schemas.microsoft.com/office/drawing/2014/main" id="{F12E0CE0-B28C-DC44-A0B5-063C9C36403F}"/>
              </a:ext>
            </a:extLst>
          </p:cNvPr>
          <p:cNvCxnSpPr/>
          <p:nvPr/>
        </p:nvCxnSpPr>
        <p:spPr>
          <a:xfrm>
            <a:off x="6496001" y="2279698"/>
            <a:ext cx="157316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8E093A4F-8FE4-BA45-80CA-3E2F72F7E454}"/>
              </a:ext>
            </a:extLst>
          </p:cNvPr>
          <p:cNvCxnSpPr>
            <a:cxnSpLocks/>
          </p:cNvCxnSpPr>
          <p:nvPr/>
        </p:nvCxnSpPr>
        <p:spPr>
          <a:xfrm flipH="1">
            <a:off x="6453728" y="2467231"/>
            <a:ext cx="157316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81515894-C5F2-894E-8121-656AF43593C7}"/>
              </a:ext>
            </a:extLst>
          </p:cNvPr>
          <p:cNvSpPr txBox="1"/>
          <p:nvPr/>
        </p:nvSpPr>
        <p:spPr>
          <a:xfrm>
            <a:off x="6721901" y="1987775"/>
            <a:ext cx="965329" cy="261610"/>
          </a:xfrm>
          <a:prstGeom prst="rect">
            <a:avLst/>
          </a:prstGeom>
          <a:noFill/>
        </p:spPr>
        <p:txBody>
          <a:bodyPr wrap="none" rtlCol="0" anchor="t">
            <a:spAutoFit/>
          </a:bodyPr>
          <a:lstStyle/>
          <a:p>
            <a:r>
              <a:rPr lang="en-US" sz="1100"/>
              <a:t>Send Request</a:t>
            </a:r>
          </a:p>
        </p:txBody>
      </p:sp>
      <p:sp>
        <p:nvSpPr>
          <p:cNvPr id="32" name="TextBox 31">
            <a:extLst>
              <a:ext uri="{FF2B5EF4-FFF2-40B4-BE49-F238E27FC236}">
                <a16:creationId xmlns:a16="http://schemas.microsoft.com/office/drawing/2014/main" id="{FC67A551-4E11-7C4C-9547-2C890E933E72}"/>
              </a:ext>
            </a:extLst>
          </p:cNvPr>
          <p:cNvSpPr txBox="1"/>
          <p:nvPr/>
        </p:nvSpPr>
        <p:spPr>
          <a:xfrm>
            <a:off x="6757646" y="2494005"/>
            <a:ext cx="1156086" cy="261610"/>
          </a:xfrm>
          <a:prstGeom prst="rect">
            <a:avLst/>
          </a:prstGeom>
          <a:noFill/>
        </p:spPr>
        <p:txBody>
          <a:bodyPr wrap="none" rtlCol="0" anchor="t">
            <a:spAutoFit/>
          </a:bodyPr>
          <a:lstStyle/>
          <a:p>
            <a:r>
              <a:rPr lang="en-US" sz="1100"/>
              <a:t>Return Response</a:t>
            </a:r>
          </a:p>
        </p:txBody>
      </p:sp>
      <p:cxnSp>
        <p:nvCxnSpPr>
          <p:cNvPr id="33" name="Straight Arrow Connector 32">
            <a:extLst>
              <a:ext uri="{FF2B5EF4-FFF2-40B4-BE49-F238E27FC236}">
                <a16:creationId xmlns:a16="http://schemas.microsoft.com/office/drawing/2014/main" id="{7397EFED-74AB-A049-9B53-FBEA1B7F43D6}"/>
              </a:ext>
            </a:extLst>
          </p:cNvPr>
          <p:cNvCxnSpPr/>
          <p:nvPr/>
        </p:nvCxnSpPr>
        <p:spPr>
          <a:xfrm>
            <a:off x="6512142" y="3204793"/>
            <a:ext cx="157316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AF0F4D09-DFC3-7742-85D1-B0DD199B402F}"/>
              </a:ext>
            </a:extLst>
          </p:cNvPr>
          <p:cNvCxnSpPr>
            <a:cxnSpLocks/>
          </p:cNvCxnSpPr>
          <p:nvPr/>
        </p:nvCxnSpPr>
        <p:spPr>
          <a:xfrm flipH="1">
            <a:off x="6496001" y="3429000"/>
            <a:ext cx="157316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72C328B3-8EEC-914D-BCCA-8792C7530A77}"/>
              </a:ext>
            </a:extLst>
          </p:cNvPr>
          <p:cNvSpPr txBox="1"/>
          <p:nvPr/>
        </p:nvSpPr>
        <p:spPr>
          <a:xfrm>
            <a:off x="6757646" y="2943183"/>
            <a:ext cx="965329" cy="261610"/>
          </a:xfrm>
          <a:prstGeom prst="rect">
            <a:avLst/>
          </a:prstGeom>
          <a:noFill/>
        </p:spPr>
        <p:txBody>
          <a:bodyPr wrap="none" rtlCol="0" anchor="t">
            <a:spAutoFit/>
          </a:bodyPr>
          <a:lstStyle/>
          <a:p>
            <a:r>
              <a:rPr lang="en-US" sz="1100"/>
              <a:t>Send Request</a:t>
            </a:r>
          </a:p>
        </p:txBody>
      </p:sp>
      <p:sp>
        <p:nvSpPr>
          <p:cNvPr id="36" name="TextBox 35">
            <a:extLst>
              <a:ext uri="{FF2B5EF4-FFF2-40B4-BE49-F238E27FC236}">
                <a16:creationId xmlns:a16="http://schemas.microsoft.com/office/drawing/2014/main" id="{29EC530A-82B7-2940-8BBF-495A440EC4F8}"/>
              </a:ext>
            </a:extLst>
          </p:cNvPr>
          <p:cNvSpPr txBox="1"/>
          <p:nvPr/>
        </p:nvSpPr>
        <p:spPr>
          <a:xfrm>
            <a:off x="6804638" y="3437007"/>
            <a:ext cx="1156086" cy="261610"/>
          </a:xfrm>
          <a:prstGeom prst="rect">
            <a:avLst/>
          </a:prstGeom>
          <a:noFill/>
        </p:spPr>
        <p:txBody>
          <a:bodyPr wrap="none" rtlCol="0" anchor="t">
            <a:spAutoFit/>
          </a:bodyPr>
          <a:lstStyle/>
          <a:p>
            <a:r>
              <a:rPr lang="en-US" sz="1100"/>
              <a:t>Return Response</a:t>
            </a:r>
          </a:p>
        </p:txBody>
      </p:sp>
      <p:cxnSp>
        <p:nvCxnSpPr>
          <p:cNvPr id="37" name="Straight Arrow Connector 36">
            <a:extLst>
              <a:ext uri="{FF2B5EF4-FFF2-40B4-BE49-F238E27FC236}">
                <a16:creationId xmlns:a16="http://schemas.microsoft.com/office/drawing/2014/main" id="{7FFAE3F1-4B90-1842-8797-ACAF119CC6CD}"/>
              </a:ext>
            </a:extLst>
          </p:cNvPr>
          <p:cNvCxnSpPr/>
          <p:nvPr/>
        </p:nvCxnSpPr>
        <p:spPr>
          <a:xfrm>
            <a:off x="6512142" y="4189546"/>
            <a:ext cx="157316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12E77239-3D7B-8F48-9E15-4278344DBE94}"/>
              </a:ext>
            </a:extLst>
          </p:cNvPr>
          <p:cNvCxnSpPr>
            <a:cxnSpLocks/>
          </p:cNvCxnSpPr>
          <p:nvPr/>
        </p:nvCxnSpPr>
        <p:spPr>
          <a:xfrm flipH="1">
            <a:off x="6453728" y="4434315"/>
            <a:ext cx="157316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4F6523AF-C4D3-0546-99E5-C753D140DDF4}"/>
              </a:ext>
            </a:extLst>
          </p:cNvPr>
          <p:cNvSpPr txBox="1"/>
          <p:nvPr/>
        </p:nvSpPr>
        <p:spPr>
          <a:xfrm>
            <a:off x="6704541" y="3927936"/>
            <a:ext cx="965329" cy="261610"/>
          </a:xfrm>
          <a:prstGeom prst="rect">
            <a:avLst/>
          </a:prstGeom>
          <a:noFill/>
        </p:spPr>
        <p:txBody>
          <a:bodyPr wrap="none" rtlCol="0" anchor="t">
            <a:spAutoFit/>
          </a:bodyPr>
          <a:lstStyle/>
          <a:p>
            <a:r>
              <a:rPr lang="en-US" sz="1100"/>
              <a:t>Send Request</a:t>
            </a:r>
          </a:p>
        </p:txBody>
      </p:sp>
      <p:sp>
        <p:nvSpPr>
          <p:cNvPr id="40" name="TextBox 39">
            <a:extLst>
              <a:ext uri="{FF2B5EF4-FFF2-40B4-BE49-F238E27FC236}">
                <a16:creationId xmlns:a16="http://schemas.microsoft.com/office/drawing/2014/main" id="{8A824275-50D9-0D40-AD7E-AAE10BCB32DF}"/>
              </a:ext>
            </a:extLst>
          </p:cNvPr>
          <p:cNvSpPr txBox="1"/>
          <p:nvPr/>
        </p:nvSpPr>
        <p:spPr>
          <a:xfrm>
            <a:off x="6757646" y="4434315"/>
            <a:ext cx="1156086" cy="261610"/>
          </a:xfrm>
          <a:prstGeom prst="rect">
            <a:avLst/>
          </a:prstGeom>
          <a:noFill/>
        </p:spPr>
        <p:txBody>
          <a:bodyPr wrap="none" rtlCol="0" anchor="t">
            <a:spAutoFit/>
          </a:bodyPr>
          <a:lstStyle/>
          <a:p>
            <a:r>
              <a:rPr lang="en-US" sz="1100"/>
              <a:t>Return Response</a:t>
            </a:r>
          </a:p>
        </p:txBody>
      </p:sp>
      <p:sp>
        <p:nvSpPr>
          <p:cNvPr id="47" name="Rounded Rectangle 46">
            <a:extLst>
              <a:ext uri="{FF2B5EF4-FFF2-40B4-BE49-F238E27FC236}">
                <a16:creationId xmlns:a16="http://schemas.microsoft.com/office/drawing/2014/main" id="{7CE954B0-171A-9E44-8486-2DAB7BEE8DF2}"/>
              </a:ext>
            </a:extLst>
          </p:cNvPr>
          <p:cNvSpPr/>
          <p:nvPr/>
        </p:nvSpPr>
        <p:spPr>
          <a:xfrm>
            <a:off x="5348347" y="2359104"/>
            <a:ext cx="883252" cy="245088"/>
          </a:xfrm>
          <a:prstGeom prst="roundRect">
            <a:avLst/>
          </a:prstGeom>
          <a:solidFill>
            <a:schemeClr val="accent2">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n w="0"/>
                <a:solidFill>
                  <a:schemeClr val="tx1"/>
                </a:solidFill>
                <a:effectLst>
                  <a:outerShdw blurRad="38100" dist="19050" dir="2700000" algn="tl" rotWithShape="0">
                    <a:schemeClr val="dk1">
                      <a:alpha val="40000"/>
                    </a:schemeClr>
                  </a:outerShdw>
                </a:effectLst>
              </a:rPr>
              <a:t>Controller</a:t>
            </a:r>
            <a:endParaRPr lang="en-US">
              <a:ln w="0"/>
              <a:solidFill>
                <a:schemeClr val="tx1"/>
              </a:solidFill>
              <a:effectLst>
                <a:outerShdw blurRad="38100" dist="19050" dir="2700000" algn="tl" rotWithShape="0">
                  <a:schemeClr val="dk1">
                    <a:alpha val="40000"/>
                  </a:schemeClr>
                </a:outerShdw>
              </a:effectLst>
            </a:endParaRPr>
          </a:p>
        </p:txBody>
      </p:sp>
      <p:sp>
        <p:nvSpPr>
          <p:cNvPr id="48" name="Rounded Rectangle 47">
            <a:extLst>
              <a:ext uri="{FF2B5EF4-FFF2-40B4-BE49-F238E27FC236}">
                <a16:creationId xmlns:a16="http://schemas.microsoft.com/office/drawing/2014/main" id="{159F734A-6C32-A448-9758-AAA010997F5A}"/>
              </a:ext>
            </a:extLst>
          </p:cNvPr>
          <p:cNvSpPr/>
          <p:nvPr/>
        </p:nvSpPr>
        <p:spPr>
          <a:xfrm>
            <a:off x="5334141" y="2685738"/>
            <a:ext cx="883252" cy="245088"/>
          </a:xfrm>
          <a:prstGeom prst="roundRect">
            <a:avLst/>
          </a:prstGeom>
          <a:solidFill>
            <a:schemeClr val="accent2">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n w="0"/>
                <a:solidFill>
                  <a:schemeClr val="tx1"/>
                </a:solidFill>
                <a:effectLst>
                  <a:outerShdw blurRad="38100" dist="19050" dir="2700000" algn="tl" rotWithShape="0">
                    <a:schemeClr val="dk1">
                      <a:alpha val="40000"/>
                    </a:schemeClr>
                  </a:outerShdw>
                </a:effectLst>
              </a:rPr>
              <a:t>View</a:t>
            </a:r>
            <a:endParaRPr lang="en-US">
              <a:ln w="0"/>
              <a:solidFill>
                <a:schemeClr val="tx1"/>
              </a:solidFill>
              <a:effectLst>
                <a:outerShdw blurRad="38100" dist="19050" dir="2700000" algn="tl" rotWithShape="0">
                  <a:schemeClr val="dk1">
                    <a:alpha val="40000"/>
                  </a:schemeClr>
                </a:outerShdw>
              </a:effectLst>
            </a:endParaRPr>
          </a:p>
        </p:txBody>
      </p:sp>
      <p:sp>
        <p:nvSpPr>
          <p:cNvPr id="49" name="Rounded Rectangle 48">
            <a:extLst>
              <a:ext uri="{FF2B5EF4-FFF2-40B4-BE49-F238E27FC236}">
                <a16:creationId xmlns:a16="http://schemas.microsoft.com/office/drawing/2014/main" id="{417EAA7D-3F4D-0E4E-ADE6-780C3FD9691A}"/>
              </a:ext>
            </a:extLst>
          </p:cNvPr>
          <p:cNvSpPr/>
          <p:nvPr/>
        </p:nvSpPr>
        <p:spPr>
          <a:xfrm>
            <a:off x="5306925" y="4693498"/>
            <a:ext cx="883252" cy="527229"/>
          </a:xfrm>
          <a:prstGeom prst="roundRect">
            <a:avLst/>
          </a:prstGeom>
          <a:solidFill>
            <a:schemeClr val="accent1">
              <a:lumMod val="75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n w="0"/>
                <a:solidFill>
                  <a:schemeClr val="tx1"/>
                </a:solidFill>
                <a:effectLst>
                  <a:outerShdw blurRad="38100" dist="19050" dir="2700000" algn="tl" rotWithShape="0">
                    <a:schemeClr val="dk1">
                      <a:alpha val="40000"/>
                    </a:schemeClr>
                  </a:outerShdw>
                </a:effectLst>
              </a:rPr>
              <a:t>REST backend</a:t>
            </a:r>
            <a:endParaRPr lang="en-US">
              <a:ln w="0"/>
              <a:solidFill>
                <a:schemeClr val="tx1"/>
              </a:solidFill>
              <a:effectLst>
                <a:outerShdw blurRad="38100" dist="19050" dir="2700000" algn="tl" rotWithShape="0">
                  <a:schemeClr val="dk1">
                    <a:alpha val="40000"/>
                  </a:schemeClr>
                </a:outerShdw>
              </a:effectLst>
            </a:endParaRPr>
          </a:p>
        </p:txBody>
      </p:sp>
      <p:sp>
        <p:nvSpPr>
          <p:cNvPr id="50" name="Rounded Rectangle 49">
            <a:extLst>
              <a:ext uri="{FF2B5EF4-FFF2-40B4-BE49-F238E27FC236}">
                <a16:creationId xmlns:a16="http://schemas.microsoft.com/office/drawing/2014/main" id="{DE58F0AB-E708-BE42-A33A-B1B839229FD2}"/>
              </a:ext>
            </a:extLst>
          </p:cNvPr>
          <p:cNvSpPr/>
          <p:nvPr/>
        </p:nvSpPr>
        <p:spPr>
          <a:xfrm>
            <a:off x="4897133" y="6045305"/>
            <a:ext cx="932911" cy="493327"/>
          </a:xfrm>
          <a:prstGeom prst="roundRect">
            <a:avLst/>
          </a:prstGeom>
          <a:solidFill>
            <a:schemeClr val="accent2">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n w="0"/>
                <a:solidFill>
                  <a:schemeClr val="tx1"/>
                </a:solidFill>
                <a:effectLst>
                  <a:outerShdw blurRad="38100" dist="19050" dir="2700000" algn="tl" rotWithShape="0">
                    <a:schemeClr val="dk1">
                      <a:alpha val="40000"/>
                    </a:schemeClr>
                  </a:outerShdw>
                </a:effectLst>
              </a:rPr>
              <a:t>Customer </a:t>
            </a:r>
          </a:p>
          <a:p>
            <a:pPr algn="ctr"/>
            <a:r>
              <a:rPr lang="en-US" sz="1200">
                <a:ln w="0"/>
                <a:solidFill>
                  <a:schemeClr val="tx1"/>
                </a:solidFill>
                <a:effectLst>
                  <a:outerShdw blurRad="38100" dist="19050" dir="2700000" algn="tl" rotWithShape="0">
                    <a:schemeClr val="dk1">
                      <a:alpha val="40000"/>
                    </a:schemeClr>
                  </a:outerShdw>
                </a:effectLst>
              </a:rPr>
              <a:t>service</a:t>
            </a:r>
          </a:p>
        </p:txBody>
      </p:sp>
      <p:sp>
        <p:nvSpPr>
          <p:cNvPr id="53" name="Rounded Rectangle 52">
            <a:extLst>
              <a:ext uri="{FF2B5EF4-FFF2-40B4-BE49-F238E27FC236}">
                <a16:creationId xmlns:a16="http://schemas.microsoft.com/office/drawing/2014/main" id="{D71C45B5-DF7F-D444-AE74-0D95F2727816}"/>
              </a:ext>
            </a:extLst>
          </p:cNvPr>
          <p:cNvSpPr/>
          <p:nvPr/>
        </p:nvSpPr>
        <p:spPr>
          <a:xfrm>
            <a:off x="5955515" y="6048926"/>
            <a:ext cx="932911" cy="493327"/>
          </a:xfrm>
          <a:prstGeom prst="roundRect">
            <a:avLst/>
          </a:prstGeom>
          <a:solidFill>
            <a:schemeClr val="accent2">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n w="0"/>
                <a:solidFill>
                  <a:schemeClr val="tx1"/>
                </a:solidFill>
                <a:effectLst>
                  <a:outerShdw blurRad="38100" dist="19050" dir="2700000" algn="tl" rotWithShape="0">
                    <a:schemeClr val="dk1">
                      <a:alpha val="40000"/>
                    </a:schemeClr>
                  </a:outerShdw>
                </a:effectLst>
              </a:rPr>
              <a:t>Customer </a:t>
            </a:r>
          </a:p>
          <a:p>
            <a:pPr algn="ctr"/>
            <a:r>
              <a:rPr lang="en-US" sz="1200">
                <a:ln w="0"/>
                <a:solidFill>
                  <a:schemeClr val="tx1"/>
                </a:solidFill>
                <a:effectLst>
                  <a:outerShdw blurRad="38100" dist="19050" dir="2700000" algn="tl" rotWithShape="0">
                    <a:schemeClr val="dk1">
                      <a:alpha val="40000"/>
                    </a:schemeClr>
                  </a:outerShdw>
                </a:effectLst>
              </a:rPr>
              <a:t>service</a:t>
            </a:r>
          </a:p>
        </p:txBody>
      </p:sp>
      <p:sp>
        <p:nvSpPr>
          <p:cNvPr id="54" name="Up-Down Arrow 53">
            <a:extLst>
              <a:ext uri="{FF2B5EF4-FFF2-40B4-BE49-F238E27FC236}">
                <a16:creationId xmlns:a16="http://schemas.microsoft.com/office/drawing/2014/main" id="{7CC99222-6C4C-EB4D-B468-85FA5878DAC6}"/>
              </a:ext>
            </a:extLst>
          </p:cNvPr>
          <p:cNvSpPr/>
          <p:nvPr/>
        </p:nvSpPr>
        <p:spPr>
          <a:xfrm>
            <a:off x="5306925" y="5461338"/>
            <a:ext cx="158633" cy="548952"/>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p-Down Arrow 54">
            <a:extLst>
              <a:ext uri="{FF2B5EF4-FFF2-40B4-BE49-F238E27FC236}">
                <a16:creationId xmlns:a16="http://schemas.microsoft.com/office/drawing/2014/main" id="{10C783DF-2674-1F43-AC8A-056195813872}"/>
              </a:ext>
            </a:extLst>
          </p:cNvPr>
          <p:cNvSpPr/>
          <p:nvPr/>
        </p:nvSpPr>
        <p:spPr>
          <a:xfrm>
            <a:off x="6189430" y="5466844"/>
            <a:ext cx="158633" cy="548952"/>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1794BB43-C74C-E845-A84E-08A87EEE973F}"/>
              </a:ext>
            </a:extLst>
          </p:cNvPr>
          <p:cNvSpPr/>
          <p:nvPr/>
        </p:nvSpPr>
        <p:spPr>
          <a:xfrm>
            <a:off x="2838698" y="4760750"/>
            <a:ext cx="932911" cy="493327"/>
          </a:xfrm>
          <a:prstGeom prst="roundRect">
            <a:avLst/>
          </a:prstGeom>
          <a:solidFill>
            <a:schemeClr val="accent2">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n w="0"/>
                <a:solidFill>
                  <a:schemeClr val="tx1"/>
                </a:solidFill>
                <a:effectLst>
                  <a:outerShdw blurRad="38100" dist="19050" dir="2700000" algn="tl" rotWithShape="0">
                    <a:schemeClr val="dk1">
                      <a:alpha val="40000"/>
                    </a:schemeClr>
                  </a:outerShdw>
                </a:effectLst>
              </a:rPr>
              <a:t>Java client</a:t>
            </a:r>
          </a:p>
        </p:txBody>
      </p:sp>
      <p:sp>
        <p:nvSpPr>
          <p:cNvPr id="57" name="Rounded Rectangle 56">
            <a:extLst>
              <a:ext uri="{FF2B5EF4-FFF2-40B4-BE49-F238E27FC236}">
                <a16:creationId xmlns:a16="http://schemas.microsoft.com/office/drawing/2014/main" id="{341E22C4-A548-4D4F-9C2A-B654763937B9}"/>
              </a:ext>
            </a:extLst>
          </p:cNvPr>
          <p:cNvSpPr/>
          <p:nvPr/>
        </p:nvSpPr>
        <p:spPr>
          <a:xfrm>
            <a:off x="2838698" y="5319863"/>
            <a:ext cx="932911" cy="493327"/>
          </a:xfrm>
          <a:prstGeom prst="roundRect">
            <a:avLst/>
          </a:prstGeom>
          <a:solidFill>
            <a:schemeClr val="accent2">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n w="0"/>
                <a:solidFill>
                  <a:schemeClr val="tx1"/>
                </a:solidFill>
                <a:effectLst>
                  <a:outerShdw blurRad="38100" dist="19050" dir="2700000" algn="tl" rotWithShape="0">
                    <a:schemeClr val="dk1">
                      <a:alpha val="40000"/>
                    </a:schemeClr>
                  </a:outerShdw>
                </a:effectLst>
              </a:rPr>
              <a:t>Java client</a:t>
            </a:r>
          </a:p>
        </p:txBody>
      </p:sp>
      <p:sp>
        <p:nvSpPr>
          <p:cNvPr id="58" name="Up-Down Arrow 57">
            <a:extLst>
              <a:ext uri="{FF2B5EF4-FFF2-40B4-BE49-F238E27FC236}">
                <a16:creationId xmlns:a16="http://schemas.microsoft.com/office/drawing/2014/main" id="{05B95E1D-8394-B740-8D97-5F20A3932480}"/>
              </a:ext>
            </a:extLst>
          </p:cNvPr>
          <p:cNvSpPr/>
          <p:nvPr/>
        </p:nvSpPr>
        <p:spPr>
          <a:xfrm rot="16200000" flipH="1">
            <a:off x="4171292" y="4570741"/>
            <a:ext cx="259124" cy="830789"/>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Down Arrow 58">
            <a:extLst>
              <a:ext uri="{FF2B5EF4-FFF2-40B4-BE49-F238E27FC236}">
                <a16:creationId xmlns:a16="http://schemas.microsoft.com/office/drawing/2014/main" id="{DE13D435-57E2-5049-9D95-5FF8635799D7}"/>
              </a:ext>
            </a:extLst>
          </p:cNvPr>
          <p:cNvSpPr/>
          <p:nvPr/>
        </p:nvSpPr>
        <p:spPr>
          <a:xfrm rot="16200000">
            <a:off x="4192682" y="4996866"/>
            <a:ext cx="259126" cy="830790"/>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591150AC-F542-E445-BA52-879460F1974F}"/>
              </a:ext>
            </a:extLst>
          </p:cNvPr>
          <p:cNvSpPr/>
          <p:nvPr/>
        </p:nvSpPr>
        <p:spPr>
          <a:xfrm>
            <a:off x="2784107" y="1918548"/>
            <a:ext cx="932911" cy="493327"/>
          </a:xfrm>
          <a:prstGeom prst="roundRect">
            <a:avLst/>
          </a:prstGeom>
          <a:solidFill>
            <a:schemeClr val="accent2">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n w="0"/>
                <a:solidFill>
                  <a:schemeClr val="tx1"/>
                </a:solidFill>
                <a:effectLst>
                  <a:outerShdw blurRad="38100" dist="19050" dir="2700000" algn="tl" rotWithShape="0">
                    <a:schemeClr val="dk1">
                      <a:alpha val="40000"/>
                    </a:schemeClr>
                  </a:outerShdw>
                </a:effectLst>
              </a:rPr>
              <a:t>Admin</a:t>
            </a:r>
          </a:p>
        </p:txBody>
      </p:sp>
      <p:sp>
        <p:nvSpPr>
          <p:cNvPr id="63" name="Up-Down Arrow 62">
            <a:extLst>
              <a:ext uri="{FF2B5EF4-FFF2-40B4-BE49-F238E27FC236}">
                <a16:creationId xmlns:a16="http://schemas.microsoft.com/office/drawing/2014/main" id="{4F73B2B1-E235-664C-B283-F86258A9D600}"/>
              </a:ext>
            </a:extLst>
          </p:cNvPr>
          <p:cNvSpPr/>
          <p:nvPr/>
        </p:nvSpPr>
        <p:spPr>
          <a:xfrm rot="16200000" flipH="1">
            <a:off x="4199146" y="1894811"/>
            <a:ext cx="259124" cy="830789"/>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F1C62E2-625C-4D6C-BDF9-2482C83DDBD7}"/>
              </a:ext>
            </a:extLst>
          </p:cNvPr>
          <p:cNvSpPr>
            <a:spLocks noGrp="1"/>
          </p:cNvSpPr>
          <p:nvPr>
            <p:ph type="ftr" sz="quarter" idx="11"/>
          </p:nvPr>
        </p:nvSpPr>
        <p:spPr>
          <a:xfrm>
            <a:off x="10277474" y="6439694"/>
            <a:ext cx="1912144" cy="341313"/>
          </a:xfrm>
        </p:spPr>
        <p:txBody>
          <a:bodyPr/>
          <a:lstStyle/>
          <a:p>
            <a:r>
              <a:rPr lang="en-US"/>
              <a:t>SRPMM Healthcare</a:t>
            </a:r>
          </a:p>
        </p:txBody>
      </p:sp>
      <p:sp>
        <p:nvSpPr>
          <p:cNvPr id="3" name="TextBox 2">
            <a:extLst>
              <a:ext uri="{FF2B5EF4-FFF2-40B4-BE49-F238E27FC236}">
                <a16:creationId xmlns:a16="http://schemas.microsoft.com/office/drawing/2014/main" id="{B58D1CA9-29B1-4F33-81DA-95D638FE8C9C}"/>
              </a:ext>
            </a:extLst>
          </p:cNvPr>
          <p:cNvSpPr txBox="1"/>
          <p:nvPr/>
        </p:nvSpPr>
        <p:spPr>
          <a:xfrm>
            <a:off x="127819" y="176981"/>
            <a:ext cx="35666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entury Gothic"/>
              </a:rPr>
              <a:t>Web Service Data Exchange</a:t>
            </a:r>
            <a:endParaRPr lang="en-US" dirty="0"/>
          </a:p>
        </p:txBody>
      </p:sp>
    </p:spTree>
    <p:extLst>
      <p:ext uri="{BB962C8B-B14F-4D97-AF65-F5344CB8AC3E}">
        <p14:creationId xmlns:p14="http://schemas.microsoft.com/office/powerpoint/2010/main" val="166546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1B37916-B1DE-5A4C-919E-879880F5A75B}"/>
              </a:ext>
            </a:extLst>
          </p:cNvPr>
          <p:cNvSpPr/>
          <p:nvPr/>
        </p:nvSpPr>
        <p:spPr>
          <a:xfrm>
            <a:off x="5292880" y="1516277"/>
            <a:ext cx="2637722" cy="2786449"/>
          </a:xfrm>
          <a:prstGeom prst="rect">
            <a:avLst/>
          </a:prstGeom>
          <a:solidFill>
            <a:schemeClr val="bg2">
              <a:lumMod val="5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18A39DC-BA83-AB40-AC90-DAE24D5BFAFE}"/>
              </a:ext>
            </a:extLst>
          </p:cNvPr>
          <p:cNvSpPr/>
          <p:nvPr/>
        </p:nvSpPr>
        <p:spPr>
          <a:xfrm>
            <a:off x="632391" y="741405"/>
            <a:ext cx="2594919" cy="557289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8A7F6E5-8893-884F-9C37-A5A9E14AC64C}"/>
              </a:ext>
            </a:extLst>
          </p:cNvPr>
          <p:cNvSpPr txBox="1"/>
          <p:nvPr/>
        </p:nvSpPr>
        <p:spPr>
          <a:xfrm>
            <a:off x="1136822" y="174365"/>
            <a:ext cx="1554656" cy="369332"/>
          </a:xfrm>
          <a:prstGeom prst="rect">
            <a:avLst/>
          </a:prstGeom>
          <a:noFill/>
        </p:spPr>
        <p:txBody>
          <a:bodyPr wrap="none" rtlCol="0">
            <a:spAutoFit/>
          </a:bodyPr>
          <a:lstStyle/>
          <a:p>
            <a:r>
              <a:rPr lang="en-US"/>
              <a:t>Feeder System</a:t>
            </a:r>
          </a:p>
        </p:txBody>
      </p:sp>
      <p:sp>
        <p:nvSpPr>
          <p:cNvPr id="6" name="Oval 5">
            <a:extLst>
              <a:ext uri="{FF2B5EF4-FFF2-40B4-BE49-F238E27FC236}">
                <a16:creationId xmlns:a16="http://schemas.microsoft.com/office/drawing/2014/main" id="{9E21BE04-8B3F-514B-B1F4-2917867C2D6D}"/>
              </a:ext>
            </a:extLst>
          </p:cNvPr>
          <p:cNvSpPr/>
          <p:nvPr/>
        </p:nvSpPr>
        <p:spPr>
          <a:xfrm>
            <a:off x="1136822" y="741405"/>
            <a:ext cx="1346886" cy="1371600"/>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Notes and Care plan</a:t>
            </a:r>
          </a:p>
        </p:txBody>
      </p:sp>
      <p:sp>
        <p:nvSpPr>
          <p:cNvPr id="7" name="TextBox 6">
            <a:extLst>
              <a:ext uri="{FF2B5EF4-FFF2-40B4-BE49-F238E27FC236}">
                <a16:creationId xmlns:a16="http://schemas.microsoft.com/office/drawing/2014/main" id="{A1E6E11D-A707-5645-BAE7-D0F36EB234E6}"/>
              </a:ext>
            </a:extLst>
          </p:cNvPr>
          <p:cNvSpPr txBox="1"/>
          <p:nvPr/>
        </p:nvSpPr>
        <p:spPr>
          <a:xfrm>
            <a:off x="962798" y="2159171"/>
            <a:ext cx="1942070" cy="646331"/>
          </a:xfrm>
          <a:prstGeom prst="rect">
            <a:avLst/>
          </a:prstGeom>
          <a:noFill/>
        </p:spPr>
        <p:txBody>
          <a:bodyPr wrap="none" rtlCol="0">
            <a:spAutoFit/>
          </a:bodyPr>
          <a:lstStyle/>
          <a:p>
            <a:r>
              <a:rPr lang="en-US"/>
              <a:t>Home help Service</a:t>
            </a:r>
          </a:p>
          <a:p>
            <a:pPr algn="ctr"/>
            <a:r>
              <a:rPr lang="en-US"/>
              <a:t>HHS</a:t>
            </a:r>
          </a:p>
        </p:txBody>
      </p:sp>
      <p:sp>
        <p:nvSpPr>
          <p:cNvPr id="8" name="Oval 7">
            <a:extLst>
              <a:ext uri="{FF2B5EF4-FFF2-40B4-BE49-F238E27FC236}">
                <a16:creationId xmlns:a16="http://schemas.microsoft.com/office/drawing/2014/main" id="{F3A16F51-5E8F-7E49-9F2A-B73FB68734A1}"/>
              </a:ext>
            </a:extLst>
          </p:cNvPr>
          <p:cNvSpPr/>
          <p:nvPr/>
        </p:nvSpPr>
        <p:spPr>
          <a:xfrm>
            <a:off x="1168229" y="2875011"/>
            <a:ext cx="1315479" cy="100501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Medical </a:t>
            </a:r>
          </a:p>
          <a:p>
            <a:pPr algn="ctr"/>
            <a:r>
              <a:rPr lang="en-US"/>
              <a:t>Record</a:t>
            </a:r>
          </a:p>
        </p:txBody>
      </p:sp>
      <p:sp>
        <p:nvSpPr>
          <p:cNvPr id="10" name="Oval 9">
            <a:extLst>
              <a:ext uri="{FF2B5EF4-FFF2-40B4-BE49-F238E27FC236}">
                <a16:creationId xmlns:a16="http://schemas.microsoft.com/office/drawing/2014/main" id="{3C6E03CF-88E2-204B-87E0-8BA318F9B69E}"/>
              </a:ext>
            </a:extLst>
          </p:cNvPr>
          <p:cNvSpPr/>
          <p:nvPr/>
        </p:nvSpPr>
        <p:spPr>
          <a:xfrm>
            <a:off x="1048640" y="4440883"/>
            <a:ext cx="1523249" cy="13716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Nursing</a:t>
            </a:r>
          </a:p>
          <a:p>
            <a:pPr algn="ctr"/>
            <a:r>
              <a:rPr lang="en-US"/>
              <a:t>Record and </a:t>
            </a:r>
          </a:p>
          <a:p>
            <a:pPr algn="ctr"/>
            <a:r>
              <a:rPr lang="en-US"/>
              <a:t>Care plan</a:t>
            </a:r>
          </a:p>
        </p:txBody>
      </p:sp>
      <p:sp>
        <p:nvSpPr>
          <p:cNvPr id="11" name="TextBox 10">
            <a:extLst>
              <a:ext uri="{FF2B5EF4-FFF2-40B4-BE49-F238E27FC236}">
                <a16:creationId xmlns:a16="http://schemas.microsoft.com/office/drawing/2014/main" id="{B3D79D7C-EA5B-FC44-918B-7BBCD6EC0598}"/>
              </a:ext>
            </a:extLst>
          </p:cNvPr>
          <p:cNvSpPr txBox="1"/>
          <p:nvPr/>
        </p:nvSpPr>
        <p:spPr>
          <a:xfrm>
            <a:off x="727374" y="3878650"/>
            <a:ext cx="2404954" cy="369332"/>
          </a:xfrm>
          <a:prstGeom prst="rect">
            <a:avLst/>
          </a:prstGeom>
          <a:noFill/>
        </p:spPr>
        <p:txBody>
          <a:bodyPr wrap="none" rtlCol="0">
            <a:spAutoFit/>
          </a:bodyPr>
          <a:lstStyle/>
          <a:p>
            <a:r>
              <a:rPr lang="en-US"/>
              <a:t>General </a:t>
            </a:r>
            <a:r>
              <a:rPr lang="en-US" err="1"/>
              <a:t>Practioner</a:t>
            </a:r>
            <a:r>
              <a:rPr lang="en-US"/>
              <a:t> (GP)</a:t>
            </a:r>
          </a:p>
        </p:txBody>
      </p:sp>
      <p:sp>
        <p:nvSpPr>
          <p:cNvPr id="12" name="TextBox 11">
            <a:extLst>
              <a:ext uri="{FF2B5EF4-FFF2-40B4-BE49-F238E27FC236}">
                <a16:creationId xmlns:a16="http://schemas.microsoft.com/office/drawing/2014/main" id="{F3408223-62DF-8D4F-8CFD-C58540F69DCA}"/>
              </a:ext>
            </a:extLst>
          </p:cNvPr>
          <p:cNvSpPr txBox="1"/>
          <p:nvPr/>
        </p:nvSpPr>
        <p:spPr>
          <a:xfrm>
            <a:off x="925728" y="5878727"/>
            <a:ext cx="1915781" cy="369332"/>
          </a:xfrm>
          <a:prstGeom prst="rect">
            <a:avLst/>
          </a:prstGeom>
          <a:noFill/>
        </p:spPr>
        <p:txBody>
          <a:bodyPr wrap="none" rtlCol="0">
            <a:spAutoFit/>
          </a:bodyPr>
          <a:lstStyle/>
          <a:p>
            <a:r>
              <a:rPr lang="en-US"/>
              <a:t>District nurse (DN)</a:t>
            </a:r>
          </a:p>
        </p:txBody>
      </p:sp>
      <p:pic>
        <p:nvPicPr>
          <p:cNvPr id="13" name="Picture 12">
            <a:extLst>
              <a:ext uri="{FF2B5EF4-FFF2-40B4-BE49-F238E27FC236}">
                <a16:creationId xmlns:a16="http://schemas.microsoft.com/office/drawing/2014/main" id="{DAB8EF39-1AE1-FC4B-B606-7FD69CACDEA7}"/>
              </a:ext>
            </a:extLst>
          </p:cNvPr>
          <p:cNvPicPr>
            <a:picLocks noChangeAspect="1"/>
          </p:cNvPicPr>
          <p:nvPr/>
        </p:nvPicPr>
        <p:blipFill>
          <a:blip r:embed="rId3"/>
          <a:stretch>
            <a:fillRect/>
          </a:stretch>
        </p:blipFill>
        <p:spPr>
          <a:xfrm>
            <a:off x="3735688" y="908220"/>
            <a:ext cx="558800" cy="850900"/>
          </a:xfrm>
          <a:prstGeom prst="rect">
            <a:avLst/>
          </a:prstGeom>
        </p:spPr>
      </p:pic>
      <p:pic>
        <p:nvPicPr>
          <p:cNvPr id="14" name="Picture 13">
            <a:extLst>
              <a:ext uri="{FF2B5EF4-FFF2-40B4-BE49-F238E27FC236}">
                <a16:creationId xmlns:a16="http://schemas.microsoft.com/office/drawing/2014/main" id="{986B010A-56F1-D643-8295-8C63553396E8}"/>
              </a:ext>
            </a:extLst>
          </p:cNvPr>
          <p:cNvPicPr>
            <a:picLocks noChangeAspect="1"/>
          </p:cNvPicPr>
          <p:nvPr/>
        </p:nvPicPr>
        <p:blipFill>
          <a:blip r:embed="rId3"/>
          <a:stretch>
            <a:fillRect/>
          </a:stretch>
        </p:blipFill>
        <p:spPr>
          <a:xfrm>
            <a:off x="3763148" y="2909502"/>
            <a:ext cx="558800" cy="850900"/>
          </a:xfrm>
          <a:prstGeom prst="rect">
            <a:avLst/>
          </a:prstGeom>
        </p:spPr>
      </p:pic>
      <p:pic>
        <p:nvPicPr>
          <p:cNvPr id="15" name="Picture 14">
            <a:extLst>
              <a:ext uri="{FF2B5EF4-FFF2-40B4-BE49-F238E27FC236}">
                <a16:creationId xmlns:a16="http://schemas.microsoft.com/office/drawing/2014/main" id="{1965EFBE-3C48-7544-A9CB-11E2A139549D}"/>
              </a:ext>
            </a:extLst>
          </p:cNvPr>
          <p:cNvPicPr>
            <a:picLocks noChangeAspect="1"/>
          </p:cNvPicPr>
          <p:nvPr/>
        </p:nvPicPr>
        <p:blipFill>
          <a:blip r:embed="rId3"/>
          <a:stretch>
            <a:fillRect/>
          </a:stretch>
        </p:blipFill>
        <p:spPr>
          <a:xfrm>
            <a:off x="3771316" y="4673430"/>
            <a:ext cx="558800" cy="850900"/>
          </a:xfrm>
          <a:prstGeom prst="rect">
            <a:avLst/>
          </a:prstGeom>
        </p:spPr>
      </p:pic>
      <p:sp>
        <p:nvSpPr>
          <p:cNvPr id="16" name="Cloud 15">
            <a:extLst>
              <a:ext uri="{FF2B5EF4-FFF2-40B4-BE49-F238E27FC236}">
                <a16:creationId xmlns:a16="http://schemas.microsoft.com/office/drawing/2014/main" id="{55CB645D-478F-6E42-94E3-7C8D5F482397}"/>
              </a:ext>
            </a:extLst>
          </p:cNvPr>
          <p:cNvSpPr/>
          <p:nvPr/>
        </p:nvSpPr>
        <p:spPr>
          <a:xfrm>
            <a:off x="5292880" y="2482336"/>
            <a:ext cx="1639330" cy="1247174"/>
          </a:xfrm>
          <a:prstGeom prst="cloud">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Mapping</a:t>
            </a:r>
          </a:p>
        </p:txBody>
      </p:sp>
      <p:pic>
        <p:nvPicPr>
          <p:cNvPr id="17" name="Picture 16">
            <a:extLst>
              <a:ext uri="{FF2B5EF4-FFF2-40B4-BE49-F238E27FC236}">
                <a16:creationId xmlns:a16="http://schemas.microsoft.com/office/drawing/2014/main" id="{BA95AEA0-EA9F-DF42-8B96-817AD380B0F6}"/>
              </a:ext>
            </a:extLst>
          </p:cNvPr>
          <p:cNvPicPr>
            <a:picLocks noChangeAspect="1"/>
          </p:cNvPicPr>
          <p:nvPr/>
        </p:nvPicPr>
        <p:blipFill>
          <a:blip r:embed="rId4"/>
          <a:stretch>
            <a:fillRect/>
          </a:stretch>
        </p:blipFill>
        <p:spPr>
          <a:xfrm>
            <a:off x="7000928" y="2482336"/>
            <a:ext cx="838200" cy="1168400"/>
          </a:xfrm>
          <a:prstGeom prst="rect">
            <a:avLst/>
          </a:prstGeom>
        </p:spPr>
      </p:pic>
      <p:cxnSp>
        <p:nvCxnSpPr>
          <p:cNvPr id="19" name="Straight Arrow Connector 18">
            <a:extLst>
              <a:ext uri="{FF2B5EF4-FFF2-40B4-BE49-F238E27FC236}">
                <a16:creationId xmlns:a16="http://schemas.microsoft.com/office/drawing/2014/main" id="{7B94E174-F155-6645-AB71-490702F674A8}"/>
              </a:ext>
            </a:extLst>
          </p:cNvPr>
          <p:cNvCxnSpPr>
            <a:cxnSpLocks/>
            <a:stCxn id="13" idx="3"/>
            <a:endCxn id="17" idx="1"/>
          </p:cNvCxnSpPr>
          <p:nvPr/>
        </p:nvCxnSpPr>
        <p:spPr>
          <a:xfrm>
            <a:off x="4294488" y="1333670"/>
            <a:ext cx="2706440" cy="17328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73ABAB-82C4-C045-8E88-C0DDE5A491AC}"/>
              </a:ext>
            </a:extLst>
          </p:cNvPr>
          <p:cNvCxnSpPr>
            <a:cxnSpLocks/>
            <a:endCxn id="17" idx="1"/>
          </p:cNvCxnSpPr>
          <p:nvPr/>
        </p:nvCxnSpPr>
        <p:spPr>
          <a:xfrm flipV="1">
            <a:off x="4363206" y="3066536"/>
            <a:ext cx="2637722" cy="3624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9E98BB-61FC-5646-9D58-67D87EC3F2D1}"/>
              </a:ext>
            </a:extLst>
          </p:cNvPr>
          <p:cNvCxnSpPr>
            <a:cxnSpLocks/>
          </p:cNvCxnSpPr>
          <p:nvPr/>
        </p:nvCxnSpPr>
        <p:spPr>
          <a:xfrm flipV="1">
            <a:off x="4363206" y="3247769"/>
            <a:ext cx="2637722" cy="18688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4A7FA2-AED4-FA45-874E-560AD2F7F4F5}"/>
              </a:ext>
            </a:extLst>
          </p:cNvPr>
          <p:cNvCxnSpPr>
            <a:cxnSpLocks/>
          </p:cNvCxnSpPr>
          <p:nvPr/>
        </p:nvCxnSpPr>
        <p:spPr>
          <a:xfrm>
            <a:off x="2691478" y="1427118"/>
            <a:ext cx="866239" cy="8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FDFC6BD-8DFD-B543-B46B-FEF73076D571}"/>
              </a:ext>
            </a:extLst>
          </p:cNvPr>
          <p:cNvCxnSpPr>
            <a:cxnSpLocks/>
          </p:cNvCxnSpPr>
          <p:nvPr/>
        </p:nvCxnSpPr>
        <p:spPr>
          <a:xfrm>
            <a:off x="2699208" y="3363821"/>
            <a:ext cx="866239" cy="8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1471758-FDD4-3047-960F-E2548EFD4BED}"/>
              </a:ext>
            </a:extLst>
          </p:cNvPr>
          <p:cNvCxnSpPr>
            <a:cxnSpLocks/>
          </p:cNvCxnSpPr>
          <p:nvPr/>
        </p:nvCxnSpPr>
        <p:spPr>
          <a:xfrm>
            <a:off x="2780171" y="5098880"/>
            <a:ext cx="866239" cy="8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DBC48FC-7EE2-9543-9F17-999A98E7941A}"/>
              </a:ext>
            </a:extLst>
          </p:cNvPr>
          <p:cNvSpPr txBox="1"/>
          <p:nvPr/>
        </p:nvSpPr>
        <p:spPr>
          <a:xfrm>
            <a:off x="8380846" y="1658590"/>
            <a:ext cx="1334404" cy="646331"/>
          </a:xfrm>
          <a:prstGeom prst="rect">
            <a:avLst/>
          </a:prstGeom>
          <a:noFill/>
        </p:spPr>
        <p:txBody>
          <a:bodyPr wrap="none" rtlCol="0">
            <a:spAutoFit/>
          </a:bodyPr>
          <a:lstStyle/>
          <a:p>
            <a:pPr algn="ctr"/>
            <a:r>
              <a:rPr lang="en-US"/>
              <a:t>Online Sync </a:t>
            </a:r>
          </a:p>
          <a:p>
            <a:pPr algn="ctr"/>
            <a:r>
              <a:rPr lang="en-US"/>
              <a:t>of data</a:t>
            </a:r>
          </a:p>
        </p:txBody>
      </p:sp>
      <p:sp>
        <p:nvSpPr>
          <p:cNvPr id="33" name="Can 32">
            <a:extLst>
              <a:ext uri="{FF2B5EF4-FFF2-40B4-BE49-F238E27FC236}">
                <a16:creationId xmlns:a16="http://schemas.microsoft.com/office/drawing/2014/main" id="{1D8AF16D-8F92-4946-851B-312D40CEE925}"/>
              </a:ext>
            </a:extLst>
          </p:cNvPr>
          <p:cNvSpPr/>
          <p:nvPr/>
        </p:nvSpPr>
        <p:spPr>
          <a:xfrm>
            <a:off x="8726623" y="2381850"/>
            <a:ext cx="1112108" cy="1369369"/>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Mediator</a:t>
            </a:r>
          </a:p>
          <a:p>
            <a:pPr algn="ctr"/>
            <a:r>
              <a:rPr lang="en-US"/>
              <a:t>DB</a:t>
            </a:r>
          </a:p>
        </p:txBody>
      </p:sp>
      <p:cxnSp>
        <p:nvCxnSpPr>
          <p:cNvPr id="34" name="Straight Arrow Connector 33">
            <a:extLst>
              <a:ext uri="{FF2B5EF4-FFF2-40B4-BE49-F238E27FC236}">
                <a16:creationId xmlns:a16="http://schemas.microsoft.com/office/drawing/2014/main" id="{B2F98E44-01AA-C54A-8E6A-03F35786F4BD}"/>
              </a:ext>
            </a:extLst>
          </p:cNvPr>
          <p:cNvCxnSpPr>
            <a:cxnSpLocks/>
          </p:cNvCxnSpPr>
          <p:nvPr/>
        </p:nvCxnSpPr>
        <p:spPr>
          <a:xfrm flipV="1">
            <a:off x="7861884" y="3093566"/>
            <a:ext cx="795554" cy="20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6B3FF870-DFC4-A64C-B14B-42F4B8FBBEE9}"/>
              </a:ext>
            </a:extLst>
          </p:cNvPr>
          <p:cNvSpPr/>
          <p:nvPr/>
        </p:nvSpPr>
        <p:spPr>
          <a:xfrm>
            <a:off x="10775649" y="657391"/>
            <a:ext cx="1080523" cy="1030076"/>
          </a:xfrm>
          <a:prstGeom prst="ca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Mediator</a:t>
            </a:r>
          </a:p>
          <a:p>
            <a:pPr algn="ctr"/>
            <a:r>
              <a:rPr lang="en-US"/>
              <a:t>DB</a:t>
            </a:r>
          </a:p>
        </p:txBody>
      </p:sp>
      <p:sp>
        <p:nvSpPr>
          <p:cNvPr id="38" name="Can 37">
            <a:extLst>
              <a:ext uri="{FF2B5EF4-FFF2-40B4-BE49-F238E27FC236}">
                <a16:creationId xmlns:a16="http://schemas.microsoft.com/office/drawing/2014/main" id="{8F39A8D7-296D-3147-AD00-2C36190E96FF}"/>
              </a:ext>
            </a:extLst>
          </p:cNvPr>
          <p:cNvSpPr/>
          <p:nvPr/>
        </p:nvSpPr>
        <p:spPr>
          <a:xfrm>
            <a:off x="10458852" y="818632"/>
            <a:ext cx="1080523" cy="1030076"/>
          </a:xfrm>
          <a:prstGeom prst="ca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Mediator</a:t>
            </a:r>
          </a:p>
          <a:p>
            <a:pPr algn="ctr"/>
            <a:r>
              <a:rPr lang="en-US"/>
              <a:t>DB</a:t>
            </a:r>
          </a:p>
        </p:txBody>
      </p:sp>
      <p:sp>
        <p:nvSpPr>
          <p:cNvPr id="39" name="Can 38">
            <a:extLst>
              <a:ext uri="{FF2B5EF4-FFF2-40B4-BE49-F238E27FC236}">
                <a16:creationId xmlns:a16="http://schemas.microsoft.com/office/drawing/2014/main" id="{3752E70F-F8DD-5049-92A5-A41C500456B1}"/>
              </a:ext>
            </a:extLst>
          </p:cNvPr>
          <p:cNvSpPr/>
          <p:nvPr/>
        </p:nvSpPr>
        <p:spPr>
          <a:xfrm>
            <a:off x="10135294" y="1036337"/>
            <a:ext cx="1080523" cy="1030076"/>
          </a:xfrm>
          <a:prstGeom prst="ca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Mediator</a:t>
            </a:r>
          </a:p>
          <a:p>
            <a:pPr algn="ctr"/>
            <a:r>
              <a:rPr lang="en-US"/>
              <a:t>DB</a:t>
            </a:r>
          </a:p>
        </p:txBody>
      </p:sp>
      <p:sp>
        <p:nvSpPr>
          <p:cNvPr id="41" name="TextBox 40">
            <a:extLst>
              <a:ext uri="{FF2B5EF4-FFF2-40B4-BE49-F238E27FC236}">
                <a16:creationId xmlns:a16="http://schemas.microsoft.com/office/drawing/2014/main" id="{C6F332E6-2F6B-F941-BF67-F693AFD3FF77}"/>
              </a:ext>
            </a:extLst>
          </p:cNvPr>
          <p:cNvSpPr txBox="1"/>
          <p:nvPr/>
        </p:nvSpPr>
        <p:spPr>
          <a:xfrm>
            <a:off x="5800108" y="1239197"/>
            <a:ext cx="1965346" cy="369332"/>
          </a:xfrm>
          <a:prstGeom prst="rect">
            <a:avLst/>
          </a:prstGeom>
          <a:noFill/>
        </p:spPr>
        <p:txBody>
          <a:bodyPr wrap="none" rtlCol="0">
            <a:spAutoFit/>
          </a:bodyPr>
          <a:lstStyle/>
          <a:p>
            <a:r>
              <a:rPr lang="en-US"/>
              <a:t>Information Broker</a:t>
            </a:r>
          </a:p>
        </p:txBody>
      </p:sp>
      <p:sp>
        <p:nvSpPr>
          <p:cNvPr id="42" name="Oval 41">
            <a:extLst>
              <a:ext uri="{FF2B5EF4-FFF2-40B4-BE49-F238E27FC236}">
                <a16:creationId xmlns:a16="http://schemas.microsoft.com/office/drawing/2014/main" id="{9B7B1355-2586-3243-BCC4-E899BE6226A8}"/>
              </a:ext>
            </a:extLst>
          </p:cNvPr>
          <p:cNvSpPr/>
          <p:nvPr/>
        </p:nvSpPr>
        <p:spPr>
          <a:xfrm>
            <a:off x="10273182" y="2799746"/>
            <a:ext cx="1740356" cy="88222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 for HHS</a:t>
            </a:r>
          </a:p>
        </p:txBody>
      </p:sp>
      <p:sp>
        <p:nvSpPr>
          <p:cNvPr id="43" name="Oval 42">
            <a:extLst>
              <a:ext uri="{FF2B5EF4-FFF2-40B4-BE49-F238E27FC236}">
                <a16:creationId xmlns:a16="http://schemas.microsoft.com/office/drawing/2014/main" id="{625EC2E0-4DF3-5D46-92AF-5B3AC6035FF0}"/>
              </a:ext>
            </a:extLst>
          </p:cNvPr>
          <p:cNvSpPr/>
          <p:nvPr/>
        </p:nvSpPr>
        <p:spPr>
          <a:xfrm>
            <a:off x="10094720" y="4664082"/>
            <a:ext cx="1918818" cy="153652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Application with views for DN and GP</a:t>
            </a:r>
          </a:p>
        </p:txBody>
      </p:sp>
      <p:sp>
        <p:nvSpPr>
          <p:cNvPr id="44" name="TextBox 43">
            <a:extLst>
              <a:ext uri="{FF2B5EF4-FFF2-40B4-BE49-F238E27FC236}">
                <a16:creationId xmlns:a16="http://schemas.microsoft.com/office/drawing/2014/main" id="{F19720E9-0062-E74B-92B5-5D1A27351424}"/>
              </a:ext>
            </a:extLst>
          </p:cNvPr>
          <p:cNvSpPr txBox="1"/>
          <p:nvPr/>
        </p:nvSpPr>
        <p:spPr>
          <a:xfrm>
            <a:off x="8410349" y="4063316"/>
            <a:ext cx="1455848" cy="646331"/>
          </a:xfrm>
          <a:prstGeom prst="rect">
            <a:avLst/>
          </a:prstGeom>
          <a:noFill/>
        </p:spPr>
        <p:txBody>
          <a:bodyPr wrap="none" rtlCol="0">
            <a:spAutoFit/>
          </a:bodyPr>
          <a:lstStyle/>
          <a:p>
            <a:pPr algn="ctr"/>
            <a:r>
              <a:rPr lang="en-US"/>
              <a:t>Online access</a:t>
            </a:r>
          </a:p>
          <a:p>
            <a:pPr algn="ctr"/>
            <a:r>
              <a:rPr lang="en-US"/>
              <a:t>of data</a:t>
            </a:r>
          </a:p>
        </p:txBody>
      </p:sp>
      <p:cxnSp>
        <p:nvCxnSpPr>
          <p:cNvPr id="45" name="Straight Arrow Connector 44">
            <a:extLst>
              <a:ext uri="{FF2B5EF4-FFF2-40B4-BE49-F238E27FC236}">
                <a16:creationId xmlns:a16="http://schemas.microsoft.com/office/drawing/2014/main" id="{5BA25DB9-7199-4B4A-8C96-345A40668A87}"/>
              </a:ext>
            </a:extLst>
          </p:cNvPr>
          <p:cNvCxnSpPr>
            <a:cxnSpLocks/>
            <a:endCxn id="43" idx="0"/>
          </p:cNvCxnSpPr>
          <p:nvPr/>
        </p:nvCxnSpPr>
        <p:spPr>
          <a:xfrm>
            <a:off x="9866197" y="3247769"/>
            <a:ext cx="1187932" cy="1416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23D91C3-07A1-7544-AE36-C25E0CF6D992}"/>
              </a:ext>
            </a:extLst>
          </p:cNvPr>
          <p:cNvCxnSpPr>
            <a:cxnSpLocks/>
          </p:cNvCxnSpPr>
          <p:nvPr/>
        </p:nvCxnSpPr>
        <p:spPr>
          <a:xfrm>
            <a:off x="10788297" y="2160201"/>
            <a:ext cx="210816" cy="5093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2D74CB7-6682-304A-82A1-0D00092851E7}"/>
              </a:ext>
            </a:extLst>
          </p:cNvPr>
          <p:cNvCxnSpPr>
            <a:cxnSpLocks/>
            <a:stCxn id="33" idx="4"/>
          </p:cNvCxnSpPr>
          <p:nvPr/>
        </p:nvCxnSpPr>
        <p:spPr>
          <a:xfrm flipV="1">
            <a:off x="9838731" y="2066415"/>
            <a:ext cx="620121" cy="1000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6B277D52-894E-460B-ABD9-577831E3987D}"/>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351303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a:extLst>
              <a:ext uri="{FF2B5EF4-FFF2-40B4-BE49-F238E27FC236}">
                <a16:creationId xmlns:a16="http://schemas.microsoft.com/office/drawing/2014/main" id="{6D85CD2B-2A1B-7F40-B1FD-1E58CF5864F3}"/>
              </a:ext>
            </a:extLst>
          </p:cNvPr>
          <p:cNvSpPr/>
          <p:nvPr/>
        </p:nvSpPr>
        <p:spPr>
          <a:xfrm>
            <a:off x="1015314" y="3632886"/>
            <a:ext cx="3274540" cy="290383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288EDC4-D425-C549-8EA5-135CF93EC76A}"/>
              </a:ext>
            </a:extLst>
          </p:cNvPr>
          <p:cNvPicPr>
            <a:picLocks noChangeAspect="1"/>
          </p:cNvPicPr>
          <p:nvPr/>
        </p:nvPicPr>
        <p:blipFill>
          <a:blip r:embed="rId2"/>
          <a:stretch>
            <a:fillRect/>
          </a:stretch>
        </p:blipFill>
        <p:spPr>
          <a:xfrm>
            <a:off x="1329038" y="1111936"/>
            <a:ext cx="2540000" cy="1841500"/>
          </a:xfrm>
          <a:prstGeom prst="rect">
            <a:avLst/>
          </a:prstGeom>
        </p:spPr>
      </p:pic>
      <p:sp>
        <p:nvSpPr>
          <p:cNvPr id="8" name="Rounded Rectangle 7">
            <a:extLst>
              <a:ext uri="{FF2B5EF4-FFF2-40B4-BE49-F238E27FC236}">
                <a16:creationId xmlns:a16="http://schemas.microsoft.com/office/drawing/2014/main" id="{2563189B-3E57-CD43-9CED-6C58A962B43D}"/>
              </a:ext>
            </a:extLst>
          </p:cNvPr>
          <p:cNvSpPr/>
          <p:nvPr/>
        </p:nvSpPr>
        <p:spPr>
          <a:xfrm>
            <a:off x="988542" y="432486"/>
            <a:ext cx="3274540" cy="290383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2D6D092-35FD-794C-A324-AE911F54D081}"/>
              </a:ext>
            </a:extLst>
          </p:cNvPr>
          <p:cNvSpPr txBox="1"/>
          <p:nvPr/>
        </p:nvSpPr>
        <p:spPr>
          <a:xfrm>
            <a:off x="1705232" y="556739"/>
            <a:ext cx="1389996" cy="369332"/>
          </a:xfrm>
          <a:prstGeom prst="rect">
            <a:avLst/>
          </a:prstGeom>
          <a:noFill/>
        </p:spPr>
        <p:txBody>
          <a:bodyPr wrap="none" rtlCol="0">
            <a:spAutoFit/>
          </a:bodyPr>
          <a:lstStyle/>
          <a:p>
            <a:r>
              <a:rPr lang="en-US"/>
              <a:t>HTML Server</a:t>
            </a:r>
          </a:p>
        </p:txBody>
      </p:sp>
      <p:sp>
        <p:nvSpPr>
          <p:cNvPr id="10" name="Rectangle 9">
            <a:extLst>
              <a:ext uri="{FF2B5EF4-FFF2-40B4-BE49-F238E27FC236}">
                <a16:creationId xmlns:a16="http://schemas.microsoft.com/office/drawing/2014/main" id="{743974FF-D2BD-674D-91F2-CD3424365055}"/>
              </a:ext>
            </a:extLst>
          </p:cNvPr>
          <p:cNvSpPr/>
          <p:nvPr/>
        </p:nvSpPr>
        <p:spPr>
          <a:xfrm>
            <a:off x="6635578" y="222422"/>
            <a:ext cx="2248930" cy="3323967"/>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9B054E41-FFBC-AA41-AA12-3E2542002E4A}"/>
              </a:ext>
            </a:extLst>
          </p:cNvPr>
          <p:cNvSpPr/>
          <p:nvPr/>
        </p:nvSpPr>
        <p:spPr>
          <a:xfrm>
            <a:off x="6635578" y="222422"/>
            <a:ext cx="877330" cy="132766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80E6CA2F-F229-F14F-83AF-6AFEE8B1479A}"/>
              </a:ext>
            </a:extLst>
          </p:cNvPr>
          <p:cNvSpPr/>
          <p:nvPr/>
        </p:nvSpPr>
        <p:spPr>
          <a:xfrm>
            <a:off x="8007178" y="222422"/>
            <a:ext cx="877330" cy="132766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DB7A7AFE-73F4-5D4C-B6A6-1B25D14E3AF5}"/>
              </a:ext>
            </a:extLst>
          </p:cNvPr>
          <p:cNvSpPr/>
          <p:nvPr/>
        </p:nvSpPr>
        <p:spPr>
          <a:xfrm>
            <a:off x="6973330" y="741405"/>
            <a:ext cx="877330" cy="1327666"/>
          </a:xfrm>
          <a:prstGeom prst="frame">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53E75D01-8FCA-D44F-BA8D-6765771DCF26}"/>
              </a:ext>
            </a:extLst>
          </p:cNvPr>
          <p:cNvSpPr/>
          <p:nvPr/>
        </p:nvSpPr>
        <p:spPr>
          <a:xfrm>
            <a:off x="7928919" y="741405"/>
            <a:ext cx="877330" cy="1327666"/>
          </a:xfrm>
          <a:prstGeom prst="fram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EF2F4721-DA57-FD4B-A93F-E0611490416D}"/>
              </a:ext>
            </a:extLst>
          </p:cNvPr>
          <p:cNvSpPr txBox="1"/>
          <p:nvPr/>
        </p:nvSpPr>
        <p:spPr>
          <a:xfrm>
            <a:off x="6895071" y="432486"/>
            <a:ext cx="554960" cy="369332"/>
          </a:xfrm>
          <a:prstGeom prst="rect">
            <a:avLst/>
          </a:prstGeom>
          <a:noFill/>
        </p:spPr>
        <p:txBody>
          <a:bodyPr wrap="none" rtlCol="0">
            <a:spAutoFit/>
          </a:bodyPr>
          <a:lstStyle/>
          <a:p>
            <a:r>
              <a:rPr lang="en-US"/>
              <a:t>APP</a:t>
            </a:r>
          </a:p>
        </p:txBody>
      </p:sp>
      <p:sp>
        <p:nvSpPr>
          <p:cNvPr id="16" name="TextBox 15">
            <a:extLst>
              <a:ext uri="{FF2B5EF4-FFF2-40B4-BE49-F238E27FC236}">
                <a16:creationId xmlns:a16="http://schemas.microsoft.com/office/drawing/2014/main" id="{D59C310E-C3B3-C541-B2CD-A500303ECF9A}"/>
              </a:ext>
            </a:extLst>
          </p:cNvPr>
          <p:cNvSpPr txBox="1"/>
          <p:nvPr/>
        </p:nvSpPr>
        <p:spPr>
          <a:xfrm>
            <a:off x="7205083" y="1578919"/>
            <a:ext cx="554960" cy="369332"/>
          </a:xfrm>
          <a:prstGeom prst="rect">
            <a:avLst/>
          </a:prstGeom>
          <a:noFill/>
        </p:spPr>
        <p:txBody>
          <a:bodyPr wrap="none" rtlCol="0">
            <a:spAutoFit/>
          </a:bodyPr>
          <a:lstStyle/>
          <a:p>
            <a:r>
              <a:rPr lang="en-US"/>
              <a:t>APP</a:t>
            </a:r>
          </a:p>
        </p:txBody>
      </p:sp>
      <p:sp>
        <p:nvSpPr>
          <p:cNvPr id="17" name="TextBox 16">
            <a:extLst>
              <a:ext uri="{FF2B5EF4-FFF2-40B4-BE49-F238E27FC236}">
                <a16:creationId xmlns:a16="http://schemas.microsoft.com/office/drawing/2014/main" id="{6B23982F-23A0-FF4C-9E1D-2AC624030B56}"/>
              </a:ext>
            </a:extLst>
          </p:cNvPr>
          <p:cNvSpPr txBox="1"/>
          <p:nvPr/>
        </p:nvSpPr>
        <p:spPr>
          <a:xfrm>
            <a:off x="8082413" y="1575486"/>
            <a:ext cx="554960" cy="369332"/>
          </a:xfrm>
          <a:prstGeom prst="rect">
            <a:avLst/>
          </a:prstGeom>
          <a:noFill/>
        </p:spPr>
        <p:txBody>
          <a:bodyPr wrap="none" rtlCol="0">
            <a:spAutoFit/>
          </a:bodyPr>
          <a:lstStyle/>
          <a:p>
            <a:r>
              <a:rPr lang="en-US"/>
              <a:t>APP</a:t>
            </a:r>
          </a:p>
        </p:txBody>
      </p:sp>
      <p:sp>
        <p:nvSpPr>
          <p:cNvPr id="18" name="TextBox 17">
            <a:extLst>
              <a:ext uri="{FF2B5EF4-FFF2-40B4-BE49-F238E27FC236}">
                <a16:creationId xmlns:a16="http://schemas.microsoft.com/office/drawing/2014/main" id="{73CE5591-4521-5043-9B31-AECFE5CA3EB4}"/>
              </a:ext>
            </a:extLst>
          </p:cNvPr>
          <p:cNvSpPr txBox="1"/>
          <p:nvPr/>
        </p:nvSpPr>
        <p:spPr>
          <a:xfrm>
            <a:off x="8090104" y="443641"/>
            <a:ext cx="554960" cy="369332"/>
          </a:xfrm>
          <a:prstGeom prst="rect">
            <a:avLst/>
          </a:prstGeom>
          <a:noFill/>
        </p:spPr>
        <p:txBody>
          <a:bodyPr wrap="none" rtlCol="0">
            <a:spAutoFit/>
          </a:bodyPr>
          <a:lstStyle/>
          <a:p>
            <a:r>
              <a:rPr lang="en-US"/>
              <a:t>APP</a:t>
            </a:r>
          </a:p>
        </p:txBody>
      </p:sp>
      <p:sp>
        <p:nvSpPr>
          <p:cNvPr id="19" name="Frame 18">
            <a:extLst>
              <a:ext uri="{FF2B5EF4-FFF2-40B4-BE49-F238E27FC236}">
                <a16:creationId xmlns:a16="http://schemas.microsoft.com/office/drawing/2014/main" id="{3C5947D8-72B6-5F4F-9F46-82D4DF8F9D80}"/>
              </a:ext>
            </a:extLst>
          </p:cNvPr>
          <p:cNvSpPr/>
          <p:nvPr/>
        </p:nvSpPr>
        <p:spPr>
          <a:xfrm>
            <a:off x="6635578" y="222422"/>
            <a:ext cx="2248930" cy="357110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E54EE211-5D42-2F44-BF16-8ECA540FD00F}"/>
              </a:ext>
            </a:extLst>
          </p:cNvPr>
          <p:cNvSpPr txBox="1"/>
          <p:nvPr/>
        </p:nvSpPr>
        <p:spPr>
          <a:xfrm>
            <a:off x="6980492" y="2283936"/>
            <a:ext cx="1591526" cy="369332"/>
          </a:xfrm>
          <a:prstGeom prst="rect">
            <a:avLst/>
          </a:prstGeom>
          <a:noFill/>
        </p:spPr>
        <p:txBody>
          <a:bodyPr wrap="none" rtlCol="0">
            <a:spAutoFit/>
          </a:bodyPr>
          <a:lstStyle/>
          <a:p>
            <a:r>
              <a:rPr lang="en-US"/>
              <a:t>Web Container</a:t>
            </a:r>
          </a:p>
        </p:txBody>
      </p:sp>
      <p:sp>
        <p:nvSpPr>
          <p:cNvPr id="21" name="Rectangle 20">
            <a:extLst>
              <a:ext uri="{FF2B5EF4-FFF2-40B4-BE49-F238E27FC236}">
                <a16:creationId xmlns:a16="http://schemas.microsoft.com/office/drawing/2014/main" id="{756CD79F-38F1-1844-91E8-2CF32415D79C}"/>
              </a:ext>
            </a:extLst>
          </p:cNvPr>
          <p:cNvSpPr/>
          <p:nvPr/>
        </p:nvSpPr>
        <p:spPr>
          <a:xfrm>
            <a:off x="6935229" y="2916193"/>
            <a:ext cx="1649628" cy="593125"/>
          </a:xfrm>
          <a:prstGeom prst="rect">
            <a:avLst/>
          </a:prstGeom>
          <a:solidFill>
            <a:srgbClr val="0070C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ADF Server</a:t>
            </a:r>
            <a:endParaRPr lang="en-US"/>
          </a:p>
        </p:txBody>
      </p:sp>
      <p:sp>
        <p:nvSpPr>
          <p:cNvPr id="23" name="Rectangle 22">
            <a:extLst>
              <a:ext uri="{FF2B5EF4-FFF2-40B4-BE49-F238E27FC236}">
                <a16:creationId xmlns:a16="http://schemas.microsoft.com/office/drawing/2014/main" id="{8B750743-9A98-FC4C-A744-F44C5BBF1EB6}"/>
              </a:ext>
            </a:extLst>
          </p:cNvPr>
          <p:cNvSpPr/>
          <p:nvPr/>
        </p:nvSpPr>
        <p:spPr>
          <a:xfrm>
            <a:off x="9662983" y="3336324"/>
            <a:ext cx="1408671" cy="3138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 Interface Server </a:t>
            </a:r>
          </a:p>
        </p:txBody>
      </p:sp>
      <p:sp>
        <p:nvSpPr>
          <p:cNvPr id="24" name="Left-Right Arrow 23">
            <a:extLst>
              <a:ext uri="{FF2B5EF4-FFF2-40B4-BE49-F238E27FC236}">
                <a16:creationId xmlns:a16="http://schemas.microsoft.com/office/drawing/2014/main" id="{0D36B811-970D-D74E-94CE-C9A12C70E11F}"/>
              </a:ext>
            </a:extLst>
          </p:cNvPr>
          <p:cNvSpPr/>
          <p:nvPr/>
        </p:nvSpPr>
        <p:spPr>
          <a:xfrm>
            <a:off x="4494835" y="1944818"/>
            <a:ext cx="1890584" cy="2299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AD35E22-316B-1F44-A0E1-EADF7CE4EF5E}"/>
              </a:ext>
            </a:extLst>
          </p:cNvPr>
          <p:cNvSpPr txBox="1"/>
          <p:nvPr/>
        </p:nvSpPr>
        <p:spPr>
          <a:xfrm>
            <a:off x="4275227" y="1606263"/>
            <a:ext cx="2331729" cy="307777"/>
          </a:xfrm>
          <a:prstGeom prst="rect">
            <a:avLst/>
          </a:prstGeom>
          <a:noFill/>
        </p:spPr>
        <p:txBody>
          <a:bodyPr wrap="none" rtlCol="0">
            <a:spAutoFit/>
          </a:bodyPr>
          <a:lstStyle/>
          <a:p>
            <a:r>
              <a:rPr lang="en-US" sz="1400"/>
              <a:t>Login establishes ADF session</a:t>
            </a:r>
          </a:p>
        </p:txBody>
      </p:sp>
      <p:cxnSp>
        <p:nvCxnSpPr>
          <p:cNvPr id="27" name="Elbow Connector 26">
            <a:extLst>
              <a:ext uri="{FF2B5EF4-FFF2-40B4-BE49-F238E27FC236}">
                <a16:creationId xmlns:a16="http://schemas.microsoft.com/office/drawing/2014/main" id="{BA1011FA-BBEE-D544-A613-45F611ED31E1}"/>
              </a:ext>
            </a:extLst>
          </p:cNvPr>
          <p:cNvCxnSpPr>
            <a:cxnSpLocks/>
            <a:stCxn id="19" idx="3"/>
            <a:endCxn id="23" idx="3"/>
          </p:cNvCxnSpPr>
          <p:nvPr/>
        </p:nvCxnSpPr>
        <p:spPr>
          <a:xfrm>
            <a:off x="8884508" y="2007973"/>
            <a:ext cx="2187146" cy="2897659"/>
          </a:xfrm>
          <a:prstGeom prst="bentConnector3">
            <a:avLst>
              <a:gd name="adj1" fmla="val 130226"/>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E93494F-9F0D-B247-A64F-31930FF05A65}"/>
              </a:ext>
            </a:extLst>
          </p:cNvPr>
          <p:cNvSpPr txBox="1"/>
          <p:nvPr/>
        </p:nvSpPr>
        <p:spPr>
          <a:xfrm>
            <a:off x="10565169" y="2593027"/>
            <a:ext cx="1169487" cy="646331"/>
          </a:xfrm>
          <a:prstGeom prst="rect">
            <a:avLst/>
          </a:prstGeom>
          <a:noFill/>
        </p:spPr>
        <p:txBody>
          <a:bodyPr wrap="none" rtlCol="0">
            <a:spAutoFit/>
          </a:bodyPr>
          <a:lstStyle/>
          <a:p>
            <a:r>
              <a:rPr lang="en-US"/>
              <a:t>REST-JSON</a:t>
            </a:r>
          </a:p>
          <a:p>
            <a:r>
              <a:rPr lang="en-US"/>
              <a:t>(App data)</a:t>
            </a:r>
          </a:p>
        </p:txBody>
      </p:sp>
      <p:sp>
        <p:nvSpPr>
          <p:cNvPr id="31" name="TextBox 30">
            <a:extLst>
              <a:ext uri="{FF2B5EF4-FFF2-40B4-BE49-F238E27FC236}">
                <a16:creationId xmlns:a16="http://schemas.microsoft.com/office/drawing/2014/main" id="{12DE0827-35AC-EC4B-A176-3532EBD3B0D9}"/>
              </a:ext>
            </a:extLst>
          </p:cNvPr>
          <p:cNvSpPr txBox="1"/>
          <p:nvPr/>
        </p:nvSpPr>
        <p:spPr>
          <a:xfrm>
            <a:off x="8950409" y="267384"/>
            <a:ext cx="1591526" cy="646331"/>
          </a:xfrm>
          <a:prstGeom prst="rect">
            <a:avLst/>
          </a:prstGeom>
          <a:noFill/>
        </p:spPr>
        <p:txBody>
          <a:bodyPr wrap="none" rtlCol="0">
            <a:spAutoFit/>
          </a:bodyPr>
          <a:lstStyle/>
          <a:p>
            <a:r>
              <a:rPr lang="en-US"/>
              <a:t>Web Container</a:t>
            </a:r>
          </a:p>
          <a:p>
            <a:r>
              <a:rPr lang="en-US"/>
              <a:t>easy to scale</a:t>
            </a:r>
          </a:p>
        </p:txBody>
      </p:sp>
      <p:pic>
        <p:nvPicPr>
          <p:cNvPr id="32" name="Picture 31">
            <a:extLst>
              <a:ext uri="{FF2B5EF4-FFF2-40B4-BE49-F238E27FC236}">
                <a16:creationId xmlns:a16="http://schemas.microsoft.com/office/drawing/2014/main" id="{BFA8AEEF-43ED-6345-B9C0-C9A8D06D6104}"/>
              </a:ext>
            </a:extLst>
          </p:cNvPr>
          <p:cNvPicPr>
            <a:picLocks noChangeAspect="1"/>
          </p:cNvPicPr>
          <p:nvPr/>
        </p:nvPicPr>
        <p:blipFill>
          <a:blip r:embed="rId3"/>
          <a:stretch>
            <a:fillRect/>
          </a:stretch>
        </p:blipFill>
        <p:spPr>
          <a:xfrm>
            <a:off x="1612042" y="4692823"/>
            <a:ext cx="2197100" cy="1676400"/>
          </a:xfrm>
          <a:prstGeom prst="rect">
            <a:avLst/>
          </a:prstGeom>
        </p:spPr>
      </p:pic>
      <p:sp>
        <p:nvSpPr>
          <p:cNvPr id="35" name="TextBox 34">
            <a:extLst>
              <a:ext uri="{FF2B5EF4-FFF2-40B4-BE49-F238E27FC236}">
                <a16:creationId xmlns:a16="http://schemas.microsoft.com/office/drawing/2014/main" id="{224C2CE6-A2AB-E94B-8919-7DFB2AD6035C}"/>
              </a:ext>
            </a:extLst>
          </p:cNvPr>
          <p:cNvSpPr txBox="1"/>
          <p:nvPr/>
        </p:nvSpPr>
        <p:spPr>
          <a:xfrm>
            <a:off x="1904040" y="3980246"/>
            <a:ext cx="1389996" cy="369332"/>
          </a:xfrm>
          <a:prstGeom prst="rect">
            <a:avLst/>
          </a:prstGeom>
          <a:noFill/>
        </p:spPr>
        <p:txBody>
          <a:bodyPr wrap="none" rtlCol="0">
            <a:spAutoFit/>
          </a:bodyPr>
          <a:lstStyle/>
          <a:p>
            <a:r>
              <a:rPr lang="en-US"/>
              <a:t>HTML Server</a:t>
            </a:r>
          </a:p>
        </p:txBody>
      </p:sp>
      <p:cxnSp>
        <p:nvCxnSpPr>
          <p:cNvPr id="37" name="Straight Connector 36">
            <a:extLst>
              <a:ext uri="{FF2B5EF4-FFF2-40B4-BE49-F238E27FC236}">
                <a16:creationId xmlns:a16="http://schemas.microsoft.com/office/drawing/2014/main" id="{5C3CE74B-3196-2942-90CC-F8CEA8EEECCC}"/>
              </a:ext>
            </a:extLst>
          </p:cNvPr>
          <p:cNvCxnSpPr>
            <a:cxnSpLocks/>
          </p:cNvCxnSpPr>
          <p:nvPr/>
        </p:nvCxnSpPr>
        <p:spPr>
          <a:xfrm flipH="1">
            <a:off x="8007178" y="5251737"/>
            <a:ext cx="153223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ECED42B-77B6-B844-8FCC-A3E9C2400014}"/>
              </a:ext>
            </a:extLst>
          </p:cNvPr>
          <p:cNvSpPr txBox="1"/>
          <p:nvPr/>
        </p:nvSpPr>
        <p:spPr>
          <a:xfrm>
            <a:off x="5900405" y="4937206"/>
            <a:ext cx="2182008" cy="577081"/>
          </a:xfrm>
          <a:prstGeom prst="rect">
            <a:avLst/>
          </a:prstGeom>
          <a:noFill/>
        </p:spPr>
        <p:txBody>
          <a:bodyPr wrap="none" rtlCol="0">
            <a:spAutoFit/>
          </a:bodyPr>
          <a:lstStyle/>
          <a:p>
            <a:pPr algn="ctr"/>
            <a:r>
              <a:rPr lang="en-US" sz="1050"/>
              <a:t>Servlet Execute call</a:t>
            </a:r>
          </a:p>
          <a:p>
            <a:pPr algn="ctr"/>
            <a:r>
              <a:rPr lang="en-US" sz="1050"/>
              <a:t>Form </a:t>
            </a:r>
            <a:r>
              <a:rPr lang="en-US" sz="1050" err="1"/>
              <a:t>Sevice</a:t>
            </a:r>
            <a:r>
              <a:rPr lang="en-US" sz="1050"/>
              <a:t> request</a:t>
            </a:r>
          </a:p>
          <a:p>
            <a:pPr algn="ctr"/>
            <a:r>
              <a:rPr lang="en-US" sz="1050"/>
              <a:t>/</a:t>
            </a:r>
            <a:r>
              <a:rPr lang="en-US" sz="1050" err="1"/>
              <a:t>jde</a:t>
            </a:r>
            <a:r>
              <a:rPr lang="en-US" sz="1050"/>
              <a:t>/</a:t>
            </a:r>
            <a:r>
              <a:rPr lang="en-US" sz="1050" err="1"/>
              <a:t>FormServiceRequest</a:t>
            </a:r>
            <a:r>
              <a:rPr lang="en-US" sz="1050"/>
              <a:t>?&lt;APP_ID&gt;</a:t>
            </a:r>
          </a:p>
        </p:txBody>
      </p:sp>
      <p:cxnSp>
        <p:nvCxnSpPr>
          <p:cNvPr id="41" name="Straight Arrow Connector 40">
            <a:extLst>
              <a:ext uri="{FF2B5EF4-FFF2-40B4-BE49-F238E27FC236}">
                <a16:creationId xmlns:a16="http://schemas.microsoft.com/office/drawing/2014/main" id="{6F0D3909-C23C-C34A-9C14-29D13EA9AC2F}"/>
              </a:ext>
            </a:extLst>
          </p:cNvPr>
          <p:cNvCxnSpPr>
            <a:cxnSpLocks/>
            <a:stCxn id="39" idx="1"/>
          </p:cNvCxnSpPr>
          <p:nvPr/>
        </p:nvCxnSpPr>
        <p:spPr>
          <a:xfrm flipH="1">
            <a:off x="4587617" y="5225747"/>
            <a:ext cx="1312788" cy="259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05C427E6-3523-654F-B890-4CD69497E0D7}"/>
              </a:ext>
            </a:extLst>
          </p:cNvPr>
          <p:cNvCxnSpPr>
            <a:cxnSpLocks/>
            <a:stCxn id="33" idx="2"/>
            <a:endCxn id="23" idx="2"/>
          </p:cNvCxnSpPr>
          <p:nvPr/>
        </p:nvCxnSpPr>
        <p:spPr>
          <a:xfrm rot="5400000" flipH="1" flipV="1">
            <a:off x="6479059" y="2648464"/>
            <a:ext cx="61784" cy="7714735"/>
          </a:xfrm>
          <a:prstGeom prst="bentConnector3">
            <a:avLst>
              <a:gd name="adj1" fmla="val -36999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D71C654-EF4E-B448-8ED0-5E88CCE78282}"/>
              </a:ext>
            </a:extLst>
          </p:cNvPr>
          <p:cNvSpPr txBox="1"/>
          <p:nvPr/>
        </p:nvSpPr>
        <p:spPr>
          <a:xfrm>
            <a:off x="6214106" y="6474939"/>
            <a:ext cx="990977" cy="253916"/>
          </a:xfrm>
          <a:prstGeom prst="rect">
            <a:avLst/>
          </a:prstGeom>
          <a:noFill/>
        </p:spPr>
        <p:txBody>
          <a:bodyPr wrap="none" rtlCol="0">
            <a:spAutoFit/>
          </a:bodyPr>
          <a:lstStyle/>
          <a:p>
            <a:pPr algn="ctr"/>
            <a:r>
              <a:rPr lang="en-US" sz="1050"/>
              <a:t>JSON App data</a:t>
            </a:r>
          </a:p>
        </p:txBody>
      </p:sp>
      <p:sp>
        <p:nvSpPr>
          <p:cNvPr id="2" name="Footer Placeholder 1">
            <a:extLst>
              <a:ext uri="{FF2B5EF4-FFF2-40B4-BE49-F238E27FC236}">
                <a16:creationId xmlns:a16="http://schemas.microsoft.com/office/drawing/2014/main" id="{2A9192C1-CDB3-4AFA-B911-544E62D44935}"/>
              </a:ext>
            </a:extLst>
          </p:cNvPr>
          <p:cNvSpPr>
            <a:spLocks noGrp="1"/>
          </p:cNvSpPr>
          <p:nvPr>
            <p:ph type="ftr" sz="quarter" idx="11"/>
          </p:nvPr>
        </p:nvSpPr>
        <p:spPr>
          <a:xfrm>
            <a:off x="10563224" y="6463507"/>
            <a:ext cx="1757364" cy="394890"/>
          </a:xfrm>
        </p:spPr>
        <p:txBody>
          <a:bodyPr/>
          <a:lstStyle/>
          <a:p>
            <a:r>
              <a:rPr lang="en-US"/>
              <a:t>SRPMM Healthcare</a:t>
            </a:r>
          </a:p>
        </p:txBody>
      </p:sp>
      <p:sp>
        <p:nvSpPr>
          <p:cNvPr id="3" name="TextBox 2">
            <a:extLst>
              <a:ext uri="{FF2B5EF4-FFF2-40B4-BE49-F238E27FC236}">
                <a16:creationId xmlns:a16="http://schemas.microsoft.com/office/drawing/2014/main" id="{FD270887-4E03-4B96-8CFC-4CA243EFDEF0}"/>
              </a:ext>
            </a:extLst>
          </p:cNvPr>
          <p:cNvSpPr txBox="1"/>
          <p:nvPr/>
        </p:nvSpPr>
        <p:spPr>
          <a:xfrm>
            <a:off x="127842" y="22626"/>
            <a:ext cx="2966646" cy="400110"/>
          </a:xfrm>
          <a:prstGeom prst="rect">
            <a:avLst/>
          </a:prstGeom>
          <a:noFill/>
        </p:spPr>
        <p:txBody>
          <a:bodyPr wrap="none" rtlCol="0" anchor="t">
            <a:spAutoFit/>
          </a:bodyPr>
          <a:lstStyle/>
          <a:p>
            <a:r>
              <a:rPr lang="en-US" sz="2000" b="1" dirty="0">
                <a:cs typeface="Calibri"/>
              </a:rPr>
              <a:t>APP Server Data Exchange</a:t>
            </a:r>
          </a:p>
        </p:txBody>
      </p:sp>
    </p:spTree>
    <p:extLst>
      <p:ext uri="{BB962C8B-B14F-4D97-AF65-F5344CB8AC3E}">
        <p14:creationId xmlns:p14="http://schemas.microsoft.com/office/powerpoint/2010/main" val="220369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B4E3D8-420C-0547-8806-0DDABE4E4FF9}"/>
              </a:ext>
            </a:extLst>
          </p:cNvPr>
          <p:cNvSpPr txBox="1"/>
          <p:nvPr/>
        </p:nvSpPr>
        <p:spPr>
          <a:xfrm>
            <a:off x="185351" y="152022"/>
            <a:ext cx="4818114" cy="400110"/>
          </a:xfrm>
          <a:prstGeom prst="rect">
            <a:avLst/>
          </a:prstGeom>
          <a:noFill/>
        </p:spPr>
        <p:txBody>
          <a:bodyPr wrap="none" rtlCol="0" anchor="t">
            <a:spAutoFit/>
          </a:bodyPr>
          <a:lstStyle/>
          <a:p>
            <a:r>
              <a:rPr lang="en-US" sz="2000" b="1" dirty="0"/>
              <a:t>Identity &amp; Order </a:t>
            </a:r>
            <a:r>
              <a:rPr lang="en-US" sz="2000" b="1" dirty="0" err="1"/>
              <a:t>Fullfillment</a:t>
            </a:r>
            <a:r>
              <a:rPr lang="en-US" sz="2000" b="1" dirty="0"/>
              <a:t> Service in XML</a:t>
            </a:r>
            <a:endParaRPr lang="en-US" sz="2000" b="1" dirty="0">
              <a:cs typeface="Calibri"/>
            </a:endParaRPr>
          </a:p>
        </p:txBody>
      </p:sp>
      <p:sp>
        <p:nvSpPr>
          <p:cNvPr id="12" name="TextBox 11">
            <a:extLst>
              <a:ext uri="{FF2B5EF4-FFF2-40B4-BE49-F238E27FC236}">
                <a16:creationId xmlns:a16="http://schemas.microsoft.com/office/drawing/2014/main" id="{974CFF85-5EB4-8941-A1E0-B10213DAF229}"/>
              </a:ext>
            </a:extLst>
          </p:cNvPr>
          <p:cNvSpPr txBox="1"/>
          <p:nvPr/>
        </p:nvSpPr>
        <p:spPr>
          <a:xfrm>
            <a:off x="259692" y="902354"/>
            <a:ext cx="5471050" cy="5909310"/>
          </a:xfrm>
          <a:prstGeom prst="rect">
            <a:avLst/>
          </a:prstGeom>
          <a:noFill/>
        </p:spPr>
        <p:txBody>
          <a:bodyPr wrap="none" rtlCol="0">
            <a:spAutoFit/>
          </a:bodyPr>
          <a:lstStyle/>
          <a:p>
            <a:r>
              <a:rPr lang="en-US"/>
              <a:t>&lt;?xml version="1.0" encoding="UTF-8"?&gt;</a:t>
            </a:r>
          </a:p>
          <a:p>
            <a:r>
              <a:rPr lang="en-US"/>
              <a:t>&lt;Patient </a:t>
            </a:r>
            <a:r>
              <a:rPr lang="en-US" err="1"/>
              <a:t>xmlns</a:t>
            </a:r>
            <a:r>
              <a:rPr lang="en-US"/>
              <a:t>="http://</a:t>
            </a:r>
            <a:r>
              <a:rPr lang="en-US" err="1"/>
              <a:t>SRPMM.healthcare.org</a:t>
            </a:r>
            <a:r>
              <a:rPr lang="en-US"/>
              <a:t>/</a:t>
            </a:r>
            <a:r>
              <a:rPr lang="en-US" err="1"/>
              <a:t>fhir</a:t>
            </a:r>
            <a:r>
              <a:rPr lang="en-US"/>
              <a:t>"&gt;</a:t>
            </a:r>
          </a:p>
          <a:p>
            <a:r>
              <a:rPr lang="en-US"/>
              <a:t>  &lt;id value="f001"/&gt; </a:t>
            </a:r>
          </a:p>
          <a:p>
            <a:r>
              <a:rPr lang="en-US"/>
              <a:t>  &lt;use value="usual"/&gt; </a:t>
            </a:r>
          </a:p>
          <a:p>
            <a:r>
              <a:rPr lang="en-US"/>
              <a:t>    &lt;system value="urn:oid:2.116.40.1.113883.2.4.6.3"/&gt; </a:t>
            </a:r>
          </a:p>
          <a:p>
            <a:r>
              <a:rPr lang="en-US"/>
              <a:t>  &lt;!--     BSN identification system     --&gt;</a:t>
            </a:r>
          </a:p>
          <a:p>
            <a:r>
              <a:rPr lang="en-US"/>
              <a:t>    &lt;value value="728462983"/&gt; </a:t>
            </a:r>
          </a:p>
          <a:p>
            <a:r>
              <a:rPr lang="en-US"/>
              <a:t>  &lt;/identifier&gt; </a:t>
            </a:r>
          </a:p>
          <a:p>
            <a:r>
              <a:rPr lang="en-US"/>
              <a:t>  &lt;identifier&gt; </a:t>
            </a:r>
          </a:p>
          <a:p>
            <a:r>
              <a:rPr lang="en-US"/>
              <a:t>    &lt;use value="usual"/&gt; </a:t>
            </a:r>
          </a:p>
          <a:p>
            <a:r>
              <a:rPr lang="en-US"/>
              <a:t>    &lt;system value="urn:oid:2.116.40.1.113883.2.4.6.3"/&gt; </a:t>
            </a:r>
          </a:p>
          <a:p>
            <a:r>
              <a:rPr lang="en-US"/>
              <a:t>  &lt;!--     BSN identification system     --&gt;</a:t>
            </a:r>
          </a:p>
          <a:p>
            <a:r>
              <a:rPr lang="en-US"/>
              <a:t>  &lt;/identifier&gt; </a:t>
            </a:r>
          </a:p>
          <a:p>
            <a:r>
              <a:rPr lang="en-US"/>
              <a:t>  &lt;active value="true"/&gt; </a:t>
            </a:r>
          </a:p>
          <a:p>
            <a:r>
              <a:rPr lang="en-US"/>
              <a:t>  &lt;name&gt; </a:t>
            </a:r>
          </a:p>
          <a:p>
            <a:r>
              <a:rPr lang="en-US"/>
              <a:t>    &lt;use value="usual"/&gt; </a:t>
            </a:r>
          </a:p>
          <a:p>
            <a:r>
              <a:rPr lang="en-US"/>
              <a:t>    &lt;family value="Brown"/&gt; </a:t>
            </a:r>
          </a:p>
          <a:p>
            <a:r>
              <a:rPr lang="en-US"/>
              <a:t>    &lt;given value="Louis"/&gt; </a:t>
            </a:r>
          </a:p>
          <a:p>
            <a:r>
              <a:rPr lang="en-US"/>
              <a:t>    &lt;suffix value="</a:t>
            </a:r>
            <a:r>
              <a:rPr lang="en-US" err="1"/>
              <a:t>Mr</a:t>
            </a:r>
            <a:r>
              <a:rPr lang="en-US"/>
              <a:t>"/&gt; </a:t>
            </a:r>
          </a:p>
          <a:p>
            <a:r>
              <a:rPr lang="en-US"/>
              <a:t>  &lt;/name&gt; </a:t>
            </a:r>
          </a:p>
          <a:p>
            <a:r>
              <a:rPr lang="en-US"/>
              <a:t>  &lt;telecom&gt; </a:t>
            </a:r>
          </a:p>
        </p:txBody>
      </p:sp>
      <p:sp>
        <p:nvSpPr>
          <p:cNvPr id="13" name="TextBox 12">
            <a:extLst>
              <a:ext uri="{FF2B5EF4-FFF2-40B4-BE49-F238E27FC236}">
                <a16:creationId xmlns:a16="http://schemas.microsoft.com/office/drawing/2014/main" id="{9CA0B735-4BA9-574F-AB3C-69CCE21DA0DA}"/>
              </a:ext>
            </a:extLst>
          </p:cNvPr>
          <p:cNvSpPr txBox="1"/>
          <p:nvPr/>
        </p:nvSpPr>
        <p:spPr>
          <a:xfrm>
            <a:off x="5887061" y="152022"/>
            <a:ext cx="6304939" cy="7017306"/>
          </a:xfrm>
          <a:prstGeom prst="rect">
            <a:avLst/>
          </a:prstGeom>
          <a:noFill/>
        </p:spPr>
        <p:txBody>
          <a:bodyPr wrap="square" rtlCol="0">
            <a:spAutoFit/>
          </a:bodyPr>
          <a:lstStyle/>
          <a:p>
            <a:r>
              <a:rPr lang="en-US"/>
              <a:t> &lt;system value="phone"/&gt; </a:t>
            </a:r>
          </a:p>
          <a:p>
            <a:r>
              <a:rPr lang="en-US"/>
              <a:t>    &lt;value value="12578544221"/&gt; </a:t>
            </a:r>
          </a:p>
          <a:p>
            <a:r>
              <a:rPr lang="en-US"/>
              <a:t>    &lt;use value="mobile"/&gt; </a:t>
            </a:r>
          </a:p>
          <a:p>
            <a:r>
              <a:rPr lang="en-US"/>
              <a:t>  &lt;/telecom&gt; </a:t>
            </a:r>
          </a:p>
          <a:p>
            <a:r>
              <a:rPr lang="en-US"/>
              <a:t>  &lt;telecom&gt; </a:t>
            </a:r>
          </a:p>
          <a:p>
            <a:r>
              <a:rPr lang="en-US"/>
              <a:t>    &lt;system value="email"/&gt; </a:t>
            </a:r>
          </a:p>
          <a:p>
            <a:r>
              <a:rPr lang="en-US"/>
              <a:t>    &lt;value value="</a:t>
            </a:r>
            <a:r>
              <a:rPr lang="en-US" err="1"/>
              <a:t>louis.browndonotaccept@gmail.com</a:t>
            </a:r>
            <a:r>
              <a:rPr lang="en-US"/>
              <a:t>"/&gt; </a:t>
            </a:r>
          </a:p>
          <a:p>
            <a:r>
              <a:rPr lang="en-US"/>
              <a:t>    &lt;use value="home"/&gt; </a:t>
            </a:r>
          </a:p>
          <a:p>
            <a:r>
              <a:rPr lang="en-US"/>
              <a:t>  &lt;/telecom&gt; </a:t>
            </a:r>
          </a:p>
          <a:p>
            <a:r>
              <a:rPr lang="en-US"/>
              <a:t>  &lt;gender value="male"/&gt; </a:t>
            </a:r>
          </a:p>
          <a:p>
            <a:r>
              <a:rPr lang="en-US"/>
              <a:t>  &lt;</a:t>
            </a:r>
            <a:r>
              <a:rPr lang="en-US" err="1"/>
              <a:t>birthDate</a:t>
            </a:r>
            <a:r>
              <a:rPr lang="en-US"/>
              <a:t> value="1984-11-17"/&gt; </a:t>
            </a:r>
          </a:p>
          <a:p>
            <a:r>
              <a:rPr lang="en-US"/>
              <a:t>  &lt;</a:t>
            </a:r>
            <a:r>
              <a:rPr lang="en-US" err="1"/>
              <a:t>deceasedBoolean</a:t>
            </a:r>
            <a:r>
              <a:rPr lang="en-US"/>
              <a:t> value="false"/&gt; </a:t>
            </a:r>
          </a:p>
          <a:p>
            <a:r>
              <a:rPr lang="en-US"/>
              <a:t>  &lt;address&gt; </a:t>
            </a:r>
          </a:p>
          <a:p>
            <a:r>
              <a:rPr lang="en-US"/>
              <a:t>    &lt;use value="home"/&gt; </a:t>
            </a:r>
          </a:p>
          <a:p>
            <a:r>
              <a:rPr lang="en-US"/>
              <a:t>    &lt;line value="326 Market St"/&gt; </a:t>
            </a:r>
          </a:p>
          <a:p>
            <a:r>
              <a:rPr lang="en-US"/>
              <a:t>    &lt;city value="Harrisburg"/&gt; </a:t>
            </a:r>
          </a:p>
          <a:p>
            <a:r>
              <a:rPr lang="en-US"/>
              <a:t>    &lt;</a:t>
            </a:r>
            <a:r>
              <a:rPr lang="en-US" err="1"/>
              <a:t>postalCode</a:t>
            </a:r>
            <a:r>
              <a:rPr lang="en-US"/>
              <a:t> value="17101"/&gt; </a:t>
            </a:r>
          </a:p>
          <a:p>
            <a:r>
              <a:rPr lang="en-US"/>
              <a:t>    &lt;country value="USA"/&gt; </a:t>
            </a:r>
          </a:p>
          <a:p>
            <a:r>
              <a:rPr lang="en-US"/>
              <a:t>  &lt;!--      Codes     --&gt;</a:t>
            </a:r>
          </a:p>
          <a:p>
            <a:r>
              <a:rPr lang="en-US"/>
              <a:t>  &lt;/address&gt; </a:t>
            </a:r>
          </a:p>
          <a:p>
            <a:r>
              <a:rPr lang="en-US"/>
              <a:t>  &lt;</a:t>
            </a:r>
            <a:r>
              <a:rPr lang="en-US" err="1"/>
              <a:t>maritalStatus</a:t>
            </a:r>
            <a:r>
              <a:rPr lang="en-US"/>
              <a:t>&gt; </a:t>
            </a:r>
          </a:p>
          <a:p>
            <a:r>
              <a:rPr lang="en-US"/>
              <a:t>    &lt;coding&gt; </a:t>
            </a:r>
          </a:p>
          <a:p>
            <a:r>
              <a:rPr lang="en-US"/>
              <a:t>      &lt;system value="http://</a:t>
            </a:r>
            <a:r>
              <a:rPr lang="en-US" err="1"/>
              <a:t>srpmm.healthcare.org</a:t>
            </a:r>
            <a:r>
              <a:rPr lang="en-US"/>
              <a:t>/</a:t>
            </a:r>
            <a:r>
              <a:rPr lang="en-US" err="1"/>
              <a:t>CodeSystem</a:t>
            </a:r>
            <a:r>
              <a:rPr lang="en-US"/>
              <a:t>/</a:t>
            </a:r>
            <a:r>
              <a:rPr lang="en-US" err="1"/>
              <a:t>MaritalStatus</a:t>
            </a:r>
            <a:r>
              <a:rPr lang="en-US"/>
              <a:t>"/&gt; </a:t>
            </a:r>
          </a:p>
        </p:txBody>
      </p:sp>
      <p:sp>
        <p:nvSpPr>
          <p:cNvPr id="2" name="Footer Placeholder 1">
            <a:extLst>
              <a:ext uri="{FF2B5EF4-FFF2-40B4-BE49-F238E27FC236}">
                <a16:creationId xmlns:a16="http://schemas.microsoft.com/office/drawing/2014/main" id="{4CEDE4A8-5F12-4339-B123-70E1D08624E2}"/>
              </a:ext>
            </a:extLst>
          </p:cNvPr>
          <p:cNvSpPr>
            <a:spLocks noGrp="1"/>
          </p:cNvSpPr>
          <p:nvPr>
            <p:ph type="ftr" sz="quarter" idx="11"/>
          </p:nvPr>
        </p:nvSpPr>
        <p:spPr>
          <a:xfrm>
            <a:off x="2380" y="6427788"/>
            <a:ext cx="1697833" cy="430609"/>
          </a:xfrm>
        </p:spPr>
        <p:txBody>
          <a:bodyPr/>
          <a:lstStyle/>
          <a:p>
            <a:r>
              <a:rPr lang="en-US"/>
              <a:t>SRPMM Healthcare</a:t>
            </a:r>
          </a:p>
        </p:txBody>
      </p:sp>
    </p:spTree>
    <p:extLst>
      <p:ext uri="{BB962C8B-B14F-4D97-AF65-F5344CB8AC3E}">
        <p14:creationId xmlns:p14="http://schemas.microsoft.com/office/powerpoint/2010/main" val="2911098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EF7A8A-8D57-7048-98AA-9924735C0731}"/>
              </a:ext>
            </a:extLst>
          </p:cNvPr>
          <p:cNvSpPr txBox="1"/>
          <p:nvPr/>
        </p:nvSpPr>
        <p:spPr>
          <a:xfrm>
            <a:off x="556054" y="394692"/>
            <a:ext cx="6067168" cy="6463308"/>
          </a:xfrm>
          <a:prstGeom prst="rect">
            <a:avLst/>
          </a:prstGeom>
          <a:noFill/>
        </p:spPr>
        <p:txBody>
          <a:bodyPr wrap="square" rtlCol="0">
            <a:spAutoFit/>
          </a:bodyPr>
          <a:lstStyle/>
          <a:p>
            <a:r>
              <a:rPr lang="en-US"/>
              <a:t> &lt;code value="M"/&gt; </a:t>
            </a:r>
          </a:p>
          <a:p>
            <a:r>
              <a:rPr lang="en-US"/>
              <a:t>      &lt;display value="Married"/&gt; </a:t>
            </a:r>
          </a:p>
          <a:p>
            <a:r>
              <a:rPr lang="en-US"/>
              <a:t>    &lt;/coding&gt; </a:t>
            </a:r>
          </a:p>
          <a:p>
            <a:r>
              <a:rPr lang="en-US"/>
              <a:t>    &lt;text value="</a:t>
            </a:r>
            <a:r>
              <a:rPr lang="en-US" err="1"/>
              <a:t>Getrouwd</a:t>
            </a:r>
            <a:r>
              <a:rPr lang="en-US"/>
              <a:t>"/&gt; </a:t>
            </a:r>
          </a:p>
          <a:p>
            <a:r>
              <a:rPr lang="en-US"/>
              <a:t>  &lt;/</a:t>
            </a:r>
            <a:r>
              <a:rPr lang="en-US" err="1"/>
              <a:t>maritalStatus</a:t>
            </a:r>
            <a:r>
              <a:rPr lang="en-US"/>
              <a:t>&gt; </a:t>
            </a:r>
          </a:p>
          <a:p>
            <a:r>
              <a:rPr lang="en-US"/>
              <a:t>  &lt;</a:t>
            </a:r>
            <a:r>
              <a:rPr lang="en-US" err="1"/>
              <a:t>multipleBirthBoolean</a:t>
            </a:r>
            <a:r>
              <a:rPr lang="en-US"/>
              <a:t> value="true"/&gt; </a:t>
            </a:r>
          </a:p>
          <a:p>
            <a:r>
              <a:rPr lang="en-US"/>
              <a:t>  &lt;contact&gt; </a:t>
            </a:r>
          </a:p>
          <a:p>
            <a:r>
              <a:rPr lang="en-US"/>
              <a:t>    &lt;relationship&gt; </a:t>
            </a:r>
          </a:p>
          <a:p>
            <a:r>
              <a:rPr lang="en-US"/>
              <a:t>      &lt;coding&gt; </a:t>
            </a:r>
          </a:p>
          <a:p>
            <a:r>
              <a:rPr lang="en-US"/>
              <a:t>        &lt;system value="http://</a:t>
            </a:r>
            <a:r>
              <a:rPr lang="en-US" err="1"/>
              <a:t>srpmm.healthcare.org</a:t>
            </a:r>
            <a:r>
              <a:rPr lang="en-US"/>
              <a:t>/</a:t>
            </a:r>
            <a:r>
              <a:rPr lang="en-US" err="1"/>
              <a:t>CodeSystem</a:t>
            </a:r>
            <a:r>
              <a:rPr lang="en-US"/>
              <a:t>/v2-0131"/&gt; </a:t>
            </a:r>
          </a:p>
          <a:p>
            <a:r>
              <a:rPr lang="en-US"/>
              <a:t>        &lt;code value="C"/&gt; </a:t>
            </a:r>
          </a:p>
          <a:p>
            <a:r>
              <a:rPr lang="en-US"/>
              <a:t>      &lt;/coding&gt; </a:t>
            </a:r>
          </a:p>
          <a:p>
            <a:r>
              <a:rPr lang="en-US"/>
              <a:t>    &lt;/relationship&gt; </a:t>
            </a:r>
          </a:p>
          <a:p>
            <a:r>
              <a:rPr lang="en-US"/>
              <a:t>    &lt;name&gt; </a:t>
            </a:r>
          </a:p>
          <a:p>
            <a:r>
              <a:rPr lang="en-US"/>
              <a:t>      &lt;use value="usual"/&gt; </a:t>
            </a:r>
          </a:p>
          <a:p>
            <a:r>
              <a:rPr lang="en-US"/>
              <a:t>      &lt;family value="Banks"/&gt; </a:t>
            </a:r>
          </a:p>
          <a:p>
            <a:r>
              <a:rPr lang="en-US"/>
              <a:t>      &lt;given value="Sarah"/&gt; </a:t>
            </a:r>
          </a:p>
          <a:p>
            <a:r>
              <a:rPr lang="en-US"/>
              <a:t>    &lt;/name&gt; </a:t>
            </a:r>
          </a:p>
          <a:p>
            <a:r>
              <a:rPr lang="en-US"/>
              <a:t>    &lt;telecom&gt; </a:t>
            </a:r>
          </a:p>
          <a:p>
            <a:r>
              <a:rPr lang="en-US"/>
              <a:t>      &lt;system value="phone"/&gt; </a:t>
            </a:r>
          </a:p>
          <a:p>
            <a:r>
              <a:rPr lang="en-US"/>
              <a:t>      &lt;value value="1215474852"/&gt; </a:t>
            </a:r>
          </a:p>
          <a:p>
            <a:endParaRPr lang="en-US"/>
          </a:p>
        </p:txBody>
      </p:sp>
      <p:sp>
        <p:nvSpPr>
          <p:cNvPr id="5" name="TextBox 4">
            <a:extLst>
              <a:ext uri="{FF2B5EF4-FFF2-40B4-BE49-F238E27FC236}">
                <a16:creationId xmlns:a16="http://schemas.microsoft.com/office/drawing/2014/main" id="{5D3E094B-30E0-1048-B025-21344FA18508}"/>
              </a:ext>
            </a:extLst>
          </p:cNvPr>
          <p:cNvSpPr txBox="1"/>
          <p:nvPr/>
        </p:nvSpPr>
        <p:spPr>
          <a:xfrm>
            <a:off x="7117493" y="394692"/>
            <a:ext cx="4420121" cy="5632311"/>
          </a:xfrm>
          <a:prstGeom prst="rect">
            <a:avLst/>
          </a:prstGeom>
          <a:noFill/>
        </p:spPr>
        <p:txBody>
          <a:bodyPr wrap="none" rtlCol="0">
            <a:spAutoFit/>
          </a:bodyPr>
          <a:lstStyle/>
          <a:p>
            <a:r>
              <a:rPr lang="en-US"/>
              <a:t> &lt;use value="mobile"/&gt; </a:t>
            </a:r>
          </a:p>
          <a:p>
            <a:r>
              <a:rPr lang="en-US"/>
              <a:t>    &lt;/telecom&gt; </a:t>
            </a:r>
          </a:p>
          <a:p>
            <a:r>
              <a:rPr lang="en-US"/>
              <a:t>  &lt;/contact&gt; </a:t>
            </a:r>
          </a:p>
          <a:p>
            <a:r>
              <a:rPr lang="en-US"/>
              <a:t>  &lt;communication&gt; </a:t>
            </a:r>
          </a:p>
          <a:p>
            <a:r>
              <a:rPr lang="en-US"/>
              <a:t>    &lt;language&gt; </a:t>
            </a:r>
          </a:p>
          <a:p>
            <a:r>
              <a:rPr lang="en-US"/>
              <a:t>      &lt;coding&gt; </a:t>
            </a:r>
          </a:p>
          <a:p>
            <a:r>
              <a:rPr lang="en-US"/>
              <a:t>        &lt;system value="urn:ietf:bcp:47"/&gt; </a:t>
            </a:r>
          </a:p>
          <a:p>
            <a:r>
              <a:rPr lang="en-US"/>
              <a:t>      &lt;!--     language tag     --&gt;</a:t>
            </a:r>
          </a:p>
          <a:p>
            <a:r>
              <a:rPr lang="en-US"/>
              <a:t>        &lt;code value="</a:t>
            </a:r>
            <a:r>
              <a:rPr lang="en-US" err="1"/>
              <a:t>nl</a:t>
            </a:r>
            <a:r>
              <a:rPr lang="en-US"/>
              <a:t>"/&gt; </a:t>
            </a:r>
          </a:p>
          <a:p>
            <a:r>
              <a:rPr lang="en-US"/>
              <a:t>        &lt;display value="</a:t>
            </a:r>
            <a:r>
              <a:rPr lang="en-US" err="1"/>
              <a:t>Englist</a:t>
            </a:r>
            <a:r>
              <a:rPr lang="en-US"/>
              <a:t>"/&gt; </a:t>
            </a:r>
          </a:p>
          <a:p>
            <a:r>
              <a:rPr lang="en-US"/>
              <a:t>      &lt;/coding&gt; </a:t>
            </a:r>
          </a:p>
          <a:p>
            <a:r>
              <a:rPr lang="en-US"/>
              <a:t>      &lt;text value="United States of America"/&gt; </a:t>
            </a:r>
          </a:p>
          <a:p>
            <a:r>
              <a:rPr lang="en-US"/>
              <a:t>    &lt;/language&gt; </a:t>
            </a:r>
          </a:p>
          <a:p>
            <a:r>
              <a:rPr lang="en-US"/>
              <a:t>    &lt;preferred value="true"/&gt; </a:t>
            </a:r>
          </a:p>
          <a:p>
            <a:r>
              <a:rPr lang="en-US"/>
              <a:t>  &lt;/communication&gt; </a:t>
            </a:r>
          </a:p>
          <a:p>
            <a:r>
              <a:rPr lang="en-US"/>
              <a:t>  &lt;</a:t>
            </a:r>
            <a:r>
              <a:rPr lang="en-US" err="1"/>
              <a:t>managingOrganization</a:t>
            </a:r>
            <a:r>
              <a:rPr lang="en-US"/>
              <a:t>&gt; </a:t>
            </a:r>
          </a:p>
          <a:p>
            <a:r>
              <a:rPr lang="en-US"/>
              <a:t>    &lt;reference value="Organization/f0001"/&gt; </a:t>
            </a:r>
          </a:p>
          <a:p>
            <a:r>
              <a:rPr lang="en-US"/>
              <a:t>    &lt;display value="No Medical Centre"/&gt; </a:t>
            </a:r>
          </a:p>
          <a:p>
            <a:r>
              <a:rPr lang="en-US"/>
              <a:t>  &lt;/</a:t>
            </a:r>
            <a:r>
              <a:rPr lang="en-US" err="1"/>
              <a:t>managingOrganization</a:t>
            </a:r>
            <a:r>
              <a:rPr lang="en-US"/>
              <a:t>&gt; </a:t>
            </a:r>
          </a:p>
          <a:p>
            <a:r>
              <a:rPr lang="en-US"/>
              <a:t>&lt;/Patient&gt; </a:t>
            </a:r>
          </a:p>
        </p:txBody>
      </p:sp>
      <p:sp>
        <p:nvSpPr>
          <p:cNvPr id="2" name="Footer Placeholder 1">
            <a:extLst>
              <a:ext uri="{FF2B5EF4-FFF2-40B4-BE49-F238E27FC236}">
                <a16:creationId xmlns:a16="http://schemas.microsoft.com/office/drawing/2014/main" id="{81B8A35B-2D7A-443D-A681-3275337B0226}"/>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335624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CBFB7-F65A-41E1-BB18-21999108E2B5}"/>
              </a:ext>
            </a:extLst>
          </p:cNvPr>
          <p:cNvSpPr>
            <a:spLocks noGrp="1"/>
          </p:cNvSpPr>
          <p:nvPr>
            <p:ph type="title"/>
          </p:nvPr>
        </p:nvSpPr>
        <p:spPr>
          <a:xfrm>
            <a:off x="5542913" y="100644"/>
            <a:ext cx="6603838" cy="1070897"/>
          </a:xfrm>
        </p:spPr>
        <p:txBody>
          <a:bodyPr vert="horz" lIns="91440" tIns="45720" rIns="91440" bIns="45720" rtlCol="0" anchor="t">
            <a:noAutofit/>
          </a:bodyPr>
          <a:lstStyle/>
          <a:p>
            <a:r>
              <a:rPr lang="en-US" sz="5400" b="1">
                <a:solidFill>
                  <a:schemeClr val="tx2"/>
                </a:solidFill>
                <a:latin typeface="Century Gothic"/>
                <a:cs typeface="Calibri"/>
              </a:rPr>
              <a:t>Team</a:t>
            </a:r>
            <a:r>
              <a:rPr lang="en-US" sz="5400" b="1">
                <a:solidFill>
                  <a:schemeClr val="tx2"/>
                </a:solidFill>
                <a:latin typeface="Century Gothic"/>
                <a:cs typeface="Calibri Light"/>
              </a:rPr>
              <a:t> Contribution</a:t>
            </a:r>
            <a:endParaRPr lang="en-US" sz="5400">
              <a:solidFill>
                <a:schemeClr val="tx2"/>
              </a:solidFill>
              <a:latin typeface="Century Gothic"/>
              <a:cs typeface="Calibri"/>
            </a:endParaRPr>
          </a:p>
        </p:txBody>
      </p:sp>
      <p:pic>
        <p:nvPicPr>
          <p:cNvPr id="7" name="Graphic 6" descr="Users">
            <a:extLst>
              <a:ext uri="{FF2B5EF4-FFF2-40B4-BE49-F238E27FC236}">
                <a16:creationId xmlns:a16="http://schemas.microsoft.com/office/drawing/2014/main" id="{A08E3BA1-179F-4561-B5B2-5D0261A1DA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3355948" cy="3355948"/>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24"/>
            <a:ext cx="6165116" cy="6858026"/>
            <a:chOff x="305" y="-24"/>
            <a:chExt cx="6165116" cy="6858026"/>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24"/>
              <a:ext cx="5024238"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a:extLst>
              <a:ext uri="{FF2B5EF4-FFF2-40B4-BE49-F238E27FC236}">
                <a16:creationId xmlns:a16="http://schemas.microsoft.com/office/drawing/2014/main" id="{8F03F2D0-47DE-4DE3-9467-FAB650B12126}"/>
              </a:ext>
            </a:extLst>
          </p:cNvPr>
          <p:cNvGraphicFramePr>
            <a:graphicFrameLocks noGrp="1"/>
          </p:cNvGraphicFramePr>
          <p:nvPr>
            <p:extLst>
              <p:ext uri="{D42A27DB-BD31-4B8C-83A1-F6EECF244321}">
                <p14:modId xmlns:p14="http://schemas.microsoft.com/office/powerpoint/2010/main" val="2422737334"/>
              </p:ext>
            </p:extLst>
          </p:nvPr>
        </p:nvGraphicFramePr>
        <p:xfrm>
          <a:off x="6221015" y="1553765"/>
          <a:ext cx="5835151" cy="4155038"/>
        </p:xfrm>
        <a:graphic>
          <a:graphicData uri="http://schemas.openxmlformats.org/drawingml/2006/table">
            <a:tbl>
              <a:tblPr firstRow="1" bandRow="1">
                <a:tableStyleId>{5C22544A-7EE6-4342-B048-85BDC9FD1C3A}</a:tableStyleId>
              </a:tblPr>
              <a:tblGrid>
                <a:gridCol w="3701690">
                  <a:extLst>
                    <a:ext uri="{9D8B030D-6E8A-4147-A177-3AD203B41FA5}">
                      <a16:colId xmlns:a16="http://schemas.microsoft.com/office/drawing/2014/main" val="1941523426"/>
                    </a:ext>
                  </a:extLst>
                </a:gridCol>
                <a:gridCol w="2133461">
                  <a:extLst>
                    <a:ext uri="{9D8B030D-6E8A-4147-A177-3AD203B41FA5}">
                      <a16:colId xmlns:a16="http://schemas.microsoft.com/office/drawing/2014/main" val="1150205369"/>
                    </a:ext>
                  </a:extLst>
                </a:gridCol>
              </a:tblGrid>
              <a:tr h="773906">
                <a:tc>
                  <a:txBody>
                    <a:bodyPr/>
                    <a:lstStyle/>
                    <a:p>
                      <a:pPr marL="0" algn="ctr" rtl="0" eaLnBrk="1" fontAlgn="ctr" latinLnBrk="0" hangingPunct="1">
                        <a:spcBef>
                          <a:spcPts val="0"/>
                        </a:spcBef>
                        <a:spcAft>
                          <a:spcPts val="0"/>
                        </a:spcAft>
                      </a:pPr>
                      <a:r>
                        <a:rPr lang="en-US" sz="2000" b="1" kern="1200">
                          <a:solidFill>
                            <a:srgbClr val="FFC000"/>
                          </a:solidFill>
                          <a:effectLst/>
                          <a:latin typeface="Century Gothic"/>
                        </a:rPr>
                        <a:t>Team Member</a:t>
                      </a:r>
                      <a:endParaRPr lang="en-US" b="1">
                        <a:solidFill>
                          <a:srgbClr val="FFC000"/>
                        </a:solidFill>
                        <a:effectLst/>
                        <a:latin typeface="Century Gothic"/>
                      </a:endParaRPr>
                    </a:p>
                  </a:txBody>
                  <a:tcPr marL="0" marR="0" marT="0" marB="0" anchor="ctr"/>
                </a:tc>
                <a:tc>
                  <a:txBody>
                    <a:bodyPr/>
                    <a:lstStyle/>
                    <a:p>
                      <a:pPr marL="0" algn="ctr" rtl="0" eaLnBrk="1" fontAlgn="ctr" latinLnBrk="0" hangingPunct="1">
                        <a:spcBef>
                          <a:spcPts val="0"/>
                        </a:spcBef>
                        <a:spcAft>
                          <a:spcPts val="0"/>
                        </a:spcAft>
                      </a:pPr>
                      <a:r>
                        <a:rPr lang="en-US" sz="2000" b="1" kern="1200">
                          <a:solidFill>
                            <a:srgbClr val="FFC000"/>
                          </a:solidFill>
                          <a:effectLst/>
                          <a:latin typeface="Century Gothic"/>
                        </a:rPr>
                        <a:t>Contribution %</a:t>
                      </a:r>
                      <a:endParaRPr lang="en-US" b="1">
                        <a:solidFill>
                          <a:srgbClr val="FFC000"/>
                        </a:solidFill>
                        <a:effectLst/>
                        <a:latin typeface="Century Gothic"/>
                      </a:endParaRPr>
                    </a:p>
                  </a:txBody>
                  <a:tcPr marL="0" marR="0" marT="0" marB="0" anchor="ctr"/>
                </a:tc>
                <a:extLst>
                  <a:ext uri="{0D108BD9-81ED-4DB2-BD59-A6C34878D82A}">
                    <a16:rowId xmlns:a16="http://schemas.microsoft.com/office/drawing/2014/main" val="1392451185"/>
                  </a:ext>
                </a:extLst>
              </a:tr>
              <a:tr h="649794">
                <a:tc>
                  <a:txBody>
                    <a:bodyPr/>
                    <a:lstStyle/>
                    <a:p>
                      <a:pPr marL="0" algn="ctr" rtl="0" eaLnBrk="1" latinLnBrk="0" hangingPunct="1">
                        <a:spcBef>
                          <a:spcPts val="0"/>
                        </a:spcBef>
                        <a:spcAft>
                          <a:spcPts val="0"/>
                        </a:spcAft>
                      </a:pPr>
                      <a:r>
                        <a:rPr lang="en-US" sz="2000" b="1" kern="1200" cap="small" err="1">
                          <a:solidFill>
                            <a:schemeClr val="tx1"/>
                          </a:solidFill>
                          <a:effectLst/>
                          <a:latin typeface="Century Gothic"/>
                        </a:rPr>
                        <a:t>Rajan</a:t>
                      </a:r>
                      <a:r>
                        <a:rPr lang="en-US" sz="2000" b="1" kern="1200" cap="small">
                          <a:solidFill>
                            <a:schemeClr val="tx1"/>
                          </a:solidFill>
                          <a:effectLst/>
                          <a:latin typeface="Century Gothic"/>
                        </a:rPr>
                        <a:t> </a:t>
                      </a:r>
                      <a:r>
                        <a:rPr lang="en-US" sz="2000" b="1" kern="1200" cap="small" err="1">
                          <a:solidFill>
                            <a:schemeClr val="tx1"/>
                          </a:solidFill>
                          <a:effectLst/>
                          <a:latin typeface="Century Gothic"/>
                        </a:rPr>
                        <a:t>Pawar</a:t>
                      </a:r>
                      <a:endParaRPr lang="en-US" b="1">
                        <a:solidFill>
                          <a:schemeClr val="tx1"/>
                        </a:solidFill>
                        <a:effectLst/>
                        <a:latin typeface="Century Gothic"/>
                      </a:endParaRPr>
                    </a:p>
                  </a:txBody>
                  <a:tcPr marL="0" marR="0" marT="0" marB="0" anchor="ctr"/>
                </a:tc>
                <a:tc>
                  <a:txBody>
                    <a:bodyPr/>
                    <a:lstStyle/>
                    <a:p>
                      <a:pPr marL="0" algn="ctr" rtl="0" eaLnBrk="1" fontAlgn="ctr" latinLnBrk="0" hangingPunct="1">
                        <a:spcBef>
                          <a:spcPts val="0"/>
                        </a:spcBef>
                        <a:spcAft>
                          <a:spcPts val="0"/>
                        </a:spcAft>
                      </a:pPr>
                      <a:r>
                        <a:rPr lang="en-US" sz="2000" b="1" kern="1200">
                          <a:solidFill>
                            <a:schemeClr val="tx1"/>
                          </a:solidFill>
                          <a:effectLst/>
                          <a:latin typeface="Century Gothic"/>
                        </a:rPr>
                        <a:t>20%</a:t>
                      </a:r>
                      <a:endParaRPr lang="en-US" b="1">
                        <a:solidFill>
                          <a:schemeClr val="tx1"/>
                        </a:solidFill>
                        <a:effectLst/>
                        <a:latin typeface="Century Gothic"/>
                      </a:endParaRPr>
                    </a:p>
                  </a:txBody>
                  <a:tcPr marL="0" marR="0" marT="0" marB="0" anchor="ctr"/>
                </a:tc>
                <a:extLst>
                  <a:ext uri="{0D108BD9-81ED-4DB2-BD59-A6C34878D82A}">
                    <a16:rowId xmlns:a16="http://schemas.microsoft.com/office/drawing/2014/main" val="3083528031"/>
                  </a:ext>
                </a:extLst>
              </a:tr>
              <a:tr h="649794">
                <a:tc>
                  <a:txBody>
                    <a:bodyPr/>
                    <a:lstStyle/>
                    <a:p>
                      <a:pPr marL="0" algn="ctr" rtl="0" eaLnBrk="1" latinLnBrk="0" hangingPunct="1">
                        <a:spcBef>
                          <a:spcPts val="0"/>
                        </a:spcBef>
                        <a:spcAft>
                          <a:spcPts val="0"/>
                        </a:spcAft>
                      </a:pPr>
                      <a:r>
                        <a:rPr lang="en-US" sz="2000" b="1" kern="1200" cap="small">
                          <a:solidFill>
                            <a:schemeClr val="tx1"/>
                          </a:solidFill>
                          <a:effectLst/>
                          <a:latin typeface="Century Gothic"/>
                        </a:rPr>
                        <a:t>Prithvi Anand </a:t>
                      </a:r>
                      <a:r>
                        <a:rPr lang="en-US" sz="2000" b="1" kern="1200" cap="small" err="1">
                          <a:solidFill>
                            <a:schemeClr val="tx1"/>
                          </a:solidFill>
                          <a:effectLst/>
                          <a:latin typeface="Century Gothic"/>
                        </a:rPr>
                        <a:t>Vadapally</a:t>
                      </a:r>
                      <a:endParaRPr lang="en-US" b="1">
                        <a:solidFill>
                          <a:schemeClr val="tx1"/>
                        </a:solidFill>
                        <a:effectLst/>
                        <a:latin typeface="Century Gothic"/>
                      </a:endParaRPr>
                    </a:p>
                  </a:txBody>
                  <a:tcPr marL="0" marR="0" marT="0" marB="0" anchor="ctr"/>
                </a:tc>
                <a:tc>
                  <a:txBody>
                    <a:bodyPr/>
                    <a:lstStyle/>
                    <a:p>
                      <a:pPr marL="0" algn="ctr" rtl="0" eaLnBrk="1" fontAlgn="ctr" latinLnBrk="0" hangingPunct="1">
                        <a:spcBef>
                          <a:spcPts val="0"/>
                        </a:spcBef>
                        <a:spcAft>
                          <a:spcPts val="0"/>
                        </a:spcAft>
                      </a:pPr>
                      <a:r>
                        <a:rPr lang="en-US" sz="2000" b="1" kern="1200">
                          <a:solidFill>
                            <a:schemeClr val="tx1"/>
                          </a:solidFill>
                          <a:effectLst/>
                          <a:latin typeface="Century Gothic"/>
                        </a:rPr>
                        <a:t>20%</a:t>
                      </a:r>
                      <a:endParaRPr lang="en-US" b="1">
                        <a:solidFill>
                          <a:schemeClr val="tx1"/>
                        </a:solidFill>
                        <a:effectLst/>
                        <a:latin typeface="Century Gothic"/>
                      </a:endParaRPr>
                    </a:p>
                  </a:txBody>
                  <a:tcPr marL="0" marR="0" marT="0" marB="0" anchor="ctr"/>
                </a:tc>
                <a:extLst>
                  <a:ext uri="{0D108BD9-81ED-4DB2-BD59-A6C34878D82A}">
                    <a16:rowId xmlns:a16="http://schemas.microsoft.com/office/drawing/2014/main" val="3798303827"/>
                  </a:ext>
                </a:extLst>
              </a:tr>
              <a:tr h="781956">
                <a:tc>
                  <a:txBody>
                    <a:bodyPr/>
                    <a:lstStyle/>
                    <a:p>
                      <a:pPr marL="0" algn="ctr" rtl="0" eaLnBrk="1" latinLnBrk="0" hangingPunct="1">
                        <a:spcBef>
                          <a:spcPts val="0"/>
                        </a:spcBef>
                        <a:spcAft>
                          <a:spcPts val="0"/>
                        </a:spcAft>
                      </a:pPr>
                      <a:r>
                        <a:rPr lang="en-US" sz="2000" b="1" kern="1200" cap="small">
                          <a:solidFill>
                            <a:schemeClr val="tx1"/>
                          </a:solidFill>
                          <a:effectLst/>
                          <a:latin typeface="Century Gothic"/>
                        </a:rPr>
                        <a:t>Suraj Pratap </a:t>
                      </a:r>
                      <a:r>
                        <a:rPr lang="en-US" sz="2000" b="1" kern="1200" cap="small" err="1">
                          <a:solidFill>
                            <a:schemeClr val="tx1"/>
                          </a:solidFill>
                          <a:effectLst/>
                          <a:latin typeface="Century Gothic"/>
                        </a:rPr>
                        <a:t>Samirlal</a:t>
                      </a:r>
                      <a:r>
                        <a:rPr lang="en-US" sz="2000" b="1" kern="1200" cap="small">
                          <a:solidFill>
                            <a:schemeClr val="tx1"/>
                          </a:solidFill>
                          <a:effectLst/>
                          <a:latin typeface="Century Gothic"/>
                        </a:rPr>
                        <a:t> Poddar</a:t>
                      </a:r>
                      <a:endParaRPr lang="en-US" b="1">
                        <a:solidFill>
                          <a:schemeClr val="tx1"/>
                        </a:solidFill>
                        <a:effectLst/>
                        <a:latin typeface="Century Gothic"/>
                      </a:endParaRPr>
                    </a:p>
                  </a:txBody>
                  <a:tcPr marL="0" marR="0" marT="0" marB="0" anchor="ctr"/>
                </a:tc>
                <a:tc>
                  <a:txBody>
                    <a:bodyPr/>
                    <a:lstStyle/>
                    <a:p>
                      <a:pPr marL="0" algn="ctr" rtl="0" eaLnBrk="1" fontAlgn="ctr" latinLnBrk="0" hangingPunct="1">
                        <a:spcBef>
                          <a:spcPts val="0"/>
                        </a:spcBef>
                        <a:spcAft>
                          <a:spcPts val="0"/>
                        </a:spcAft>
                      </a:pPr>
                      <a:r>
                        <a:rPr lang="en-US" sz="2000" b="1" kern="1200">
                          <a:solidFill>
                            <a:schemeClr val="tx1"/>
                          </a:solidFill>
                          <a:effectLst/>
                          <a:latin typeface="Century Gothic"/>
                        </a:rPr>
                        <a:t>20%</a:t>
                      </a:r>
                      <a:endParaRPr lang="en-US" b="1">
                        <a:solidFill>
                          <a:schemeClr val="tx1"/>
                        </a:solidFill>
                        <a:effectLst/>
                        <a:latin typeface="Century Gothic"/>
                      </a:endParaRPr>
                    </a:p>
                  </a:txBody>
                  <a:tcPr marL="0" marR="0" marT="0" marB="0" anchor="ctr"/>
                </a:tc>
                <a:extLst>
                  <a:ext uri="{0D108BD9-81ED-4DB2-BD59-A6C34878D82A}">
                    <a16:rowId xmlns:a16="http://schemas.microsoft.com/office/drawing/2014/main" val="80218084"/>
                  </a:ext>
                </a:extLst>
              </a:tr>
              <a:tr h="649794">
                <a:tc>
                  <a:txBody>
                    <a:bodyPr/>
                    <a:lstStyle/>
                    <a:p>
                      <a:pPr marL="0" algn="ctr" rtl="0" eaLnBrk="1" latinLnBrk="0" hangingPunct="1">
                        <a:spcBef>
                          <a:spcPts val="0"/>
                        </a:spcBef>
                        <a:spcAft>
                          <a:spcPts val="0"/>
                        </a:spcAft>
                      </a:pPr>
                      <a:r>
                        <a:rPr lang="en-US" sz="2000" b="1" kern="1200" cap="small" err="1">
                          <a:solidFill>
                            <a:schemeClr val="tx1"/>
                          </a:solidFill>
                          <a:effectLst/>
                          <a:latin typeface="Century Gothic"/>
                        </a:rPr>
                        <a:t>Medha</a:t>
                      </a:r>
                      <a:r>
                        <a:rPr lang="en-US" sz="2000" b="1" kern="1200" cap="small">
                          <a:solidFill>
                            <a:schemeClr val="tx1"/>
                          </a:solidFill>
                          <a:effectLst/>
                          <a:latin typeface="Century Gothic"/>
                        </a:rPr>
                        <a:t> Jha</a:t>
                      </a:r>
                      <a:endParaRPr lang="en-US" b="1">
                        <a:solidFill>
                          <a:schemeClr val="tx1"/>
                        </a:solidFill>
                        <a:effectLst/>
                        <a:latin typeface="Century Gothic"/>
                      </a:endParaRPr>
                    </a:p>
                  </a:txBody>
                  <a:tcPr marL="0" marR="0" marT="0" marB="0" anchor="ctr"/>
                </a:tc>
                <a:tc>
                  <a:txBody>
                    <a:bodyPr/>
                    <a:lstStyle/>
                    <a:p>
                      <a:pPr marL="0" algn="ctr" rtl="0" eaLnBrk="1" fontAlgn="ctr" latinLnBrk="0" hangingPunct="1">
                        <a:spcBef>
                          <a:spcPts val="0"/>
                        </a:spcBef>
                        <a:spcAft>
                          <a:spcPts val="0"/>
                        </a:spcAft>
                      </a:pPr>
                      <a:r>
                        <a:rPr lang="en-US" sz="2000" b="1" kern="1200">
                          <a:solidFill>
                            <a:schemeClr val="tx1"/>
                          </a:solidFill>
                          <a:effectLst/>
                          <a:latin typeface="Century Gothic"/>
                        </a:rPr>
                        <a:t>20%</a:t>
                      </a:r>
                      <a:endParaRPr lang="en-US" b="1">
                        <a:solidFill>
                          <a:schemeClr val="tx1"/>
                        </a:solidFill>
                        <a:effectLst/>
                        <a:latin typeface="Century Gothic"/>
                      </a:endParaRPr>
                    </a:p>
                  </a:txBody>
                  <a:tcPr marL="0" marR="0" marT="0" marB="0" anchor="ctr"/>
                </a:tc>
                <a:extLst>
                  <a:ext uri="{0D108BD9-81ED-4DB2-BD59-A6C34878D82A}">
                    <a16:rowId xmlns:a16="http://schemas.microsoft.com/office/drawing/2014/main" val="3945534816"/>
                  </a:ext>
                </a:extLst>
              </a:tr>
              <a:tr h="649794">
                <a:tc>
                  <a:txBody>
                    <a:bodyPr/>
                    <a:lstStyle/>
                    <a:p>
                      <a:pPr marL="0" algn="ctr" rtl="0" eaLnBrk="1" latinLnBrk="0" hangingPunct="1">
                        <a:spcBef>
                          <a:spcPts val="0"/>
                        </a:spcBef>
                        <a:spcAft>
                          <a:spcPts val="0"/>
                        </a:spcAft>
                      </a:pPr>
                      <a:r>
                        <a:rPr lang="en-US" sz="2000" b="1" kern="1200" cap="small">
                          <a:solidFill>
                            <a:schemeClr val="tx1"/>
                          </a:solidFill>
                          <a:effectLst/>
                          <a:latin typeface="Century Gothic"/>
                        </a:rPr>
                        <a:t>Mayank </a:t>
                      </a:r>
                      <a:r>
                        <a:rPr lang="en-US" sz="2000" b="1" kern="1200" cap="small" err="1">
                          <a:solidFill>
                            <a:schemeClr val="tx1"/>
                          </a:solidFill>
                          <a:effectLst/>
                          <a:latin typeface="Century Gothic"/>
                        </a:rPr>
                        <a:t>Pulupa</a:t>
                      </a:r>
                      <a:endParaRPr lang="en-US" b="1">
                        <a:solidFill>
                          <a:schemeClr val="tx1"/>
                        </a:solidFill>
                        <a:effectLst/>
                        <a:latin typeface="Century Gothic"/>
                      </a:endParaRPr>
                    </a:p>
                  </a:txBody>
                  <a:tcPr marL="0" marR="0" marT="0" marB="0" anchor="ctr"/>
                </a:tc>
                <a:tc>
                  <a:txBody>
                    <a:bodyPr/>
                    <a:lstStyle/>
                    <a:p>
                      <a:pPr marL="0" algn="ctr" rtl="0" eaLnBrk="1" fontAlgn="ctr" latinLnBrk="0" hangingPunct="1">
                        <a:spcBef>
                          <a:spcPts val="0"/>
                        </a:spcBef>
                        <a:spcAft>
                          <a:spcPts val="0"/>
                        </a:spcAft>
                      </a:pPr>
                      <a:r>
                        <a:rPr lang="en-US" sz="2000" b="1" kern="1200">
                          <a:solidFill>
                            <a:schemeClr val="tx1"/>
                          </a:solidFill>
                          <a:effectLst/>
                          <a:latin typeface="Century Gothic"/>
                        </a:rPr>
                        <a:t>20%</a:t>
                      </a:r>
                      <a:endParaRPr lang="en-US" b="1">
                        <a:solidFill>
                          <a:schemeClr val="tx1"/>
                        </a:solidFill>
                        <a:effectLst/>
                        <a:latin typeface="Century Gothic"/>
                      </a:endParaRPr>
                    </a:p>
                  </a:txBody>
                  <a:tcPr marL="0" marR="0" marT="0" marB="0" anchor="ctr"/>
                </a:tc>
                <a:extLst>
                  <a:ext uri="{0D108BD9-81ED-4DB2-BD59-A6C34878D82A}">
                    <a16:rowId xmlns:a16="http://schemas.microsoft.com/office/drawing/2014/main" val="3132073788"/>
                  </a:ext>
                </a:extLst>
              </a:tr>
            </a:tbl>
          </a:graphicData>
        </a:graphic>
      </p:graphicFrame>
      <p:sp>
        <p:nvSpPr>
          <p:cNvPr id="8" name="Footer Placeholder 7">
            <a:extLst>
              <a:ext uri="{FF2B5EF4-FFF2-40B4-BE49-F238E27FC236}">
                <a16:creationId xmlns:a16="http://schemas.microsoft.com/office/drawing/2014/main" id="{F8BB4337-8F7C-4D44-B7DD-9644ACEC23F2}"/>
              </a:ext>
            </a:extLst>
          </p:cNvPr>
          <p:cNvSpPr>
            <a:spLocks noGrp="1"/>
          </p:cNvSpPr>
          <p:nvPr>
            <p:ph type="ftr" sz="quarter" idx="11"/>
          </p:nvPr>
        </p:nvSpPr>
        <p:spPr>
          <a:xfrm>
            <a:off x="10098881" y="6439694"/>
            <a:ext cx="2043113" cy="377031"/>
          </a:xfrm>
        </p:spPr>
        <p:txBody>
          <a:bodyPr/>
          <a:lstStyle/>
          <a:p>
            <a:r>
              <a:rPr lang="en-US"/>
              <a:t>SRPMM Healthcare</a:t>
            </a:r>
          </a:p>
        </p:txBody>
      </p:sp>
    </p:spTree>
    <p:extLst>
      <p:ext uri="{BB962C8B-B14F-4D97-AF65-F5344CB8AC3E}">
        <p14:creationId xmlns:p14="http://schemas.microsoft.com/office/powerpoint/2010/main" val="575650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7C17D-22AA-411F-B900-021BADC42798}"/>
              </a:ext>
            </a:extLst>
          </p:cNvPr>
          <p:cNvSpPr>
            <a:spLocks noGrp="1"/>
          </p:cNvSpPr>
          <p:nvPr>
            <p:ph type="title"/>
          </p:nvPr>
        </p:nvSpPr>
        <p:spPr>
          <a:xfrm>
            <a:off x="284268" y="981044"/>
            <a:ext cx="3200400" cy="4461163"/>
          </a:xfrm>
        </p:spPr>
        <p:txBody>
          <a:bodyPr>
            <a:normAutofit/>
          </a:bodyPr>
          <a:lstStyle/>
          <a:p>
            <a:r>
              <a:rPr lang="en-US" sz="3700">
                <a:solidFill>
                  <a:srgbClr val="FFFFFF"/>
                </a:solidFill>
                <a:ea typeface="+mj-lt"/>
                <a:cs typeface="+mj-lt"/>
              </a:rPr>
              <a:t>What are the advantages of a Standards-based Architecture versus vendor-based Architectures.</a:t>
            </a:r>
            <a:endParaRPr lang="en-US" sz="370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6113901-AAAF-4CE5-8981-98A19329A1B3}"/>
              </a:ext>
            </a:extLst>
          </p:cNvPr>
          <p:cNvSpPr>
            <a:spLocks noGrp="1"/>
          </p:cNvSpPr>
          <p:nvPr>
            <p:ph idx="1"/>
          </p:nvPr>
        </p:nvSpPr>
        <p:spPr>
          <a:xfrm>
            <a:off x="4476063" y="821382"/>
            <a:ext cx="6906491" cy="5585619"/>
          </a:xfrm>
        </p:spPr>
        <p:txBody>
          <a:bodyPr vert="horz" lIns="91440" tIns="45720" rIns="91440" bIns="45720" rtlCol="0" anchor="ctr">
            <a:normAutofit/>
          </a:bodyPr>
          <a:lstStyle/>
          <a:p>
            <a:pPr marL="0" indent="0">
              <a:buNone/>
            </a:pPr>
            <a:r>
              <a:rPr lang="en-US" dirty="0">
                <a:cs typeface="Calibri"/>
              </a:rPr>
              <a:t>Standard based Architecture are </a:t>
            </a:r>
          </a:p>
          <a:p>
            <a:pPr marL="0" indent="0">
              <a:buNone/>
            </a:pPr>
            <a:endParaRPr lang="en-US" dirty="0">
              <a:cs typeface="Calibri"/>
            </a:endParaRPr>
          </a:p>
          <a:p>
            <a:r>
              <a:rPr lang="en-US" dirty="0">
                <a:cs typeface="Calibri"/>
              </a:rPr>
              <a:t>Easy Maintenance</a:t>
            </a:r>
            <a:endParaRPr lang="en-US" dirty="0"/>
          </a:p>
          <a:p>
            <a:r>
              <a:rPr lang="en-US" dirty="0">
                <a:cs typeface="Calibri"/>
              </a:rPr>
              <a:t>Service Reusability</a:t>
            </a:r>
          </a:p>
          <a:p>
            <a:r>
              <a:rPr lang="en-US" dirty="0">
                <a:cs typeface="Calibri"/>
              </a:rPr>
              <a:t>Availability and Scalability</a:t>
            </a:r>
          </a:p>
          <a:p>
            <a:r>
              <a:rPr lang="en-US" dirty="0">
                <a:cs typeface="Calibri"/>
              </a:rPr>
              <a:t>Production Independent</a:t>
            </a:r>
          </a:p>
          <a:p>
            <a:r>
              <a:rPr lang="en-US" dirty="0">
                <a:cs typeface="Calibri"/>
              </a:rPr>
              <a:t>Greater Productivity</a:t>
            </a:r>
          </a:p>
          <a:p>
            <a:r>
              <a:rPr lang="en-US" dirty="0">
                <a:cs typeface="Calibri"/>
              </a:rPr>
              <a:t>Reduced risk</a:t>
            </a:r>
          </a:p>
          <a:p>
            <a:endParaRPr lang="en-US" dirty="0">
              <a:cs typeface="Calibri"/>
            </a:endParaRPr>
          </a:p>
          <a:p>
            <a:endParaRPr lang="en-US" dirty="0">
              <a:cs typeface="Calibri"/>
            </a:endParaRPr>
          </a:p>
          <a:p>
            <a:endParaRPr lang="en-US" dirty="0">
              <a:cs typeface="Calibri"/>
            </a:endParaRPr>
          </a:p>
        </p:txBody>
      </p:sp>
      <p:sp>
        <p:nvSpPr>
          <p:cNvPr id="4" name="Footer Placeholder 3">
            <a:extLst>
              <a:ext uri="{FF2B5EF4-FFF2-40B4-BE49-F238E27FC236}">
                <a16:creationId xmlns:a16="http://schemas.microsoft.com/office/drawing/2014/main" id="{2B1CBC7A-24B0-4E31-965A-72F4B908A00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SRPMM Healthcare</a:t>
            </a:r>
          </a:p>
        </p:txBody>
      </p:sp>
    </p:spTree>
    <p:extLst>
      <p:ext uri="{BB962C8B-B14F-4D97-AF65-F5344CB8AC3E}">
        <p14:creationId xmlns:p14="http://schemas.microsoft.com/office/powerpoint/2010/main" val="1805034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FC632-E5B2-487D-B944-EE06C8CB6D44}"/>
              </a:ext>
            </a:extLst>
          </p:cNvPr>
          <p:cNvSpPr>
            <a:spLocks noGrp="1"/>
          </p:cNvSpPr>
          <p:nvPr>
            <p:ph type="title"/>
          </p:nvPr>
        </p:nvSpPr>
        <p:spPr>
          <a:xfrm>
            <a:off x="868626" y="2475871"/>
            <a:ext cx="9910296" cy="1470840"/>
          </a:xfrm>
        </p:spPr>
        <p:txBody>
          <a:bodyPr vert="horz" lIns="91440" tIns="45720" rIns="91440" bIns="45720" rtlCol="0" anchor="t">
            <a:normAutofit/>
          </a:bodyPr>
          <a:lstStyle/>
          <a:p>
            <a:r>
              <a:rPr lang="en-US" sz="8000" b="1"/>
              <a:t>Deliverable – B &amp; C</a:t>
            </a:r>
            <a:endParaRPr lang="en-US">
              <a:ea typeface="+mj-ea"/>
              <a:cs typeface="+mj-cs"/>
            </a:endParaRPr>
          </a:p>
        </p:txBody>
      </p:sp>
      <p:sp>
        <p:nvSpPr>
          <p:cNvPr id="18"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B5DD4C88-D139-4B0E-9C96-861EDD87A6EE}"/>
              </a:ext>
            </a:extLst>
          </p:cNvPr>
          <p:cNvSpPr>
            <a:spLocks noGrp="1"/>
          </p:cNvSpPr>
          <p:nvPr>
            <p:ph type="ftr" sz="quarter" idx="11"/>
          </p:nvPr>
        </p:nvSpPr>
        <p:spPr>
          <a:xfrm>
            <a:off x="2405841" y="6492240"/>
            <a:ext cx="3318164"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SRPMM Healthcare</a:t>
            </a:r>
          </a:p>
        </p:txBody>
      </p:sp>
    </p:spTree>
    <p:extLst>
      <p:ext uri="{BB962C8B-B14F-4D97-AF65-F5344CB8AC3E}">
        <p14:creationId xmlns:p14="http://schemas.microsoft.com/office/powerpoint/2010/main" val="2328251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A679A89-9E0D-4D45-9698-00D0338FF2B1}"/>
              </a:ext>
            </a:extLst>
          </p:cNvPr>
          <p:cNvSpPr>
            <a:spLocks noGrp="1"/>
          </p:cNvSpPr>
          <p:nvPr>
            <p:ph type="title"/>
          </p:nvPr>
        </p:nvSpPr>
        <p:spPr>
          <a:xfrm>
            <a:off x="958506" y="800392"/>
            <a:ext cx="10264697" cy="1212102"/>
          </a:xfrm>
        </p:spPr>
        <p:txBody>
          <a:bodyPr>
            <a:normAutofit/>
          </a:bodyPr>
          <a:lstStyle/>
          <a:p>
            <a:r>
              <a:rPr lang="en-US" sz="4000" b="1">
                <a:solidFill>
                  <a:srgbClr val="FFFFFF"/>
                </a:solidFill>
                <a:latin typeface="Calibri"/>
                <a:ea typeface="+mj-lt"/>
                <a:cs typeface="+mj-lt"/>
              </a:rPr>
              <a:t>Self-Assessment Report</a:t>
            </a:r>
            <a:endParaRPr lang="en-US" sz="4000" b="1">
              <a:solidFill>
                <a:srgbClr val="FFFFFF"/>
              </a:solidFill>
              <a:latin typeface="Calibri"/>
            </a:endParaRPr>
          </a:p>
        </p:txBody>
      </p:sp>
      <p:sp>
        <p:nvSpPr>
          <p:cNvPr id="3" name="Content Placeholder 2">
            <a:extLst>
              <a:ext uri="{FF2B5EF4-FFF2-40B4-BE49-F238E27FC236}">
                <a16:creationId xmlns:a16="http://schemas.microsoft.com/office/drawing/2014/main" id="{922F46BB-A890-4712-8612-25996D3C5AEC}"/>
              </a:ext>
            </a:extLst>
          </p:cNvPr>
          <p:cNvSpPr>
            <a:spLocks noGrp="1"/>
          </p:cNvSpPr>
          <p:nvPr>
            <p:ph idx="1"/>
          </p:nvPr>
        </p:nvSpPr>
        <p:spPr>
          <a:xfrm>
            <a:off x="1367624" y="2490436"/>
            <a:ext cx="9708995" cy="3567173"/>
          </a:xfrm>
        </p:spPr>
        <p:txBody>
          <a:bodyPr vert="horz" lIns="91440" tIns="45720" rIns="91440" bIns="45720" rtlCol="0" anchor="ctr">
            <a:normAutofit/>
          </a:bodyPr>
          <a:lstStyle/>
          <a:p>
            <a:pPr>
              <a:buFont typeface="Wingdings" panose="020B0604020202020204" pitchFamily="34" charset="0"/>
              <a:buChar char="Ø"/>
            </a:pPr>
            <a:r>
              <a:rPr lang="en-US" sz="2400">
                <a:ea typeface="+mn-lt"/>
                <a:cs typeface="+mn-lt"/>
              </a:rPr>
              <a:t>Team and Region/Sector Information, Region/Sector Selected (e.g., Island and healthcare): </a:t>
            </a:r>
            <a:endParaRPr lang="en-US">
              <a:cs typeface="Calibri" panose="020F0502020204030204"/>
            </a:endParaRPr>
          </a:p>
          <a:p>
            <a:pPr marL="0" indent="0">
              <a:buNone/>
            </a:pPr>
            <a:r>
              <a:rPr lang="en-US" sz="2400" b="1" u="sng">
                <a:solidFill>
                  <a:schemeClr val="accent2"/>
                </a:solidFill>
                <a:ea typeface="+mn-lt"/>
                <a:cs typeface="+mn-lt"/>
              </a:rPr>
              <a:t>Mexico, South America/ Healthcare Centre</a:t>
            </a:r>
            <a:endParaRPr lang="en-US" sz="2400">
              <a:solidFill>
                <a:schemeClr val="accent2"/>
              </a:solidFill>
              <a:cs typeface="Calibri" panose="020F0502020204030204"/>
            </a:endParaRPr>
          </a:p>
          <a:p>
            <a:pPr marL="0" indent="0">
              <a:buNone/>
            </a:pPr>
            <a:endParaRPr lang="en-US" sz="2400">
              <a:cs typeface="Calibri" panose="020F0502020204030204"/>
            </a:endParaRPr>
          </a:p>
          <a:p>
            <a:pPr>
              <a:buFont typeface="Wingdings" panose="020B0604020202020204" pitchFamily="34" charset="0"/>
              <a:buChar char="Ø"/>
            </a:pPr>
            <a:r>
              <a:rPr lang="en-US" sz="2400">
                <a:ea typeface="+mn-lt"/>
                <a:cs typeface="+mn-lt"/>
              </a:rPr>
              <a:t>Team members involved in Self-Assessment (team member name plus SPACE Planner User ID, no need for password):</a:t>
            </a:r>
            <a:endParaRPr lang="en-US" sz="2400" u="sng">
              <a:ea typeface="+mn-lt"/>
              <a:cs typeface="+mn-lt"/>
            </a:endParaRPr>
          </a:p>
          <a:p>
            <a:pPr marL="0" indent="0">
              <a:buNone/>
            </a:pPr>
            <a:r>
              <a:rPr lang="en-US" sz="2400" b="1" u="sng" err="1">
                <a:solidFill>
                  <a:schemeClr val="accent2"/>
                </a:solidFill>
                <a:ea typeface="+mn-lt"/>
                <a:cs typeface="+mn-lt"/>
              </a:rPr>
              <a:t>Rajan</a:t>
            </a:r>
            <a:r>
              <a:rPr lang="en-US" sz="2400" b="1" u="sng">
                <a:solidFill>
                  <a:schemeClr val="accent2"/>
                </a:solidFill>
                <a:ea typeface="+mn-lt"/>
                <a:cs typeface="+mn-lt"/>
              </a:rPr>
              <a:t> </a:t>
            </a:r>
            <a:r>
              <a:rPr lang="en-US" sz="2400" b="1" u="sng" err="1">
                <a:solidFill>
                  <a:schemeClr val="accent2"/>
                </a:solidFill>
                <a:ea typeface="+mn-lt"/>
                <a:cs typeface="+mn-lt"/>
              </a:rPr>
              <a:t>Pawar</a:t>
            </a:r>
            <a:r>
              <a:rPr lang="en-US" sz="2400" b="1" u="sng">
                <a:solidFill>
                  <a:schemeClr val="accent2"/>
                </a:solidFill>
                <a:ea typeface="+mn-lt"/>
                <a:cs typeface="+mn-lt"/>
              </a:rPr>
              <a:t>/ </a:t>
            </a:r>
            <a:r>
              <a:rPr lang="en-US" sz="2400" b="1">
                <a:solidFill>
                  <a:schemeClr val="accent2"/>
                </a:solidFill>
                <a:ea typeface="+mn-lt"/>
                <a:cs typeface="+mn-lt"/>
                <a:hlinkClick r:id="rId2">
                  <a:extLst>
                    <a:ext uri="{A12FA001-AC4F-418D-AE19-62706E023703}">
                      <ahyp:hlinkClr xmlns:ahyp="http://schemas.microsoft.com/office/drawing/2018/hyperlinkcolor" val="tx"/>
                    </a:ext>
                  </a:extLst>
                </a:hlinkClick>
              </a:rPr>
              <a:t>rajan_pawar3@yahoo.com </a:t>
            </a:r>
            <a:endParaRPr lang="en-US" sz="2400">
              <a:solidFill>
                <a:schemeClr val="accent2"/>
              </a:solidFill>
              <a:cs typeface="Calibri"/>
            </a:endParaRPr>
          </a:p>
          <a:p>
            <a:endParaRPr lang="en-US" sz="2400">
              <a:cs typeface="Calibri"/>
            </a:endParaRPr>
          </a:p>
        </p:txBody>
      </p:sp>
      <p:sp>
        <p:nvSpPr>
          <p:cNvPr id="4" name="Footer Placeholder 3">
            <a:extLst>
              <a:ext uri="{FF2B5EF4-FFF2-40B4-BE49-F238E27FC236}">
                <a16:creationId xmlns:a16="http://schemas.microsoft.com/office/drawing/2014/main" id="{E9999174-E813-4676-A17B-942C3BBDB785}"/>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207862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3">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7347D-596D-4747-81B3-A7B47DA1D9C9}"/>
              </a:ext>
            </a:extLst>
          </p:cNvPr>
          <p:cNvSpPr>
            <a:spLocks noGrp="1"/>
          </p:cNvSpPr>
          <p:nvPr>
            <p:ph type="title"/>
          </p:nvPr>
        </p:nvSpPr>
        <p:spPr>
          <a:xfrm>
            <a:off x="1113810" y="3141947"/>
            <a:ext cx="4036334" cy="863601"/>
          </a:xfrm>
        </p:spPr>
        <p:txBody>
          <a:bodyPr vert="horz" lIns="91440" tIns="45720" rIns="91440" bIns="45720" rtlCol="0" anchor="t">
            <a:normAutofit/>
          </a:bodyPr>
          <a:lstStyle/>
          <a:p>
            <a:r>
              <a:rPr lang="en-US" sz="5400" b="1">
                <a:latin typeface="Century Gothic"/>
                <a:cs typeface="Calibri"/>
              </a:rPr>
              <a:t>BIC Image</a:t>
            </a:r>
          </a:p>
        </p:txBody>
      </p:sp>
      <p:grpSp>
        <p:nvGrpSpPr>
          <p:cNvPr id="62" name="Group 6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67" name="Rectangle 6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7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text on a white background&#10;&#10;Description automatically generated">
            <a:extLst>
              <a:ext uri="{FF2B5EF4-FFF2-40B4-BE49-F238E27FC236}">
                <a16:creationId xmlns:a16="http://schemas.microsoft.com/office/drawing/2014/main" id="{0DB9A651-C800-4D5D-8C68-ABF214AA0103}"/>
              </a:ext>
            </a:extLst>
          </p:cNvPr>
          <p:cNvPicPr>
            <a:picLocks noChangeAspect="1"/>
          </p:cNvPicPr>
          <p:nvPr/>
        </p:nvPicPr>
        <p:blipFill rotWithShape="1">
          <a:blip r:embed="rId2"/>
          <a:srcRect l="2248" r="11236" b="3"/>
          <a:stretch/>
        </p:blipFill>
        <p:spPr>
          <a:xfrm>
            <a:off x="5690321" y="320983"/>
            <a:ext cx="5768172" cy="5986597"/>
          </a:xfrm>
          <a:prstGeom prst="rect">
            <a:avLst/>
          </a:prstGeom>
        </p:spPr>
      </p:pic>
      <p:sp>
        <p:nvSpPr>
          <p:cNvPr id="65" name="Rectangle 7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BFAAFDA-5E4A-4BE1-9EF9-55F4310DDBAB}"/>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387840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3A9B2-F8E0-407C-8006-9D98AAF23970}"/>
              </a:ext>
            </a:extLst>
          </p:cNvPr>
          <p:cNvSpPr>
            <a:spLocks noGrp="1"/>
          </p:cNvSpPr>
          <p:nvPr>
            <p:ph idx="1"/>
          </p:nvPr>
        </p:nvSpPr>
        <p:spPr>
          <a:xfrm>
            <a:off x="838200" y="129099"/>
            <a:ext cx="10515600" cy="6838619"/>
          </a:xfrm>
        </p:spPr>
        <p:txBody>
          <a:bodyPr vert="horz" lIns="91440" tIns="45720" rIns="91440" bIns="45720" rtlCol="0" anchor="t">
            <a:normAutofit/>
          </a:bodyPr>
          <a:lstStyle/>
          <a:p>
            <a:r>
              <a:rPr lang="en-US" sz="1200" b="1">
                <a:ea typeface="+mn-lt"/>
                <a:cs typeface="+mn-lt"/>
              </a:rPr>
              <a:t>Bundle Type: </a:t>
            </a:r>
            <a:r>
              <a:rPr lang="en-US" sz="1200" b="1">
                <a:solidFill>
                  <a:srgbClr val="0070C0"/>
                </a:solidFill>
                <a:ea typeface="+mn-lt"/>
                <a:cs typeface="+mn-lt"/>
              </a:rPr>
              <a:t>Healthcare services </a:t>
            </a:r>
          </a:p>
          <a:p>
            <a:r>
              <a:rPr lang="en-US" sz="1200" b="1">
                <a:ea typeface="+mn-lt"/>
                <a:cs typeface="+mn-lt"/>
              </a:rPr>
              <a:t>Member Name: </a:t>
            </a:r>
            <a:r>
              <a:rPr lang="en-US" sz="1200" b="1" err="1">
                <a:solidFill>
                  <a:srgbClr val="0070C0"/>
                </a:solidFill>
                <a:ea typeface="+mn-lt"/>
                <a:cs typeface="+mn-lt"/>
              </a:rPr>
              <a:t>Rajan</a:t>
            </a:r>
            <a:r>
              <a:rPr lang="en-US" sz="1200" b="1">
                <a:solidFill>
                  <a:srgbClr val="0070C0"/>
                </a:solidFill>
                <a:ea typeface="+mn-lt"/>
                <a:cs typeface="+mn-lt"/>
              </a:rPr>
              <a:t> </a:t>
            </a:r>
            <a:r>
              <a:rPr lang="en-US" sz="1200" b="1" err="1">
                <a:solidFill>
                  <a:srgbClr val="0070C0"/>
                </a:solidFill>
                <a:ea typeface="+mn-lt"/>
                <a:cs typeface="+mn-lt"/>
              </a:rPr>
              <a:t>Pawar</a:t>
            </a:r>
            <a:endParaRPr lang="en-US" sz="1200" b="1">
              <a:solidFill>
                <a:srgbClr val="0070C0"/>
              </a:solidFill>
              <a:ea typeface="+mn-lt"/>
              <a:cs typeface="+mn-lt"/>
            </a:endParaRPr>
          </a:p>
          <a:p>
            <a:r>
              <a:rPr lang="en-US" sz="1200" b="1">
                <a:ea typeface="+mn-lt"/>
                <a:cs typeface="+mn-lt"/>
              </a:rPr>
              <a:t>User ID: </a:t>
            </a:r>
            <a:r>
              <a:rPr lang="en-US" sz="1200" b="1">
                <a:ea typeface="+mn-lt"/>
                <a:cs typeface="+mn-lt"/>
                <a:hlinkClick r:id="rId2"/>
              </a:rPr>
              <a:t>rajan_pawar3@yahoo.com</a:t>
            </a:r>
            <a:endParaRPr lang="en-US" sz="1200" b="1">
              <a:cs typeface="Calibri"/>
            </a:endParaRPr>
          </a:p>
          <a:p>
            <a:r>
              <a:rPr lang="en-US" sz="1200" b="1">
                <a:ea typeface="+mn-lt"/>
                <a:cs typeface="+mn-lt"/>
              </a:rPr>
              <a:t>Scenario Name: </a:t>
            </a:r>
            <a:r>
              <a:rPr lang="en-US" sz="1200" b="1" err="1">
                <a:solidFill>
                  <a:srgbClr val="0070C0"/>
                </a:solidFill>
                <a:ea typeface="+mn-lt"/>
                <a:cs typeface="+mn-lt"/>
              </a:rPr>
              <a:t>RajanEplanner</a:t>
            </a:r>
            <a:r>
              <a:rPr lang="en-US" sz="1200" b="1">
                <a:solidFill>
                  <a:srgbClr val="0070C0"/>
                </a:solidFill>
                <a:ea typeface="+mn-lt"/>
                <a:cs typeface="+mn-lt"/>
              </a:rPr>
              <a:t> new</a:t>
            </a:r>
          </a:p>
          <a:p>
            <a:r>
              <a:rPr lang="en-US" sz="1200" b="1">
                <a:ea typeface="+mn-lt"/>
                <a:cs typeface="+mn-lt"/>
              </a:rPr>
              <a:t>Was the Bundle Portal Generated Satisfactory (0-100%) : </a:t>
            </a:r>
            <a:r>
              <a:rPr lang="en-US" sz="1200" b="1">
                <a:solidFill>
                  <a:srgbClr val="0070C0"/>
                </a:solidFill>
                <a:ea typeface="+mn-lt"/>
                <a:cs typeface="+mn-lt"/>
              </a:rPr>
              <a:t>80%</a:t>
            </a:r>
            <a:endParaRPr lang="en-US" sz="1200" b="1">
              <a:solidFill>
                <a:srgbClr val="0070C0"/>
              </a:solidFill>
              <a:cs typeface="Calibri"/>
            </a:endParaRPr>
          </a:p>
          <a:p>
            <a:r>
              <a:rPr lang="en-US" sz="1200" b="1">
                <a:ea typeface="+mn-lt"/>
                <a:cs typeface="+mn-lt"/>
              </a:rPr>
              <a:t>Were you Able to Collaborate with other Bundles using the Collaboration facility : </a:t>
            </a:r>
            <a:r>
              <a:rPr lang="en-US" sz="1200" b="1">
                <a:solidFill>
                  <a:srgbClr val="0070C0"/>
                </a:solidFill>
                <a:ea typeface="+mn-lt"/>
                <a:cs typeface="+mn-lt"/>
              </a:rPr>
              <a:t>Yes</a:t>
            </a:r>
          </a:p>
          <a:p>
            <a:r>
              <a:rPr lang="en-US" sz="1200" b="1">
                <a:ea typeface="+mn-lt"/>
                <a:cs typeface="+mn-lt"/>
              </a:rPr>
              <a:t>What type of experiments were you able to run on your bundles : </a:t>
            </a:r>
            <a:r>
              <a:rPr lang="en-US" sz="1200" b="1">
                <a:solidFill>
                  <a:schemeClr val="accent1"/>
                </a:solidFill>
                <a:ea typeface="+mn-lt"/>
                <a:cs typeface="+mn-lt"/>
              </a:rPr>
              <a:t>BIC diagram</a:t>
            </a:r>
            <a:endParaRPr lang="en-US" sz="1200" b="1">
              <a:solidFill>
                <a:schemeClr val="accent1"/>
              </a:solidFill>
              <a:cs typeface="Calibri"/>
            </a:endParaRPr>
          </a:p>
          <a:p>
            <a:r>
              <a:rPr lang="en-US" sz="1200" b="1">
                <a:ea typeface="+mn-lt"/>
                <a:cs typeface="+mn-lt"/>
              </a:rPr>
              <a:t>The value of this Portal to Project12 (Low, Medium, High) : </a:t>
            </a:r>
            <a:r>
              <a:rPr lang="en-US" sz="1200" b="1">
                <a:solidFill>
                  <a:srgbClr val="0070C0"/>
                </a:solidFill>
                <a:ea typeface="+mn-lt"/>
                <a:cs typeface="+mn-lt"/>
              </a:rPr>
              <a:t>High</a:t>
            </a:r>
          </a:p>
          <a:p>
            <a:r>
              <a:rPr lang="en-US" sz="1200" b="1">
                <a:ea typeface="+mn-lt"/>
                <a:cs typeface="+mn-lt"/>
              </a:rPr>
              <a:t>Please identify 3 strengths and 3 weaknesses of the SPACE Environment</a:t>
            </a:r>
            <a:endParaRPr lang="en-US" sz="1200" b="1">
              <a:cs typeface="Calibri"/>
            </a:endParaRPr>
          </a:p>
          <a:p>
            <a:pPr marL="0" indent="0">
              <a:buNone/>
            </a:pPr>
            <a:r>
              <a:rPr lang="en-US" sz="1200" b="1">
                <a:ea typeface="+mn-lt"/>
                <a:cs typeface="+mn-lt"/>
              </a:rPr>
              <a:t>        </a:t>
            </a:r>
            <a:r>
              <a:rPr lang="en-US" sz="1200" b="1">
                <a:solidFill>
                  <a:srgbClr val="0070C0"/>
                </a:solidFill>
                <a:ea typeface="+mn-lt"/>
                <a:cs typeface="+mn-lt"/>
              </a:rPr>
              <a:t>Strengths are,</a:t>
            </a:r>
          </a:p>
          <a:p>
            <a:pPr marL="0" indent="0">
              <a:buNone/>
            </a:pPr>
            <a:r>
              <a:rPr lang="en-US" sz="1200" b="1">
                <a:solidFill>
                  <a:srgbClr val="0070C0"/>
                </a:solidFill>
                <a:ea typeface="+mn-lt"/>
                <a:cs typeface="+mn-lt"/>
              </a:rPr>
              <a:t>         1.     Very quick</a:t>
            </a:r>
          </a:p>
          <a:p>
            <a:pPr marL="0" indent="0">
              <a:buNone/>
            </a:pPr>
            <a:r>
              <a:rPr lang="en-US" sz="1200" b="1">
                <a:solidFill>
                  <a:srgbClr val="0070C0"/>
                </a:solidFill>
                <a:ea typeface="+mn-lt"/>
                <a:cs typeface="+mn-lt"/>
              </a:rPr>
              <a:t>         2.     Very detailed costs benefit report</a:t>
            </a:r>
          </a:p>
          <a:p>
            <a:pPr marL="0" indent="0">
              <a:buNone/>
            </a:pPr>
            <a:r>
              <a:rPr lang="en-US" sz="1200" b="1">
                <a:solidFill>
                  <a:srgbClr val="0070C0"/>
                </a:solidFill>
                <a:ea typeface="+mn-lt"/>
                <a:cs typeface="+mn-lt"/>
              </a:rPr>
              <a:t>         3.     BIC circle report is amazing</a:t>
            </a:r>
          </a:p>
          <a:p>
            <a:pPr marL="0" indent="0">
              <a:buNone/>
            </a:pPr>
            <a:r>
              <a:rPr lang="en-US" sz="1200" b="1">
                <a:solidFill>
                  <a:srgbClr val="0070C0"/>
                </a:solidFill>
                <a:ea typeface="+mn-lt"/>
                <a:cs typeface="+mn-lt"/>
              </a:rPr>
              <a:t>         Weakness are,</a:t>
            </a:r>
          </a:p>
          <a:p>
            <a:pPr marL="0" indent="0">
              <a:buNone/>
            </a:pPr>
            <a:r>
              <a:rPr lang="en-US" sz="1200" b="1">
                <a:solidFill>
                  <a:srgbClr val="0070C0"/>
                </a:solidFill>
                <a:ea typeface="+mn-lt"/>
                <a:cs typeface="+mn-lt"/>
              </a:rPr>
              <a:t>         1.     Was not able to go backward while Initiative planning</a:t>
            </a:r>
          </a:p>
          <a:p>
            <a:pPr marL="0" indent="0">
              <a:buNone/>
            </a:pPr>
            <a:r>
              <a:rPr lang="en-US" sz="1200" b="1">
                <a:solidFill>
                  <a:srgbClr val="0070C0"/>
                </a:solidFill>
                <a:ea typeface="+mn-lt"/>
                <a:cs typeface="+mn-lt"/>
              </a:rPr>
              <a:t>         2.     Website is not very user friendly</a:t>
            </a:r>
          </a:p>
          <a:p>
            <a:pPr marL="0" indent="0">
              <a:buNone/>
            </a:pPr>
            <a:r>
              <a:rPr lang="en-US" sz="1200" b="1">
                <a:solidFill>
                  <a:srgbClr val="0070C0"/>
                </a:solidFill>
                <a:ea typeface="+mn-lt"/>
                <a:cs typeface="+mn-lt"/>
              </a:rPr>
              <a:t>         3.     Sometimes crashes</a:t>
            </a:r>
          </a:p>
          <a:p>
            <a:r>
              <a:rPr lang="en-US" sz="1200" b="1">
                <a:ea typeface="+mn-lt"/>
                <a:cs typeface="+mn-lt"/>
              </a:rPr>
              <a:t>IMPROVING PROJECT1 RESULTS: List the Improvements in Your Report as a RESULT of this experiment (just a list)</a:t>
            </a:r>
            <a:endParaRPr lang="en-US" sz="1200" b="1">
              <a:cs typeface="Calibri"/>
            </a:endParaRPr>
          </a:p>
          <a:p>
            <a:pPr marL="0" indent="0">
              <a:buNone/>
            </a:pPr>
            <a:r>
              <a:rPr lang="en-US" sz="1200" b="1">
                <a:ea typeface="+mn-lt"/>
                <a:cs typeface="+mn-lt"/>
              </a:rPr>
              <a:t>      </a:t>
            </a:r>
            <a:r>
              <a:rPr lang="en-US" sz="1200" b="1">
                <a:solidFill>
                  <a:srgbClr val="0070C0"/>
                </a:solidFill>
                <a:ea typeface="+mn-lt"/>
                <a:cs typeface="+mn-lt"/>
              </a:rPr>
              <a:t>Better planning in terms of Costs analysis,  IT infrastructure and Project management</a:t>
            </a:r>
          </a:p>
          <a:p>
            <a:r>
              <a:rPr lang="en-US" sz="1200" b="1">
                <a:ea typeface="+mn-lt"/>
                <a:cs typeface="+mn-lt"/>
              </a:rPr>
              <a:t>Did you find and evaluate at least one other tool available for EA that has similar capabilities?</a:t>
            </a:r>
            <a:endParaRPr lang="en-US" sz="1200" b="1">
              <a:cs typeface="Calibri"/>
            </a:endParaRPr>
          </a:p>
          <a:p>
            <a:pPr marL="0" indent="0">
              <a:buNone/>
            </a:pPr>
            <a:r>
              <a:rPr lang="en-US" sz="1200" b="1">
                <a:ea typeface="+mn-lt"/>
                <a:cs typeface="+mn-lt"/>
              </a:rPr>
              <a:t>      </a:t>
            </a:r>
            <a:r>
              <a:rPr lang="en-US" sz="1200" b="1">
                <a:solidFill>
                  <a:srgbClr val="0070C0"/>
                </a:solidFill>
                <a:ea typeface="+mn-lt"/>
                <a:cs typeface="+mn-lt"/>
              </a:rPr>
              <a:t> Yes, </a:t>
            </a:r>
            <a:r>
              <a:rPr lang="en-US" sz="1200" b="1" err="1">
                <a:solidFill>
                  <a:srgbClr val="0070C0"/>
                </a:solidFill>
                <a:ea typeface="+mn-lt"/>
                <a:cs typeface="+mn-lt"/>
              </a:rPr>
              <a:t>iServer</a:t>
            </a:r>
            <a:r>
              <a:rPr lang="en-US" sz="1200" b="1">
                <a:solidFill>
                  <a:srgbClr val="0070C0"/>
                </a:solidFill>
                <a:ea typeface="+mn-lt"/>
                <a:cs typeface="+mn-lt"/>
              </a:rPr>
              <a:t> by Orbus software</a:t>
            </a:r>
          </a:p>
          <a:p>
            <a:r>
              <a:rPr lang="en-US" sz="1200" b="1">
                <a:ea typeface="+mn-lt"/>
                <a:cs typeface="+mn-lt"/>
              </a:rPr>
              <a:t>What is the academic value of this exercise (Low, Medium, High). How can this value be improved </a:t>
            </a:r>
            <a:endParaRPr lang="en-US" sz="1200" b="1">
              <a:cs typeface="Calibri"/>
            </a:endParaRPr>
          </a:p>
          <a:p>
            <a:pPr marL="0" indent="0">
              <a:buNone/>
            </a:pPr>
            <a:r>
              <a:rPr lang="en-US" sz="1200" b="1">
                <a:ea typeface="+mn-lt"/>
                <a:cs typeface="+mn-lt"/>
              </a:rPr>
              <a:t>      </a:t>
            </a:r>
            <a:r>
              <a:rPr lang="en-US" sz="1200" b="1">
                <a:solidFill>
                  <a:srgbClr val="0070C0"/>
                </a:solidFill>
                <a:ea typeface="+mn-lt"/>
                <a:cs typeface="+mn-lt"/>
              </a:rPr>
              <a:t>Medium – Personally, I felt that use-case based project would be more appropriate than this activity</a:t>
            </a:r>
          </a:p>
        </p:txBody>
      </p:sp>
      <p:sp>
        <p:nvSpPr>
          <p:cNvPr id="2" name="Footer Placeholder 1">
            <a:extLst>
              <a:ext uri="{FF2B5EF4-FFF2-40B4-BE49-F238E27FC236}">
                <a16:creationId xmlns:a16="http://schemas.microsoft.com/office/drawing/2014/main" id="{9106A1DA-7291-4C37-8FA6-C8A02744B8BB}"/>
              </a:ext>
            </a:extLst>
          </p:cNvPr>
          <p:cNvSpPr>
            <a:spLocks noGrp="1"/>
          </p:cNvSpPr>
          <p:nvPr>
            <p:ph type="ftr" sz="quarter" idx="11"/>
          </p:nvPr>
        </p:nvSpPr>
        <p:spPr>
          <a:xfrm>
            <a:off x="9836943" y="6439693"/>
            <a:ext cx="2352676" cy="365125"/>
          </a:xfrm>
        </p:spPr>
        <p:txBody>
          <a:bodyPr/>
          <a:lstStyle/>
          <a:p>
            <a:r>
              <a:rPr lang="en-US"/>
              <a:t>SRPMM Healthcare</a:t>
            </a:r>
          </a:p>
        </p:txBody>
      </p:sp>
    </p:spTree>
    <p:extLst>
      <p:ext uri="{BB962C8B-B14F-4D97-AF65-F5344CB8AC3E}">
        <p14:creationId xmlns:p14="http://schemas.microsoft.com/office/powerpoint/2010/main" val="2467428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C9B720-E24B-4B17-9B0D-9F4C9E4422D1}"/>
              </a:ext>
            </a:extLst>
          </p:cNvPr>
          <p:cNvSpPr>
            <a:spLocks noGrp="1"/>
          </p:cNvSpPr>
          <p:nvPr>
            <p:ph type="title"/>
          </p:nvPr>
        </p:nvSpPr>
        <p:spPr>
          <a:xfrm>
            <a:off x="958506" y="800392"/>
            <a:ext cx="10264697" cy="1212102"/>
          </a:xfrm>
        </p:spPr>
        <p:txBody>
          <a:bodyPr>
            <a:normAutofit/>
          </a:bodyPr>
          <a:lstStyle/>
          <a:p>
            <a:r>
              <a:rPr lang="en-US" b="1">
                <a:solidFill>
                  <a:srgbClr val="FFFFFF"/>
                </a:solidFill>
                <a:latin typeface="Calibri"/>
                <a:ea typeface="+mj-lt"/>
                <a:cs typeface="+mj-lt"/>
              </a:rPr>
              <a:t>Self-Assessment Report</a:t>
            </a:r>
            <a:endParaRPr lang="en-US" b="1">
              <a:solidFill>
                <a:srgbClr val="FFFFFF"/>
              </a:solidFill>
              <a:latin typeface="Calibri"/>
              <a:cs typeface="Calibri"/>
            </a:endParaRPr>
          </a:p>
        </p:txBody>
      </p:sp>
      <p:sp>
        <p:nvSpPr>
          <p:cNvPr id="3" name="Content Placeholder 2">
            <a:extLst>
              <a:ext uri="{FF2B5EF4-FFF2-40B4-BE49-F238E27FC236}">
                <a16:creationId xmlns:a16="http://schemas.microsoft.com/office/drawing/2014/main" id="{908A0EF8-48BF-47E9-B52C-0E1A93278688}"/>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342900" indent="-342900">
              <a:buFont typeface="Wingdings" panose="020B0604020202020204" pitchFamily="34" charset="0"/>
              <a:buChar char="Ø"/>
            </a:pPr>
            <a:r>
              <a:rPr lang="en-US" sz="2400">
                <a:ea typeface="+mn-lt"/>
                <a:cs typeface="+mn-lt"/>
              </a:rPr>
              <a:t>Region/Sector Selected (e.g., Island and healthcare): </a:t>
            </a:r>
            <a:endParaRPr lang="en-US"/>
          </a:p>
          <a:p>
            <a:pPr marL="0" indent="0">
              <a:buNone/>
            </a:pPr>
            <a:r>
              <a:rPr lang="en-US" sz="2400" b="1" u="sng">
                <a:solidFill>
                  <a:schemeClr val="accent2"/>
                </a:solidFill>
                <a:ea typeface="+mn-lt"/>
                <a:cs typeface="+mn-lt"/>
              </a:rPr>
              <a:t>Mexico, South America/ Healthcare Centre</a:t>
            </a:r>
            <a:endParaRPr lang="en-US" sz="2400">
              <a:solidFill>
                <a:schemeClr val="accent2"/>
              </a:solidFill>
              <a:cs typeface="Calibri"/>
            </a:endParaRPr>
          </a:p>
          <a:p>
            <a:endParaRPr lang="en-US" sz="2400">
              <a:ea typeface="+mn-lt"/>
              <a:cs typeface="+mn-lt"/>
            </a:endParaRPr>
          </a:p>
          <a:p>
            <a:pPr marL="342900" indent="-342900">
              <a:buFont typeface="Wingdings" panose="020B0604020202020204" pitchFamily="34" charset="0"/>
              <a:buChar char="Ø"/>
            </a:pPr>
            <a:r>
              <a:rPr lang="en-US" sz="2400">
                <a:ea typeface="+mn-lt"/>
                <a:cs typeface="+mn-lt"/>
              </a:rPr>
              <a:t>Team members involved in Self-Assessment (team member name plus SPACE Planner User ID, no need for password): </a:t>
            </a:r>
            <a:endParaRPr lang="en-US" sz="2400" b="1">
              <a:ea typeface="+mn-lt"/>
              <a:cs typeface="+mn-lt"/>
            </a:endParaRPr>
          </a:p>
          <a:p>
            <a:pPr marL="0" indent="0">
              <a:buNone/>
            </a:pPr>
            <a:r>
              <a:rPr lang="en-US" sz="2400" b="1" u="sng" err="1">
                <a:solidFill>
                  <a:schemeClr val="accent2"/>
                </a:solidFill>
                <a:ea typeface="+mn-lt"/>
                <a:cs typeface="+mn-lt"/>
              </a:rPr>
              <a:t>Medha</a:t>
            </a:r>
            <a:r>
              <a:rPr lang="en-US" sz="2400" b="1" u="sng">
                <a:solidFill>
                  <a:schemeClr val="accent2"/>
                </a:solidFill>
                <a:ea typeface="+mn-lt"/>
                <a:cs typeface="+mn-lt"/>
              </a:rPr>
              <a:t> Jha/ </a:t>
            </a:r>
            <a:r>
              <a:rPr lang="en-US" sz="2400" b="1" u="sng">
                <a:solidFill>
                  <a:schemeClr val="accent2"/>
                </a:solidFill>
                <a:ea typeface="+mn-lt"/>
                <a:cs typeface="+mn-lt"/>
                <a:hlinkClick r:id="rId2">
                  <a:extLst>
                    <a:ext uri="{A12FA001-AC4F-418D-AE19-62706E023703}">
                      <ahyp:hlinkClr xmlns:ahyp="http://schemas.microsoft.com/office/drawing/2018/hyperlinkcolor" val="tx"/>
                    </a:ext>
                  </a:extLst>
                </a:hlinkClick>
              </a:rPr>
              <a:t>Medha.jha@my.harrisburgu.edu</a:t>
            </a:r>
            <a:r>
              <a:rPr lang="en-US" sz="2400" b="1" u="sng">
                <a:solidFill>
                  <a:schemeClr val="accent2"/>
                </a:solidFill>
                <a:ea typeface="+mn-lt"/>
                <a:cs typeface="+mn-lt"/>
              </a:rPr>
              <a:t> </a:t>
            </a:r>
            <a:endParaRPr lang="en-US" sz="2400" b="1">
              <a:solidFill>
                <a:schemeClr val="accent2"/>
              </a:solidFill>
              <a:cs typeface="Calibri"/>
            </a:endParaRPr>
          </a:p>
          <a:p>
            <a:endParaRPr lang="en-US" sz="2400">
              <a:cs typeface="Calibri"/>
            </a:endParaRPr>
          </a:p>
        </p:txBody>
      </p:sp>
      <p:sp>
        <p:nvSpPr>
          <p:cNvPr id="4" name="Footer Placeholder 3">
            <a:extLst>
              <a:ext uri="{FF2B5EF4-FFF2-40B4-BE49-F238E27FC236}">
                <a16:creationId xmlns:a16="http://schemas.microsoft.com/office/drawing/2014/main" id="{29CD58C9-7376-48D6-A607-435AC5844F62}"/>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355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7347D-596D-4747-81B3-A7B47DA1D9C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b="1">
                <a:latin typeface="Century Gothic"/>
              </a:rPr>
              <a:t>BIC Image</a:t>
            </a:r>
          </a:p>
        </p:txBody>
      </p: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A close up of text on a white background&#10;&#10;Description automatically generated">
            <a:extLst>
              <a:ext uri="{FF2B5EF4-FFF2-40B4-BE49-F238E27FC236}">
                <a16:creationId xmlns:a16="http://schemas.microsoft.com/office/drawing/2014/main" id="{886AE526-8C26-4731-ABF5-09A0AF3D8A7F}"/>
              </a:ext>
            </a:extLst>
          </p:cNvPr>
          <p:cNvPicPr>
            <a:picLocks noGrp="1" noChangeAspect="1"/>
          </p:cNvPicPr>
          <p:nvPr>
            <p:ph idx="1"/>
          </p:nvPr>
        </p:nvPicPr>
        <p:blipFill rotWithShape="1">
          <a:blip r:embed="rId2"/>
          <a:srcRect l="6351" r="588" b="1"/>
          <a:stretch/>
        </p:blipFill>
        <p:spPr>
          <a:xfrm>
            <a:off x="545238" y="858525"/>
            <a:ext cx="7608304" cy="5211906"/>
          </a:xfrm>
          <a:prstGeom prst="rect">
            <a:avLst/>
          </a:prstGeom>
        </p:spPr>
      </p:pic>
      <p:sp>
        <p:nvSpPr>
          <p:cNvPr id="22" name="Rectangle 2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A24399DA-5751-45D3-AA49-868845D85EC5}"/>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40722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9C433-A49F-4CCF-B034-97820FFBC874}"/>
              </a:ext>
            </a:extLst>
          </p:cNvPr>
          <p:cNvSpPr>
            <a:spLocks noGrp="1"/>
          </p:cNvSpPr>
          <p:nvPr>
            <p:ph idx="1"/>
          </p:nvPr>
        </p:nvSpPr>
        <p:spPr>
          <a:xfrm>
            <a:off x="838200" y="488531"/>
            <a:ext cx="10515600" cy="5688432"/>
          </a:xfrm>
        </p:spPr>
        <p:txBody>
          <a:bodyPr vert="horz" lIns="91440" tIns="45720" rIns="91440" bIns="45720" rtlCol="0" anchor="t">
            <a:normAutofit fontScale="55000" lnSpcReduction="20000"/>
          </a:bodyPr>
          <a:lstStyle/>
          <a:p>
            <a:r>
              <a:rPr lang="en-US" b="1">
                <a:ea typeface="+mn-lt"/>
                <a:cs typeface="+mn-lt"/>
              </a:rPr>
              <a:t>Bundle Type: </a:t>
            </a:r>
            <a:r>
              <a:rPr lang="en-US" b="1">
                <a:solidFill>
                  <a:schemeClr val="accent1"/>
                </a:solidFill>
                <a:ea typeface="+mn-lt"/>
                <a:cs typeface="+mn-lt"/>
              </a:rPr>
              <a:t>Healthcare </a:t>
            </a:r>
            <a:endParaRPr lang="en-US" b="1">
              <a:solidFill>
                <a:schemeClr val="accent1"/>
              </a:solidFill>
              <a:cs typeface="Calibri" panose="020F0502020204030204"/>
            </a:endParaRPr>
          </a:p>
          <a:p>
            <a:r>
              <a:rPr lang="en-US" b="1">
                <a:ea typeface="+mn-lt"/>
                <a:cs typeface="+mn-lt"/>
              </a:rPr>
              <a:t>Member Name: </a:t>
            </a:r>
            <a:r>
              <a:rPr lang="en-US" b="1" err="1">
                <a:solidFill>
                  <a:schemeClr val="accent1"/>
                </a:solidFill>
                <a:ea typeface="+mn-lt"/>
                <a:cs typeface="+mn-lt"/>
              </a:rPr>
              <a:t>Medha</a:t>
            </a:r>
            <a:r>
              <a:rPr lang="en-US" b="1">
                <a:solidFill>
                  <a:schemeClr val="accent1"/>
                </a:solidFill>
                <a:ea typeface="+mn-lt"/>
                <a:cs typeface="+mn-lt"/>
              </a:rPr>
              <a:t> Jha</a:t>
            </a:r>
          </a:p>
          <a:p>
            <a:r>
              <a:rPr lang="en-US" b="1">
                <a:ea typeface="+mn-lt"/>
                <a:cs typeface="+mn-lt"/>
              </a:rPr>
              <a:t>User ID: </a:t>
            </a:r>
            <a:r>
              <a:rPr lang="en-US" b="1">
                <a:ea typeface="+mn-lt"/>
                <a:cs typeface="+mn-lt"/>
                <a:hlinkClick r:id="rId2"/>
              </a:rPr>
              <a:t>Medha.jha@my.harrisburgu.edu</a:t>
            </a:r>
            <a:endParaRPr lang="en-US" b="1">
              <a:cs typeface="Calibri"/>
            </a:endParaRPr>
          </a:p>
          <a:p>
            <a:r>
              <a:rPr lang="en-US" b="1">
                <a:ea typeface="+mn-lt"/>
                <a:cs typeface="+mn-lt"/>
              </a:rPr>
              <a:t>Scenario Name: </a:t>
            </a:r>
            <a:r>
              <a:rPr lang="en-US" b="1" err="1">
                <a:solidFill>
                  <a:schemeClr val="accent1"/>
                </a:solidFill>
                <a:ea typeface="+mn-lt"/>
                <a:cs typeface="+mn-lt"/>
              </a:rPr>
              <a:t>Medha</a:t>
            </a:r>
            <a:r>
              <a:rPr lang="en-US" b="1">
                <a:solidFill>
                  <a:schemeClr val="accent1"/>
                </a:solidFill>
                <a:ea typeface="+mn-lt"/>
                <a:cs typeface="+mn-lt"/>
              </a:rPr>
              <a:t> </a:t>
            </a:r>
            <a:r>
              <a:rPr lang="en-US" b="1" err="1">
                <a:solidFill>
                  <a:schemeClr val="accent1"/>
                </a:solidFill>
                <a:ea typeface="+mn-lt"/>
                <a:cs typeface="+mn-lt"/>
              </a:rPr>
              <a:t>Eplanner</a:t>
            </a:r>
            <a:endParaRPr lang="en-US" b="1" err="1">
              <a:solidFill>
                <a:schemeClr val="accent1"/>
              </a:solidFill>
              <a:cs typeface="Calibri"/>
            </a:endParaRPr>
          </a:p>
          <a:p>
            <a:r>
              <a:rPr lang="en-US" b="1">
                <a:ea typeface="+mn-lt"/>
                <a:cs typeface="+mn-lt"/>
              </a:rPr>
              <a:t>Was the Bundle Portal Generated Satisfactory (0-100%) : </a:t>
            </a:r>
            <a:r>
              <a:rPr lang="en-US" sz="2200" b="1">
                <a:solidFill>
                  <a:srgbClr val="0070C0"/>
                </a:solidFill>
                <a:ea typeface="+mn-lt"/>
                <a:cs typeface="+mn-lt"/>
              </a:rPr>
              <a:t>80%</a:t>
            </a:r>
          </a:p>
          <a:p>
            <a:r>
              <a:rPr lang="en-US" b="1">
                <a:ea typeface="+mn-lt"/>
                <a:cs typeface="+mn-lt"/>
              </a:rPr>
              <a:t>Were you Able to Collaborate with other Bundles using the Collaboration facility : </a:t>
            </a:r>
            <a:r>
              <a:rPr lang="en-US" sz="2200" b="1">
                <a:solidFill>
                  <a:srgbClr val="0070C0"/>
                </a:solidFill>
                <a:ea typeface="+mn-lt"/>
                <a:cs typeface="+mn-lt"/>
              </a:rPr>
              <a:t>Y</a:t>
            </a:r>
            <a:r>
              <a:rPr lang="en-US" sz="2700" b="1">
                <a:solidFill>
                  <a:srgbClr val="0070C0"/>
                </a:solidFill>
                <a:ea typeface="+mn-lt"/>
                <a:cs typeface="+mn-lt"/>
              </a:rPr>
              <a:t>es</a:t>
            </a:r>
          </a:p>
          <a:p>
            <a:r>
              <a:rPr lang="en-US" b="1">
                <a:ea typeface="+mn-lt"/>
                <a:cs typeface="+mn-lt"/>
              </a:rPr>
              <a:t>What type of experiments were you able to run on your bundles :</a:t>
            </a:r>
            <a:r>
              <a:rPr lang="en-US" b="1">
                <a:solidFill>
                  <a:schemeClr val="accent1"/>
                </a:solidFill>
                <a:ea typeface="+mn-lt"/>
                <a:cs typeface="+mn-lt"/>
              </a:rPr>
              <a:t> BIC</a:t>
            </a:r>
            <a:endParaRPr lang="en-US" b="1">
              <a:solidFill>
                <a:schemeClr val="accent1"/>
              </a:solidFill>
              <a:cs typeface="Calibri"/>
            </a:endParaRPr>
          </a:p>
          <a:p>
            <a:r>
              <a:rPr lang="en-US" b="1">
                <a:ea typeface="+mn-lt"/>
                <a:cs typeface="+mn-lt"/>
              </a:rPr>
              <a:t>The value of this Portal to Project12 (Low, Medium, High) :</a:t>
            </a:r>
            <a:r>
              <a:rPr lang="en-US" b="1">
                <a:solidFill>
                  <a:srgbClr val="0070C0"/>
                </a:solidFill>
                <a:ea typeface="+mn-lt"/>
                <a:cs typeface="+mn-lt"/>
              </a:rPr>
              <a:t> High</a:t>
            </a:r>
            <a:endParaRPr lang="en-US" b="1">
              <a:solidFill>
                <a:srgbClr val="0070C0"/>
              </a:solidFill>
              <a:cs typeface="Calibri"/>
            </a:endParaRPr>
          </a:p>
          <a:p>
            <a:r>
              <a:rPr lang="en-US" b="1">
                <a:ea typeface="+mn-lt"/>
                <a:cs typeface="+mn-lt"/>
              </a:rPr>
              <a:t>Please identify 3 strengths and 3 weaknesses of the SPACE Environment</a:t>
            </a:r>
          </a:p>
          <a:p>
            <a:pPr marL="0" indent="0">
              <a:buNone/>
            </a:pPr>
            <a:r>
              <a:rPr lang="en-US" b="1">
                <a:ea typeface="+mn-lt"/>
                <a:cs typeface="+mn-lt"/>
              </a:rPr>
              <a:t>    </a:t>
            </a:r>
            <a:r>
              <a:rPr lang="en-US" b="1">
                <a:solidFill>
                  <a:srgbClr val="0070C0"/>
                </a:solidFill>
                <a:ea typeface="+mn-lt"/>
                <a:cs typeface="+mn-lt"/>
              </a:rPr>
              <a:t>  Strength - Provides Technology suggestion,  Cost benefit analysis, Policy suggestions</a:t>
            </a:r>
            <a:endParaRPr lang="en-US" b="1">
              <a:solidFill>
                <a:srgbClr val="0070C0"/>
              </a:solidFill>
              <a:cs typeface="Calibri" panose="020F0502020204030204"/>
            </a:endParaRPr>
          </a:p>
          <a:p>
            <a:pPr marL="0" indent="0">
              <a:buNone/>
            </a:pPr>
            <a:r>
              <a:rPr lang="en-US" b="1">
                <a:solidFill>
                  <a:srgbClr val="0070C0"/>
                </a:solidFill>
                <a:ea typeface="+mn-lt"/>
                <a:cs typeface="+mn-lt"/>
              </a:rPr>
              <a:t>      Weakness – Not very user-friendly UI, Content is not accessible sometimes, Some UI bugs</a:t>
            </a:r>
            <a:endParaRPr lang="en-US" b="1">
              <a:solidFill>
                <a:srgbClr val="0070C0"/>
              </a:solidFill>
              <a:cs typeface="Calibri" panose="020F0502020204030204"/>
            </a:endParaRPr>
          </a:p>
          <a:p>
            <a:r>
              <a:rPr lang="en-US" b="1">
                <a:ea typeface="+mn-lt"/>
                <a:cs typeface="+mn-lt"/>
              </a:rPr>
              <a:t>IMPROVING PROJECT1 RESULTS: List the Improvements in Your Report as a RESULT of this experiment (just a list)</a:t>
            </a:r>
            <a:endParaRPr lang="en-US" b="1">
              <a:cs typeface="Calibri"/>
            </a:endParaRPr>
          </a:p>
          <a:p>
            <a:pPr marL="0" indent="0">
              <a:buNone/>
            </a:pPr>
            <a:r>
              <a:rPr lang="en-US" b="1">
                <a:ea typeface="+mn-lt"/>
                <a:cs typeface="+mn-lt"/>
              </a:rPr>
              <a:t>    </a:t>
            </a:r>
            <a:r>
              <a:rPr lang="en-US" b="1">
                <a:solidFill>
                  <a:srgbClr val="0070C0"/>
                </a:solidFill>
                <a:ea typeface="+mn-lt"/>
                <a:cs typeface="+mn-lt"/>
              </a:rPr>
              <a:t> Can improve on adding training for resources and staff guidelines. Trainings can be included as a prerequisite mandatory course   or a parameter.</a:t>
            </a:r>
            <a:endParaRPr lang="en-US" b="1">
              <a:solidFill>
                <a:srgbClr val="0070C0"/>
              </a:solidFill>
              <a:cs typeface="Calibri" panose="020F0502020204030204"/>
            </a:endParaRPr>
          </a:p>
          <a:p>
            <a:r>
              <a:rPr lang="en-US" b="1">
                <a:ea typeface="+mn-lt"/>
                <a:cs typeface="+mn-lt"/>
              </a:rPr>
              <a:t>Did you find and evaluate at least one other tool available for EA that has similar capabilities?</a:t>
            </a:r>
          </a:p>
          <a:p>
            <a:pPr marL="0" indent="0">
              <a:buNone/>
            </a:pPr>
            <a:r>
              <a:rPr lang="en-US" b="1">
                <a:ea typeface="+mn-lt"/>
                <a:cs typeface="+mn-lt"/>
              </a:rPr>
              <a:t>    </a:t>
            </a:r>
            <a:r>
              <a:rPr lang="en-US" b="1">
                <a:solidFill>
                  <a:srgbClr val="0070C0"/>
                </a:solidFill>
                <a:ea typeface="+mn-lt"/>
                <a:cs typeface="+mn-lt"/>
              </a:rPr>
              <a:t> Yes, </a:t>
            </a:r>
            <a:r>
              <a:rPr lang="en-US" b="1" err="1">
                <a:solidFill>
                  <a:srgbClr val="0070C0"/>
                </a:solidFill>
                <a:ea typeface="+mn-lt"/>
                <a:cs typeface="+mn-lt"/>
              </a:rPr>
              <a:t>LeanIX</a:t>
            </a:r>
            <a:r>
              <a:rPr lang="en-US" b="1">
                <a:solidFill>
                  <a:srgbClr val="0070C0"/>
                </a:solidFill>
                <a:ea typeface="+mn-lt"/>
                <a:cs typeface="+mn-lt"/>
              </a:rPr>
              <a:t> by </a:t>
            </a:r>
            <a:r>
              <a:rPr lang="en-US" b="1" err="1">
                <a:solidFill>
                  <a:srgbClr val="0070C0"/>
                </a:solidFill>
                <a:ea typeface="+mn-lt"/>
                <a:cs typeface="+mn-lt"/>
              </a:rPr>
              <a:t>LeanIX</a:t>
            </a:r>
            <a:endParaRPr lang="en-US" b="1">
              <a:solidFill>
                <a:srgbClr val="0070C0"/>
              </a:solidFill>
              <a:cs typeface="Calibri" panose="020F0502020204030204"/>
            </a:endParaRPr>
          </a:p>
          <a:p>
            <a:r>
              <a:rPr lang="en-US" b="1">
                <a:ea typeface="+mn-lt"/>
                <a:cs typeface="+mn-lt"/>
              </a:rPr>
              <a:t>What is the academic value of this exercise (Low, Medium, High). How can this value be improved </a:t>
            </a:r>
            <a:endParaRPr lang="en-US" b="1">
              <a:cs typeface="Calibri"/>
            </a:endParaRPr>
          </a:p>
          <a:p>
            <a:pPr marL="0" indent="0">
              <a:buNone/>
            </a:pPr>
            <a:r>
              <a:rPr lang="en-US" b="1">
                <a:ea typeface="+mn-lt"/>
                <a:cs typeface="+mn-lt"/>
              </a:rPr>
              <a:t>    </a:t>
            </a:r>
            <a:r>
              <a:rPr lang="en-US" b="1">
                <a:solidFill>
                  <a:srgbClr val="0070C0"/>
                </a:solidFill>
                <a:ea typeface="+mn-lt"/>
                <a:cs typeface="+mn-lt"/>
              </a:rPr>
              <a:t>Medium – The exercise is very valuable, but there is lot of information and is sometimes difficult to grasps in one go. This could have been broken into smaller parts rather than just one</a:t>
            </a:r>
            <a:endParaRPr lang="en-US" b="1">
              <a:solidFill>
                <a:srgbClr val="0070C0"/>
              </a:solidFill>
              <a:cs typeface="Calibri"/>
            </a:endParaRPr>
          </a:p>
          <a:p>
            <a:endParaRPr lang="en-US" b="1">
              <a:cs typeface="Calibri"/>
            </a:endParaRPr>
          </a:p>
        </p:txBody>
      </p:sp>
      <p:sp>
        <p:nvSpPr>
          <p:cNvPr id="2" name="Footer Placeholder 1">
            <a:extLst>
              <a:ext uri="{FF2B5EF4-FFF2-40B4-BE49-F238E27FC236}">
                <a16:creationId xmlns:a16="http://schemas.microsoft.com/office/drawing/2014/main" id="{7C05F5F4-2193-44A2-B0E3-91569ADB500E}"/>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1185547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65905A-03C8-48F4-A158-EF644A1D7B14}"/>
              </a:ext>
            </a:extLst>
          </p:cNvPr>
          <p:cNvSpPr>
            <a:spLocks noGrp="1"/>
          </p:cNvSpPr>
          <p:nvPr>
            <p:ph type="title"/>
          </p:nvPr>
        </p:nvSpPr>
        <p:spPr>
          <a:xfrm>
            <a:off x="958506" y="800392"/>
            <a:ext cx="10264697" cy="1212102"/>
          </a:xfrm>
        </p:spPr>
        <p:txBody>
          <a:bodyPr vert="horz" lIns="91440" tIns="45720" rIns="91440" bIns="45720" rtlCol="0" anchor="ctr">
            <a:noAutofit/>
          </a:bodyPr>
          <a:lstStyle/>
          <a:p>
            <a:br>
              <a:rPr lang="en-US" b="1">
                <a:latin typeface="Calibri"/>
                <a:cs typeface="Calibri Light"/>
              </a:rPr>
            </a:br>
            <a:r>
              <a:rPr lang="en-US" b="1">
                <a:solidFill>
                  <a:srgbClr val="FFFFFF"/>
                </a:solidFill>
                <a:latin typeface="Calibri"/>
                <a:cs typeface="Calibri Light"/>
              </a:rPr>
              <a:t>Self-Assessment Report</a:t>
            </a:r>
            <a:endParaRPr lang="en-US" b="1">
              <a:solidFill>
                <a:srgbClr val="FFFFFF"/>
              </a:solidFill>
              <a:latin typeface="Calibri"/>
              <a:ea typeface="+mj-lt"/>
              <a:cs typeface="+mj-lt"/>
            </a:endParaRPr>
          </a:p>
          <a:p>
            <a:endParaRPr lang="en-US" b="1">
              <a:solidFill>
                <a:srgbClr val="FFFFFF"/>
              </a:solidFill>
              <a:latin typeface="Calibri"/>
              <a:cs typeface="Calibri Light"/>
            </a:endParaRPr>
          </a:p>
        </p:txBody>
      </p:sp>
      <p:sp>
        <p:nvSpPr>
          <p:cNvPr id="3" name="Content Placeholder 2">
            <a:extLst>
              <a:ext uri="{FF2B5EF4-FFF2-40B4-BE49-F238E27FC236}">
                <a16:creationId xmlns:a16="http://schemas.microsoft.com/office/drawing/2014/main" id="{5503BB06-43E3-452E-BDA6-249C0ECA9C31}"/>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endParaRPr lang="en-US" sz="2400">
              <a:ea typeface="+mn-lt"/>
              <a:cs typeface="+mn-lt"/>
            </a:endParaRPr>
          </a:p>
          <a:p>
            <a:pPr>
              <a:buFont typeface="Wingdings" panose="020B0604020202020204" pitchFamily="34" charset="0"/>
              <a:buChar char="Ø"/>
            </a:pPr>
            <a:r>
              <a:rPr lang="en-US" sz="2400">
                <a:ea typeface="+mn-lt"/>
                <a:cs typeface="+mn-lt"/>
              </a:rPr>
              <a:t>Region/Sector Selected (e.g., Island and healthcare): </a:t>
            </a:r>
          </a:p>
          <a:p>
            <a:pPr marL="0" indent="0">
              <a:buNone/>
            </a:pPr>
            <a:r>
              <a:rPr lang="en-US" sz="2400" b="1" u="sng">
                <a:solidFill>
                  <a:schemeClr val="accent2"/>
                </a:solidFill>
                <a:ea typeface="+mn-lt"/>
                <a:cs typeface="+mn-lt"/>
              </a:rPr>
              <a:t>Mexico, South America/Healthcare Centre</a:t>
            </a:r>
            <a:endParaRPr lang="en-US" sz="2400">
              <a:solidFill>
                <a:schemeClr val="accent2"/>
              </a:solidFill>
              <a:ea typeface="+mn-lt"/>
              <a:cs typeface="+mn-lt"/>
            </a:endParaRPr>
          </a:p>
          <a:p>
            <a:endParaRPr lang="en-US" sz="2400">
              <a:ea typeface="+mn-lt"/>
              <a:cs typeface="+mn-lt"/>
            </a:endParaRPr>
          </a:p>
          <a:p>
            <a:pPr>
              <a:buFont typeface="Wingdings" panose="020B0604020202020204" pitchFamily="34" charset="0"/>
              <a:buChar char="Ø"/>
            </a:pPr>
            <a:r>
              <a:rPr lang="en-US" sz="2400">
                <a:ea typeface="+mn-lt"/>
                <a:cs typeface="+mn-lt"/>
              </a:rPr>
              <a:t>Team members involved in Self-Assessment (team member name plus SPACE Planner User ID, no need for password): </a:t>
            </a:r>
          </a:p>
          <a:p>
            <a:pPr marL="0" indent="0">
              <a:buNone/>
            </a:pPr>
            <a:r>
              <a:rPr lang="en-US" sz="2400" b="1" u="sng">
                <a:solidFill>
                  <a:schemeClr val="accent2"/>
                </a:solidFill>
                <a:ea typeface="+mn-lt"/>
                <a:cs typeface="+mn-lt"/>
              </a:rPr>
              <a:t>Prithvi </a:t>
            </a:r>
            <a:r>
              <a:rPr lang="en-US" sz="2400" b="1" u="sng" err="1">
                <a:solidFill>
                  <a:schemeClr val="accent2"/>
                </a:solidFill>
                <a:ea typeface="+mn-lt"/>
                <a:cs typeface="+mn-lt"/>
              </a:rPr>
              <a:t>Vadapally</a:t>
            </a:r>
            <a:r>
              <a:rPr lang="en-US" sz="2400" b="1" u="sng">
                <a:solidFill>
                  <a:schemeClr val="accent2"/>
                </a:solidFill>
                <a:ea typeface="+mn-lt"/>
                <a:cs typeface="+mn-lt"/>
              </a:rPr>
              <a:t>/</a:t>
            </a:r>
            <a:r>
              <a:rPr lang="en-US" sz="2400" u="sng">
                <a:solidFill>
                  <a:schemeClr val="accent2"/>
                </a:solidFill>
                <a:ea typeface="+mn-lt"/>
                <a:cs typeface="+mn-lt"/>
              </a:rPr>
              <a:t> </a:t>
            </a:r>
            <a:r>
              <a:rPr lang="en-US" sz="2400" b="1" u="sng">
                <a:solidFill>
                  <a:schemeClr val="accent2"/>
                </a:solidFill>
                <a:ea typeface="+mn-lt"/>
                <a:cs typeface="+mn-lt"/>
                <a:hlinkClick r:id="rId2">
                  <a:extLst>
                    <a:ext uri="{A12FA001-AC4F-418D-AE19-62706E023703}">
                      <ahyp:hlinkClr xmlns:ahyp="http://schemas.microsoft.com/office/drawing/2018/hyperlinkcolor" val="tx"/>
                    </a:ext>
                  </a:extLst>
                </a:hlinkClick>
              </a:rPr>
              <a:t>pvadapally@my.harrisburgu.edu</a:t>
            </a:r>
            <a:endParaRPr lang="en-US" sz="2400">
              <a:solidFill>
                <a:schemeClr val="accent2"/>
              </a:solidFill>
              <a:ea typeface="+mn-lt"/>
              <a:cs typeface="+mn-lt"/>
            </a:endParaRPr>
          </a:p>
          <a:p>
            <a:endParaRPr lang="en-US" sz="2400">
              <a:cs typeface="Calibri"/>
            </a:endParaRPr>
          </a:p>
        </p:txBody>
      </p:sp>
      <p:sp>
        <p:nvSpPr>
          <p:cNvPr id="4" name="Footer Placeholder 3">
            <a:extLst>
              <a:ext uri="{FF2B5EF4-FFF2-40B4-BE49-F238E27FC236}">
                <a16:creationId xmlns:a16="http://schemas.microsoft.com/office/drawing/2014/main" id="{D5B627CD-530B-4FA6-95F3-D313C527F69B}"/>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3581488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7347D-596D-4747-81B3-A7B47DA1D9C9}"/>
              </a:ext>
            </a:extLst>
          </p:cNvPr>
          <p:cNvSpPr>
            <a:spLocks noGrp="1"/>
          </p:cNvSpPr>
          <p:nvPr>
            <p:ph type="title"/>
          </p:nvPr>
        </p:nvSpPr>
        <p:spPr>
          <a:xfrm>
            <a:off x="1113810" y="3153853"/>
            <a:ext cx="4155396" cy="935039"/>
          </a:xfrm>
        </p:spPr>
        <p:txBody>
          <a:bodyPr vert="horz" lIns="91440" tIns="45720" rIns="91440" bIns="45720" rtlCol="0" anchor="t">
            <a:normAutofit/>
          </a:bodyPr>
          <a:lstStyle/>
          <a:p>
            <a:r>
              <a:rPr lang="en-US" sz="5400" b="1">
                <a:latin typeface="Century Gothic"/>
              </a:rPr>
              <a:t>BIC Image</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device&#10;&#10;Description automatically generated">
            <a:extLst>
              <a:ext uri="{FF2B5EF4-FFF2-40B4-BE49-F238E27FC236}">
                <a16:creationId xmlns:a16="http://schemas.microsoft.com/office/drawing/2014/main" id="{77282C02-1578-46B5-BF33-98CDE7DAD3F0}"/>
              </a:ext>
            </a:extLst>
          </p:cNvPr>
          <p:cNvPicPr>
            <a:picLocks noChangeAspect="1"/>
          </p:cNvPicPr>
          <p:nvPr/>
        </p:nvPicPr>
        <p:blipFill rotWithShape="1">
          <a:blip r:embed="rId2"/>
          <a:srcRect l="3650" r="-2" b="-2"/>
          <a:stretch/>
        </p:blipFill>
        <p:spPr>
          <a:xfrm>
            <a:off x="5684367" y="368608"/>
            <a:ext cx="5911047" cy="5819909"/>
          </a:xfrm>
          <a:prstGeom prst="rect">
            <a:avLst/>
          </a:prstGeom>
        </p:spPr>
      </p:pic>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B332D4F0-733A-4261-965F-6C697A5117A3}"/>
              </a:ext>
            </a:extLst>
          </p:cNvPr>
          <p:cNvSpPr>
            <a:spLocks noGrp="1"/>
          </p:cNvSpPr>
          <p:nvPr>
            <p:ph type="ftr" sz="quarter" idx="11"/>
          </p:nvPr>
        </p:nvSpPr>
        <p:spPr>
          <a:xfrm>
            <a:off x="5685809" y="6492240"/>
            <a:ext cx="4156459"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SRPMM Healthcare</a:t>
            </a:r>
          </a:p>
        </p:txBody>
      </p:sp>
    </p:spTree>
    <p:extLst>
      <p:ext uri="{BB962C8B-B14F-4D97-AF65-F5344CB8AC3E}">
        <p14:creationId xmlns:p14="http://schemas.microsoft.com/office/powerpoint/2010/main" val="11011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63A483-9A13-4F07-86B7-395BEF7B5C23}"/>
              </a:ext>
            </a:extLst>
          </p:cNvPr>
          <p:cNvSpPr>
            <a:spLocks noGrp="1"/>
          </p:cNvSpPr>
          <p:nvPr>
            <p:ph type="title"/>
          </p:nvPr>
        </p:nvSpPr>
        <p:spPr>
          <a:xfrm>
            <a:off x="1045028" y="1336329"/>
            <a:ext cx="3892732" cy="4382588"/>
          </a:xfrm>
        </p:spPr>
        <p:txBody>
          <a:bodyPr anchor="ctr">
            <a:normAutofit/>
          </a:bodyPr>
          <a:lstStyle/>
          <a:p>
            <a:r>
              <a:rPr lang="en-US" sz="5400" b="1" cap="all">
                <a:latin typeface="Century Gothic"/>
                <a:ea typeface="+mj-lt"/>
                <a:cs typeface="+mj-lt"/>
              </a:rPr>
              <a:t>Topic covered</a:t>
            </a:r>
            <a:endParaRPr lang="en-US" sz="5400" b="1">
              <a:latin typeface="Century Gothic"/>
              <a:cs typeface="Calibri Light"/>
            </a:endParaRP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3E6852-5BFD-4A1B-A34D-F9F41EF47724}"/>
              </a:ext>
            </a:extLst>
          </p:cNvPr>
          <p:cNvSpPr>
            <a:spLocks noGrp="1"/>
          </p:cNvSpPr>
          <p:nvPr>
            <p:ph idx="1"/>
          </p:nvPr>
        </p:nvSpPr>
        <p:spPr>
          <a:xfrm>
            <a:off x="5682954" y="1022984"/>
            <a:ext cx="5260848" cy="5336869"/>
          </a:xfrm>
        </p:spPr>
        <p:txBody>
          <a:bodyPr vert="horz" lIns="91440" tIns="45720" rIns="91440" bIns="45720" rtlCol="0" anchor="ctr">
            <a:normAutofit/>
          </a:bodyPr>
          <a:lstStyle/>
          <a:p>
            <a:r>
              <a:rPr lang="en-US" sz="2000" cap="small">
                <a:latin typeface="Century Gothic"/>
                <a:ea typeface="+mn-lt"/>
                <a:cs typeface="+mn-lt"/>
              </a:rPr>
              <a:t>Deliverable A – SOA Based Design</a:t>
            </a:r>
            <a:endParaRPr lang="en-US" sz="2000" cap="small">
              <a:latin typeface="Century Gothic"/>
              <a:cs typeface="Calibri" panose="020F0502020204030204"/>
            </a:endParaRPr>
          </a:p>
          <a:p>
            <a:r>
              <a:rPr lang="en-US" sz="2000" cap="small">
                <a:latin typeface="Century Gothic"/>
                <a:ea typeface="+mn-lt"/>
                <a:cs typeface="+mn-lt"/>
              </a:rPr>
              <a:t>Deliverable A – Web Services (Cloud/Mobile)</a:t>
            </a:r>
            <a:endParaRPr lang="en-US" sz="2000">
              <a:latin typeface="Century Gothic"/>
              <a:ea typeface="+mn-lt"/>
              <a:cs typeface="+mn-lt"/>
            </a:endParaRPr>
          </a:p>
          <a:p>
            <a:r>
              <a:rPr lang="en-US" sz="2000" cap="small">
                <a:latin typeface="Century Gothic"/>
                <a:ea typeface="+mn-lt"/>
                <a:cs typeface="+mn-lt"/>
              </a:rPr>
              <a:t>Deliverable A – AWS, Azure and Google Cloud</a:t>
            </a:r>
          </a:p>
          <a:p>
            <a:r>
              <a:rPr lang="en-US" sz="2000" cap="small">
                <a:latin typeface="Century Gothic"/>
                <a:ea typeface="+mn-lt"/>
                <a:cs typeface="+mn-lt"/>
              </a:rPr>
              <a:t>Deliverable A – Portal Design</a:t>
            </a:r>
          </a:p>
          <a:p>
            <a:r>
              <a:rPr lang="en-US" sz="2000" cap="small">
                <a:latin typeface="Century Gothic"/>
                <a:ea typeface="+mn-lt"/>
                <a:cs typeface="+mn-lt"/>
              </a:rPr>
              <a:t>Deliverable A – SOA And Simple Design</a:t>
            </a:r>
            <a:endParaRPr lang="en-US" sz="2000">
              <a:latin typeface="Century Gothic"/>
              <a:cs typeface="Calibri"/>
            </a:endParaRPr>
          </a:p>
          <a:p>
            <a:r>
              <a:rPr lang="en-US" sz="2000" cap="small">
                <a:latin typeface="Century Gothic"/>
                <a:ea typeface="+mn-lt"/>
                <a:cs typeface="+mn-lt"/>
              </a:rPr>
              <a:t>Deliverable A – XML Code For Services</a:t>
            </a:r>
          </a:p>
          <a:p>
            <a:r>
              <a:rPr lang="en-US" sz="2000" cap="small">
                <a:latin typeface="Century Gothic"/>
                <a:ea typeface="+mn-lt"/>
                <a:cs typeface="+mn-lt"/>
              </a:rPr>
              <a:t>Deliverable B - Self-Assessment Report (Space)</a:t>
            </a:r>
            <a:endParaRPr lang="en-US" sz="2000">
              <a:latin typeface="Century Gothic"/>
            </a:endParaRPr>
          </a:p>
          <a:p>
            <a:r>
              <a:rPr lang="en-US" sz="2000" cap="small">
                <a:latin typeface="Century Gothic"/>
                <a:ea typeface="+mn-lt"/>
                <a:cs typeface="+mn-lt"/>
              </a:rPr>
              <a:t>Deliverable C - References And Annotations </a:t>
            </a:r>
            <a:endParaRPr lang="en-US" sz="2000">
              <a:latin typeface="Century Gothic"/>
            </a:endParaRPr>
          </a:p>
          <a:p>
            <a:pPr marL="0" indent="0">
              <a:buNone/>
            </a:pPr>
            <a:endParaRPr lang="en-US" sz="2000">
              <a:latin typeface="Century Gothic"/>
              <a:cs typeface="Calibri"/>
            </a:endParaRPr>
          </a:p>
          <a:p>
            <a:endParaRPr lang="en-US" sz="2000">
              <a:latin typeface="Century Gothic"/>
              <a:cs typeface="Calibri"/>
            </a:endParaRPr>
          </a:p>
        </p:txBody>
      </p:sp>
      <p:sp>
        <p:nvSpPr>
          <p:cNvPr id="4" name="Footer Placeholder 3">
            <a:extLst>
              <a:ext uri="{FF2B5EF4-FFF2-40B4-BE49-F238E27FC236}">
                <a16:creationId xmlns:a16="http://schemas.microsoft.com/office/drawing/2014/main" id="{999D7C21-31B4-4ED9-89FF-2D2684450B9C}"/>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395658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3CC43-E401-4078-9266-987C70E35FF7}"/>
              </a:ext>
            </a:extLst>
          </p:cNvPr>
          <p:cNvSpPr>
            <a:spLocks noGrp="1"/>
          </p:cNvSpPr>
          <p:nvPr>
            <p:ph idx="1"/>
          </p:nvPr>
        </p:nvSpPr>
        <p:spPr>
          <a:xfrm>
            <a:off x="838200" y="373512"/>
            <a:ext cx="10515600" cy="5803451"/>
          </a:xfrm>
        </p:spPr>
        <p:txBody>
          <a:bodyPr vert="horz" lIns="91440" tIns="45720" rIns="91440" bIns="45720" rtlCol="0" anchor="t">
            <a:normAutofit fontScale="55000" lnSpcReduction="20000"/>
          </a:bodyPr>
          <a:lstStyle/>
          <a:p>
            <a:r>
              <a:rPr lang="en-US" b="1">
                <a:ea typeface="+mn-lt"/>
                <a:cs typeface="+mn-lt"/>
              </a:rPr>
              <a:t>Bundle Type:</a:t>
            </a:r>
            <a:r>
              <a:rPr lang="en-US" b="1">
                <a:solidFill>
                  <a:schemeClr val="accent1"/>
                </a:solidFill>
                <a:ea typeface="+mn-lt"/>
                <a:cs typeface="+mn-lt"/>
              </a:rPr>
              <a:t> Informational and Transactional</a:t>
            </a:r>
            <a:endParaRPr lang="en-US" b="1">
              <a:solidFill>
                <a:schemeClr val="accent1"/>
              </a:solidFill>
              <a:cs typeface="Calibri" panose="020F0502020204030204"/>
            </a:endParaRPr>
          </a:p>
          <a:p>
            <a:r>
              <a:rPr lang="en-US" b="1">
                <a:ea typeface="+mn-lt"/>
                <a:cs typeface="+mn-lt"/>
              </a:rPr>
              <a:t>Member Name: </a:t>
            </a:r>
            <a:r>
              <a:rPr lang="en-US" b="1">
                <a:solidFill>
                  <a:schemeClr val="accent1"/>
                </a:solidFill>
                <a:ea typeface="+mn-lt"/>
                <a:cs typeface="+mn-lt"/>
              </a:rPr>
              <a:t>Prithvi </a:t>
            </a:r>
            <a:r>
              <a:rPr lang="en-US" b="1" err="1">
                <a:solidFill>
                  <a:schemeClr val="accent1"/>
                </a:solidFill>
                <a:ea typeface="+mn-lt"/>
                <a:cs typeface="+mn-lt"/>
              </a:rPr>
              <a:t>Vadapally</a:t>
            </a:r>
            <a:endParaRPr lang="en-US" b="1" err="1">
              <a:solidFill>
                <a:schemeClr val="accent1"/>
              </a:solidFill>
              <a:cs typeface="Calibri"/>
            </a:endParaRPr>
          </a:p>
          <a:p>
            <a:r>
              <a:rPr lang="en-US" b="1">
                <a:ea typeface="+mn-lt"/>
                <a:cs typeface="+mn-lt"/>
              </a:rPr>
              <a:t>User ID: </a:t>
            </a:r>
            <a:r>
              <a:rPr lang="en-US" b="1">
                <a:ea typeface="+mn-lt"/>
                <a:cs typeface="+mn-lt"/>
                <a:hlinkClick r:id="rId2"/>
              </a:rPr>
              <a:t>pvadapally@my.harrisburgu.edu</a:t>
            </a:r>
            <a:endParaRPr lang="en-US" b="1">
              <a:cs typeface="Calibri"/>
            </a:endParaRPr>
          </a:p>
          <a:p>
            <a:r>
              <a:rPr lang="en-US" b="1">
                <a:ea typeface="+mn-lt"/>
                <a:cs typeface="+mn-lt"/>
              </a:rPr>
              <a:t>Scenario Name: </a:t>
            </a:r>
            <a:r>
              <a:rPr lang="en-US" b="1">
                <a:solidFill>
                  <a:schemeClr val="accent1"/>
                </a:solidFill>
                <a:ea typeface="+mn-lt"/>
                <a:cs typeface="+mn-lt"/>
              </a:rPr>
              <a:t>Mexico Health Care</a:t>
            </a:r>
            <a:endParaRPr lang="en-US" b="1">
              <a:solidFill>
                <a:schemeClr val="accent1"/>
              </a:solidFill>
              <a:cs typeface="Calibri"/>
            </a:endParaRPr>
          </a:p>
          <a:p>
            <a:r>
              <a:rPr lang="en-US" b="1">
                <a:ea typeface="+mn-lt"/>
                <a:cs typeface="+mn-lt"/>
              </a:rPr>
              <a:t>Was the Bundle Portal Generated Satisfactory (0-100%) : </a:t>
            </a:r>
            <a:r>
              <a:rPr lang="en-US" b="1">
                <a:solidFill>
                  <a:srgbClr val="0070C0"/>
                </a:solidFill>
                <a:ea typeface="+mn-lt"/>
                <a:cs typeface="+mn-lt"/>
              </a:rPr>
              <a:t>85%</a:t>
            </a:r>
            <a:endParaRPr lang="en-US" b="1">
              <a:solidFill>
                <a:srgbClr val="0070C0"/>
              </a:solidFill>
              <a:cs typeface="Calibri"/>
            </a:endParaRPr>
          </a:p>
          <a:p>
            <a:r>
              <a:rPr lang="en-US" b="1">
                <a:ea typeface="+mn-lt"/>
                <a:cs typeface="+mn-lt"/>
              </a:rPr>
              <a:t>Were you Able to Collaborate with other Bundles using the Collaboration facility : </a:t>
            </a:r>
            <a:r>
              <a:rPr lang="en-US" b="1">
                <a:solidFill>
                  <a:srgbClr val="0070C0"/>
                </a:solidFill>
                <a:ea typeface="+mn-lt"/>
                <a:cs typeface="+mn-lt"/>
              </a:rPr>
              <a:t>Yes</a:t>
            </a:r>
            <a:endParaRPr lang="en-US" b="1">
              <a:solidFill>
                <a:srgbClr val="0070C0"/>
              </a:solidFill>
              <a:cs typeface="Calibri"/>
            </a:endParaRPr>
          </a:p>
          <a:p>
            <a:r>
              <a:rPr lang="en-US" b="1">
                <a:ea typeface="+mn-lt"/>
                <a:cs typeface="+mn-lt"/>
              </a:rPr>
              <a:t>What type of experiments were you able to run on your bundles : </a:t>
            </a:r>
            <a:r>
              <a:rPr lang="en-US" b="1">
                <a:solidFill>
                  <a:schemeClr val="accent1"/>
                </a:solidFill>
                <a:ea typeface="+mn-lt"/>
                <a:cs typeface="+mn-lt"/>
              </a:rPr>
              <a:t>BIC Comprehensive Analysis</a:t>
            </a:r>
            <a:endParaRPr lang="en-US" b="1">
              <a:solidFill>
                <a:schemeClr val="accent1"/>
              </a:solidFill>
              <a:cs typeface="Calibri"/>
            </a:endParaRPr>
          </a:p>
          <a:p>
            <a:r>
              <a:rPr lang="en-US" b="1">
                <a:ea typeface="+mn-lt"/>
                <a:cs typeface="+mn-lt"/>
              </a:rPr>
              <a:t>The value of this Portal to Project12 (Low, Medium, High) : </a:t>
            </a:r>
            <a:r>
              <a:rPr lang="en-US" b="1">
                <a:solidFill>
                  <a:srgbClr val="0070C0"/>
                </a:solidFill>
                <a:ea typeface="+mn-lt"/>
                <a:cs typeface="+mn-lt"/>
              </a:rPr>
              <a:t>High</a:t>
            </a:r>
            <a:endParaRPr lang="en-US" b="1">
              <a:solidFill>
                <a:srgbClr val="0070C0"/>
              </a:solidFill>
              <a:cs typeface="Calibri"/>
            </a:endParaRPr>
          </a:p>
          <a:p>
            <a:r>
              <a:rPr lang="en-US" b="1">
                <a:ea typeface="+mn-lt"/>
                <a:cs typeface="+mn-lt"/>
              </a:rPr>
              <a:t>Please identify 3 strengths and 3 weaknesses of the SPACE Environment</a:t>
            </a:r>
            <a:endParaRPr lang="en-US" b="1">
              <a:cs typeface="Calibri"/>
            </a:endParaRPr>
          </a:p>
          <a:p>
            <a:r>
              <a:rPr lang="en-US" b="1">
                <a:ea typeface="+mn-lt"/>
                <a:cs typeface="+mn-lt"/>
              </a:rPr>
              <a:t> </a:t>
            </a:r>
            <a:r>
              <a:rPr lang="en-US" b="1">
                <a:solidFill>
                  <a:srgbClr val="0070C0"/>
                </a:solidFill>
                <a:ea typeface="+mn-lt"/>
                <a:cs typeface="+mn-lt"/>
              </a:rPr>
              <a:t>  Strength are,</a:t>
            </a:r>
            <a:endParaRPr lang="en-US" b="1">
              <a:solidFill>
                <a:srgbClr val="0070C0"/>
              </a:solidFill>
              <a:cs typeface="Calibri"/>
            </a:endParaRPr>
          </a:p>
          <a:p>
            <a:pPr marL="0" indent="0">
              <a:buNone/>
            </a:pPr>
            <a:r>
              <a:rPr lang="en-US" b="1">
                <a:solidFill>
                  <a:srgbClr val="0070C0"/>
                </a:solidFill>
                <a:ea typeface="+mn-lt"/>
                <a:cs typeface="+mn-lt"/>
              </a:rPr>
              <a:t>       1. Decision Table generated for to-do tasks </a:t>
            </a:r>
            <a:endParaRPr lang="en-US" b="1">
              <a:solidFill>
                <a:srgbClr val="0070C0"/>
              </a:solidFill>
              <a:cs typeface="Calibri" panose="020F0502020204030204"/>
            </a:endParaRPr>
          </a:p>
          <a:p>
            <a:pPr marL="0" indent="0">
              <a:buNone/>
            </a:pPr>
            <a:r>
              <a:rPr lang="en-US" b="1">
                <a:solidFill>
                  <a:srgbClr val="0070C0"/>
                </a:solidFill>
                <a:ea typeface="+mn-lt"/>
                <a:cs typeface="+mn-lt"/>
              </a:rPr>
              <a:t>       2. BIC report with all at one place report </a:t>
            </a:r>
            <a:endParaRPr lang="en-US" b="1">
              <a:solidFill>
                <a:srgbClr val="0070C0"/>
              </a:solidFill>
              <a:cs typeface="Calibri" panose="020F0502020204030204"/>
            </a:endParaRPr>
          </a:p>
          <a:p>
            <a:pPr marL="0" indent="0">
              <a:buNone/>
            </a:pPr>
            <a:r>
              <a:rPr lang="en-US" b="1">
                <a:solidFill>
                  <a:srgbClr val="0070C0"/>
                </a:solidFill>
                <a:ea typeface="+mn-lt"/>
                <a:cs typeface="+mn-lt"/>
              </a:rPr>
              <a:t>       3. Cost benefit analysis suggestions </a:t>
            </a:r>
            <a:endParaRPr lang="en-US" b="1">
              <a:solidFill>
                <a:srgbClr val="0070C0"/>
              </a:solidFill>
              <a:cs typeface="Calibri" panose="020F0502020204030204"/>
            </a:endParaRPr>
          </a:p>
          <a:p>
            <a:r>
              <a:rPr lang="en-US" b="1">
                <a:ea typeface="+mn-lt"/>
                <a:cs typeface="+mn-lt"/>
              </a:rPr>
              <a:t> </a:t>
            </a:r>
            <a:r>
              <a:rPr lang="en-US" b="1">
                <a:solidFill>
                  <a:srgbClr val="0070C0"/>
                </a:solidFill>
                <a:ea typeface="+mn-lt"/>
                <a:cs typeface="+mn-lt"/>
              </a:rPr>
              <a:t> Weakness – Not very popular in market, GUI not very user friendly, too many variables are sometimes confusing </a:t>
            </a:r>
            <a:endParaRPr lang="en-US" b="1">
              <a:solidFill>
                <a:srgbClr val="0070C0"/>
              </a:solidFill>
              <a:cs typeface="Calibri"/>
            </a:endParaRPr>
          </a:p>
          <a:p>
            <a:r>
              <a:rPr lang="en-US" b="1">
                <a:ea typeface="+mn-lt"/>
                <a:cs typeface="+mn-lt"/>
              </a:rPr>
              <a:t>IMPROVING PROJECT1 RESULTS: List the Improvements in Your Report as a RESULT of this experiment (just a list)</a:t>
            </a:r>
            <a:endParaRPr lang="en-US" b="1">
              <a:cs typeface="Calibri"/>
            </a:endParaRPr>
          </a:p>
          <a:p>
            <a:pPr marL="0" indent="0">
              <a:buNone/>
            </a:pPr>
            <a:r>
              <a:rPr lang="en-US" b="1">
                <a:ea typeface="+mn-lt"/>
                <a:cs typeface="+mn-lt"/>
              </a:rPr>
              <a:t>     </a:t>
            </a:r>
            <a:r>
              <a:rPr lang="en-US" b="1">
                <a:solidFill>
                  <a:srgbClr val="0070C0"/>
                </a:solidFill>
                <a:ea typeface="+mn-lt"/>
                <a:cs typeface="+mn-lt"/>
              </a:rPr>
              <a:t> Better project planning for a big project, more analysis on costs benefits and Design on IT infrastructure</a:t>
            </a:r>
            <a:r>
              <a:rPr lang="en-US" b="1">
                <a:ea typeface="+mn-lt"/>
                <a:cs typeface="+mn-lt"/>
              </a:rPr>
              <a:t>  </a:t>
            </a:r>
            <a:endParaRPr lang="en-US" b="1">
              <a:cs typeface="Calibri" panose="020F0502020204030204"/>
            </a:endParaRPr>
          </a:p>
          <a:p>
            <a:r>
              <a:rPr lang="en-US" b="1">
                <a:ea typeface="+mn-lt"/>
                <a:cs typeface="+mn-lt"/>
              </a:rPr>
              <a:t>Did you find and evaluate at least one other tool available for EA that has similar capabilities?</a:t>
            </a:r>
            <a:endParaRPr lang="en-US" b="1">
              <a:cs typeface="Calibri"/>
            </a:endParaRPr>
          </a:p>
          <a:p>
            <a:pPr marL="0" indent="0">
              <a:buNone/>
            </a:pPr>
            <a:r>
              <a:rPr lang="en-US" b="1">
                <a:ea typeface="+mn-lt"/>
                <a:cs typeface="+mn-lt"/>
              </a:rPr>
              <a:t>     </a:t>
            </a:r>
            <a:r>
              <a:rPr lang="en-US" b="1">
                <a:solidFill>
                  <a:srgbClr val="0070C0"/>
                </a:solidFill>
                <a:ea typeface="+mn-lt"/>
                <a:cs typeface="+mn-lt"/>
              </a:rPr>
              <a:t>Yes, </a:t>
            </a:r>
            <a:r>
              <a:rPr lang="en-US" b="1" err="1">
                <a:solidFill>
                  <a:srgbClr val="0070C0"/>
                </a:solidFill>
                <a:ea typeface="+mn-lt"/>
                <a:cs typeface="+mn-lt"/>
              </a:rPr>
              <a:t>Ardoq</a:t>
            </a:r>
            <a:r>
              <a:rPr lang="en-US" b="1">
                <a:solidFill>
                  <a:srgbClr val="0070C0"/>
                </a:solidFill>
                <a:ea typeface="+mn-lt"/>
                <a:cs typeface="+mn-lt"/>
              </a:rPr>
              <a:t> by </a:t>
            </a:r>
            <a:r>
              <a:rPr lang="en-US" b="1" err="1">
                <a:solidFill>
                  <a:srgbClr val="0070C0"/>
                </a:solidFill>
                <a:ea typeface="+mn-lt"/>
                <a:cs typeface="+mn-lt"/>
              </a:rPr>
              <a:t>Ardoq</a:t>
            </a:r>
            <a:endParaRPr lang="en-US" b="1">
              <a:solidFill>
                <a:srgbClr val="0070C0"/>
              </a:solidFill>
              <a:cs typeface="Calibri" panose="020F0502020204030204"/>
            </a:endParaRPr>
          </a:p>
          <a:p>
            <a:r>
              <a:rPr lang="en-US" b="1">
                <a:ea typeface="+mn-lt"/>
                <a:cs typeface="+mn-lt"/>
              </a:rPr>
              <a:t>What is the academic value of this exercise (Low, Medium, High). How can this value be improved </a:t>
            </a:r>
            <a:endParaRPr lang="en-US" b="1">
              <a:cs typeface="Calibri"/>
            </a:endParaRPr>
          </a:p>
          <a:p>
            <a:pPr marL="0" indent="0">
              <a:buNone/>
            </a:pPr>
            <a:r>
              <a:rPr lang="en-US" b="1">
                <a:ea typeface="+mn-lt"/>
                <a:cs typeface="+mn-lt"/>
              </a:rPr>
              <a:t>    </a:t>
            </a:r>
            <a:r>
              <a:rPr lang="en-US" b="1">
                <a:solidFill>
                  <a:srgbClr val="0070C0"/>
                </a:solidFill>
                <a:ea typeface="+mn-lt"/>
                <a:cs typeface="+mn-lt"/>
              </a:rPr>
              <a:t> High – It is a very good exercise, very detailed and hand-on practical exercise, according to me</a:t>
            </a:r>
            <a:endParaRPr lang="en-US" b="1">
              <a:solidFill>
                <a:srgbClr val="0070C0"/>
              </a:solidFill>
              <a:cs typeface="Calibri"/>
            </a:endParaRPr>
          </a:p>
          <a:p>
            <a:endParaRPr lang="en-US" b="1">
              <a:cs typeface="Calibri"/>
            </a:endParaRPr>
          </a:p>
        </p:txBody>
      </p:sp>
      <p:sp>
        <p:nvSpPr>
          <p:cNvPr id="2" name="Footer Placeholder 1">
            <a:extLst>
              <a:ext uri="{FF2B5EF4-FFF2-40B4-BE49-F238E27FC236}">
                <a16:creationId xmlns:a16="http://schemas.microsoft.com/office/drawing/2014/main" id="{8B32CBFC-C4F0-4B4B-AF13-F86047943685}"/>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3827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8CA63D-116B-4A90-9C39-0D4F3C81F0D8}"/>
              </a:ext>
            </a:extLst>
          </p:cNvPr>
          <p:cNvSpPr>
            <a:spLocks noGrp="1"/>
          </p:cNvSpPr>
          <p:nvPr>
            <p:ph type="title"/>
          </p:nvPr>
        </p:nvSpPr>
        <p:spPr>
          <a:xfrm>
            <a:off x="958506" y="800392"/>
            <a:ext cx="10264697" cy="1212102"/>
          </a:xfrm>
        </p:spPr>
        <p:txBody>
          <a:bodyPr>
            <a:normAutofit/>
          </a:bodyPr>
          <a:lstStyle/>
          <a:p>
            <a:r>
              <a:rPr lang="en-US" sz="4000" b="1">
                <a:solidFill>
                  <a:srgbClr val="FFFFFF"/>
                </a:solidFill>
                <a:latin typeface="Calibri "/>
                <a:ea typeface="+mj-lt"/>
                <a:cs typeface="+mj-lt"/>
              </a:rPr>
              <a:t>Self-Assessment Report</a:t>
            </a:r>
            <a:endParaRPr lang="en-US" sz="4000" b="1">
              <a:solidFill>
                <a:srgbClr val="FFFFFF"/>
              </a:solidFill>
              <a:latin typeface="Calibri "/>
            </a:endParaRPr>
          </a:p>
        </p:txBody>
      </p:sp>
      <p:sp>
        <p:nvSpPr>
          <p:cNvPr id="3" name="Content Placeholder 2">
            <a:extLst>
              <a:ext uri="{FF2B5EF4-FFF2-40B4-BE49-F238E27FC236}">
                <a16:creationId xmlns:a16="http://schemas.microsoft.com/office/drawing/2014/main" id="{A9FAC8EA-71D3-401A-A261-A2CD97D30163}"/>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a:ea typeface="+mn-lt"/>
                <a:cs typeface="+mn-lt"/>
              </a:rPr>
              <a:t>Team and Region/Sector Information:  </a:t>
            </a:r>
            <a:endParaRPr lang="en-US" sz="2400">
              <a:cs typeface="Calibri" panose="020F0502020204030204"/>
            </a:endParaRPr>
          </a:p>
          <a:p>
            <a:endParaRPr lang="en-US" sz="2400">
              <a:ea typeface="+mn-lt"/>
              <a:cs typeface="+mn-lt"/>
            </a:endParaRPr>
          </a:p>
          <a:p>
            <a:r>
              <a:rPr lang="en-US" sz="2400">
                <a:ea typeface="+mn-lt"/>
                <a:cs typeface="+mn-lt"/>
              </a:rPr>
              <a:t>Region/Sector Selected (e.g., Island and healthcare): </a:t>
            </a:r>
            <a:r>
              <a:rPr lang="en-US" sz="2400" b="1" u="sng">
                <a:solidFill>
                  <a:schemeClr val="accent2"/>
                </a:solidFill>
                <a:ea typeface="+mn-lt"/>
                <a:cs typeface="+mn-lt"/>
              </a:rPr>
              <a:t>Mexico, South America/Healthcare Centre</a:t>
            </a:r>
            <a:endParaRPr lang="en-US" sz="2400">
              <a:solidFill>
                <a:schemeClr val="accent2"/>
              </a:solidFill>
            </a:endParaRPr>
          </a:p>
          <a:p>
            <a:endParaRPr lang="en-US" sz="2400">
              <a:ea typeface="+mn-lt"/>
              <a:cs typeface="+mn-lt"/>
            </a:endParaRPr>
          </a:p>
          <a:p>
            <a:r>
              <a:rPr lang="en-US" sz="2400">
                <a:ea typeface="+mn-lt"/>
                <a:cs typeface="+mn-lt"/>
              </a:rPr>
              <a:t>Team members involved in Self-Assessment (team member name plus SPACE Planner User ID, no need for password): </a:t>
            </a:r>
            <a:r>
              <a:rPr lang="en-US" sz="2400" b="1">
                <a:solidFill>
                  <a:schemeClr val="accent2"/>
                </a:solidFill>
                <a:ea typeface="+mn-lt"/>
                <a:cs typeface="+mn-lt"/>
              </a:rPr>
              <a:t>Suraj Pratap/275644</a:t>
            </a:r>
            <a:endParaRPr lang="en-US" sz="2400">
              <a:solidFill>
                <a:schemeClr val="accent2"/>
              </a:solidFill>
              <a:cs typeface="Calibri"/>
            </a:endParaRPr>
          </a:p>
          <a:p>
            <a:pPr marL="0" indent="0">
              <a:buNone/>
            </a:pPr>
            <a:endParaRPr lang="en-US" sz="2400">
              <a:cs typeface="Calibri"/>
            </a:endParaRPr>
          </a:p>
          <a:p>
            <a:endParaRPr lang="en-US" sz="2400">
              <a:cs typeface="Calibri"/>
            </a:endParaRPr>
          </a:p>
        </p:txBody>
      </p:sp>
      <p:sp>
        <p:nvSpPr>
          <p:cNvPr id="4" name="Footer Placeholder 3">
            <a:extLst>
              <a:ext uri="{FF2B5EF4-FFF2-40B4-BE49-F238E27FC236}">
                <a16:creationId xmlns:a16="http://schemas.microsoft.com/office/drawing/2014/main" id="{5D62E32F-612C-40B4-8B13-72CEA434BAD9}"/>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1899270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DEBB-5260-4F42-88B2-ADC534673701}"/>
              </a:ext>
            </a:extLst>
          </p:cNvPr>
          <p:cNvSpPr>
            <a:spLocks noGrp="1"/>
          </p:cNvSpPr>
          <p:nvPr>
            <p:ph type="title"/>
          </p:nvPr>
        </p:nvSpPr>
        <p:spPr>
          <a:xfrm>
            <a:off x="171450" y="1889125"/>
            <a:ext cx="3314766" cy="1339805"/>
          </a:xfrm>
        </p:spPr>
        <p:txBody>
          <a:bodyPr/>
          <a:lstStyle/>
          <a:p>
            <a:r>
              <a:rPr lang="en-US" b="1">
                <a:latin typeface="Century Gothic"/>
                <a:cs typeface="Calibri Light"/>
              </a:rPr>
              <a:t>BIC Image</a:t>
            </a:r>
            <a:endParaRPr lang="en-US" b="1">
              <a:latin typeface="Century Gothic"/>
            </a:endParaRPr>
          </a:p>
        </p:txBody>
      </p:sp>
      <p:sp>
        <p:nvSpPr>
          <p:cNvPr id="4" name="TextBox 3">
            <a:extLst>
              <a:ext uri="{FF2B5EF4-FFF2-40B4-BE49-F238E27FC236}">
                <a16:creationId xmlns:a16="http://schemas.microsoft.com/office/drawing/2014/main" id="{894B9A98-9BB9-4502-8F8C-47761E552313}"/>
              </a:ext>
            </a:extLst>
          </p:cNvPr>
          <p:cNvSpPr txBox="1"/>
          <p:nvPr/>
        </p:nvSpPr>
        <p:spPr>
          <a:xfrm>
            <a:off x="117153" y="5199316"/>
            <a:ext cx="120024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http://space4ict.com/fetcher.aspx?val=r8fjdyHWy%2fnCGSN%2f%2fTDUBulmQIoEQD8uQjimgcUCMm1b9vK6e43sgpEqa0K8wJ%2bmn5MpRaWevv5E8rkQ9ru5DT%2bKcpiDGbjptSMjzsw7OK9WJ2%2bNEoUa8PHHa%2fP1vApMzxHX2mTsNEyLTKaG9%2f5MxXFHhcPar65WMELJU4ZpZWzVh29nYL%2bZgQ%3d%3d</a:t>
            </a:r>
          </a:p>
        </p:txBody>
      </p:sp>
      <p:pic>
        <p:nvPicPr>
          <p:cNvPr id="5" name="Picture 4">
            <a:extLst>
              <a:ext uri="{FF2B5EF4-FFF2-40B4-BE49-F238E27FC236}">
                <a16:creationId xmlns:a16="http://schemas.microsoft.com/office/drawing/2014/main" id="{8BADB2B0-7146-F74E-8D75-96246BB472B0}"/>
              </a:ext>
            </a:extLst>
          </p:cNvPr>
          <p:cNvPicPr>
            <a:picLocks noChangeAspect="1"/>
          </p:cNvPicPr>
          <p:nvPr/>
        </p:nvPicPr>
        <p:blipFill>
          <a:blip r:embed="rId2"/>
          <a:stretch>
            <a:fillRect/>
          </a:stretch>
        </p:blipFill>
        <p:spPr>
          <a:xfrm>
            <a:off x="3274838" y="603036"/>
            <a:ext cx="8078962" cy="4359841"/>
          </a:xfrm>
          <a:prstGeom prst="rect">
            <a:avLst/>
          </a:prstGeom>
        </p:spPr>
      </p:pic>
      <p:sp>
        <p:nvSpPr>
          <p:cNvPr id="3" name="Footer Placeholder 2">
            <a:extLst>
              <a:ext uri="{FF2B5EF4-FFF2-40B4-BE49-F238E27FC236}">
                <a16:creationId xmlns:a16="http://schemas.microsoft.com/office/drawing/2014/main" id="{F7030D2E-CAB0-4C45-916B-7F36D910DAB0}"/>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1419998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815DA-AB4F-41AB-96A8-3C09997ECD12}"/>
              </a:ext>
            </a:extLst>
          </p:cNvPr>
          <p:cNvSpPr>
            <a:spLocks noGrp="1"/>
          </p:cNvSpPr>
          <p:nvPr>
            <p:ph idx="1"/>
          </p:nvPr>
        </p:nvSpPr>
        <p:spPr>
          <a:xfrm>
            <a:off x="838200" y="574795"/>
            <a:ext cx="10515600" cy="5602168"/>
          </a:xfrm>
        </p:spPr>
        <p:txBody>
          <a:bodyPr vert="horz" lIns="91440" tIns="45720" rIns="91440" bIns="45720" rtlCol="0" anchor="t">
            <a:normAutofit fontScale="55000" lnSpcReduction="20000"/>
          </a:bodyPr>
          <a:lstStyle/>
          <a:p>
            <a:r>
              <a:rPr lang="en-US" b="1">
                <a:ea typeface="+mn-lt"/>
                <a:cs typeface="+mn-lt"/>
              </a:rPr>
              <a:t>Bundle Type: </a:t>
            </a:r>
            <a:r>
              <a:rPr lang="en-US" sz="2700" b="1">
                <a:solidFill>
                  <a:srgbClr val="0070C0"/>
                </a:solidFill>
                <a:ea typeface="+mn-lt"/>
                <a:cs typeface="+mn-lt"/>
              </a:rPr>
              <a:t>Healthcare Services </a:t>
            </a:r>
          </a:p>
          <a:p>
            <a:r>
              <a:rPr lang="en-US" b="1">
                <a:ea typeface="+mn-lt"/>
                <a:cs typeface="+mn-lt"/>
              </a:rPr>
              <a:t>Member Name: </a:t>
            </a:r>
            <a:r>
              <a:rPr lang="en-US" sz="2700" b="1">
                <a:solidFill>
                  <a:srgbClr val="0070C0"/>
                </a:solidFill>
                <a:ea typeface="+mn-lt"/>
                <a:cs typeface="+mn-lt"/>
              </a:rPr>
              <a:t>Suraj Pratap </a:t>
            </a:r>
            <a:r>
              <a:rPr lang="en-US" sz="2700" b="1" err="1">
                <a:solidFill>
                  <a:srgbClr val="0070C0"/>
                </a:solidFill>
                <a:ea typeface="+mn-lt"/>
                <a:cs typeface="+mn-lt"/>
              </a:rPr>
              <a:t>Samirlal</a:t>
            </a:r>
            <a:r>
              <a:rPr lang="en-US" sz="2700" b="1">
                <a:solidFill>
                  <a:srgbClr val="0070C0"/>
                </a:solidFill>
                <a:ea typeface="+mn-lt"/>
                <a:cs typeface="+mn-lt"/>
              </a:rPr>
              <a:t> Poddar</a:t>
            </a:r>
          </a:p>
          <a:p>
            <a:r>
              <a:rPr lang="en-US" b="1">
                <a:ea typeface="+mn-lt"/>
                <a:cs typeface="+mn-lt"/>
              </a:rPr>
              <a:t>User ID: </a:t>
            </a:r>
            <a:r>
              <a:rPr lang="en-US" b="1">
                <a:solidFill>
                  <a:schemeClr val="accent1"/>
                </a:solidFill>
                <a:ea typeface="+mn-lt"/>
                <a:cs typeface="+mn-lt"/>
              </a:rPr>
              <a:t>275644</a:t>
            </a:r>
            <a:endParaRPr lang="en-US" b="1">
              <a:solidFill>
                <a:schemeClr val="accent1"/>
              </a:solidFill>
              <a:cs typeface="Calibri"/>
            </a:endParaRPr>
          </a:p>
          <a:p>
            <a:r>
              <a:rPr lang="en-US" b="1">
                <a:ea typeface="+mn-lt"/>
                <a:cs typeface="+mn-lt"/>
              </a:rPr>
              <a:t>Scenario Name: </a:t>
            </a:r>
            <a:r>
              <a:rPr lang="en-US" b="1" err="1">
                <a:solidFill>
                  <a:schemeClr val="accent1"/>
                </a:solidFill>
                <a:ea typeface="+mn-lt"/>
                <a:cs typeface="+mn-lt"/>
              </a:rPr>
              <a:t>SurajEplanner</a:t>
            </a:r>
            <a:endParaRPr lang="en-US" b="1" err="1">
              <a:solidFill>
                <a:schemeClr val="accent1"/>
              </a:solidFill>
              <a:cs typeface="Calibri"/>
            </a:endParaRPr>
          </a:p>
          <a:p>
            <a:r>
              <a:rPr lang="en-US" b="1">
                <a:ea typeface="+mn-lt"/>
                <a:cs typeface="+mn-lt"/>
              </a:rPr>
              <a:t>Was the Bundle Portal Generated Satisfactory (0-100%) : </a:t>
            </a:r>
            <a:r>
              <a:rPr lang="en-US" b="1">
                <a:solidFill>
                  <a:srgbClr val="0070C0"/>
                </a:solidFill>
                <a:ea typeface="+mn-lt"/>
                <a:cs typeface="+mn-lt"/>
              </a:rPr>
              <a:t>90%</a:t>
            </a:r>
            <a:endParaRPr lang="en-US" b="1">
              <a:solidFill>
                <a:srgbClr val="0070C0"/>
              </a:solidFill>
              <a:cs typeface="Calibri"/>
            </a:endParaRPr>
          </a:p>
          <a:p>
            <a:r>
              <a:rPr lang="en-US" b="1">
                <a:ea typeface="+mn-lt"/>
                <a:cs typeface="+mn-lt"/>
              </a:rPr>
              <a:t>Were you Able to Collaborate with other Bundles using the Collaboration facility :</a:t>
            </a:r>
            <a:r>
              <a:rPr lang="en-US" b="1">
                <a:solidFill>
                  <a:srgbClr val="0070C0"/>
                </a:solidFill>
                <a:ea typeface="+mn-lt"/>
                <a:cs typeface="+mn-lt"/>
              </a:rPr>
              <a:t> Yes</a:t>
            </a:r>
            <a:endParaRPr lang="en-US" b="1">
              <a:solidFill>
                <a:srgbClr val="0070C0"/>
              </a:solidFill>
              <a:cs typeface="Calibri"/>
            </a:endParaRPr>
          </a:p>
          <a:p>
            <a:r>
              <a:rPr lang="en-US" b="1">
                <a:ea typeface="+mn-lt"/>
                <a:cs typeface="+mn-lt"/>
              </a:rPr>
              <a:t>What type of experiments were you able to run on your bundles : </a:t>
            </a:r>
            <a:r>
              <a:rPr lang="en-US" b="1">
                <a:solidFill>
                  <a:schemeClr val="accent1"/>
                </a:solidFill>
                <a:ea typeface="+mn-lt"/>
                <a:cs typeface="+mn-lt"/>
              </a:rPr>
              <a:t>BIC Diagram</a:t>
            </a:r>
            <a:endParaRPr lang="en-US" b="1">
              <a:solidFill>
                <a:schemeClr val="accent1"/>
              </a:solidFill>
              <a:cs typeface="Calibri"/>
            </a:endParaRPr>
          </a:p>
          <a:p>
            <a:r>
              <a:rPr lang="en-US" b="1">
                <a:ea typeface="+mn-lt"/>
                <a:cs typeface="+mn-lt"/>
              </a:rPr>
              <a:t>The value of this Portal to Project12 (Low, Medium, High) : </a:t>
            </a:r>
            <a:r>
              <a:rPr lang="en-US" b="1">
                <a:solidFill>
                  <a:srgbClr val="0070C0"/>
                </a:solidFill>
                <a:ea typeface="+mn-lt"/>
                <a:cs typeface="+mn-lt"/>
              </a:rPr>
              <a:t>High</a:t>
            </a:r>
            <a:endParaRPr lang="en-US" b="1">
              <a:solidFill>
                <a:srgbClr val="0070C0"/>
              </a:solidFill>
              <a:cs typeface="Calibri"/>
            </a:endParaRPr>
          </a:p>
          <a:p>
            <a:r>
              <a:rPr lang="en-US" b="1">
                <a:ea typeface="+mn-lt"/>
                <a:cs typeface="+mn-lt"/>
              </a:rPr>
              <a:t>Please identify 3 strengths and 3 weaknesses of the SPACE Environment</a:t>
            </a:r>
            <a:endParaRPr lang="en-US" b="1">
              <a:cs typeface="Calibri"/>
            </a:endParaRPr>
          </a:p>
          <a:p>
            <a:pPr marL="0" indent="0">
              <a:buNone/>
            </a:pPr>
            <a:r>
              <a:rPr lang="en-US" b="1">
                <a:ea typeface="+mn-lt"/>
                <a:cs typeface="+mn-lt"/>
              </a:rPr>
              <a:t>   </a:t>
            </a:r>
            <a:r>
              <a:rPr lang="en-US" b="1">
                <a:solidFill>
                  <a:srgbClr val="0070C0"/>
                </a:solidFill>
                <a:ea typeface="+mn-lt"/>
                <a:cs typeface="+mn-lt"/>
              </a:rPr>
              <a:t>  Strength – Detailed steps to generate the report, Flexible options for SWOT and cost benefit analysis, Very appropriate suggestions for policies.</a:t>
            </a:r>
            <a:endParaRPr lang="en-US" b="1">
              <a:solidFill>
                <a:srgbClr val="0070C0"/>
              </a:solidFill>
              <a:cs typeface="Calibri" panose="020F0502020204030204"/>
            </a:endParaRPr>
          </a:p>
          <a:p>
            <a:pPr marL="0" indent="0">
              <a:buNone/>
            </a:pPr>
            <a:r>
              <a:rPr lang="en-US" b="1">
                <a:solidFill>
                  <a:srgbClr val="0070C0"/>
                </a:solidFill>
                <a:ea typeface="+mn-lt"/>
                <a:cs typeface="+mn-lt"/>
              </a:rPr>
              <a:t>     Weakness – Look and feels can improved, Could cut down on few parameters, Prepopulated values can be used in place of optional fields </a:t>
            </a:r>
            <a:endParaRPr lang="en-US" b="1">
              <a:solidFill>
                <a:srgbClr val="0070C0"/>
              </a:solidFill>
              <a:cs typeface="Calibri" panose="020F0502020204030204"/>
            </a:endParaRPr>
          </a:p>
          <a:p>
            <a:r>
              <a:rPr lang="en-US" b="1">
                <a:ea typeface="+mn-lt"/>
                <a:cs typeface="+mn-lt"/>
              </a:rPr>
              <a:t>IMPROVING PROJECT1 RESULTS: List the Improvements in Your Report as a RESULT of this experiment (just a list)</a:t>
            </a:r>
            <a:endParaRPr lang="en-US" b="1">
              <a:cs typeface="Calibri"/>
            </a:endParaRPr>
          </a:p>
          <a:p>
            <a:pPr marL="0" indent="0">
              <a:buNone/>
            </a:pPr>
            <a:r>
              <a:rPr lang="en-US" b="1">
                <a:ea typeface="+mn-lt"/>
                <a:cs typeface="+mn-lt"/>
              </a:rPr>
              <a:t>    </a:t>
            </a:r>
            <a:r>
              <a:rPr lang="en-US" b="1">
                <a:solidFill>
                  <a:srgbClr val="0070C0"/>
                </a:solidFill>
                <a:ea typeface="+mn-lt"/>
                <a:cs typeface="+mn-lt"/>
              </a:rPr>
              <a:t> Better planning in terms of Costs analysis,  IT infrastructure and Project management</a:t>
            </a:r>
            <a:endParaRPr lang="en-US" b="1">
              <a:solidFill>
                <a:srgbClr val="0070C0"/>
              </a:solidFill>
              <a:cs typeface="Calibri" panose="020F0502020204030204"/>
            </a:endParaRPr>
          </a:p>
          <a:p>
            <a:r>
              <a:rPr lang="en-US" b="1">
                <a:ea typeface="+mn-lt"/>
                <a:cs typeface="+mn-lt"/>
              </a:rPr>
              <a:t>Did you find and evaluate at least one other tool available for EA that has similar capabilities?</a:t>
            </a:r>
            <a:endParaRPr lang="en-US" b="1">
              <a:cs typeface="Calibri"/>
            </a:endParaRPr>
          </a:p>
          <a:p>
            <a:pPr marL="0" indent="0">
              <a:buNone/>
            </a:pPr>
            <a:r>
              <a:rPr lang="en-US" b="1">
                <a:ea typeface="+mn-lt"/>
                <a:cs typeface="+mn-lt"/>
              </a:rPr>
              <a:t>     </a:t>
            </a:r>
            <a:r>
              <a:rPr lang="en-US" b="1">
                <a:solidFill>
                  <a:srgbClr val="0070C0"/>
                </a:solidFill>
                <a:ea typeface="+mn-lt"/>
                <a:cs typeface="+mn-lt"/>
              </a:rPr>
              <a:t>Yes, </a:t>
            </a:r>
            <a:r>
              <a:rPr lang="en-US" b="1" err="1">
                <a:solidFill>
                  <a:srgbClr val="0070C0"/>
                </a:solidFill>
                <a:ea typeface="+mn-lt"/>
                <a:cs typeface="+mn-lt"/>
              </a:rPr>
              <a:t>iServer</a:t>
            </a:r>
            <a:r>
              <a:rPr lang="en-US" b="1">
                <a:solidFill>
                  <a:srgbClr val="0070C0"/>
                </a:solidFill>
                <a:ea typeface="+mn-lt"/>
                <a:cs typeface="+mn-lt"/>
              </a:rPr>
              <a:t> by Orbus software</a:t>
            </a:r>
            <a:endParaRPr lang="en-US" b="1">
              <a:solidFill>
                <a:srgbClr val="0070C0"/>
              </a:solidFill>
              <a:cs typeface="Calibri" panose="020F0502020204030204"/>
            </a:endParaRPr>
          </a:p>
          <a:p>
            <a:r>
              <a:rPr lang="en-US" b="1">
                <a:ea typeface="+mn-lt"/>
                <a:cs typeface="+mn-lt"/>
              </a:rPr>
              <a:t>What is the academic value of this exercise (Low, Medium, High). How can this value be improved </a:t>
            </a:r>
            <a:endParaRPr lang="en-US" b="1">
              <a:cs typeface="Calibri"/>
            </a:endParaRPr>
          </a:p>
          <a:p>
            <a:pPr marL="0" indent="0">
              <a:buNone/>
            </a:pPr>
            <a:r>
              <a:rPr lang="en-US" b="1">
                <a:ea typeface="+mn-lt"/>
                <a:cs typeface="+mn-lt"/>
              </a:rPr>
              <a:t>   </a:t>
            </a:r>
            <a:r>
              <a:rPr lang="en-US" b="1">
                <a:solidFill>
                  <a:srgbClr val="0070C0"/>
                </a:solidFill>
                <a:ea typeface="+mn-lt"/>
                <a:cs typeface="+mn-lt"/>
              </a:rPr>
              <a:t>  Medium – Personally, I felt that use-case based project would be more appropriate than this activity</a:t>
            </a:r>
            <a:endParaRPr lang="en-US" b="1">
              <a:solidFill>
                <a:srgbClr val="0070C0"/>
              </a:solidFill>
              <a:cs typeface="Calibri"/>
            </a:endParaRPr>
          </a:p>
          <a:p>
            <a:endParaRPr lang="en-US" b="1">
              <a:cs typeface="Calibri"/>
            </a:endParaRPr>
          </a:p>
        </p:txBody>
      </p:sp>
      <p:sp>
        <p:nvSpPr>
          <p:cNvPr id="2" name="Footer Placeholder 1">
            <a:extLst>
              <a:ext uri="{FF2B5EF4-FFF2-40B4-BE49-F238E27FC236}">
                <a16:creationId xmlns:a16="http://schemas.microsoft.com/office/drawing/2014/main" id="{17E249A0-D4EB-4E1F-B6AF-5CB0DC5CDADD}"/>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3152360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F263F49-95C1-47D1-A7EA-49934D6D3377}"/>
              </a:ext>
            </a:extLst>
          </p:cNvPr>
          <p:cNvSpPr>
            <a:spLocks noGrp="1"/>
          </p:cNvSpPr>
          <p:nvPr>
            <p:ph type="title"/>
          </p:nvPr>
        </p:nvSpPr>
        <p:spPr>
          <a:xfrm>
            <a:off x="958506" y="800392"/>
            <a:ext cx="10264697" cy="1212102"/>
          </a:xfrm>
        </p:spPr>
        <p:txBody>
          <a:bodyPr>
            <a:normAutofit/>
          </a:bodyPr>
          <a:lstStyle/>
          <a:p>
            <a:r>
              <a:rPr lang="en-US" sz="4000" b="1">
                <a:solidFill>
                  <a:srgbClr val="FFFFFF"/>
                </a:solidFill>
                <a:latin typeface="Calibri "/>
                <a:ea typeface="+mj-lt"/>
                <a:cs typeface="+mj-lt"/>
              </a:rPr>
              <a:t>Self-Assessment Report</a:t>
            </a:r>
            <a:endParaRPr lang="en-US" sz="4000" b="1">
              <a:solidFill>
                <a:srgbClr val="FFFFFF"/>
              </a:solidFill>
              <a:latin typeface="Calibri "/>
            </a:endParaRPr>
          </a:p>
        </p:txBody>
      </p:sp>
      <p:sp>
        <p:nvSpPr>
          <p:cNvPr id="3" name="Content Placeholder 2">
            <a:extLst>
              <a:ext uri="{FF2B5EF4-FFF2-40B4-BE49-F238E27FC236}">
                <a16:creationId xmlns:a16="http://schemas.microsoft.com/office/drawing/2014/main" id="{A42062FC-2C9A-4E7B-BB0F-02EC7724BDA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a:ea typeface="+mn-lt"/>
                <a:cs typeface="+mn-lt"/>
              </a:rPr>
              <a:t>Team and Region/Sector Information:  </a:t>
            </a:r>
            <a:endParaRPr lang="en-US" sz="2400">
              <a:cs typeface="Calibri"/>
            </a:endParaRPr>
          </a:p>
          <a:p>
            <a:pPr marL="0" indent="0">
              <a:buNone/>
            </a:pPr>
            <a:endParaRPr lang="en-US" sz="2400">
              <a:cs typeface="Calibri"/>
            </a:endParaRPr>
          </a:p>
          <a:p>
            <a:r>
              <a:rPr lang="en-US" sz="2400">
                <a:ea typeface="+mn-lt"/>
                <a:cs typeface="+mn-lt"/>
              </a:rPr>
              <a:t>Region/Sector Selected (e.g., Island and healthcare): </a:t>
            </a:r>
            <a:r>
              <a:rPr lang="en-US" sz="2400" b="1" u="sng">
                <a:solidFill>
                  <a:schemeClr val="accent2"/>
                </a:solidFill>
                <a:ea typeface="+mn-lt"/>
                <a:cs typeface="+mn-lt"/>
              </a:rPr>
              <a:t>Mexico, South America/Healthcare Centre</a:t>
            </a:r>
            <a:endParaRPr lang="en-US" sz="2400">
              <a:solidFill>
                <a:schemeClr val="accent2"/>
              </a:solidFill>
            </a:endParaRPr>
          </a:p>
          <a:p>
            <a:pPr marL="0" indent="0">
              <a:buNone/>
            </a:pPr>
            <a:endParaRPr lang="en-US" sz="2400">
              <a:cs typeface="Calibri" panose="020F0502020204030204"/>
            </a:endParaRPr>
          </a:p>
          <a:p>
            <a:r>
              <a:rPr lang="en-US" sz="2400">
                <a:ea typeface="+mn-lt"/>
                <a:cs typeface="+mn-lt"/>
              </a:rPr>
              <a:t>Team members involved in Self-Assessment (team member name plus SPACE Planner User ID, no need for password): </a:t>
            </a:r>
            <a:r>
              <a:rPr lang="en-US" sz="2400" b="1">
                <a:solidFill>
                  <a:schemeClr val="accent2"/>
                </a:solidFill>
                <a:ea typeface="+mn-lt"/>
                <a:cs typeface="+mn-lt"/>
              </a:rPr>
              <a:t>Mayank </a:t>
            </a:r>
            <a:r>
              <a:rPr lang="en-US" sz="2400" b="1" err="1">
                <a:solidFill>
                  <a:schemeClr val="accent2"/>
                </a:solidFill>
                <a:ea typeface="+mn-lt"/>
                <a:cs typeface="+mn-lt"/>
              </a:rPr>
              <a:t>Pulapa</a:t>
            </a:r>
            <a:r>
              <a:rPr lang="en-US" sz="2400" b="1">
                <a:solidFill>
                  <a:schemeClr val="accent2"/>
                </a:solidFill>
                <a:ea typeface="+mn-lt"/>
                <a:cs typeface="+mn-lt"/>
              </a:rPr>
              <a:t>/</a:t>
            </a:r>
            <a:r>
              <a:rPr lang="en-US" sz="2400">
                <a:solidFill>
                  <a:schemeClr val="accent2"/>
                </a:solidFill>
                <a:ea typeface="+mn-lt"/>
                <a:cs typeface="+mn-lt"/>
              </a:rPr>
              <a:t> </a:t>
            </a:r>
            <a:r>
              <a:rPr lang="en-US" sz="2400" b="1" u="sng">
                <a:solidFill>
                  <a:schemeClr val="accent2"/>
                </a:solidFill>
                <a:ea typeface="+mn-lt"/>
                <a:cs typeface="+mn-lt"/>
                <a:hlinkClick r:id="rId2">
                  <a:extLst>
                    <a:ext uri="{A12FA001-AC4F-418D-AE19-62706E023703}">
                      <ahyp:hlinkClr xmlns:ahyp="http://schemas.microsoft.com/office/drawing/2018/hyperlinkcolor" val="tx"/>
                    </a:ext>
                  </a:extLst>
                </a:hlinkClick>
              </a:rPr>
              <a:t>Mayankbhargav52@gmail.com</a:t>
            </a:r>
            <a:endParaRPr lang="en-US" sz="2400">
              <a:solidFill>
                <a:schemeClr val="accent2"/>
              </a:solidFill>
            </a:endParaRPr>
          </a:p>
          <a:p>
            <a:pPr marL="0" indent="0">
              <a:buNone/>
            </a:pPr>
            <a:endParaRPr lang="en-US" sz="2400">
              <a:cs typeface="Calibri"/>
            </a:endParaRPr>
          </a:p>
          <a:p>
            <a:endParaRPr lang="en-US" sz="2400">
              <a:cs typeface="Calibri"/>
            </a:endParaRPr>
          </a:p>
        </p:txBody>
      </p:sp>
      <p:sp>
        <p:nvSpPr>
          <p:cNvPr id="4" name="Footer Placeholder 3">
            <a:extLst>
              <a:ext uri="{FF2B5EF4-FFF2-40B4-BE49-F238E27FC236}">
                <a16:creationId xmlns:a16="http://schemas.microsoft.com/office/drawing/2014/main" id="{39BF9E7A-55A9-4E81-AF82-EF15DFBAD237}"/>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997643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AAA9-DB9E-4076-99CA-6E07D3AD895E}"/>
              </a:ext>
            </a:extLst>
          </p:cNvPr>
          <p:cNvSpPr>
            <a:spLocks noGrp="1"/>
          </p:cNvSpPr>
          <p:nvPr>
            <p:ph type="title"/>
          </p:nvPr>
        </p:nvSpPr>
        <p:spPr>
          <a:xfrm>
            <a:off x="326231" y="1984"/>
            <a:ext cx="7443788" cy="867173"/>
          </a:xfrm>
        </p:spPr>
        <p:txBody>
          <a:bodyPr>
            <a:normAutofit/>
          </a:bodyPr>
          <a:lstStyle/>
          <a:p>
            <a:r>
              <a:rPr lang="en-US" sz="5400" b="1">
                <a:latin typeface="Century Gothic"/>
                <a:cs typeface="Calibri Light"/>
              </a:rPr>
              <a:t>BIC Image</a:t>
            </a:r>
            <a:endParaRPr lang="en-US" sz="5400" b="1">
              <a:latin typeface="Century Gothic"/>
            </a:endParaRPr>
          </a:p>
        </p:txBody>
      </p:sp>
      <p:pic>
        <p:nvPicPr>
          <p:cNvPr id="5" name="Picture 5" descr="A screenshot of a cell phone&#10;&#10;Description automatically generated">
            <a:extLst>
              <a:ext uri="{FF2B5EF4-FFF2-40B4-BE49-F238E27FC236}">
                <a16:creationId xmlns:a16="http://schemas.microsoft.com/office/drawing/2014/main" id="{B87CA704-D0A7-44AD-8859-FABA5ED831F5}"/>
              </a:ext>
            </a:extLst>
          </p:cNvPr>
          <p:cNvPicPr>
            <a:picLocks noGrp="1" noChangeAspect="1"/>
          </p:cNvPicPr>
          <p:nvPr>
            <p:ph idx="1"/>
          </p:nvPr>
        </p:nvPicPr>
        <p:blipFill>
          <a:blip r:embed="rId2"/>
          <a:stretch>
            <a:fillRect/>
          </a:stretch>
        </p:blipFill>
        <p:spPr>
          <a:xfrm>
            <a:off x="323630" y="956126"/>
            <a:ext cx="11382273" cy="4414064"/>
          </a:xfrm>
        </p:spPr>
      </p:pic>
      <p:sp>
        <p:nvSpPr>
          <p:cNvPr id="4" name="Footer Placeholder 3">
            <a:extLst>
              <a:ext uri="{FF2B5EF4-FFF2-40B4-BE49-F238E27FC236}">
                <a16:creationId xmlns:a16="http://schemas.microsoft.com/office/drawing/2014/main" id="{FF2AFB30-7171-4DA8-B06D-CDA8A3803E12}"/>
              </a:ext>
            </a:extLst>
          </p:cNvPr>
          <p:cNvSpPr>
            <a:spLocks noGrp="1"/>
          </p:cNvSpPr>
          <p:nvPr>
            <p:ph type="ftr" sz="quarter" idx="11"/>
          </p:nvPr>
        </p:nvSpPr>
        <p:spPr/>
        <p:txBody>
          <a:bodyPr/>
          <a:lstStyle/>
          <a:p>
            <a:r>
              <a:rPr lang="en-US"/>
              <a:t>SRPMM Healthcare</a:t>
            </a:r>
          </a:p>
        </p:txBody>
      </p:sp>
      <p:sp>
        <p:nvSpPr>
          <p:cNvPr id="6" name="TextBox 5">
            <a:extLst>
              <a:ext uri="{FF2B5EF4-FFF2-40B4-BE49-F238E27FC236}">
                <a16:creationId xmlns:a16="http://schemas.microsoft.com/office/drawing/2014/main" id="{51677B7F-D384-4013-B112-78543340D4CE}"/>
              </a:ext>
            </a:extLst>
          </p:cNvPr>
          <p:cNvSpPr txBox="1"/>
          <p:nvPr/>
        </p:nvSpPr>
        <p:spPr>
          <a:xfrm>
            <a:off x="324317" y="5467960"/>
            <a:ext cx="1090493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entury Gothic"/>
                <a:hlinkClick r:id="rId3"/>
              </a:rPr>
              <a:t>http://space4ict.com/fetcher.aspx?val=r8fjdyHWy%2fnCGSN%2f%2fTDUBpqQliJ1jPUbQnvKFL4zCWk%2bmotDYHePmQVPWFuHx1K2eHDMXXmCgsGhhyAuB0J9w6Ncn5RqrUOgFlIbJYFqOrsfFpKor1N3STFR1h2EtbX%2fmZWe1gTQPtpYoRcoEv8EWezJNKaJ8nYHvndmCY%2f9ZCE%3d</a:t>
            </a:r>
            <a:endParaRPr lang="en-US" sz="1600">
              <a:ea typeface="+mn-lt"/>
              <a:cs typeface="+mn-lt"/>
            </a:endParaRPr>
          </a:p>
          <a:p>
            <a:pPr algn="l"/>
            <a:endParaRPr lang="en-US" sz="1600">
              <a:cs typeface="Calibri"/>
            </a:endParaRPr>
          </a:p>
        </p:txBody>
      </p:sp>
    </p:spTree>
    <p:extLst>
      <p:ext uri="{BB962C8B-B14F-4D97-AF65-F5344CB8AC3E}">
        <p14:creationId xmlns:p14="http://schemas.microsoft.com/office/powerpoint/2010/main" val="2979517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5CE93-E0B9-4E33-9A4A-415042AF30A5}"/>
              </a:ext>
            </a:extLst>
          </p:cNvPr>
          <p:cNvSpPr>
            <a:spLocks noGrp="1"/>
          </p:cNvSpPr>
          <p:nvPr>
            <p:ph idx="1"/>
          </p:nvPr>
        </p:nvSpPr>
        <p:spPr>
          <a:xfrm>
            <a:off x="838200" y="661059"/>
            <a:ext cx="10515600" cy="5515904"/>
          </a:xfrm>
        </p:spPr>
        <p:txBody>
          <a:bodyPr vert="horz" lIns="91440" tIns="45720" rIns="91440" bIns="45720" rtlCol="0" anchor="t">
            <a:normAutofit fontScale="55000" lnSpcReduction="20000"/>
          </a:bodyPr>
          <a:lstStyle/>
          <a:p>
            <a:r>
              <a:rPr lang="en-US" b="1">
                <a:ea typeface="+mn-lt"/>
                <a:cs typeface="+mn-lt"/>
              </a:rPr>
              <a:t>Bundle Type: </a:t>
            </a:r>
            <a:r>
              <a:rPr lang="en-US" b="1">
                <a:solidFill>
                  <a:schemeClr val="accent1"/>
                </a:solidFill>
                <a:ea typeface="+mn-lt"/>
                <a:cs typeface="+mn-lt"/>
              </a:rPr>
              <a:t>Healthcare</a:t>
            </a:r>
            <a:r>
              <a:rPr lang="en-US" b="1">
                <a:ea typeface="+mn-lt"/>
                <a:cs typeface="+mn-lt"/>
              </a:rPr>
              <a:t> </a:t>
            </a:r>
            <a:endParaRPr lang="en-US" b="1">
              <a:cs typeface="Calibri" panose="020F0502020204030204"/>
            </a:endParaRPr>
          </a:p>
          <a:p>
            <a:r>
              <a:rPr lang="en-US" b="1">
                <a:ea typeface="+mn-lt"/>
                <a:cs typeface="+mn-lt"/>
              </a:rPr>
              <a:t>Member Name:  </a:t>
            </a:r>
            <a:r>
              <a:rPr lang="en-US" b="1">
                <a:solidFill>
                  <a:schemeClr val="accent1"/>
                </a:solidFill>
                <a:ea typeface="+mn-lt"/>
                <a:cs typeface="+mn-lt"/>
              </a:rPr>
              <a:t>Mayank </a:t>
            </a:r>
            <a:endParaRPr lang="en-US" b="1">
              <a:solidFill>
                <a:schemeClr val="accent1"/>
              </a:solidFill>
              <a:cs typeface="Calibri"/>
            </a:endParaRPr>
          </a:p>
          <a:p>
            <a:r>
              <a:rPr lang="en-US" b="1">
                <a:ea typeface="+mn-lt"/>
                <a:cs typeface="+mn-lt"/>
              </a:rPr>
              <a:t>User ID: </a:t>
            </a:r>
            <a:r>
              <a:rPr lang="en-US" b="1" cap="small">
                <a:ea typeface="+mn-lt"/>
                <a:cs typeface="+mn-lt"/>
                <a:hlinkClick r:id="rId2"/>
              </a:rPr>
              <a:t>Mayankbhargav52@gmail.com</a:t>
            </a:r>
            <a:endParaRPr lang="en-US" b="1">
              <a:cs typeface="Calibri"/>
            </a:endParaRPr>
          </a:p>
          <a:p>
            <a:r>
              <a:rPr lang="en-US" b="1">
                <a:ea typeface="+mn-lt"/>
                <a:cs typeface="+mn-lt"/>
              </a:rPr>
              <a:t>Scenario Name: </a:t>
            </a:r>
            <a:r>
              <a:rPr lang="en-US" b="1">
                <a:solidFill>
                  <a:schemeClr val="accent1"/>
                </a:solidFill>
                <a:ea typeface="+mn-lt"/>
                <a:cs typeface="+mn-lt"/>
              </a:rPr>
              <a:t>zambia7728</a:t>
            </a:r>
            <a:endParaRPr lang="en-US" b="1">
              <a:solidFill>
                <a:schemeClr val="accent1"/>
              </a:solidFill>
              <a:cs typeface="Calibri"/>
            </a:endParaRPr>
          </a:p>
          <a:p>
            <a:r>
              <a:rPr lang="en-US" b="1">
                <a:ea typeface="+mn-lt"/>
                <a:cs typeface="+mn-lt"/>
              </a:rPr>
              <a:t>Was the Bundle Portal Generated Satisfactory (0-100%) :</a:t>
            </a:r>
            <a:r>
              <a:rPr lang="en-US" b="1">
                <a:solidFill>
                  <a:srgbClr val="0070C0"/>
                </a:solidFill>
                <a:ea typeface="+mn-lt"/>
                <a:cs typeface="+mn-lt"/>
              </a:rPr>
              <a:t> 85%</a:t>
            </a:r>
            <a:endParaRPr lang="en-US" b="1">
              <a:solidFill>
                <a:srgbClr val="0070C0"/>
              </a:solidFill>
              <a:cs typeface="Calibri"/>
            </a:endParaRPr>
          </a:p>
          <a:p>
            <a:r>
              <a:rPr lang="en-US" b="1">
                <a:ea typeface="+mn-lt"/>
                <a:cs typeface="+mn-lt"/>
              </a:rPr>
              <a:t>Were you Able to Collaborate with other Bundles using the Collaboration facility :</a:t>
            </a:r>
            <a:r>
              <a:rPr lang="en-US" b="1">
                <a:solidFill>
                  <a:srgbClr val="0070C0"/>
                </a:solidFill>
                <a:ea typeface="+mn-lt"/>
                <a:cs typeface="+mn-lt"/>
              </a:rPr>
              <a:t> Yes</a:t>
            </a:r>
            <a:endParaRPr lang="en-US" b="1">
              <a:solidFill>
                <a:srgbClr val="0070C0"/>
              </a:solidFill>
              <a:cs typeface="Calibri"/>
            </a:endParaRPr>
          </a:p>
          <a:p>
            <a:r>
              <a:rPr lang="en-US" b="1">
                <a:ea typeface="+mn-lt"/>
                <a:cs typeface="+mn-lt"/>
              </a:rPr>
              <a:t>What type of experiments were you able to run on your bundles :  </a:t>
            </a:r>
            <a:r>
              <a:rPr lang="en-US" b="1">
                <a:solidFill>
                  <a:schemeClr val="accent1"/>
                </a:solidFill>
                <a:ea typeface="+mn-lt"/>
                <a:cs typeface="+mn-lt"/>
              </a:rPr>
              <a:t>BIC analysis </a:t>
            </a:r>
            <a:endParaRPr lang="en-US" b="1">
              <a:cs typeface="Calibri"/>
            </a:endParaRPr>
          </a:p>
          <a:p>
            <a:r>
              <a:rPr lang="en-US" b="1">
                <a:ea typeface="+mn-lt"/>
                <a:cs typeface="+mn-lt"/>
              </a:rPr>
              <a:t>The value of this Portal to Project12 (Low, Medium, High) :</a:t>
            </a:r>
            <a:r>
              <a:rPr lang="en-US" b="1">
                <a:solidFill>
                  <a:srgbClr val="0070C0"/>
                </a:solidFill>
                <a:ea typeface="+mn-lt"/>
                <a:cs typeface="+mn-lt"/>
              </a:rPr>
              <a:t> High</a:t>
            </a:r>
            <a:endParaRPr lang="en-US" b="1">
              <a:solidFill>
                <a:srgbClr val="0070C0"/>
              </a:solidFill>
              <a:cs typeface="Calibri"/>
            </a:endParaRPr>
          </a:p>
          <a:p>
            <a:r>
              <a:rPr lang="en-US" b="1">
                <a:ea typeface="+mn-lt"/>
                <a:cs typeface="+mn-lt"/>
              </a:rPr>
              <a:t>Please identify 3 strengths and 3 weaknesses of the SPACE Environment</a:t>
            </a:r>
            <a:endParaRPr lang="en-US" b="1">
              <a:cs typeface="Calibri"/>
            </a:endParaRPr>
          </a:p>
          <a:p>
            <a:pPr marL="0" indent="0">
              <a:buNone/>
            </a:pPr>
            <a:r>
              <a:rPr lang="en-US" b="1">
                <a:ea typeface="+mn-lt"/>
                <a:cs typeface="+mn-lt"/>
              </a:rPr>
              <a:t>      </a:t>
            </a:r>
            <a:r>
              <a:rPr lang="en-US" b="1">
                <a:solidFill>
                  <a:srgbClr val="0070C0"/>
                </a:solidFill>
                <a:ea typeface="+mn-lt"/>
                <a:cs typeface="+mn-lt"/>
              </a:rPr>
              <a:t>Strengths- Instant access to lot of sectors or countries data, Detailed report on every stage of the project, efficient output, availability on web</a:t>
            </a:r>
            <a:endParaRPr lang="en-US" b="1">
              <a:solidFill>
                <a:srgbClr val="0070C0"/>
              </a:solidFill>
              <a:cs typeface="Calibri" panose="020F0502020204030204"/>
            </a:endParaRPr>
          </a:p>
          <a:p>
            <a:pPr marL="0" indent="0">
              <a:buNone/>
            </a:pPr>
            <a:r>
              <a:rPr lang="en-US" b="1">
                <a:solidFill>
                  <a:srgbClr val="0070C0"/>
                </a:solidFill>
                <a:ea typeface="+mn-lt"/>
                <a:cs typeface="+mn-lt"/>
              </a:rPr>
              <a:t>      Weaknesses: Too many parameters asked which was difficult at times to understand and fill out and also Dependency on the available services for a given sector</a:t>
            </a:r>
            <a:endParaRPr lang="en-US" b="1">
              <a:solidFill>
                <a:srgbClr val="0070C0"/>
              </a:solidFill>
              <a:cs typeface="Calibri" panose="020F0502020204030204"/>
            </a:endParaRPr>
          </a:p>
          <a:p>
            <a:r>
              <a:rPr lang="en-US" b="1">
                <a:ea typeface="+mn-lt"/>
                <a:cs typeface="+mn-lt"/>
              </a:rPr>
              <a:t>IMPROVING PROJECT1 RESULTS: List the Improvements in Your Report as a RESULT of this experiment (just a list)</a:t>
            </a:r>
            <a:endParaRPr lang="en-US" b="1">
              <a:cs typeface="Calibri"/>
            </a:endParaRPr>
          </a:p>
          <a:p>
            <a:pPr marL="0" indent="0">
              <a:buNone/>
            </a:pPr>
            <a:r>
              <a:rPr lang="en-US" b="1">
                <a:ea typeface="+mn-lt"/>
                <a:cs typeface="+mn-lt"/>
              </a:rPr>
              <a:t>    </a:t>
            </a:r>
            <a:r>
              <a:rPr lang="en-US" b="1">
                <a:solidFill>
                  <a:srgbClr val="0070C0"/>
                </a:solidFill>
                <a:ea typeface="+mn-lt"/>
                <a:cs typeface="+mn-lt"/>
              </a:rPr>
              <a:t> Governance Controls, Security Controls, Audit, Best Practices, background information and Automation strategy.</a:t>
            </a:r>
            <a:endParaRPr lang="en-US" b="1">
              <a:solidFill>
                <a:srgbClr val="0070C0"/>
              </a:solidFill>
              <a:cs typeface="Calibri" panose="020F0502020204030204"/>
            </a:endParaRPr>
          </a:p>
          <a:p>
            <a:r>
              <a:rPr lang="en-US" b="1">
                <a:ea typeface="+mn-lt"/>
                <a:cs typeface="+mn-lt"/>
              </a:rPr>
              <a:t>Did you find and evaluate at least one other tool available for EA that has similar capabilities?</a:t>
            </a:r>
            <a:endParaRPr lang="en-US" b="1">
              <a:cs typeface="Calibri"/>
            </a:endParaRPr>
          </a:p>
          <a:p>
            <a:pPr marL="0" indent="0">
              <a:buNone/>
            </a:pPr>
            <a:r>
              <a:rPr lang="en-US" b="1">
                <a:ea typeface="+mn-lt"/>
                <a:cs typeface="+mn-lt"/>
              </a:rPr>
              <a:t>    </a:t>
            </a:r>
            <a:r>
              <a:rPr lang="en-US" b="1">
                <a:solidFill>
                  <a:srgbClr val="0070C0"/>
                </a:solidFill>
                <a:ea typeface="+mn-lt"/>
                <a:cs typeface="+mn-lt"/>
              </a:rPr>
              <a:t> Yes, HOPEX by Mega International</a:t>
            </a:r>
            <a:r>
              <a:rPr lang="en-US" b="1">
                <a:ea typeface="+mn-lt"/>
                <a:cs typeface="+mn-lt"/>
              </a:rPr>
              <a:t>  </a:t>
            </a:r>
            <a:endParaRPr lang="en-US" b="1">
              <a:cs typeface="Calibri" panose="020F0502020204030204"/>
            </a:endParaRPr>
          </a:p>
          <a:p>
            <a:r>
              <a:rPr lang="en-US" b="1">
                <a:ea typeface="+mn-lt"/>
                <a:cs typeface="+mn-lt"/>
              </a:rPr>
              <a:t>What is the academic value of this exercise (Low, Medium, High). How can this value be improved </a:t>
            </a:r>
            <a:endParaRPr lang="en-US" b="1">
              <a:cs typeface="Calibri"/>
            </a:endParaRPr>
          </a:p>
          <a:p>
            <a:pPr marL="0" indent="0">
              <a:buNone/>
            </a:pPr>
            <a:r>
              <a:rPr lang="en-US" b="1">
                <a:ea typeface="+mn-lt"/>
                <a:cs typeface="+mn-lt"/>
              </a:rPr>
              <a:t>     </a:t>
            </a:r>
            <a:r>
              <a:rPr lang="en-US" b="1">
                <a:solidFill>
                  <a:srgbClr val="0070C0"/>
                </a:solidFill>
                <a:ea typeface="+mn-lt"/>
                <a:cs typeface="+mn-lt"/>
              </a:rPr>
              <a:t> Medium – It was very informative exercise but understanding of detailed inputs on the architecture report could have been a plus</a:t>
            </a:r>
            <a:endParaRPr lang="en-US" b="1">
              <a:solidFill>
                <a:srgbClr val="0070C0"/>
              </a:solidFill>
              <a:cs typeface="Calibri"/>
            </a:endParaRPr>
          </a:p>
          <a:p>
            <a:endParaRPr lang="en-US" b="1">
              <a:cs typeface="Calibri"/>
            </a:endParaRPr>
          </a:p>
        </p:txBody>
      </p:sp>
      <p:sp>
        <p:nvSpPr>
          <p:cNvPr id="2" name="Footer Placeholder 1">
            <a:extLst>
              <a:ext uri="{FF2B5EF4-FFF2-40B4-BE49-F238E27FC236}">
                <a16:creationId xmlns:a16="http://schemas.microsoft.com/office/drawing/2014/main" id="{7D44C93E-9953-47D8-BFF2-752D735980E0}"/>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148456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5"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D45FE-7AFE-4C67-A129-0161EC682547}"/>
              </a:ext>
            </a:extLst>
          </p:cNvPr>
          <p:cNvSpPr>
            <a:spLocks noGrp="1"/>
          </p:cNvSpPr>
          <p:nvPr>
            <p:ph type="title"/>
          </p:nvPr>
        </p:nvSpPr>
        <p:spPr>
          <a:xfrm>
            <a:off x="1169853" y="535610"/>
            <a:ext cx="9849751" cy="778172"/>
          </a:xfrm>
        </p:spPr>
        <p:txBody>
          <a:bodyPr anchor="b">
            <a:noAutofit/>
          </a:bodyPr>
          <a:lstStyle/>
          <a:p>
            <a:r>
              <a:rPr lang="en-US" sz="5400" b="1" dirty="0">
                <a:latin typeface="Century Gothic"/>
                <a:cs typeface="Calibri Light"/>
              </a:rPr>
              <a:t>References</a:t>
            </a:r>
            <a:endParaRPr lang="en-US" sz="5400" b="1" dirty="0">
              <a:latin typeface="Century Gothic"/>
              <a:cs typeface="Calibri"/>
            </a:endParaRPr>
          </a:p>
        </p:txBody>
      </p:sp>
      <p:sp>
        <p:nvSpPr>
          <p:cNvPr id="3" name="Content Placeholder 2">
            <a:extLst>
              <a:ext uri="{FF2B5EF4-FFF2-40B4-BE49-F238E27FC236}">
                <a16:creationId xmlns:a16="http://schemas.microsoft.com/office/drawing/2014/main" id="{2FFB5EA7-59B4-4A84-9CF5-DB063E18AF6E}"/>
              </a:ext>
            </a:extLst>
          </p:cNvPr>
          <p:cNvSpPr>
            <a:spLocks noGrp="1"/>
          </p:cNvSpPr>
          <p:nvPr>
            <p:ph idx="1"/>
          </p:nvPr>
        </p:nvSpPr>
        <p:spPr>
          <a:xfrm>
            <a:off x="1170241" y="1998038"/>
            <a:ext cx="9849751" cy="3032168"/>
          </a:xfrm>
        </p:spPr>
        <p:txBody>
          <a:bodyPr vert="horz" lIns="91440" tIns="45720" rIns="91440" bIns="45720" rtlCol="0" anchor="ctr">
            <a:normAutofit/>
          </a:bodyPr>
          <a:lstStyle/>
          <a:p>
            <a:pPr marL="457200" indent="-457200">
              <a:buAutoNum type="arabicPeriod"/>
            </a:pPr>
            <a:r>
              <a:rPr lang="en-US" sz="2400">
                <a:ea typeface="+mn-lt"/>
                <a:cs typeface="+mn-lt"/>
                <a:hlinkClick r:id="rId2"/>
              </a:rPr>
              <a:t>https://kinsta.com/blog/google-cloud-vs-aws/</a:t>
            </a:r>
            <a:endParaRPr lang="en-US"/>
          </a:p>
          <a:p>
            <a:pPr marL="457200" indent="-457200">
              <a:buAutoNum type="arabicPeriod"/>
            </a:pPr>
            <a:endParaRPr lang="en-US" sz="2400">
              <a:cs typeface="Calibri"/>
            </a:endParaRPr>
          </a:p>
          <a:p>
            <a:pPr marL="457200" indent="-457200">
              <a:buAutoNum type="arabicPeriod"/>
            </a:pPr>
            <a:r>
              <a:rPr lang="en-US" sz="2400">
                <a:ea typeface="+mn-lt"/>
                <a:cs typeface="+mn-lt"/>
                <a:hlinkClick r:id="rId3"/>
              </a:rPr>
              <a:t>https://www.cloudhealthtech.com/blog/google-cloud-vs-aws</a:t>
            </a:r>
            <a:endParaRPr lang="en-US" sz="2400">
              <a:ea typeface="+mn-lt"/>
              <a:cs typeface="+mn-lt"/>
            </a:endParaRPr>
          </a:p>
          <a:p>
            <a:pPr marL="457200" indent="-457200">
              <a:buAutoNum type="arabicPeriod"/>
            </a:pPr>
            <a:endParaRPr lang="en-US" sz="2400">
              <a:cs typeface="Calibri"/>
            </a:endParaRPr>
          </a:p>
          <a:p>
            <a:pPr marL="457200" indent="-457200">
              <a:buAutoNum type="arabicPeriod"/>
            </a:pPr>
            <a:r>
              <a:rPr lang="en-US" sz="2400">
                <a:ea typeface="+mn-lt"/>
                <a:cs typeface="+mn-lt"/>
                <a:hlinkClick r:id="rId4"/>
              </a:rPr>
              <a:t>http://space4ict.com/pages/speplanner.aspx</a:t>
            </a:r>
            <a:endParaRPr lang="en-US" sz="2400">
              <a:ea typeface="+mn-lt"/>
              <a:cs typeface="+mn-lt"/>
            </a:endParaRPr>
          </a:p>
          <a:p>
            <a:pPr marL="457200" indent="-457200">
              <a:buAutoNum type="arabicPeriod"/>
            </a:pPr>
            <a:endParaRPr lang="en-US" sz="2400">
              <a:cs typeface="Calibri"/>
            </a:endParaRPr>
          </a:p>
          <a:p>
            <a:pPr marL="457200" indent="-457200">
              <a:buAutoNum type="arabicPeriod"/>
            </a:pPr>
            <a:endParaRPr lang="en-US" sz="2400">
              <a:cs typeface="Calibri"/>
            </a:endParaRPr>
          </a:p>
        </p:txBody>
      </p:sp>
      <p:sp>
        <p:nvSpPr>
          <p:cNvPr id="4" name="Footer Placeholder 3">
            <a:extLst>
              <a:ext uri="{FF2B5EF4-FFF2-40B4-BE49-F238E27FC236}">
                <a16:creationId xmlns:a16="http://schemas.microsoft.com/office/drawing/2014/main" id="{8E8A1341-E886-411E-9827-E9090453DEB5}"/>
              </a:ext>
            </a:extLst>
          </p:cNvPr>
          <p:cNvSpPr>
            <a:spLocks noGrp="1"/>
          </p:cNvSpPr>
          <p:nvPr>
            <p:ph type="ftr" sz="quarter" idx="11"/>
          </p:nvPr>
        </p:nvSpPr>
        <p:spPr/>
        <p:txBody>
          <a:bodyPr/>
          <a:lstStyle/>
          <a:p>
            <a:r>
              <a:rPr lang="en-US" dirty="0"/>
              <a:t>SRPMM Healthcare</a:t>
            </a:r>
          </a:p>
        </p:txBody>
      </p:sp>
    </p:spTree>
    <p:extLst>
      <p:ext uri="{BB962C8B-B14F-4D97-AF65-F5344CB8AC3E}">
        <p14:creationId xmlns:p14="http://schemas.microsoft.com/office/powerpoint/2010/main" val="210243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FC632-E5B2-487D-B944-EE06C8CB6D44}"/>
              </a:ext>
            </a:extLst>
          </p:cNvPr>
          <p:cNvSpPr>
            <a:spLocks noGrp="1"/>
          </p:cNvSpPr>
          <p:nvPr>
            <p:ph type="title"/>
          </p:nvPr>
        </p:nvSpPr>
        <p:spPr>
          <a:xfrm>
            <a:off x="868626" y="2475871"/>
            <a:ext cx="9910296" cy="1470840"/>
          </a:xfrm>
        </p:spPr>
        <p:txBody>
          <a:bodyPr vert="horz" lIns="91440" tIns="45720" rIns="91440" bIns="45720" rtlCol="0" anchor="t">
            <a:normAutofit/>
          </a:bodyPr>
          <a:lstStyle/>
          <a:p>
            <a:r>
              <a:rPr lang="en-US" sz="8000" b="1" kern="1200">
                <a:latin typeface="+mj-lt"/>
                <a:ea typeface="+mj-ea"/>
                <a:cs typeface="+mj-cs"/>
              </a:rPr>
              <a:t>Deliverable </a:t>
            </a:r>
            <a:r>
              <a:rPr lang="en-US" sz="8000" b="1"/>
              <a:t>- </a:t>
            </a:r>
            <a:r>
              <a:rPr lang="en-US" sz="8000" b="1" kern="1200">
                <a:latin typeface="+mj-lt"/>
                <a:ea typeface="+mj-ea"/>
                <a:cs typeface="+mj-cs"/>
              </a:rPr>
              <a:t>A</a:t>
            </a:r>
          </a:p>
        </p:txBody>
      </p:sp>
      <p:sp>
        <p:nvSpPr>
          <p:cNvPr id="18"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B5DD4C88-D139-4B0E-9C96-861EDD87A6EE}"/>
              </a:ext>
            </a:extLst>
          </p:cNvPr>
          <p:cNvSpPr>
            <a:spLocks noGrp="1"/>
          </p:cNvSpPr>
          <p:nvPr>
            <p:ph type="ftr" sz="quarter" idx="11"/>
          </p:nvPr>
        </p:nvSpPr>
        <p:spPr>
          <a:xfrm>
            <a:off x="2405841" y="6492240"/>
            <a:ext cx="3318164"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SRPMM Healthcare</a:t>
            </a:r>
          </a:p>
        </p:txBody>
      </p:sp>
    </p:spTree>
    <p:extLst>
      <p:ext uri="{BB962C8B-B14F-4D97-AF65-F5344CB8AC3E}">
        <p14:creationId xmlns:p14="http://schemas.microsoft.com/office/powerpoint/2010/main" val="253106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8" name="Rectangle 57">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7B880-2B11-478C-AC1F-2FA51C5B0811}"/>
              </a:ext>
            </a:extLst>
          </p:cNvPr>
          <p:cNvSpPr>
            <a:spLocks noGrp="1"/>
          </p:cNvSpPr>
          <p:nvPr>
            <p:ph type="title"/>
          </p:nvPr>
        </p:nvSpPr>
        <p:spPr>
          <a:xfrm>
            <a:off x="1290085" y="294037"/>
            <a:ext cx="9849751" cy="1036326"/>
          </a:xfrm>
        </p:spPr>
        <p:txBody>
          <a:bodyPr anchor="b">
            <a:normAutofit/>
          </a:bodyPr>
          <a:lstStyle/>
          <a:p>
            <a:r>
              <a:rPr lang="en-US" sz="5400" b="1">
                <a:latin typeface="Century Gothic"/>
                <a:cs typeface="Calibri Light"/>
              </a:rPr>
              <a:t>Amazon Web Services</a:t>
            </a:r>
          </a:p>
        </p:txBody>
      </p:sp>
      <p:sp>
        <p:nvSpPr>
          <p:cNvPr id="3" name="Content Placeholder 2">
            <a:extLst>
              <a:ext uri="{FF2B5EF4-FFF2-40B4-BE49-F238E27FC236}">
                <a16:creationId xmlns:a16="http://schemas.microsoft.com/office/drawing/2014/main" id="{F7C94133-1E33-4FFF-8325-FC074ED03125}"/>
              </a:ext>
            </a:extLst>
          </p:cNvPr>
          <p:cNvSpPr>
            <a:spLocks noGrp="1"/>
          </p:cNvSpPr>
          <p:nvPr>
            <p:ph idx="1"/>
          </p:nvPr>
        </p:nvSpPr>
        <p:spPr>
          <a:xfrm>
            <a:off x="1289304" y="1492857"/>
            <a:ext cx="10091881" cy="4655868"/>
          </a:xfrm>
        </p:spPr>
        <p:txBody>
          <a:bodyPr vert="horz" lIns="91440" tIns="45720" rIns="91440" bIns="45720" rtlCol="0" anchor="ctr">
            <a:normAutofit/>
          </a:bodyPr>
          <a:lstStyle/>
          <a:p>
            <a:pPr>
              <a:buFont typeface="Wingdings" panose="020B0604020202020204" pitchFamily="34" charset="0"/>
              <a:buChar char="Ø"/>
            </a:pPr>
            <a:r>
              <a:rPr lang="en-US" sz="1800">
                <a:cs typeface="Calibri" panose="020F0502020204030204"/>
              </a:rPr>
              <a:t> Amazon web services is cloud computing platform that includes a mixture of infrastructure as a service, platform as a service and software as a service.</a:t>
            </a:r>
          </a:p>
          <a:p>
            <a:pPr>
              <a:buFont typeface="Wingdings" panose="020B0604020202020204" pitchFamily="34" charset="0"/>
              <a:buChar char="Ø"/>
            </a:pPr>
            <a:endParaRPr lang="en-US" sz="1800">
              <a:cs typeface="Calibri" panose="020F0502020204030204"/>
            </a:endParaRPr>
          </a:p>
          <a:p>
            <a:pPr>
              <a:buFont typeface="Wingdings" panose="020B0604020202020204" pitchFamily="34" charset="0"/>
              <a:buChar char="Ø"/>
            </a:pPr>
            <a:r>
              <a:rPr lang="en-US" sz="1800">
                <a:cs typeface="Calibri" panose="020F0502020204030204"/>
              </a:rPr>
              <a:t> Amazon web services provides services from dozens of data centers spread across availability zones in regions across the world.</a:t>
            </a:r>
          </a:p>
          <a:p>
            <a:pPr>
              <a:buFont typeface="Wingdings" panose="020B0604020202020204" pitchFamily="34" charset="0"/>
              <a:buChar char="Ø"/>
            </a:pPr>
            <a:endParaRPr lang="en-US" sz="1800">
              <a:cs typeface="Calibri" panose="020F0502020204030204"/>
            </a:endParaRPr>
          </a:p>
          <a:p>
            <a:pPr>
              <a:buFont typeface="Wingdings" panose="020B0604020202020204" pitchFamily="34" charset="0"/>
              <a:buChar char="Ø"/>
            </a:pPr>
            <a:r>
              <a:rPr lang="en-US" sz="1800">
                <a:cs typeface="Calibri" panose="020F0502020204030204"/>
              </a:rPr>
              <a:t>Amazon elastic compute cloud provides virtual servers called EC2 instances. The EC2 offers instance types with varying capacities and sizes, tailored to workload types and applications such as memory intensive and computing jobs.</a:t>
            </a:r>
          </a:p>
          <a:p>
            <a:pPr>
              <a:buFont typeface="Wingdings" panose="020B0604020202020204" pitchFamily="34" charset="0"/>
              <a:buChar char="Ø"/>
            </a:pPr>
            <a:endParaRPr lang="en-US" sz="1800">
              <a:cs typeface="Calibri" panose="020F0502020204030204"/>
            </a:endParaRPr>
          </a:p>
          <a:p>
            <a:pPr>
              <a:buFont typeface="Wingdings" panose="020B0604020202020204" pitchFamily="34" charset="0"/>
              <a:buChar char="Ø"/>
            </a:pPr>
            <a:r>
              <a:rPr lang="en-US" sz="1800">
                <a:cs typeface="Calibri" panose="020F0502020204030204"/>
              </a:rPr>
              <a:t>Along with EC2, will use Simple Storage Service (S3) for storage of data backup, collection and analytics. Even for the web traffic , for elastic load for traffic between servers, user's rational database etc.</a:t>
            </a:r>
          </a:p>
        </p:txBody>
      </p:sp>
      <p:sp>
        <p:nvSpPr>
          <p:cNvPr id="4" name="Footer Placeholder 3">
            <a:extLst>
              <a:ext uri="{FF2B5EF4-FFF2-40B4-BE49-F238E27FC236}">
                <a16:creationId xmlns:a16="http://schemas.microsoft.com/office/drawing/2014/main" id="{EF71677C-C162-40B8-A812-9E7C8C6AFE8B}"/>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224183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10BC-2D8F-4B65-A95A-502A8F9A34E4}"/>
              </a:ext>
            </a:extLst>
          </p:cNvPr>
          <p:cNvSpPr>
            <a:spLocks noGrp="1"/>
          </p:cNvSpPr>
          <p:nvPr>
            <p:ph type="title"/>
          </p:nvPr>
        </p:nvSpPr>
        <p:spPr>
          <a:xfrm>
            <a:off x="391378" y="320675"/>
            <a:ext cx="11407487" cy="1325563"/>
          </a:xfrm>
        </p:spPr>
        <p:txBody>
          <a:bodyPr>
            <a:normAutofit/>
          </a:bodyPr>
          <a:lstStyle/>
          <a:p>
            <a:r>
              <a:rPr lang="en-US" sz="5400" b="1">
                <a:solidFill>
                  <a:schemeClr val="accent5"/>
                </a:solidFill>
                <a:latin typeface="Century Gothic"/>
                <a:cs typeface="Calibri Light"/>
              </a:rPr>
              <a:t>Security Services by AWS</a:t>
            </a:r>
          </a:p>
        </p:txBody>
      </p:sp>
      <p:graphicFrame>
        <p:nvGraphicFramePr>
          <p:cNvPr id="5" name="Content Placeholder 2">
            <a:extLst>
              <a:ext uri="{FF2B5EF4-FFF2-40B4-BE49-F238E27FC236}">
                <a16:creationId xmlns:a16="http://schemas.microsoft.com/office/drawing/2014/main" id="{29213843-CBD3-4D93-8B02-588AC19C4731}"/>
              </a:ext>
            </a:extLst>
          </p:cNvPr>
          <p:cNvGraphicFramePr>
            <a:graphicFrameLocks noGrp="1"/>
          </p:cNvGraphicFramePr>
          <p:nvPr>
            <p:ph idx="1"/>
            <p:extLst>
              <p:ext uri="{D42A27DB-BD31-4B8C-83A1-F6EECF244321}">
                <p14:modId xmlns:p14="http://schemas.microsoft.com/office/powerpoint/2010/main" val="2416348100"/>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5" name="Footer Placeholder 94">
            <a:extLst>
              <a:ext uri="{FF2B5EF4-FFF2-40B4-BE49-F238E27FC236}">
                <a16:creationId xmlns:a16="http://schemas.microsoft.com/office/drawing/2014/main" id="{33490307-26C2-449E-8BF2-5551655B6090}"/>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118461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DB20AF-8C28-4270-9B31-9CB772A9DC35}"/>
              </a:ext>
            </a:extLst>
          </p:cNvPr>
          <p:cNvSpPr>
            <a:spLocks noGrp="1"/>
          </p:cNvSpPr>
          <p:nvPr>
            <p:ph type="title"/>
          </p:nvPr>
        </p:nvSpPr>
        <p:spPr>
          <a:xfrm>
            <a:off x="838200" y="365125"/>
            <a:ext cx="10515600" cy="1325563"/>
          </a:xfrm>
        </p:spPr>
        <p:txBody>
          <a:bodyPr>
            <a:normAutofit/>
          </a:bodyPr>
          <a:lstStyle/>
          <a:p>
            <a:r>
              <a:rPr lang="en-US" sz="5400" b="1">
                <a:latin typeface="Century Gothic"/>
                <a:ea typeface="+mj-lt"/>
                <a:cs typeface="+mj-lt"/>
              </a:rPr>
              <a:t>Security Services by AWS</a:t>
            </a:r>
            <a:endParaRPr lang="en-US" sz="5400" b="1">
              <a:latin typeface="Century Gothic"/>
              <a:cs typeface="Calibri"/>
            </a:endParaRPr>
          </a:p>
        </p:txBody>
      </p:sp>
      <p:sp>
        <p:nvSpPr>
          <p:cNvPr id="36" name="Arc 3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468D11-4E6B-4E16-AC77-3331C5621BD9}"/>
              </a:ext>
            </a:extLst>
          </p:cNvPr>
          <p:cNvSpPr>
            <a:spLocks noGrp="1"/>
          </p:cNvSpPr>
          <p:nvPr>
            <p:ph idx="1"/>
          </p:nvPr>
        </p:nvSpPr>
        <p:spPr>
          <a:xfrm>
            <a:off x="832247" y="2051844"/>
            <a:ext cx="10515600" cy="4351338"/>
          </a:xfrm>
        </p:spPr>
        <p:txBody>
          <a:bodyPr vert="horz" lIns="91440" tIns="45720" rIns="91440" bIns="45720" rtlCol="0" anchor="t">
            <a:normAutofit/>
          </a:bodyPr>
          <a:lstStyle/>
          <a:p>
            <a:pPr>
              <a:buFont typeface="Wingdings" panose="020B0604020202020204" pitchFamily="34" charset="0"/>
              <a:buChar char="Ø"/>
            </a:pPr>
            <a:r>
              <a:rPr lang="en-US" sz="1800">
                <a:cs typeface="Calibri" panose="020F0502020204030204"/>
              </a:rPr>
              <a:t> AWS security Hub is a high-priority security alert and compliance status across AWS accounts. </a:t>
            </a:r>
          </a:p>
          <a:p>
            <a:pPr>
              <a:buFont typeface="Wingdings" panose="020B0604020202020204" pitchFamily="34" charset="0"/>
              <a:buChar char="Ø"/>
            </a:pPr>
            <a:endParaRPr lang="en-US" sz="1800">
              <a:cs typeface="Calibri" panose="020F0502020204030204"/>
            </a:endParaRPr>
          </a:p>
          <a:p>
            <a:pPr>
              <a:buFont typeface="Wingdings" panose="020B0604020202020204" pitchFamily="34" charset="0"/>
              <a:buChar char="Ø"/>
            </a:pPr>
            <a:r>
              <a:rPr lang="en-US" sz="1800">
                <a:cs typeface="Calibri" panose="020F0502020204030204"/>
              </a:rPr>
              <a:t>AWS security hub continuously monitors your environment using automated security checks based on AWS best practices. </a:t>
            </a:r>
          </a:p>
          <a:p>
            <a:pPr>
              <a:buFont typeface="Wingdings" panose="020B0604020202020204" pitchFamily="34" charset="0"/>
              <a:buChar char="Ø"/>
            </a:pPr>
            <a:endParaRPr lang="en-US" sz="1800">
              <a:cs typeface="Calibri" panose="020F0502020204030204"/>
            </a:endParaRPr>
          </a:p>
          <a:p>
            <a:pPr>
              <a:buFont typeface="Wingdings" panose="020B0604020202020204" pitchFamily="34" charset="0"/>
              <a:buChar char="Ø"/>
            </a:pPr>
            <a:r>
              <a:rPr lang="en-US" sz="1800">
                <a:cs typeface="Calibri" panose="020F0502020204030204"/>
              </a:rPr>
              <a:t> We can take actions based on security findings by investigating them on Amazon Detective or Amazon CloudWatch.</a:t>
            </a:r>
          </a:p>
          <a:p>
            <a:pPr>
              <a:buFont typeface="Wingdings" panose="020B0604020202020204" pitchFamily="34" charset="0"/>
              <a:buChar char="Ø"/>
            </a:pPr>
            <a:endParaRPr lang="en-US" sz="1800">
              <a:cs typeface="Calibri" panose="020F0502020204030204"/>
            </a:endParaRPr>
          </a:p>
          <a:p>
            <a:pPr>
              <a:buFont typeface="Wingdings" panose="020B0604020202020204" pitchFamily="34" charset="0"/>
              <a:buChar char="Ø"/>
            </a:pPr>
            <a:endParaRPr lang="en-US" sz="1800">
              <a:cs typeface="Calibri" panose="020F0502020204030204"/>
            </a:endParaRPr>
          </a:p>
          <a:p>
            <a:pPr>
              <a:buFont typeface="Wingdings" panose="020B0604020202020204" pitchFamily="34" charset="0"/>
              <a:buChar char="Ø"/>
            </a:pPr>
            <a:endParaRPr lang="en-US" sz="1800">
              <a:cs typeface="Calibri" panose="020F0502020204030204"/>
            </a:endParaRPr>
          </a:p>
          <a:p>
            <a:pPr>
              <a:buFont typeface="Wingdings" panose="020B0604020202020204" pitchFamily="34" charset="0"/>
              <a:buChar char="Ø"/>
            </a:pPr>
            <a:endParaRPr lang="en-US" sz="1800">
              <a:cs typeface="Calibri" panose="020F0502020204030204"/>
            </a:endParaRPr>
          </a:p>
        </p:txBody>
      </p:sp>
      <p:sp>
        <p:nvSpPr>
          <p:cNvPr id="4" name="Footer Placeholder 3">
            <a:extLst>
              <a:ext uri="{FF2B5EF4-FFF2-40B4-BE49-F238E27FC236}">
                <a16:creationId xmlns:a16="http://schemas.microsoft.com/office/drawing/2014/main" id="{044CF06F-59C3-4EF3-9CD1-A5A8B4FA407D}"/>
              </a:ext>
            </a:extLst>
          </p:cNvPr>
          <p:cNvSpPr>
            <a:spLocks noGrp="1"/>
          </p:cNvSpPr>
          <p:nvPr>
            <p:ph type="ftr" sz="quarter" idx="11"/>
          </p:nvPr>
        </p:nvSpPr>
        <p:spPr/>
        <p:txBody>
          <a:bodyPr/>
          <a:lstStyle/>
          <a:p>
            <a:r>
              <a:rPr lang="en-US"/>
              <a:t>SRPMM Healthcare</a:t>
            </a:r>
          </a:p>
        </p:txBody>
      </p:sp>
    </p:spTree>
    <p:extLst>
      <p:ext uri="{BB962C8B-B14F-4D97-AF65-F5344CB8AC3E}">
        <p14:creationId xmlns:p14="http://schemas.microsoft.com/office/powerpoint/2010/main" val="404333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6F831-E452-42BD-BA27-E22B67607E40}"/>
              </a:ext>
            </a:extLst>
          </p:cNvPr>
          <p:cNvSpPr>
            <a:spLocks noGrp="1"/>
          </p:cNvSpPr>
          <p:nvPr>
            <p:ph type="title"/>
          </p:nvPr>
        </p:nvSpPr>
        <p:spPr>
          <a:xfrm>
            <a:off x="1288916" y="95079"/>
            <a:ext cx="9849751" cy="1421109"/>
          </a:xfrm>
        </p:spPr>
        <p:txBody>
          <a:bodyPr vert="horz" lIns="91440" tIns="45720" rIns="91440" bIns="45720" rtlCol="0" anchor="b">
            <a:normAutofit/>
          </a:bodyPr>
          <a:lstStyle/>
          <a:p>
            <a:r>
              <a:rPr lang="en-US" sz="4600" b="1">
                <a:latin typeface="Century Gothic"/>
              </a:rPr>
              <a:t>Amazon Web Services For Mobile</a:t>
            </a:r>
            <a:endParaRPr lang="en-US" sz="4600" b="1">
              <a:latin typeface="Century Gothic"/>
              <a:ea typeface="+mj-lt"/>
              <a:cs typeface="+mj-lt"/>
            </a:endParaRPr>
          </a:p>
          <a:p>
            <a:endParaRPr lang="en-US" sz="4600" b="1">
              <a:latin typeface="Century Gothic"/>
              <a:cs typeface="Calibri Light"/>
            </a:endParaRPr>
          </a:p>
        </p:txBody>
      </p:sp>
      <p:sp>
        <p:nvSpPr>
          <p:cNvPr id="3" name="Content Placeholder 2">
            <a:extLst>
              <a:ext uri="{FF2B5EF4-FFF2-40B4-BE49-F238E27FC236}">
                <a16:creationId xmlns:a16="http://schemas.microsoft.com/office/drawing/2014/main" id="{8A95B978-C928-4D29-ABAD-41FF81DBD6DC}"/>
              </a:ext>
            </a:extLst>
          </p:cNvPr>
          <p:cNvSpPr>
            <a:spLocks noGrp="1"/>
          </p:cNvSpPr>
          <p:nvPr>
            <p:ph idx="1"/>
          </p:nvPr>
        </p:nvSpPr>
        <p:spPr>
          <a:xfrm>
            <a:off x="1289304" y="1492024"/>
            <a:ext cx="9849751" cy="4318042"/>
          </a:xfrm>
        </p:spPr>
        <p:txBody>
          <a:bodyPr vert="horz" lIns="91440" tIns="45720" rIns="91440" bIns="45720" rtlCol="0" anchor="ctr">
            <a:noAutofit/>
          </a:bodyPr>
          <a:lstStyle/>
          <a:p>
            <a:pPr algn="just">
              <a:buFont typeface="Wingdings" panose="020B0604020202020204" pitchFamily="34" charset="0"/>
              <a:buChar char="Ø"/>
            </a:pPr>
            <a:r>
              <a:rPr lang="en-US" sz="1800" b="1">
                <a:ea typeface="+mn-lt"/>
                <a:cs typeface="+mn-lt"/>
              </a:rPr>
              <a:t>Amazon Cognito</a:t>
            </a:r>
            <a:r>
              <a:rPr lang="en-US" sz="1800">
                <a:ea typeface="+mn-lt"/>
                <a:cs typeface="+mn-lt"/>
              </a:rPr>
              <a:t> is an AWS service that lets you create a unique and secure sign-up, sign-in, app authentication, and access control on web and mobile apps for users. This service is compatible with sites that require sign-ins such as Facebook, Amazon, Google, etc.</a:t>
            </a:r>
            <a:endParaRPr lang="en-US" sz="1800">
              <a:cs typeface="Calibri" panose="020F0502020204030204"/>
            </a:endParaRPr>
          </a:p>
          <a:p>
            <a:pPr algn="just">
              <a:buFont typeface="Wingdings" panose="020B0604020202020204" pitchFamily="34" charset="0"/>
              <a:buChar char="Ø"/>
            </a:pPr>
            <a:r>
              <a:rPr lang="en-US" sz="1800">
                <a:ea typeface="+mn-lt"/>
                <a:cs typeface="+mn-lt"/>
              </a:rPr>
              <a:t>The Amazon Cognito User Pools is a feature that maintains a user directory that can accommodate hundreds of million users. As a secure identity provider, it supports identity and access management standards like OpenID Connect, OAuth 2.0 and SAML 2.0. It also supports authentication, security and compliance requirements. </a:t>
            </a:r>
            <a:endParaRPr lang="en-US" sz="1800">
              <a:cs typeface="Calibri"/>
            </a:endParaRPr>
          </a:p>
          <a:p>
            <a:pPr algn="just">
              <a:buFont typeface="Wingdings" panose="020B0604020202020204" pitchFamily="34" charset="0"/>
              <a:buChar char="Ø"/>
            </a:pPr>
            <a:r>
              <a:rPr lang="en-US" sz="1800">
                <a:ea typeface="+mn-lt"/>
                <a:cs typeface="+mn-lt"/>
              </a:rPr>
              <a:t>With </a:t>
            </a:r>
            <a:r>
              <a:rPr lang="en-US" sz="1800" b="1">
                <a:ea typeface="+mn-lt"/>
                <a:cs typeface="+mn-lt"/>
              </a:rPr>
              <a:t>AWS Lambda</a:t>
            </a:r>
            <a:r>
              <a:rPr lang="en-US" sz="1800">
                <a:ea typeface="+mn-lt"/>
                <a:cs typeface="+mn-lt"/>
              </a:rPr>
              <a:t>, you can run code without managing or provisioning servers. So, you only pay for the actual computing time you use, and you’re not charged when your code is idle.</a:t>
            </a:r>
            <a:endParaRPr lang="en-US" sz="1800">
              <a:cs typeface="Calibri"/>
            </a:endParaRPr>
          </a:p>
          <a:p>
            <a:pPr algn="just">
              <a:buFont typeface="Wingdings" panose="020B0604020202020204" pitchFamily="34" charset="0"/>
              <a:buChar char="Ø"/>
            </a:pPr>
            <a:r>
              <a:rPr lang="en-US" sz="1800">
                <a:ea typeface="+mn-lt"/>
                <a:cs typeface="+mn-lt"/>
              </a:rPr>
              <a:t>You can upload the codes for any type of apps or backend services, and AWS Lambda will take care of the rest, including scaling the code for maximum availability. Users don’t need to manage servers. You can set up the code to automatically trigger from other AWS services or use it from any mobile or web app</a:t>
            </a:r>
            <a:endParaRPr lang="en-US" sz="1800">
              <a:cs typeface="Calibri"/>
            </a:endParaRPr>
          </a:p>
          <a:p>
            <a:pPr algn="just">
              <a:buFont typeface="Wingdings" panose="020B0604020202020204" pitchFamily="34" charset="0"/>
              <a:buChar char="Ø"/>
            </a:pPr>
            <a:endParaRPr lang="en-US" sz="1800">
              <a:cs typeface="Calibri"/>
            </a:endParaRPr>
          </a:p>
        </p:txBody>
      </p:sp>
      <p:sp>
        <p:nvSpPr>
          <p:cNvPr id="4" name="Footer Placeholder 3">
            <a:extLst>
              <a:ext uri="{FF2B5EF4-FFF2-40B4-BE49-F238E27FC236}">
                <a16:creationId xmlns:a16="http://schemas.microsoft.com/office/drawing/2014/main" id="{1A8B46D7-300C-4637-AA00-8F6E67FAD8A4}"/>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SRPMM Healthcare</a:t>
            </a:r>
          </a:p>
        </p:txBody>
      </p:sp>
    </p:spTree>
    <p:extLst>
      <p:ext uri="{BB962C8B-B14F-4D97-AF65-F5344CB8AC3E}">
        <p14:creationId xmlns:p14="http://schemas.microsoft.com/office/powerpoint/2010/main" val="161311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67438E16-5F9A-4262-9C16-6469542C000C}"/>
              </a:ext>
            </a:extLst>
          </p:cNvPr>
          <p:cNvSpPr>
            <a:spLocks noGrp="1"/>
          </p:cNvSpPr>
          <p:nvPr>
            <p:ph type="title"/>
          </p:nvPr>
        </p:nvSpPr>
        <p:spPr>
          <a:xfrm>
            <a:off x="223361" y="1850232"/>
            <a:ext cx="5242797" cy="2871787"/>
          </a:xfrm>
        </p:spPr>
        <p:txBody>
          <a:bodyPr>
            <a:normAutofit/>
          </a:bodyPr>
          <a:lstStyle/>
          <a:p>
            <a:r>
              <a:rPr lang="en-US" sz="4800" b="1">
                <a:solidFill>
                  <a:srgbClr val="FFFFFF"/>
                </a:solidFill>
                <a:latin typeface="Century Gothic"/>
                <a:cs typeface="Calibri Light"/>
              </a:rPr>
              <a:t>Microsoft Azure Services </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E3195-E176-4B97-914A-08E5A8768237}"/>
              </a:ext>
            </a:extLst>
          </p:cNvPr>
          <p:cNvSpPr>
            <a:spLocks noGrp="1"/>
          </p:cNvSpPr>
          <p:nvPr>
            <p:ph idx="1"/>
          </p:nvPr>
        </p:nvSpPr>
        <p:spPr>
          <a:xfrm>
            <a:off x="6172200" y="804672"/>
            <a:ext cx="5221224" cy="5230368"/>
          </a:xfrm>
        </p:spPr>
        <p:txBody>
          <a:bodyPr vert="horz" lIns="91440" tIns="45720" rIns="91440" bIns="45720" rtlCol="0" anchor="ctr">
            <a:normAutofit/>
          </a:bodyPr>
          <a:lstStyle/>
          <a:p>
            <a:pPr algn="just">
              <a:buFont typeface="Wingdings" panose="020B0604020202020204" pitchFamily="34" charset="0"/>
              <a:buChar char="Ø"/>
            </a:pPr>
            <a:r>
              <a:rPr lang="en-US" sz="1800">
                <a:solidFill>
                  <a:srgbClr val="000000"/>
                </a:solidFill>
                <a:ea typeface="+mn-lt"/>
                <a:cs typeface="+mn-lt"/>
              </a:rPr>
              <a:t>Excels in Hybrid Cloud Space-Organizations can integrate onsite servers with Cloud instances.</a:t>
            </a:r>
            <a:endParaRPr lang="en-US" sz="1800">
              <a:solidFill>
                <a:srgbClr val="000000"/>
              </a:solidFill>
              <a:cs typeface="Calibri" panose="020F0502020204030204"/>
            </a:endParaRPr>
          </a:p>
          <a:p>
            <a:pPr algn="just">
              <a:buFont typeface="Wingdings" panose="020B0604020202020204" pitchFamily="34" charset="0"/>
              <a:buChar char="Ø"/>
            </a:pPr>
            <a:r>
              <a:rPr lang="en-US" sz="1800">
                <a:solidFill>
                  <a:srgbClr val="000000"/>
                </a:solidFill>
                <a:ea typeface="+mn-lt"/>
                <a:cs typeface="+mn-lt"/>
              </a:rPr>
              <a:t>Blobs, Queues and Tables- Like S3.</a:t>
            </a:r>
            <a:endParaRPr lang="en-US" sz="1800">
              <a:solidFill>
                <a:srgbClr val="000000"/>
              </a:solidFill>
              <a:cs typeface="Calibri"/>
            </a:endParaRPr>
          </a:p>
          <a:p>
            <a:pPr algn="just">
              <a:buFont typeface="Wingdings" panose="020B0604020202020204" pitchFamily="34" charset="0"/>
              <a:buChar char="Ø"/>
            </a:pPr>
            <a:r>
              <a:rPr lang="en-US" sz="1800">
                <a:solidFill>
                  <a:srgbClr val="000000"/>
                </a:solidFill>
                <a:ea typeface="+mn-lt"/>
                <a:cs typeface="+mn-lt"/>
              </a:rPr>
              <a:t>Provides security by enabling  permissions on the whole account.[1]</a:t>
            </a:r>
            <a:endParaRPr lang="en-US" sz="1800">
              <a:solidFill>
                <a:srgbClr val="000000"/>
              </a:solidFill>
              <a:cs typeface="Calibri"/>
            </a:endParaRPr>
          </a:p>
          <a:p>
            <a:pPr algn="just">
              <a:buFont typeface="Wingdings" panose="020B0604020202020204" pitchFamily="34" charset="0"/>
              <a:buChar char="Ø"/>
            </a:pPr>
            <a:r>
              <a:rPr lang="en-US" sz="1800">
                <a:solidFill>
                  <a:srgbClr val="000000"/>
                </a:solidFill>
                <a:ea typeface="+mn-lt"/>
                <a:cs typeface="+mn-lt"/>
              </a:rPr>
              <a:t>Azure offers temporary storage through D drive, block storage through Page Blobs for VMs. Block Blobs and Files also serve as object storage</a:t>
            </a:r>
            <a:endParaRPr lang="en-US" sz="1800">
              <a:solidFill>
                <a:srgbClr val="000000"/>
              </a:solidFill>
              <a:cs typeface="Calibri"/>
            </a:endParaRPr>
          </a:p>
          <a:p>
            <a:pPr algn="just">
              <a:buFont typeface="Wingdings" panose="020B0604020202020204" pitchFamily="34" charset="0"/>
              <a:buChar char="Ø"/>
            </a:pPr>
            <a:r>
              <a:rPr lang="en-US" sz="1800">
                <a:solidFill>
                  <a:srgbClr val="000000"/>
                </a:solidFill>
                <a:ea typeface="+mn-lt"/>
                <a:cs typeface="+mn-lt"/>
              </a:rPr>
              <a:t>Microsoft offers Virtual Network (VNET) that offers users ability to create isolated networks as well as subnets, route tables, private IP address ranges and network gateways</a:t>
            </a:r>
            <a:endParaRPr lang="en-US" sz="1800">
              <a:solidFill>
                <a:srgbClr val="000000"/>
              </a:solidFill>
              <a:cs typeface="Calibri"/>
            </a:endParaRPr>
          </a:p>
          <a:p>
            <a:pPr algn="just">
              <a:buFont typeface="Wingdings" panose="020B0604020202020204" pitchFamily="34" charset="0"/>
              <a:buChar char="Ø"/>
            </a:pPr>
            <a:r>
              <a:rPr lang="en-US" sz="1800">
                <a:solidFill>
                  <a:srgbClr val="000000"/>
                </a:solidFill>
                <a:ea typeface="+mn-lt"/>
                <a:cs typeface="+mn-lt"/>
              </a:rPr>
              <a:t>Microsoft also has a strong track record for meeting new demand and offers Hadoop support with Azure HDInsight. Windows Server 2016 provides integration with Docker for both Windows containers and Hyper-V containers</a:t>
            </a:r>
            <a:endParaRPr lang="en-US" sz="1800">
              <a:solidFill>
                <a:srgbClr val="000000"/>
              </a:solidFill>
              <a:cs typeface="Calibri"/>
            </a:endParaRPr>
          </a:p>
        </p:txBody>
      </p:sp>
      <p:sp>
        <p:nvSpPr>
          <p:cNvPr id="4" name="Footer Placeholder 3">
            <a:extLst>
              <a:ext uri="{FF2B5EF4-FFF2-40B4-BE49-F238E27FC236}">
                <a16:creationId xmlns:a16="http://schemas.microsoft.com/office/drawing/2014/main" id="{D9F9C631-D275-464E-B4D0-74FE41F75CC7}"/>
              </a:ext>
            </a:extLst>
          </p:cNvPr>
          <p:cNvSpPr>
            <a:spLocks noGrp="1"/>
          </p:cNvSpPr>
          <p:nvPr>
            <p:ph type="ftr" sz="quarter" idx="11"/>
          </p:nvPr>
        </p:nvSpPr>
        <p:spPr>
          <a:xfrm>
            <a:off x="9575006" y="6463506"/>
            <a:ext cx="2519363" cy="353219"/>
          </a:xfrm>
        </p:spPr>
        <p:txBody>
          <a:bodyPr/>
          <a:lstStyle/>
          <a:p>
            <a:r>
              <a:rPr lang="en-US"/>
              <a:t>SRPMM Healthcare</a:t>
            </a:r>
          </a:p>
        </p:txBody>
      </p:sp>
    </p:spTree>
    <p:extLst>
      <p:ext uri="{BB962C8B-B14F-4D97-AF65-F5344CB8AC3E}">
        <p14:creationId xmlns:p14="http://schemas.microsoft.com/office/powerpoint/2010/main" val="362126947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37</Slides>
  <Notes>6</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ISEM540 - PROJECT 2   SRPMM Healthcare Mexico </vt:lpstr>
      <vt:lpstr>Team Contribution</vt:lpstr>
      <vt:lpstr>Topic covered</vt:lpstr>
      <vt:lpstr>Deliverable - A</vt:lpstr>
      <vt:lpstr>Amazon Web Services</vt:lpstr>
      <vt:lpstr>Security Services by AWS</vt:lpstr>
      <vt:lpstr>Security Services by AWS</vt:lpstr>
      <vt:lpstr>Amazon Web Services For Mobile </vt:lpstr>
      <vt:lpstr>Microsoft Azure Services </vt:lpstr>
      <vt:lpstr>WordPress</vt:lpstr>
      <vt:lpstr>Google Cloud</vt:lpstr>
      <vt:lpstr>AWS VS Azure VS Google Cloud </vt:lpstr>
      <vt:lpstr>Portal Design</vt:lpstr>
      <vt:lpstr>PowerPoint Presentation</vt:lpstr>
      <vt:lpstr>PowerPoint Presentation</vt:lpstr>
      <vt:lpstr>PowerPoint Presentation</vt:lpstr>
      <vt:lpstr>PowerPoint Presentation</vt:lpstr>
      <vt:lpstr>PowerPoint Presentation</vt:lpstr>
      <vt:lpstr>PowerPoint Presentation</vt:lpstr>
      <vt:lpstr>What are the advantages of a Standards-based Architecture versus vendor-based Architectures.</vt:lpstr>
      <vt:lpstr>Deliverable – B &amp; C</vt:lpstr>
      <vt:lpstr>Self-Assessment Report</vt:lpstr>
      <vt:lpstr>BIC Image</vt:lpstr>
      <vt:lpstr>PowerPoint Presentation</vt:lpstr>
      <vt:lpstr>Self-Assessment Report</vt:lpstr>
      <vt:lpstr>BIC Image</vt:lpstr>
      <vt:lpstr>PowerPoint Presentation</vt:lpstr>
      <vt:lpstr> Self-Assessment Report </vt:lpstr>
      <vt:lpstr>BIC Image</vt:lpstr>
      <vt:lpstr>PowerPoint Presentation</vt:lpstr>
      <vt:lpstr>Self-Assessment Report</vt:lpstr>
      <vt:lpstr>BIC Image</vt:lpstr>
      <vt:lpstr>PowerPoint Presentation</vt:lpstr>
      <vt:lpstr>Self-Assessment Report</vt:lpstr>
      <vt:lpstr>BIC Image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76</cp:revision>
  <dcterms:created xsi:type="dcterms:W3CDTF">2020-07-19T21:45:31Z</dcterms:created>
  <dcterms:modified xsi:type="dcterms:W3CDTF">2020-07-28T18:34:33Z</dcterms:modified>
</cp:coreProperties>
</file>