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56" r:id="rId3"/>
    <p:sldId id="257" r:id="rId4"/>
    <p:sldId id="259" r:id="rId5"/>
    <p:sldId id="262" r:id="rId6"/>
    <p:sldId id="265" r:id="rId7"/>
    <p:sldId id="263" r:id="rId8"/>
    <p:sldId id="264"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97"/>
  </p:normalViewPr>
  <p:slideViewPr>
    <p:cSldViewPr snapToGrid="0" snapToObjects="1">
      <p:cViewPr varScale="1">
        <p:scale>
          <a:sx n="93" d="100"/>
          <a:sy n="93" d="100"/>
        </p:scale>
        <p:origin x="240" y="5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B11A1-6F72-E947-8BC3-56256848BC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FD5A07-7C70-F642-A256-E10FA077DD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CD2DFA-9632-3E41-B06B-7F74D1A5A9C8}"/>
              </a:ext>
            </a:extLst>
          </p:cNvPr>
          <p:cNvSpPr>
            <a:spLocks noGrp="1"/>
          </p:cNvSpPr>
          <p:nvPr>
            <p:ph type="dt" sz="half" idx="10"/>
          </p:nvPr>
        </p:nvSpPr>
        <p:spPr/>
        <p:txBody>
          <a:bodyPr/>
          <a:lstStyle/>
          <a:p>
            <a:fld id="{653575A3-DA04-AB4B-A323-86150E8D7BF0}" type="datetimeFigureOut">
              <a:rPr lang="en-US" smtClean="0"/>
              <a:t>10/3/20</a:t>
            </a:fld>
            <a:endParaRPr lang="en-US"/>
          </a:p>
        </p:txBody>
      </p:sp>
      <p:sp>
        <p:nvSpPr>
          <p:cNvPr id="5" name="Footer Placeholder 4">
            <a:extLst>
              <a:ext uri="{FF2B5EF4-FFF2-40B4-BE49-F238E27FC236}">
                <a16:creationId xmlns:a16="http://schemas.microsoft.com/office/drawing/2014/main" id="{A22B797E-C702-8B45-9E17-E3C5627C2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5D455B-2F17-FE4A-B1B3-0E1085AB9749}"/>
              </a:ext>
            </a:extLst>
          </p:cNvPr>
          <p:cNvSpPr>
            <a:spLocks noGrp="1"/>
          </p:cNvSpPr>
          <p:nvPr>
            <p:ph type="sldNum" sz="quarter" idx="12"/>
          </p:nvPr>
        </p:nvSpPr>
        <p:spPr/>
        <p:txBody>
          <a:bodyPr/>
          <a:lstStyle/>
          <a:p>
            <a:fld id="{C989A225-EFAE-7846-A7B0-E44815B533F8}" type="slidenum">
              <a:rPr lang="en-US" smtClean="0"/>
              <a:t>‹#›</a:t>
            </a:fld>
            <a:endParaRPr lang="en-US"/>
          </a:p>
        </p:txBody>
      </p:sp>
    </p:spTree>
    <p:extLst>
      <p:ext uri="{BB962C8B-B14F-4D97-AF65-F5344CB8AC3E}">
        <p14:creationId xmlns:p14="http://schemas.microsoft.com/office/powerpoint/2010/main" val="3002576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5C3A5-3864-D74F-9EDD-B89F6A16EF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AC8505-8EFE-8D4D-8CB2-7FBF1CB85D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C36864-02F1-004C-B046-9AAFCA4C5998}"/>
              </a:ext>
            </a:extLst>
          </p:cNvPr>
          <p:cNvSpPr>
            <a:spLocks noGrp="1"/>
          </p:cNvSpPr>
          <p:nvPr>
            <p:ph type="dt" sz="half" idx="10"/>
          </p:nvPr>
        </p:nvSpPr>
        <p:spPr/>
        <p:txBody>
          <a:bodyPr/>
          <a:lstStyle/>
          <a:p>
            <a:fld id="{653575A3-DA04-AB4B-A323-86150E8D7BF0}" type="datetimeFigureOut">
              <a:rPr lang="en-US" smtClean="0"/>
              <a:t>10/3/20</a:t>
            </a:fld>
            <a:endParaRPr lang="en-US"/>
          </a:p>
        </p:txBody>
      </p:sp>
      <p:sp>
        <p:nvSpPr>
          <p:cNvPr id="5" name="Footer Placeholder 4">
            <a:extLst>
              <a:ext uri="{FF2B5EF4-FFF2-40B4-BE49-F238E27FC236}">
                <a16:creationId xmlns:a16="http://schemas.microsoft.com/office/drawing/2014/main" id="{5CA5F27C-5C1C-294B-ABB0-FDE2C15345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D60A0-2701-CA4E-9A96-DAA07F9DB55E}"/>
              </a:ext>
            </a:extLst>
          </p:cNvPr>
          <p:cNvSpPr>
            <a:spLocks noGrp="1"/>
          </p:cNvSpPr>
          <p:nvPr>
            <p:ph type="sldNum" sz="quarter" idx="12"/>
          </p:nvPr>
        </p:nvSpPr>
        <p:spPr/>
        <p:txBody>
          <a:bodyPr/>
          <a:lstStyle/>
          <a:p>
            <a:fld id="{C989A225-EFAE-7846-A7B0-E44815B533F8}" type="slidenum">
              <a:rPr lang="en-US" smtClean="0"/>
              <a:t>‹#›</a:t>
            </a:fld>
            <a:endParaRPr lang="en-US"/>
          </a:p>
        </p:txBody>
      </p:sp>
    </p:spTree>
    <p:extLst>
      <p:ext uri="{BB962C8B-B14F-4D97-AF65-F5344CB8AC3E}">
        <p14:creationId xmlns:p14="http://schemas.microsoft.com/office/powerpoint/2010/main" val="2648673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8FC58A-ADE7-3C42-933D-DD50955656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EFCF45-A24E-EE4C-95DA-5FDAD3641D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CE2859-2705-7449-8639-AA31297B6959}"/>
              </a:ext>
            </a:extLst>
          </p:cNvPr>
          <p:cNvSpPr>
            <a:spLocks noGrp="1"/>
          </p:cNvSpPr>
          <p:nvPr>
            <p:ph type="dt" sz="half" idx="10"/>
          </p:nvPr>
        </p:nvSpPr>
        <p:spPr/>
        <p:txBody>
          <a:bodyPr/>
          <a:lstStyle/>
          <a:p>
            <a:fld id="{653575A3-DA04-AB4B-A323-86150E8D7BF0}" type="datetimeFigureOut">
              <a:rPr lang="en-US" smtClean="0"/>
              <a:t>10/3/20</a:t>
            </a:fld>
            <a:endParaRPr lang="en-US"/>
          </a:p>
        </p:txBody>
      </p:sp>
      <p:sp>
        <p:nvSpPr>
          <p:cNvPr id="5" name="Footer Placeholder 4">
            <a:extLst>
              <a:ext uri="{FF2B5EF4-FFF2-40B4-BE49-F238E27FC236}">
                <a16:creationId xmlns:a16="http://schemas.microsoft.com/office/drawing/2014/main" id="{599522D5-D37A-424F-98E7-64C5326A7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107957-D263-C341-A340-47AF6902706D}"/>
              </a:ext>
            </a:extLst>
          </p:cNvPr>
          <p:cNvSpPr>
            <a:spLocks noGrp="1"/>
          </p:cNvSpPr>
          <p:nvPr>
            <p:ph type="sldNum" sz="quarter" idx="12"/>
          </p:nvPr>
        </p:nvSpPr>
        <p:spPr/>
        <p:txBody>
          <a:bodyPr/>
          <a:lstStyle/>
          <a:p>
            <a:fld id="{C989A225-EFAE-7846-A7B0-E44815B533F8}" type="slidenum">
              <a:rPr lang="en-US" smtClean="0"/>
              <a:t>‹#›</a:t>
            </a:fld>
            <a:endParaRPr lang="en-US"/>
          </a:p>
        </p:txBody>
      </p:sp>
    </p:spTree>
    <p:extLst>
      <p:ext uri="{BB962C8B-B14F-4D97-AF65-F5344CB8AC3E}">
        <p14:creationId xmlns:p14="http://schemas.microsoft.com/office/powerpoint/2010/main" val="3583292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CAB79-6133-5942-95A4-8115ADB790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4F3783-ADF5-EC4E-9E8E-0271134A5A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19C973-7A56-C943-9798-A7D85E9DD7D6}"/>
              </a:ext>
            </a:extLst>
          </p:cNvPr>
          <p:cNvSpPr>
            <a:spLocks noGrp="1"/>
          </p:cNvSpPr>
          <p:nvPr>
            <p:ph type="dt" sz="half" idx="10"/>
          </p:nvPr>
        </p:nvSpPr>
        <p:spPr/>
        <p:txBody>
          <a:bodyPr/>
          <a:lstStyle/>
          <a:p>
            <a:fld id="{653575A3-DA04-AB4B-A323-86150E8D7BF0}" type="datetimeFigureOut">
              <a:rPr lang="en-US" smtClean="0"/>
              <a:t>10/3/20</a:t>
            </a:fld>
            <a:endParaRPr lang="en-US"/>
          </a:p>
        </p:txBody>
      </p:sp>
      <p:sp>
        <p:nvSpPr>
          <p:cNvPr id="5" name="Footer Placeholder 4">
            <a:extLst>
              <a:ext uri="{FF2B5EF4-FFF2-40B4-BE49-F238E27FC236}">
                <a16:creationId xmlns:a16="http://schemas.microsoft.com/office/drawing/2014/main" id="{95FC3058-D80B-4941-880D-A46CF5A8C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647E0B-B741-6144-8525-1CE446A7BFA9}"/>
              </a:ext>
            </a:extLst>
          </p:cNvPr>
          <p:cNvSpPr>
            <a:spLocks noGrp="1"/>
          </p:cNvSpPr>
          <p:nvPr>
            <p:ph type="sldNum" sz="quarter" idx="12"/>
          </p:nvPr>
        </p:nvSpPr>
        <p:spPr/>
        <p:txBody>
          <a:bodyPr/>
          <a:lstStyle/>
          <a:p>
            <a:fld id="{C989A225-EFAE-7846-A7B0-E44815B533F8}" type="slidenum">
              <a:rPr lang="en-US" smtClean="0"/>
              <a:t>‹#›</a:t>
            </a:fld>
            <a:endParaRPr lang="en-US"/>
          </a:p>
        </p:txBody>
      </p:sp>
    </p:spTree>
    <p:extLst>
      <p:ext uri="{BB962C8B-B14F-4D97-AF65-F5344CB8AC3E}">
        <p14:creationId xmlns:p14="http://schemas.microsoft.com/office/powerpoint/2010/main" val="1299377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2CDFD-55B1-1044-8586-4EDE5407F7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37519B-5EE7-BA41-99D0-BC4D3E0CF3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4EA54D-553E-DB4B-AD39-20E4635F37EE}"/>
              </a:ext>
            </a:extLst>
          </p:cNvPr>
          <p:cNvSpPr>
            <a:spLocks noGrp="1"/>
          </p:cNvSpPr>
          <p:nvPr>
            <p:ph type="dt" sz="half" idx="10"/>
          </p:nvPr>
        </p:nvSpPr>
        <p:spPr/>
        <p:txBody>
          <a:bodyPr/>
          <a:lstStyle/>
          <a:p>
            <a:fld id="{653575A3-DA04-AB4B-A323-86150E8D7BF0}" type="datetimeFigureOut">
              <a:rPr lang="en-US" smtClean="0"/>
              <a:t>10/3/20</a:t>
            </a:fld>
            <a:endParaRPr lang="en-US"/>
          </a:p>
        </p:txBody>
      </p:sp>
      <p:sp>
        <p:nvSpPr>
          <p:cNvPr id="5" name="Footer Placeholder 4">
            <a:extLst>
              <a:ext uri="{FF2B5EF4-FFF2-40B4-BE49-F238E27FC236}">
                <a16:creationId xmlns:a16="http://schemas.microsoft.com/office/drawing/2014/main" id="{03F706C5-F1D5-F04B-971B-62FDCE8E1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A8CDE9-2A15-E94F-AD54-D5D2864BB5F5}"/>
              </a:ext>
            </a:extLst>
          </p:cNvPr>
          <p:cNvSpPr>
            <a:spLocks noGrp="1"/>
          </p:cNvSpPr>
          <p:nvPr>
            <p:ph type="sldNum" sz="quarter" idx="12"/>
          </p:nvPr>
        </p:nvSpPr>
        <p:spPr/>
        <p:txBody>
          <a:bodyPr/>
          <a:lstStyle/>
          <a:p>
            <a:fld id="{C989A225-EFAE-7846-A7B0-E44815B533F8}" type="slidenum">
              <a:rPr lang="en-US" smtClean="0"/>
              <a:t>‹#›</a:t>
            </a:fld>
            <a:endParaRPr lang="en-US"/>
          </a:p>
        </p:txBody>
      </p:sp>
    </p:spTree>
    <p:extLst>
      <p:ext uri="{BB962C8B-B14F-4D97-AF65-F5344CB8AC3E}">
        <p14:creationId xmlns:p14="http://schemas.microsoft.com/office/powerpoint/2010/main" val="2586188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E42D1-93C2-4A44-9331-BEDC822C9A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BBC6D2-3C6B-184A-96A4-7B2812687F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4759F8-810C-C54B-9FD3-35FA3E4DD5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52EE76-2A16-C14B-8011-9F92CC4A9FB4}"/>
              </a:ext>
            </a:extLst>
          </p:cNvPr>
          <p:cNvSpPr>
            <a:spLocks noGrp="1"/>
          </p:cNvSpPr>
          <p:nvPr>
            <p:ph type="dt" sz="half" idx="10"/>
          </p:nvPr>
        </p:nvSpPr>
        <p:spPr/>
        <p:txBody>
          <a:bodyPr/>
          <a:lstStyle/>
          <a:p>
            <a:fld id="{653575A3-DA04-AB4B-A323-86150E8D7BF0}" type="datetimeFigureOut">
              <a:rPr lang="en-US" smtClean="0"/>
              <a:t>10/3/20</a:t>
            </a:fld>
            <a:endParaRPr lang="en-US"/>
          </a:p>
        </p:txBody>
      </p:sp>
      <p:sp>
        <p:nvSpPr>
          <p:cNvPr id="6" name="Footer Placeholder 5">
            <a:extLst>
              <a:ext uri="{FF2B5EF4-FFF2-40B4-BE49-F238E27FC236}">
                <a16:creationId xmlns:a16="http://schemas.microsoft.com/office/drawing/2014/main" id="{6765C732-89C8-BF46-88B4-A2929F865E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F2DEDE-467D-DC40-A6C3-F11D8D6B04C5}"/>
              </a:ext>
            </a:extLst>
          </p:cNvPr>
          <p:cNvSpPr>
            <a:spLocks noGrp="1"/>
          </p:cNvSpPr>
          <p:nvPr>
            <p:ph type="sldNum" sz="quarter" idx="12"/>
          </p:nvPr>
        </p:nvSpPr>
        <p:spPr/>
        <p:txBody>
          <a:bodyPr/>
          <a:lstStyle/>
          <a:p>
            <a:fld id="{C989A225-EFAE-7846-A7B0-E44815B533F8}" type="slidenum">
              <a:rPr lang="en-US" smtClean="0"/>
              <a:t>‹#›</a:t>
            </a:fld>
            <a:endParaRPr lang="en-US"/>
          </a:p>
        </p:txBody>
      </p:sp>
    </p:spTree>
    <p:extLst>
      <p:ext uri="{BB962C8B-B14F-4D97-AF65-F5344CB8AC3E}">
        <p14:creationId xmlns:p14="http://schemas.microsoft.com/office/powerpoint/2010/main" val="3500709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F964-F719-8A43-9875-725A0C29DA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D64F8C-7107-C046-88D7-A9B4D60032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A306A-323A-5941-8883-AAA1BD0BAE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8AC5C5-2ED0-7E45-880F-34E072CCDF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7292AC-8148-3A4A-8EF9-61B2A259BE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CD5DB3-5115-544E-B35B-2ACE48CFBE38}"/>
              </a:ext>
            </a:extLst>
          </p:cNvPr>
          <p:cNvSpPr>
            <a:spLocks noGrp="1"/>
          </p:cNvSpPr>
          <p:nvPr>
            <p:ph type="dt" sz="half" idx="10"/>
          </p:nvPr>
        </p:nvSpPr>
        <p:spPr/>
        <p:txBody>
          <a:bodyPr/>
          <a:lstStyle/>
          <a:p>
            <a:fld id="{653575A3-DA04-AB4B-A323-86150E8D7BF0}" type="datetimeFigureOut">
              <a:rPr lang="en-US" smtClean="0"/>
              <a:t>10/3/20</a:t>
            </a:fld>
            <a:endParaRPr lang="en-US"/>
          </a:p>
        </p:txBody>
      </p:sp>
      <p:sp>
        <p:nvSpPr>
          <p:cNvPr id="8" name="Footer Placeholder 7">
            <a:extLst>
              <a:ext uri="{FF2B5EF4-FFF2-40B4-BE49-F238E27FC236}">
                <a16:creationId xmlns:a16="http://schemas.microsoft.com/office/drawing/2014/main" id="{9E21F81D-A482-674B-BFC1-84BB658DA5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3B2FC4-1951-6A4E-BE81-00E25FD39928}"/>
              </a:ext>
            </a:extLst>
          </p:cNvPr>
          <p:cNvSpPr>
            <a:spLocks noGrp="1"/>
          </p:cNvSpPr>
          <p:nvPr>
            <p:ph type="sldNum" sz="quarter" idx="12"/>
          </p:nvPr>
        </p:nvSpPr>
        <p:spPr/>
        <p:txBody>
          <a:bodyPr/>
          <a:lstStyle/>
          <a:p>
            <a:fld id="{C989A225-EFAE-7846-A7B0-E44815B533F8}" type="slidenum">
              <a:rPr lang="en-US" smtClean="0"/>
              <a:t>‹#›</a:t>
            </a:fld>
            <a:endParaRPr lang="en-US"/>
          </a:p>
        </p:txBody>
      </p:sp>
    </p:spTree>
    <p:extLst>
      <p:ext uri="{BB962C8B-B14F-4D97-AF65-F5344CB8AC3E}">
        <p14:creationId xmlns:p14="http://schemas.microsoft.com/office/powerpoint/2010/main" val="2612810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BE4ED-00A1-1744-A851-92001794D1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D930F4-9A3E-1745-9B81-82C31EA274B4}"/>
              </a:ext>
            </a:extLst>
          </p:cNvPr>
          <p:cNvSpPr>
            <a:spLocks noGrp="1"/>
          </p:cNvSpPr>
          <p:nvPr>
            <p:ph type="dt" sz="half" idx="10"/>
          </p:nvPr>
        </p:nvSpPr>
        <p:spPr/>
        <p:txBody>
          <a:bodyPr/>
          <a:lstStyle/>
          <a:p>
            <a:fld id="{653575A3-DA04-AB4B-A323-86150E8D7BF0}" type="datetimeFigureOut">
              <a:rPr lang="en-US" smtClean="0"/>
              <a:t>10/3/20</a:t>
            </a:fld>
            <a:endParaRPr lang="en-US"/>
          </a:p>
        </p:txBody>
      </p:sp>
      <p:sp>
        <p:nvSpPr>
          <p:cNvPr id="4" name="Footer Placeholder 3">
            <a:extLst>
              <a:ext uri="{FF2B5EF4-FFF2-40B4-BE49-F238E27FC236}">
                <a16:creationId xmlns:a16="http://schemas.microsoft.com/office/drawing/2014/main" id="{2F31AC07-E1CD-B34F-A6AE-6640F9937D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BDB7A0-A328-8D48-AEE8-56A669E6806B}"/>
              </a:ext>
            </a:extLst>
          </p:cNvPr>
          <p:cNvSpPr>
            <a:spLocks noGrp="1"/>
          </p:cNvSpPr>
          <p:nvPr>
            <p:ph type="sldNum" sz="quarter" idx="12"/>
          </p:nvPr>
        </p:nvSpPr>
        <p:spPr/>
        <p:txBody>
          <a:bodyPr/>
          <a:lstStyle/>
          <a:p>
            <a:fld id="{C989A225-EFAE-7846-A7B0-E44815B533F8}" type="slidenum">
              <a:rPr lang="en-US" smtClean="0"/>
              <a:t>‹#›</a:t>
            </a:fld>
            <a:endParaRPr lang="en-US"/>
          </a:p>
        </p:txBody>
      </p:sp>
    </p:spTree>
    <p:extLst>
      <p:ext uri="{BB962C8B-B14F-4D97-AF65-F5344CB8AC3E}">
        <p14:creationId xmlns:p14="http://schemas.microsoft.com/office/powerpoint/2010/main" val="368629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39A6CE-835C-F247-BC16-31198C028AA6}"/>
              </a:ext>
            </a:extLst>
          </p:cNvPr>
          <p:cNvSpPr>
            <a:spLocks noGrp="1"/>
          </p:cNvSpPr>
          <p:nvPr>
            <p:ph type="dt" sz="half" idx="10"/>
          </p:nvPr>
        </p:nvSpPr>
        <p:spPr/>
        <p:txBody>
          <a:bodyPr/>
          <a:lstStyle/>
          <a:p>
            <a:fld id="{653575A3-DA04-AB4B-A323-86150E8D7BF0}" type="datetimeFigureOut">
              <a:rPr lang="en-US" smtClean="0"/>
              <a:t>10/3/20</a:t>
            </a:fld>
            <a:endParaRPr lang="en-US"/>
          </a:p>
        </p:txBody>
      </p:sp>
      <p:sp>
        <p:nvSpPr>
          <p:cNvPr id="3" name="Footer Placeholder 2">
            <a:extLst>
              <a:ext uri="{FF2B5EF4-FFF2-40B4-BE49-F238E27FC236}">
                <a16:creationId xmlns:a16="http://schemas.microsoft.com/office/drawing/2014/main" id="{67BAF055-87BD-B847-A4AD-0FC971119F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2EDE92-03BF-B947-91F3-59E515460013}"/>
              </a:ext>
            </a:extLst>
          </p:cNvPr>
          <p:cNvSpPr>
            <a:spLocks noGrp="1"/>
          </p:cNvSpPr>
          <p:nvPr>
            <p:ph type="sldNum" sz="quarter" idx="12"/>
          </p:nvPr>
        </p:nvSpPr>
        <p:spPr/>
        <p:txBody>
          <a:bodyPr/>
          <a:lstStyle/>
          <a:p>
            <a:fld id="{C989A225-EFAE-7846-A7B0-E44815B533F8}" type="slidenum">
              <a:rPr lang="en-US" smtClean="0"/>
              <a:t>‹#›</a:t>
            </a:fld>
            <a:endParaRPr lang="en-US"/>
          </a:p>
        </p:txBody>
      </p:sp>
    </p:spTree>
    <p:extLst>
      <p:ext uri="{BB962C8B-B14F-4D97-AF65-F5344CB8AC3E}">
        <p14:creationId xmlns:p14="http://schemas.microsoft.com/office/powerpoint/2010/main" val="1472391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4D87A-A5EE-5F4C-9B96-F9376EBB60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4B14DC-E2D4-BA40-BE22-E17E604C6D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E5A491-C479-4E46-AD8C-7D060CC5D8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EBB400-C3AF-F341-B078-46D09AC30AFE}"/>
              </a:ext>
            </a:extLst>
          </p:cNvPr>
          <p:cNvSpPr>
            <a:spLocks noGrp="1"/>
          </p:cNvSpPr>
          <p:nvPr>
            <p:ph type="dt" sz="half" idx="10"/>
          </p:nvPr>
        </p:nvSpPr>
        <p:spPr/>
        <p:txBody>
          <a:bodyPr/>
          <a:lstStyle/>
          <a:p>
            <a:fld id="{653575A3-DA04-AB4B-A323-86150E8D7BF0}" type="datetimeFigureOut">
              <a:rPr lang="en-US" smtClean="0"/>
              <a:t>10/3/20</a:t>
            </a:fld>
            <a:endParaRPr lang="en-US"/>
          </a:p>
        </p:txBody>
      </p:sp>
      <p:sp>
        <p:nvSpPr>
          <p:cNvPr id="6" name="Footer Placeholder 5">
            <a:extLst>
              <a:ext uri="{FF2B5EF4-FFF2-40B4-BE49-F238E27FC236}">
                <a16:creationId xmlns:a16="http://schemas.microsoft.com/office/drawing/2014/main" id="{25F5D205-7EB0-FA4E-9C76-FF41FB9A0D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E21B21-C0A9-644D-BA1E-9C55B70F8BF9}"/>
              </a:ext>
            </a:extLst>
          </p:cNvPr>
          <p:cNvSpPr>
            <a:spLocks noGrp="1"/>
          </p:cNvSpPr>
          <p:nvPr>
            <p:ph type="sldNum" sz="quarter" idx="12"/>
          </p:nvPr>
        </p:nvSpPr>
        <p:spPr/>
        <p:txBody>
          <a:bodyPr/>
          <a:lstStyle/>
          <a:p>
            <a:fld id="{C989A225-EFAE-7846-A7B0-E44815B533F8}" type="slidenum">
              <a:rPr lang="en-US" smtClean="0"/>
              <a:t>‹#›</a:t>
            </a:fld>
            <a:endParaRPr lang="en-US"/>
          </a:p>
        </p:txBody>
      </p:sp>
    </p:spTree>
    <p:extLst>
      <p:ext uri="{BB962C8B-B14F-4D97-AF65-F5344CB8AC3E}">
        <p14:creationId xmlns:p14="http://schemas.microsoft.com/office/powerpoint/2010/main" val="330645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FDD4-9B1B-ED40-B8B7-41989D702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6384C7-45ED-404D-9A09-FB3820FF7C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D9A526-FD46-D442-8B8C-3AF4273D65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21AA50-3CD9-DE46-B7FC-1CA60572FC0A}"/>
              </a:ext>
            </a:extLst>
          </p:cNvPr>
          <p:cNvSpPr>
            <a:spLocks noGrp="1"/>
          </p:cNvSpPr>
          <p:nvPr>
            <p:ph type="dt" sz="half" idx="10"/>
          </p:nvPr>
        </p:nvSpPr>
        <p:spPr/>
        <p:txBody>
          <a:bodyPr/>
          <a:lstStyle/>
          <a:p>
            <a:fld id="{653575A3-DA04-AB4B-A323-86150E8D7BF0}" type="datetimeFigureOut">
              <a:rPr lang="en-US" smtClean="0"/>
              <a:t>10/3/20</a:t>
            </a:fld>
            <a:endParaRPr lang="en-US"/>
          </a:p>
        </p:txBody>
      </p:sp>
      <p:sp>
        <p:nvSpPr>
          <p:cNvPr id="6" name="Footer Placeholder 5">
            <a:extLst>
              <a:ext uri="{FF2B5EF4-FFF2-40B4-BE49-F238E27FC236}">
                <a16:creationId xmlns:a16="http://schemas.microsoft.com/office/drawing/2014/main" id="{6FE1F74F-0777-2840-961C-B42B645DDE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A72497-9783-0A4E-B9E0-48B79E413A33}"/>
              </a:ext>
            </a:extLst>
          </p:cNvPr>
          <p:cNvSpPr>
            <a:spLocks noGrp="1"/>
          </p:cNvSpPr>
          <p:nvPr>
            <p:ph type="sldNum" sz="quarter" idx="12"/>
          </p:nvPr>
        </p:nvSpPr>
        <p:spPr/>
        <p:txBody>
          <a:bodyPr/>
          <a:lstStyle/>
          <a:p>
            <a:fld id="{C989A225-EFAE-7846-A7B0-E44815B533F8}" type="slidenum">
              <a:rPr lang="en-US" smtClean="0"/>
              <a:t>‹#›</a:t>
            </a:fld>
            <a:endParaRPr lang="en-US"/>
          </a:p>
        </p:txBody>
      </p:sp>
    </p:spTree>
    <p:extLst>
      <p:ext uri="{BB962C8B-B14F-4D97-AF65-F5344CB8AC3E}">
        <p14:creationId xmlns:p14="http://schemas.microsoft.com/office/powerpoint/2010/main" val="1303968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E05971-EC1D-164D-B1CE-5AB03EE097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88ED5A-8AFA-D64E-8F73-5EECCDDC7D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B6E923-3F4C-F84D-8BB7-2EDF4B83D2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3575A3-DA04-AB4B-A323-86150E8D7BF0}" type="datetimeFigureOut">
              <a:rPr lang="en-US" smtClean="0"/>
              <a:t>10/3/20</a:t>
            </a:fld>
            <a:endParaRPr lang="en-US"/>
          </a:p>
        </p:txBody>
      </p:sp>
      <p:sp>
        <p:nvSpPr>
          <p:cNvPr id="5" name="Footer Placeholder 4">
            <a:extLst>
              <a:ext uri="{FF2B5EF4-FFF2-40B4-BE49-F238E27FC236}">
                <a16:creationId xmlns:a16="http://schemas.microsoft.com/office/drawing/2014/main" id="{6D6AD044-02D6-DE4B-9699-50FFD7B40C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EF65BB-39E4-6B45-9B8A-621CF205B9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89A225-EFAE-7846-A7B0-E44815B533F8}" type="slidenum">
              <a:rPr lang="en-US" smtClean="0"/>
              <a:t>‹#›</a:t>
            </a:fld>
            <a:endParaRPr lang="en-US"/>
          </a:p>
        </p:txBody>
      </p:sp>
    </p:spTree>
    <p:extLst>
      <p:ext uri="{BB962C8B-B14F-4D97-AF65-F5344CB8AC3E}">
        <p14:creationId xmlns:p14="http://schemas.microsoft.com/office/powerpoint/2010/main" val="4059482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edium.com/@ainthavinit33/how-blockchain-will-change-the-fitness-industry-business-model-489eb0b31549" TargetMode="External"/><Relationship Id="rId7" Type="http://schemas.openxmlformats.org/officeDocument/2006/relationships/hyperlink" Target="https://digitalchamber.org/initiatives/blockchain-intellectual-property-council/" TargetMode="External"/><Relationship Id="rId2" Type="http://schemas.openxmlformats.org/officeDocument/2006/relationships/hyperlink" Target="https://fitprince.com/blockchain-in-fitness/" TargetMode="External"/><Relationship Id="rId1" Type="http://schemas.openxmlformats.org/officeDocument/2006/relationships/slideLayout" Target="../slideLayouts/slideLayout2.xml"/><Relationship Id="rId6" Type="http://schemas.openxmlformats.org/officeDocument/2006/relationships/hyperlink" Target="https://www.google.com/url?sa=i&amp;url=https%3A%2F%2Fe-hir.org%2Fm%2Fjournal%2Fview.php%3Fnumber%3D1006&amp;psig=AOvVaw3scDxX1NWkW1DhZRGa0RGc&amp;ust=1601824982526000&amp;source=images&amp;cd=vfe&amp;ved=0CAkQjhxqFwoTCNDlsajdmOwCFQAAAAAdAAAAABAj" TargetMode="External"/><Relationship Id="rId5" Type="http://schemas.openxmlformats.org/officeDocument/2006/relationships/hyperlink" Target="https://www.ihrsa.org/improve-your-club/industry-news/2019-fitness-industry-trends-shed-light-on-2020-beyond/" TargetMode="External"/><Relationship Id="rId4" Type="http://schemas.openxmlformats.org/officeDocument/2006/relationships/hyperlink" Target="https://svpool.com/tech/blockchain-and-fitness-why-the-two-are-a-natural-matc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Free Fitness Apps For Apple Watch | Fitness and Workout">
            <a:extLst>
              <a:ext uri="{FF2B5EF4-FFF2-40B4-BE49-F238E27FC236}">
                <a16:creationId xmlns:a16="http://schemas.microsoft.com/office/drawing/2014/main" id="{30CBD2D2-A927-CA4B-AC74-D00D66C63C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1" y="-30"/>
            <a:ext cx="12192000" cy="6855958"/>
          </a:xfrm>
          <a:prstGeom prst="rect">
            <a:avLst/>
          </a:prstGeom>
          <a:noFill/>
          <a:extLst>
            <a:ext uri="{909E8E84-426E-40DD-AFC4-6F175D3DCCD1}">
              <a14:hiddenFill xmlns:a14="http://schemas.microsoft.com/office/drawing/2010/main">
                <a:solidFill>
                  <a:srgbClr val="FFFFFF"/>
                </a:solidFill>
              </a14:hiddenFill>
            </a:ext>
          </a:extLst>
        </p:spPr>
      </p:pic>
      <p:sp>
        <p:nvSpPr>
          <p:cNvPr id="89" name="Freeform: Shape 88">
            <a:extLst>
              <a:ext uri="{FF2B5EF4-FFF2-40B4-BE49-F238E27FC236}">
                <a16:creationId xmlns:a16="http://schemas.microsoft.com/office/drawing/2014/main" id="{FD367FDA-2141-45CD-BBF9-48670C11D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8194" y="1073777"/>
            <a:ext cx="5952405" cy="4412648"/>
          </a:xfrm>
          <a:custGeom>
            <a:avLst/>
            <a:gdLst>
              <a:gd name="connsiteX0" fmla="*/ 5087889 w 5952405"/>
              <a:gd name="connsiteY0" fmla="*/ 880798 h 4412648"/>
              <a:gd name="connsiteX1" fmla="*/ 5602872 w 5952405"/>
              <a:gd name="connsiteY1" fmla="*/ 880798 h 4412648"/>
              <a:gd name="connsiteX2" fmla="*/ 5682956 w 5952405"/>
              <a:gd name="connsiteY2" fmla="*/ 927340 h 4412648"/>
              <a:gd name="connsiteX3" fmla="*/ 5939892 w 5952405"/>
              <a:gd name="connsiteY3" fmla="*/ 1371716 h 4412648"/>
              <a:gd name="connsiteX4" fmla="*/ 5939892 w 5952405"/>
              <a:gd name="connsiteY4" fmla="*/ 1462586 h 4412648"/>
              <a:gd name="connsiteX5" fmla="*/ 5682956 w 5952405"/>
              <a:gd name="connsiteY5" fmla="*/ 1906962 h 4412648"/>
              <a:gd name="connsiteX6" fmla="*/ 5602872 w 5952405"/>
              <a:gd name="connsiteY6" fmla="*/ 1953505 h 4412648"/>
              <a:gd name="connsiteX7" fmla="*/ 5087889 w 5952405"/>
              <a:gd name="connsiteY7" fmla="*/ 1953505 h 4412648"/>
              <a:gd name="connsiteX8" fmla="*/ 5008916 w 5952405"/>
              <a:gd name="connsiteY8" fmla="*/ 1906962 h 4412648"/>
              <a:gd name="connsiteX9" fmla="*/ 4750868 w 5952405"/>
              <a:gd name="connsiteY9" fmla="*/ 1462586 h 4412648"/>
              <a:gd name="connsiteX10" fmla="*/ 4750868 w 5952405"/>
              <a:gd name="connsiteY10" fmla="*/ 1371716 h 4412648"/>
              <a:gd name="connsiteX11" fmla="*/ 5008916 w 5952405"/>
              <a:gd name="connsiteY11" fmla="*/ 927340 h 4412648"/>
              <a:gd name="connsiteX12" fmla="*/ 5087889 w 5952405"/>
              <a:gd name="connsiteY12" fmla="*/ 880798 h 4412648"/>
              <a:gd name="connsiteX13" fmla="*/ 1437823 w 5952405"/>
              <a:gd name="connsiteY13" fmla="*/ 0 h 4412648"/>
              <a:gd name="connsiteX14" fmla="*/ 3556238 w 5952405"/>
              <a:gd name="connsiteY14" fmla="*/ 0 h 4412648"/>
              <a:gd name="connsiteX15" fmla="*/ 3885668 w 5952405"/>
              <a:gd name="connsiteY15" fmla="*/ 191458 h 4412648"/>
              <a:gd name="connsiteX16" fmla="*/ 4942588 w 5952405"/>
              <a:gd name="connsiteY16" fmla="*/ 2019425 h 4412648"/>
              <a:gd name="connsiteX17" fmla="*/ 4942588 w 5952405"/>
              <a:gd name="connsiteY17" fmla="*/ 2393224 h 4412648"/>
              <a:gd name="connsiteX18" fmla="*/ 4550147 w 5952405"/>
              <a:gd name="connsiteY18" fmla="*/ 3071961 h 4412648"/>
              <a:gd name="connsiteX19" fmla="*/ 4549818 w 5952405"/>
              <a:gd name="connsiteY19" fmla="*/ 3072530 h 4412648"/>
              <a:gd name="connsiteX20" fmla="*/ 4539741 w 5952405"/>
              <a:gd name="connsiteY20" fmla="*/ 3072530 h 4412648"/>
              <a:gd name="connsiteX21" fmla="*/ 3588169 w 5952405"/>
              <a:gd name="connsiteY21" fmla="*/ 3072530 h 4412648"/>
              <a:gd name="connsiteX22" fmla="*/ 3432811 w 5952405"/>
              <a:gd name="connsiteY22" fmla="*/ 3158889 h 4412648"/>
              <a:gd name="connsiteX23" fmla="*/ 2889055 w 5952405"/>
              <a:gd name="connsiteY23" fmla="*/ 4089642 h 4412648"/>
              <a:gd name="connsiteX24" fmla="*/ 2889055 w 5952405"/>
              <a:gd name="connsiteY24" fmla="*/ 4268756 h 4412648"/>
              <a:gd name="connsiteX25" fmla="*/ 2957025 w 5952405"/>
              <a:gd name="connsiteY25" fmla="*/ 4385100 h 4412648"/>
              <a:gd name="connsiteX26" fmla="*/ 2973119 w 5952405"/>
              <a:gd name="connsiteY26" fmla="*/ 4412648 h 4412648"/>
              <a:gd name="connsiteX27" fmla="*/ 2913734 w 5952405"/>
              <a:gd name="connsiteY27" fmla="*/ 4412648 h 4412648"/>
              <a:gd name="connsiteX28" fmla="*/ 1437823 w 5952405"/>
              <a:gd name="connsiteY28" fmla="*/ 4412648 h 4412648"/>
              <a:gd name="connsiteX29" fmla="*/ 1112968 w 5952405"/>
              <a:gd name="connsiteY29" fmla="*/ 4221190 h 4412648"/>
              <a:gd name="connsiteX30" fmla="*/ 51474 w 5952405"/>
              <a:gd name="connsiteY30" fmla="*/ 2393224 h 4412648"/>
              <a:gd name="connsiteX31" fmla="*/ 51474 w 5952405"/>
              <a:gd name="connsiteY31" fmla="*/ 2019425 h 4412648"/>
              <a:gd name="connsiteX32" fmla="*/ 1112968 w 5952405"/>
              <a:gd name="connsiteY32" fmla="*/ 191458 h 4412648"/>
              <a:gd name="connsiteX33" fmla="*/ 1437823 w 5952405"/>
              <a:gd name="connsiteY33" fmla="*/ 0 h 441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952405" h="4412648">
                <a:moveTo>
                  <a:pt x="5087889" y="880798"/>
                </a:moveTo>
                <a:cubicBezTo>
                  <a:pt x="5087889" y="880798"/>
                  <a:pt x="5087889" y="880798"/>
                  <a:pt x="5602872" y="880798"/>
                </a:cubicBezTo>
                <a:cubicBezTo>
                  <a:pt x="5636241" y="880798"/>
                  <a:pt x="5666272" y="898528"/>
                  <a:pt x="5682956" y="927340"/>
                </a:cubicBezTo>
                <a:cubicBezTo>
                  <a:pt x="5682956" y="927340"/>
                  <a:pt x="5682956" y="927340"/>
                  <a:pt x="5939892" y="1371716"/>
                </a:cubicBezTo>
                <a:cubicBezTo>
                  <a:pt x="5956576" y="1399421"/>
                  <a:pt x="5956576" y="1434882"/>
                  <a:pt x="5939892" y="1462586"/>
                </a:cubicBezTo>
                <a:cubicBezTo>
                  <a:pt x="5939892" y="1462586"/>
                  <a:pt x="5939892" y="1462586"/>
                  <a:pt x="5682956" y="1906962"/>
                </a:cubicBezTo>
                <a:cubicBezTo>
                  <a:pt x="5666272" y="1935775"/>
                  <a:pt x="5636241" y="1953505"/>
                  <a:pt x="5602872" y="1953505"/>
                </a:cubicBezTo>
                <a:cubicBezTo>
                  <a:pt x="5602872" y="1953505"/>
                  <a:pt x="5602872" y="1953505"/>
                  <a:pt x="5087889" y="1953505"/>
                </a:cubicBezTo>
                <a:cubicBezTo>
                  <a:pt x="5055632" y="1953505"/>
                  <a:pt x="5024489" y="1935775"/>
                  <a:pt x="5008916" y="1906962"/>
                </a:cubicBezTo>
                <a:cubicBezTo>
                  <a:pt x="5008916" y="1906962"/>
                  <a:pt x="5008916" y="1906962"/>
                  <a:pt x="4750868" y="1462586"/>
                </a:cubicBezTo>
                <a:cubicBezTo>
                  <a:pt x="4734184" y="1434882"/>
                  <a:pt x="4734184" y="1399421"/>
                  <a:pt x="4750868" y="1371716"/>
                </a:cubicBezTo>
                <a:cubicBezTo>
                  <a:pt x="4750868" y="1371716"/>
                  <a:pt x="4750868" y="1371716"/>
                  <a:pt x="5008916" y="927340"/>
                </a:cubicBezTo>
                <a:cubicBezTo>
                  <a:pt x="5024489" y="898528"/>
                  <a:pt x="5055632" y="880798"/>
                  <a:pt x="5087889" y="880798"/>
                </a:cubicBezTo>
                <a:close/>
                <a:moveTo>
                  <a:pt x="1437823" y="0"/>
                </a:moveTo>
                <a:cubicBezTo>
                  <a:pt x="1437823" y="0"/>
                  <a:pt x="1437823" y="0"/>
                  <a:pt x="3556238" y="0"/>
                </a:cubicBezTo>
                <a:cubicBezTo>
                  <a:pt x="3693500" y="0"/>
                  <a:pt x="3817038" y="72936"/>
                  <a:pt x="3885668" y="191458"/>
                </a:cubicBezTo>
                <a:cubicBezTo>
                  <a:pt x="3885668" y="191458"/>
                  <a:pt x="3885668" y="191458"/>
                  <a:pt x="4942588" y="2019425"/>
                </a:cubicBezTo>
                <a:cubicBezTo>
                  <a:pt x="5011220" y="2133388"/>
                  <a:pt x="5011220" y="2279261"/>
                  <a:pt x="4942588" y="2393224"/>
                </a:cubicBezTo>
                <a:cubicBezTo>
                  <a:pt x="4942588" y="2393224"/>
                  <a:pt x="4942588" y="2393224"/>
                  <a:pt x="4550147" y="3071961"/>
                </a:cubicBezTo>
                <a:lnTo>
                  <a:pt x="4549818" y="3072530"/>
                </a:lnTo>
                <a:lnTo>
                  <a:pt x="4539741" y="3072530"/>
                </a:lnTo>
                <a:cubicBezTo>
                  <a:pt x="4403802" y="3072530"/>
                  <a:pt x="4131924" y="3072530"/>
                  <a:pt x="3588169" y="3072530"/>
                </a:cubicBezTo>
                <a:cubicBezTo>
                  <a:pt x="3529910" y="3072530"/>
                  <a:pt x="3458704" y="3110912"/>
                  <a:pt x="3432811" y="3158889"/>
                </a:cubicBezTo>
                <a:cubicBezTo>
                  <a:pt x="3432811" y="3158889"/>
                  <a:pt x="3432811" y="3158889"/>
                  <a:pt x="2889055" y="4089642"/>
                </a:cubicBezTo>
                <a:cubicBezTo>
                  <a:pt x="2859925" y="4140817"/>
                  <a:pt x="2859925" y="4217580"/>
                  <a:pt x="2889055" y="4268756"/>
                </a:cubicBezTo>
                <a:cubicBezTo>
                  <a:pt x="2889055" y="4268756"/>
                  <a:pt x="2889055" y="4268756"/>
                  <a:pt x="2957025" y="4385100"/>
                </a:cubicBezTo>
                <a:lnTo>
                  <a:pt x="2973119" y="4412648"/>
                </a:lnTo>
                <a:lnTo>
                  <a:pt x="2913734" y="4412648"/>
                </a:lnTo>
                <a:cubicBezTo>
                  <a:pt x="2599952" y="4412648"/>
                  <a:pt x="2132928" y="4412648"/>
                  <a:pt x="1437823" y="4412648"/>
                </a:cubicBezTo>
                <a:cubicBezTo>
                  <a:pt x="1305136" y="4412648"/>
                  <a:pt x="1177025" y="4339712"/>
                  <a:pt x="1112968" y="4221190"/>
                </a:cubicBezTo>
                <a:cubicBezTo>
                  <a:pt x="1112968" y="4221190"/>
                  <a:pt x="1112968" y="4221190"/>
                  <a:pt x="51474" y="2393224"/>
                </a:cubicBezTo>
                <a:cubicBezTo>
                  <a:pt x="-17158" y="2279261"/>
                  <a:pt x="-17158" y="2133388"/>
                  <a:pt x="51474" y="2019425"/>
                </a:cubicBezTo>
                <a:cubicBezTo>
                  <a:pt x="51474" y="2019425"/>
                  <a:pt x="51474" y="2019425"/>
                  <a:pt x="1112968" y="191458"/>
                </a:cubicBezTo>
                <a:cubicBezTo>
                  <a:pt x="1177025" y="72936"/>
                  <a:pt x="1305136" y="0"/>
                  <a:pt x="143782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6" name="TextBox 5">
            <a:extLst>
              <a:ext uri="{FF2B5EF4-FFF2-40B4-BE49-F238E27FC236}">
                <a16:creationId xmlns:a16="http://schemas.microsoft.com/office/drawing/2014/main" id="{2F899C2F-74A2-774A-9D75-8E1159770C08}"/>
              </a:ext>
            </a:extLst>
          </p:cNvPr>
          <p:cNvSpPr txBox="1"/>
          <p:nvPr/>
        </p:nvSpPr>
        <p:spPr>
          <a:xfrm>
            <a:off x="6336792" y="1874520"/>
            <a:ext cx="3447288" cy="179222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kern="1200" dirty="0">
                <a:solidFill>
                  <a:schemeClr val="bg1"/>
                </a:solidFill>
                <a:latin typeface="+mj-lt"/>
                <a:ea typeface="+mj-ea"/>
                <a:cs typeface="+mj-cs"/>
              </a:rPr>
              <a:t>FITNESS BIT </a:t>
            </a:r>
          </a:p>
        </p:txBody>
      </p:sp>
      <p:sp>
        <p:nvSpPr>
          <p:cNvPr id="91" name="Freeform: Shape 90">
            <a:extLst>
              <a:ext uri="{FF2B5EF4-FFF2-40B4-BE49-F238E27FC236}">
                <a16:creationId xmlns:a16="http://schemas.microsoft.com/office/drawing/2014/main" id="{89E7A3B0-8177-473E-B1D0-59D0661DC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55401" y="4146804"/>
            <a:ext cx="2527006" cy="221333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rgbClr val="FFFFFF"/>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AE290ACB-60BD-A644-A35C-072162B23CDA}"/>
              </a:ext>
            </a:extLst>
          </p:cNvPr>
          <p:cNvPicPr>
            <a:picLocks noChangeAspect="1"/>
          </p:cNvPicPr>
          <p:nvPr/>
        </p:nvPicPr>
        <p:blipFill rotWithShape="1">
          <a:blip r:embed="rId3"/>
          <a:srcRect t="23579" r="5" b="5"/>
          <a:stretch/>
        </p:blipFill>
        <p:spPr>
          <a:xfrm>
            <a:off x="8369700" y="4246417"/>
            <a:ext cx="2298408" cy="2013116"/>
          </a:xfrm>
          <a:custGeom>
            <a:avLst/>
            <a:gdLst/>
            <a:ahLst/>
            <a:cxnLst/>
            <a:rect l="l" t="t" r="r" b="b"/>
            <a:pathLst>
              <a:path w="2298408" h="2013116">
                <a:moveTo>
                  <a:pt x="655742" y="0"/>
                </a:moveTo>
                <a:cubicBezTo>
                  <a:pt x="1644875" y="0"/>
                  <a:pt x="1644875" y="0"/>
                  <a:pt x="1644875" y="0"/>
                </a:cubicBezTo>
                <a:cubicBezTo>
                  <a:pt x="1694920" y="0"/>
                  <a:pt x="1759685" y="34910"/>
                  <a:pt x="1786179" y="78547"/>
                </a:cubicBezTo>
                <a:cubicBezTo>
                  <a:pt x="2280745" y="925103"/>
                  <a:pt x="2280745" y="925103"/>
                  <a:pt x="2280745" y="925103"/>
                </a:cubicBezTo>
                <a:cubicBezTo>
                  <a:pt x="2304296" y="971649"/>
                  <a:pt x="2304296" y="1041468"/>
                  <a:pt x="2280745" y="1088014"/>
                </a:cubicBezTo>
                <a:cubicBezTo>
                  <a:pt x="1786179" y="1934570"/>
                  <a:pt x="1786179" y="1934570"/>
                  <a:pt x="1786179" y="1934570"/>
                </a:cubicBezTo>
                <a:cubicBezTo>
                  <a:pt x="1759685" y="1978207"/>
                  <a:pt x="1694920" y="2013116"/>
                  <a:pt x="1644875" y="2013116"/>
                </a:cubicBezTo>
                <a:lnTo>
                  <a:pt x="655742" y="2013116"/>
                </a:lnTo>
                <a:cubicBezTo>
                  <a:pt x="602753" y="2013116"/>
                  <a:pt x="537989" y="1978207"/>
                  <a:pt x="514438" y="1934570"/>
                </a:cubicBezTo>
                <a:cubicBezTo>
                  <a:pt x="19872" y="1088014"/>
                  <a:pt x="19872" y="1088014"/>
                  <a:pt x="19872" y="1088014"/>
                </a:cubicBezTo>
                <a:cubicBezTo>
                  <a:pt x="-6623" y="1041468"/>
                  <a:pt x="-6623" y="971649"/>
                  <a:pt x="19872" y="925103"/>
                </a:cubicBezTo>
                <a:cubicBezTo>
                  <a:pt x="514438" y="78547"/>
                  <a:pt x="514438" y="78547"/>
                  <a:pt x="514438" y="78547"/>
                </a:cubicBezTo>
                <a:cubicBezTo>
                  <a:pt x="537989" y="34910"/>
                  <a:pt x="602753" y="0"/>
                  <a:pt x="655742" y="0"/>
                </a:cubicBezTo>
                <a:close/>
              </a:path>
            </a:pathLst>
          </a:custGeom>
        </p:spPr>
      </p:pic>
    </p:spTree>
    <p:extLst>
      <p:ext uri="{BB962C8B-B14F-4D97-AF65-F5344CB8AC3E}">
        <p14:creationId xmlns:p14="http://schemas.microsoft.com/office/powerpoint/2010/main" val="797807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A9A0F1-855F-D74E-ACEE-7718167EC8A4}"/>
              </a:ext>
            </a:extLst>
          </p:cNvPr>
          <p:cNvSpPr txBox="1"/>
          <p:nvPr/>
        </p:nvSpPr>
        <p:spPr>
          <a:xfrm>
            <a:off x="471487" y="474345"/>
            <a:ext cx="7586663" cy="5909310"/>
          </a:xfrm>
          <a:prstGeom prst="rect">
            <a:avLst/>
          </a:prstGeom>
          <a:noFill/>
        </p:spPr>
        <p:txBody>
          <a:bodyPr wrap="square" rtlCol="0">
            <a:spAutoFit/>
          </a:bodyPr>
          <a:lstStyle/>
          <a:p>
            <a:r>
              <a:rPr lang="en-US" dirty="0"/>
              <a:t>Industry : </a:t>
            </a:r>
            <a:r>
              <a:rPr lang="en-US" b="1" dirty="0"/>
              <a:t>Health &amp; Fitness</a:t>
            </a:r>
          </a:p>
          <a:p>
            <a:endParaRPr lang="en-US" dirty="0"/>
          </a:p>
          <a:p>
            <a:r>
              <a:rPr lang="en-US" dirty="0"/>
              <a:t>When we talk about fitness in the past - years ago, most of them did not have the necessary money to pay for a personal trainer/coach who would motivate/devote us and therefore as a result people used to train themselves which lead to exercising improperly and inefficiently which has caused a negative impact to their own body by taking on poor training habits and by not able to achieve the desired results which they were aiming for</a:t>
            </a:r>
          </a:p>
          <a:p>
            <a:endParaRPr lang="en-US" dirty="0"/>
          </a:p>
          <a:p>
            <a:r>
              <a:rPr lang="en-US" dirty="0"/>
              <a:t>On a good note technology has been advancing at a faster pace, we have learned from our mistakes in the past and have advanced from a technical and biological standpoint. This is a perfect time to leverage some of the advanced technologies which will change the fitness industry by allowing people to achieve/make progress in exercise in a more efficient and in a much faster pace</a:t>
            </a:r>
          </a:p>
          <a:p>
            <a:endParaRPr lang="en-US" dirty="0"/>
          </a:p>
          <a:p>
            <a:r>
              <a:rPr lang="en-US" dirty="0"/>
              <a:t>The goal is to improve the quality of fitness through exercise by contributing to improvement of fitness sector which is achieved by interconnecting fitness studios to trainers/coaches, therapies and or  manufacturer/supplement providers</a:t>
            </a:r>
          </a:p>
          <a:p>
            <a:endParaRPr lang="en-US" dirty="0"/>
          </a:p>
          <a:p>
            <a:r>
              <a:rPr lang="en-US" dirty="0"/>
              <a:t>Name of our Company : </a:t>
            </a:r>
            <a:r>
              <a:rPr lang="en-US" b="1" dirty="0" err="1"/>
              <a:t>FitnessBit</a:t>
            </a:r>
            <a:endParaRPr lang="en-US" b="1" dirty="0"/>
          </a:p>
        </p:txBody>
      </p:sp>
      <p:pic>
        <p:nvPicPr>
          <p:cNvPr id="7" name="Picture 2" descr="Amazon.com : Atlas Wristband 2: Digital Trainer + Heart Rate Band : Sports  &amp; Outdoors">
            <a:extLst>
              <a:ext uri="{FF2B5EF4-FFF2-40B4-BE49-F238E27FC236}">
                <a16:creationId xmlns:a16="http://schemas.microsoft.com/office/drawing/2014/main" id="{E0425F54-4046-3146-84AF-B766D971E601}"/>
              </a:ext>
            </a:extLst>
          </p:cNvPr>
          <p:cNvPicPr>
            <a:picLocks noChangeAspect="1" noChangeArrowheads="1"/>
          </p:cNvPicPr>
          <p:nvPr/>
        </p:nvPicPr>
        <p:blipFill>
          <a:blip r:embed="rId2">
            <a:alphaModFix amt="16000"/>
            <a:extLst>
              <a:ext uri="{28A0092B-C50C-407E-A947-70E740481C1C}">
                <a14:useLocalDpi xmlns:a14="http://schemas.microsoft.com/office/drawing/2010/main" val="0"/>
              </a:ext>
            </a:extLst>
          </a:blip>
          <a:srcRect/>
          <a:stretch>
            <a:fillRect/>
          </a:stretch>
        </p:blipFill>
        <p:spPr bwMode="auto">
          <a:xfrm>
            <a:off x="6819900" y="742950"/>
            <a:ext cx="5372100" cy="537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1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136">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1" name="Picture 138">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32"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8" name="Picture 4" descr="2020 Fitness Trends! | Perfect Gym">
            <a:extLst>
              <a:ext uri="{FF2B5EF4-FFF2-40B4-BE49-F238E27FC236}">
                <a16:creationId xmlns:a16="http://schemas.microsoft.com/office/drawing/2014/main" id="{8B6517BC-4367-7840-8A34-01C14567ED51}"/>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16514" r="1083" b="3"/>
          <a:stretch/>
        </p:blipFill>
        <p:spPr bwMode="auto">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543EC4F-6E1F-E941-92E3-9440B66239CE}"/>
              </a:ext>
            </a:extLst>
          </p:cNvPr>
          <p:cNvSpPr txBox="1"/>
          <p:nvPr/>
        </p:nvSpPr>
        <p:spPr>
          <a:xfrm>
            <a:off x="5990561" y="738619"/>
            <a:ext cx="5614875" cy="59622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solidFill>
                  <a:srgbClr val="000000"/>
                </a:solidFill>
              </a:rPr>
              <a:t>Blockchain technology is deemed to be one of the secure system we have today where a user can exchange data without a third party and without any possible fraud. The fact that it is being housed and run on multiple computers is a clear indication that a single user cannot control (hack) the device/data, nor there is any single point failures </a:t>
            </a:r>
          </a:p>
          <a:p>
            <a:pPr indent="-228600">
              <a:lnSpc>
                <a:spcPct val="90000"/>
              </a:lnSpc>
              <a:spcAft>
                <a:spcPts val="600"/>
              </a:spcAft>
              <a:buFont typeface="Arial" panose="020B0604020202020204" pitchFamily="34" charset="0"/>
              <a:buChar char="•"/>
            </a:pPr>
            <a:endParaRPr lang="en-US" dirty="0">
              <a:solidFill>
                <a:srgbClr val="000000"/>
              </a:solidFill>
            </a:endParaRPr>
          </a:p>
          <a:p>
            <a:pPr indent="-228600">
              <a:lnSpc>
                <a:spcPct val="90000"/>
              </a:lnSpc>
              <a:spcAft>
                <a:spcPts val="600"/>
              </a:spcAft>
              <a:buFont typeface="Arial" panose="020B0604020202020204" pitchFamily="34" charset="0"/>
              <a:buChar char="•"/>
            </a:pPr>
            <a:r>
              <a:rPr lang="en-US" dirty="0">
                <a:solidFill>
                  <a:srgbClr val="000000"/>
                </a:solidFill>
              </a:rPr>
              <a:t>Increased in data privacy on fitness applications will eventually encourage and enable users to gain trust and have more confidence on the platform and therefore interact with the technology in a comfortable manner. Users can have transparent interactions with Trainers/Coaches without needing any intermediaries </a:t>
            </a:r>
          </a:p>
          <a:p>
            <a:pPr indent="-228600">
              <a:lnSpc>
                <a:spcPct val="90000"/>
              </a:lnSpc>
              <a:spcAft>
                <a:spcPts val="600"/>
              </a:spcAft>
              <a:buFont typeface="Arial" panose="020B0604020202020204" pitchFamily="34" charset="0"/>
              <a:buChar char="•"/>
            </a:pPr>
            <a:endParaRPr lang="en-US" dirty="0">
              <a:solidFill>
                <a:srgbClr val="000000"/>
              </a:solidFill>
            </a:endParaRPr>
          </a:p>
          <a:p>
            <a:pPr indent="-228600">
              <a:lnSpc>
                <a:spcPct val="90000"/>
              </a:lnSpc>
              <a:spcAft>
                <a:spcPts val="600"/>
              </a:spcAft>
              <a:buFont typeface="Arial" panose="020B0604020202020204" pitchFamily="34" charset="0"/>
              <a:buChar char="•"/>
            </a:pPr>
            <a:r>
              <a:rPr lang="en-US" dirty="0">
                <a:solidFill>
                  <a:srgbClr val="000000"/>
                </a:solidFill>
              </a:rPr>
              <a:t>As we all know sharing of information is the key in Healthcare Industry, this will help Doctors to evaluate accurate diagnosis about a patient likely for a medical treatment to yield results and we think Blockchain Technology can solve these issues </a:t>
            </a:r>
          </a:p>
          <a:p>
            <a:pPr indent="-228600">
              <a:lnSpc>
                <a:spcPct val="90000"/>
              </a:lnSpc>
              <a:spcAft>
                <a:spcPts val="600"/>
              </a:spcAft>
              <a:buFont typeface="Arial" panose="020B0604020202020204" pitchFamily="34" charset="0"/>
              <a:buChar char="•"/>
            </a:pPr>
            <a:endParaRPr lang="en-US" dirty="0">
              <a:solidFill>
                <a:srgbClr val="000000"/>
              </a:solidFill>
            </a:endParaRPr>
          </a:p>
          <a:p>
            <a:pPr indent="-228600">
              <a:lnSpc>
                <a:spcPct val="90000"/>
              </a:lnSpc>
              <a:spcAft>
                <a:spcPts val="600"/>
              </a:spcAft>
              <a:buFont typeface="Arial" panose="020B0604020202020204" pitchFamily="34" charset="0"/>
              <a:buChar char="•"/>
            </a:pPr>
            <a:endParaRPr lang="en-US" dirty="0">
              <a:solidFill>
                <a:srgbClr val="000000"/>
              </a:solidFill>
            </a:endParaRPr>
          </a:p>
          <a:p>
            <a:pPr indent="-228600">
              <a:lnSpc>
                <a:spcPct val="90000"/>
              </a:lnSpc>
              <a:spcAft>
                <a:spcPts val="600"/>
              </a:spcAft>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1903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F77A3E93-48C8-004F-9620-9B9A6EA2A212}"/>
              </a:ext>
            </a:extLst>
          </p:cNvPr>
          <p:cNvGraphicFramePr>
            <a:graphicFrameLocks noGrp="1"/>
          </p:cNvGraphicFramePr>
          <p:nvPr>
            <p:extLst>
              <p:ext uri="{D42A27DB-BD31-4B8C-83A1-F6EECF244321}">
                <p14:modId xmlns:p14="http://schemas.microsoft.com/office/powerpoint/2010/main" val="3821329627"/>
              </p:ext>
            </p:extLst>
          </p:nvPr>
        </p:nvGraphicFramePr>
        <p:xfrm>
          <a:off x="681719" y="1856303"/>
          <a:ext cx="8233682" cy="1301236"/>
        </p:xfrm>
        <a:graphic>
          <a:graphicData uri="http://schemas.openxmlformats.org/drawingml/2006/table">
            <a:tbl>
              <a:tblPr>
                <a:tableStyleId>{5C22544A-7EE6-4342-B048-85BDC9FD1C3A}</a:tableStyleId>
              </a:tblPr>
              <a:tblGrid>
                <a:gridCol w="3470189">
                  <a:extLst>
                    <a:ext uri="{9D8B030D-6E8A-4147-A177-3AD203B41FA5}">
                      <a16:colId xmlns:a16="http://schemas.microsoft.com/office/drawing/2014/main" val="3641254088"/>
                    </a:ext>
                  </a:extLst>
                </a:gridCol>
                <a:gridCol w="4763493">
                  <a:extLst>
                    <a:ext uri="{9D8B030D-6E8A-4147-A177-3AD203B41FA5}">
                      <a16:colId xmlns:a16="http://schemas.microsoft.com/office/drawing/2014/main" val="2118101603"/>
                    </a:ext>
                  </a:extLst>
                </a:gridCol>
              </a:tblGrid>
              <a:tr h="325309">
                <a:tc>
                  <a:txBody>
                    <a:bodyPr/>
                    <a:lstStyle/>
                    <a:p>
                      <a:pPr algn="l" rtl="0" fontAlgn="ctr"/>
                      <a:r>
                        <a:rPr lang="en-US" sz="1800" u="none" strike="noStrike">
                          <a:effectLst/>
                        </a:rPr>
                        <a:t>Lifetime Fitness</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n-US" sz="1800" u="none" strike="noStrike">
                          <a:effectLst/>
                        </a:rPr>
                        <a:t>Gym Rewards</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54815897"/>
                  </a:ext>
                </a:extLst>
              </a:tr>
              <a:tr h="325309">
                <a:tc>
                  <a:txBody>
                    <a:bodyPr/>
                    <a:lstStyle/>
                    <a:p>
                      <a:pPr algn="l" rtl="0" fontAlgn="ctr"/>
                      <a:r>
                        <a:rPr lang="en-US" sz="1800" u="none" strike="noStrike">
                          <a:effectLst/>
                        </a:rPr>
                        <a:t>Orange Theory Fitness</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n-US" sz="1800" u="none" strike="noStrike" dirty="0">
                          <a:effectLst/>
                        </a:rPr>
                        <a:t>Beat</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36675501"/>
                  </a:ext>
                </a:extLst>
              </a:tr>
              <a:tr h="325309">
                <a:tc>
                  <a:txBody>
                    <a:bodyPr/>
                    <a:lstStyle/>
                    <a:p>
                      <a:pPr algn="l" rtl="0" fontAlgn="ctr"/>
                      <a:r>
                        <a:rPr lang="en-US" sz="1800" u="none" strike="noStrike" dirty="0" err="1">
                          <a:effectLst/>
                        </a:rPr>
                        <a:t>Sweatcoin</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n-US" sz="1800" u="none" strike="noStrike">
                          <a:effectLst/>
                        </a:rPr>
                        <a:t>True Gym</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81709054"/>
                  </a:ext>
                </a:extLst>
              </a:tr>
              <a:tr h="325309">
                <a:tc>
                  <a:txBody>
                    <a:bodyPr/>
                    <a:lstStyle/>
                    <a:p>
                      <a:pPr algn="l" rtl="0" fontAlgn="ctr"/>
                      <a:r>
                        <a:rPr lang="en-US" sz="1800" u="none" strike="noStrike" dirty="0" err="1">
                          <a:effectLst/>
                        </a:rPr>
                        <a:t>wHealth</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n-US" sz="1800" u="none" strike="noStrike" dirty="0" err="1">
                          <a:effectLst/>
                        </a:rPr>
                        <a:t>HealthWizz</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5896357"/>
                  </a:ext>
                </a:extLst>
              </a:tr>
            </a:tbl>
          </a:graphicData>
        </a:graphic>
      </p:graphicFrame>
      <p:sp>
        <p:nvSpPr>
          <p:cNvPr id="6" name="Rectangle 5">
            <a:extLst>
              <a:ext uri="{FF2B5EF4-FFF2-40B4-BE49-F238E27FC236}">
                <a16:creationId xmlns:a16="http://schemas.microsoft.com/office/drawing/2014/main" id="{D1F4E7BE-F75C-1C44-AF0E-F91E111AF004}"/>
              </a:ext>
            </a:extLst>
          </p:cNvPr>
          <p:cNvSpPr/>
          <p:nvPr/>
        </p:nvSpPr>
        <p:spPr>
          <a:xfrm>
            <a:off x="490537" y="932973"/>
            <a:ext cx="10753726" cy="923330"/>
          </a:xfrm>
          <a:prstGeom prst="rect">
            <a:avLst/>
          </a:prstGeom>
        </p:spPr>
        <p:txBody>
          <a:bodyPr wrap="square">
            <a:spAutoFit/>
          </a:bodyPr>
          <a:lstStyle/>
          <a:p>
            <a:r>
              <a:rPr lang="en-US" dirty="0"/>
              <a:t>In the fitness industry, blockchain is fairly new, however there are good amount of apps/software which are being developed/created that uses blockchain to efficiently monitor or analyze results</a:t>
            </a:r>
          </a:p>
          <a:p>
            <a:endParaRPr lang="en-US" dirty="0"/>
          </a:p>
        </p:txBody>
      </p:sp>
      <p:sp>
        <p:nvSpPr>
          <p:cNvPr id="7" name="TextBox 6">
            <a:extLst>
              <a:ext uri="{FF2B5EF4-FFF2-40B4-BE49-F238E27FC236}">
                <a16:creationId xmlns:a16="http://schemas.microsoft.com/office/drawing/2014/main" id="{57C62557-C977-0E48-B537-E7310B992219}"/>
              </a:ext>
            </a:extLst>
          </p:cNvPr>
          <p:cNvSpPr txBox="1"/>
          <p:nvPr/>
        </p:nvSpPr>
        <p:spPr>
          <a:xfrm>
            <a:off x="490538" y="3700462"/>
            <a:ext cx="9553576" cy="2585323"/>
          </a:xfrm>
          <a:prstGeom prst="rect">
            <a:avLst/>
          </a:prstGeom>
          <a:noFill/>
        </p:spPr>
        <p:txBody>
          <a:bodyPr wrap="square" rtlCol="0">
            <a:spAutoFit/>
          </a:bodyPr>
          <a:lstStyle/>
          <a:p>
            <a:r>
              <a:rPr lang="en-US" dirty="0"/>
              <a:t>Business Description: </a:t>
            </a:r>
          </a:p>
          <a:p>
            <a:endParaRPr lang="en-US" dirty="0"/>
          </a:p>
          <a:p>
            <a:r>
              <a:rPr lang="en-US" dirty="0"/>
              <a:t>As per 2019 data, Fitness industry revenue total was around $94billion and is estimated to be around $206 Billion in 2020, more than a double increase in the coming years. The main goal of the app is to evolve and bring a revolutionary change to fitness industry which will benefit everyone involved in the transaction. An App which will connect users to trainers, coaches, nutritional supplement vendors, fitness machine manufacturers etc.. With the amount of the data collected our AI will kick in to construct a tailored workout plan best suited for their needs and help the users to achieve their goals in a more effective and timely manner by keeping them motivated at the same time.</a:t>
            </a:r>
          </a:p>
        </p:txBody>
      </p:sp>
    </p:spTree>
    <p:extLst>
      <p:ext uri="{BB962C8B-B14F-4D97-AF65-F5344CB8AC3E}">
        <p14:creationId xmlns:p14="http://schemas.microsoft.com/office/powerpoint/2010/main" val="1146194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C634D7-08B0-964C-99F2-8FC660A423FA}"/>
              </a:ext>
            </a:extLst>
          </p:cNvPr>
          <p:cNvSpPr txBox="1"/>
          <p:nvPr/>
        </p:nvSpPr>
        <p:spPr>
          <a:xfrm>
            <a:off x="542925" y="889843"/>
            <a:ext cx="10772775" cy="5078313"/>
          </a:xfrm>
          <a:prstGeom prst="rect">
            <a:avLst/>
          </a:prstGeom>
          <a:noFill/>
        </p:spPr>
        <p:txBody>
          <a:bodyPr wrap="square" rtlCol="0">
            <a:spAutoFit/>
          </a:bodyPr>
          <a:lstStyle/>
          <a:p>
            <a:r>
              <a:rPr lang="en-US" dirty="0"/>
              <a:t>We will own and also franchise few </a:t>
            </a:r>
            <a:r>
              <a:rPr lang="en-US" dirty="0" err="1"/>
              <a:t>Fitnessbit</a:t>
            </a:r>
            <a:r>
              <a:rPr lang="en-US" dirty="0"/>
              <a:t> studios to manage </a:t>
            </a:r>
            <a:r>
              <a:rPr lang="en-US" dirty="0" err="1"/>
              <a:t>fitnessbit</a:t>
            </a:r>
            <a:r>
              <a:rPr lang="en-US" dirty="0"/>
              <a:t> centers based on our budget and best match the training through site selections, trainer system to users. Users will be able to get in touch with the trainer/coaches anytime virtually for consultation</a:t>
            </a:r>
          </a:p>
          <a:p>
            <a:endParaRPr lang="en-US" dirty="0"/>
          </a:p>
          <a:p>
            <a:r>
              <a:rPr lang="en-US" dirty="0"/>
              <a:t>The plan is to develop our own Blockchain to store data from the Users application which can be any form of smart devices like smart phones, smart watches, fitness wearables and or any Internet of Thing technologies. Every user can decide whether or not to share data in return for a reward (</a:t>
            </a:r>
            <a:r>
              <a:rPr lang="en-US" dirty="0" err="1"/>
              <a:t>fitnessbit</a:t>
            </a:r>
            <a:r>
              <a:rPr lang="en-US" dirty="0"/>
              <a:t> coins) which can be used to contribute towards their membership or buy any nutritional supplements or to purchase any accessories on the website. All the data will be securely stored on the Blockchain Network and the users will have the ability to see their entire history</a:t>
            </a:r>
          </a:p>
          <a:p>
            <a:endParaRPr lang="en-US" dirty="0"/>
          </a:p>
          <a:p>
            <a:endParaRPr lang="en-US" dirty="0"/>
          </a:p>
          <a:p>
            <a:r>
              <a:rPr lang="en-US" dirty="0"/>
              <a:t>Problem that your startup will solve</a:t>
            </a:r>
          </a:p>
          <a:p>
            <a:endParaRPr lang="en-US" dirty="0"/>
          </a:p>
          <a:p>
            <a:r>
              <a:rPr lang="en-US" dirty="0"/>
              <a:t>One of the most important advantages our startup will solve is current currency transaction and support, The app will provide the ability to transact between two parties without the need/relying on any third-party institutions</a:t>
            </a:r>
          </a:p>
          <a:p>
            <a:endParaRPr lang="en-US" dirty="0"/>
          </a:p>
          <a:p>
            <a:r>
              <a:rPr lang="en-US" dirty="0"/>
              <a:t>Making the data available In a chronological order to better track transactions made along the chain/way</a:t>
            </a:r>
          </a:p>
        </p:txBody>
      </p:sp>
    </p:spTree>
    <p:extLst>
      <p:ext uri="{BB962C8B-B14F-4D97-AF65-F5344CB8AC3E}">
        <p14:creationId xmlns:p14="http://schemas.microsoft.com/office/powerpoint/2010/main" val="1943327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D2CFC0-2A06-C047-AD04-1628E657DEB2}"/>
              </a:ext>
            </a:extLst>
          </p:cNvPr>
          <p:cNvSpPr txBox="1"/>
          <p:nvPr/>
        </p:nvSpPr>
        <p:spPr>
          <a:xfrm>
            <a:off x="283153" y="222105"/>
            <a:ext cx="11049865" cy="6740307"/>
          </a:xfrm>
          <a:prstGeom prst="rect">
            <a:avLst/>
          </a:prstGeom>
          <a:noFill/>
        </p:spPr>
        <p:txBody>
          <a:bodyPr wrap="square" rtlCol="0">
            <a:spAutoFit/>
          </a:bodyPr>
          <a:lstStyle/>
          <a:p>
            <a:r>
              <a:rPr lang="en-US" dirty="0"/>
              <a:t>Solution/Product or Service Idea</a:t>
            </a:r>
          </a:p>
          <a:p>
            <a:endParaRPr lang="en-US" dirty="0"/>
          </a:p>
          <a:p>
            <a:r>
              <a:rPr lang="en-US" dirty="0"/>
              <a:t>With Evolving technology, most of the companies are finding ways to capitalize Blockchain technology, our team is committed to provide support to fitness bit application which includes development of cryptocurrencies, encouraging healthy lifestyle and develop a decentralized ecosystem for our startup </a:t>
            </a:r>
          </a:p>
          <a:p>
            <a:endParaRPr lang="en-US" dirty="0"/>
          </a:p>
          <a:p>
            <a:r>
              <a:rPr lang="en-US" dirty="0"/>
              <a:t>Intellectual Property / Special Know-How</a:t>
            </a:r>
          </a:p>
          <a:p>
            <a:endParaRPr lang="en-US" dirty="0"/>
          </a:p>
          <a:p>
            <a:r>
              <a:rPr lang="en-US" dirty="0"/>
              <a:t>The challenges associated with patent/copyright protection have grown bigger, we live in a generation where almost anybody can download your work for their personal use without your consent. With development of Blockchain, the process of protecting/defending intellectual property has become much more streamlined which clearly tells where/who the copyrights belongs to. It is important to know what can and cannot be protected, we will consider patent through US patent and Trademark Office which will cover and protect our app down the road</a:t>
            </a:r>
          </a:p>
          <a:p>
            <a:endParaRPr lang="en-US" dirty="0"/>
          </a:p>
          <a:p>
            <a:r>
              <a:rPr lang="en-US" dirty="0"/>
              <a:t>In a fast-growing ecosystem which is largely built on Open source technology the protection of intellectual property becomes an important concern, the following are few steps which we are planning to take to avoid any impact on </a:t>
            </a:r>
            <a:r>
              <a:rPr lang="en-US"/>
              <a:t>intellectual property </a:t>
            </a:r>
            <a:endParaRPr lang="en-US" dirty="0"/>
          </a:p>
          <a:p>
            <a:endParaRPr lang="en-US" dirty="0"/>
          </a:p>
          <a:p>
            <a:r>
              <a:rPr lang="en-US" dirty="0"/>
              <a:t>Acquire IP – blockchain will create tokens for underlying asset which also includes title rights</a:t>
            </a:r>
          </a:p>
          <a:p>
            <a:r>
              <a:rPr lang="en-US" dirty="0"/>
              <a:t>License the product – contract agreements needs to be signed among users and IP owners who license the use of their contents</a:t>
            </a:r>
          </a:p>
          <a:p>
            <a:r>
              <a:rPr lang="en-US" dirty="0"/>
              <a:t>By controlling the copyrights contract terms between the partners will improve operations across the users, trainers, suppliers or any </a:t>
            </a:r>
            <a:r>
              <a:rPr lang="en-US" dirty="0" err="1"/>
              <a:t>thridparty</a:t>
            </a:r>
            <a:r>
              <a:rPr lang="en-US" dirty="0"/>
              <a:t>, therefore capturing the real time time flow of payments</a:t>
            </a:r>
          </a:p>
          <a:p>
            <a:endParaRPr lang="en-US" dirty="0"/>
          </a:p>
        </p:txBody>
      </p:sp>
    </p:spTree>
    <p:extLst>
      <p:ext uri="{BB962C8B-B14F-4D97-AF65-F5344CB8AC3E}">
        <p14:creationId xmlns:p14="http://schemas.microsoft.com/office/powerpoint/2010/main" val="824028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ABF193-5B8C-A74E-A853-1A01C27A3A56}"/>
              </a:ext>
            </a:extLst>
          </p:cNvPr>
          <p:cNvSpPr txBox="1"/>
          <p:nvPr/>
        </p:nvSpPr>
        <p:spPr>
          <a:xfrm>
            <a:off x="466725" y="335845"/>
            <a:ext cx="11258550" cy="6186309"/>
          </a:xfrm>
          <a:prstGeom prst="rect">
            <a:avLst/>
          </a:prstGeom>
          <a:noFill/>
        </p:spPr>
        <p:txBody>
          <a:bodyPr wrap="square" rtlCol="0">
            <a:spAutoFit/>
          </a:bodyPr>
          <a:lstStyle/>
          <a:p>
            <a:r>
              <a:rPr lang="en-US" dirty="0"/>
              <a:t>Market Analysis</a:t>
            </a:r>
          </a:p>
          <a:p>
            <a:endParaRPr lang="en-US" dirty="0"/>
          </a:p>
          <a:p>
            <a:r>
              <a:rPr lang="en-US" dirty="0"/>
              <a:t>Fitness apps have always been a huge phenomenon since 2010 and they have continued to grow and become popular every year. The growth of a Fitness app is much quicker when compared to other categories and the application is said to be used at least 2 times a day than the other app categories. A study on Internet shows that 35% of adults who are regularly on Internet intend to purchase a Fitness application for themselves next year </a:t>
            </a:r>
          </a:p>
          <a:p>
            <a:endParaRPr lang="en-US" dirty="0"/>
          </a:p>
          <a:p>
            <a:r>
              <a:rPr lang="en-US" dirty="0"/>
              <a:t>Despite the fast-growing industry, study shows that most consumers have shifted their spend from going to a traditional gym to what is called on-line services. By developing the app that rewards fitness </a:t>
            </a:r>
            <a:r>
              <a:rPr lang="en-US" dirty="0" err="1"/>
              <a:t>evey</a:t>
            </a:r>
            <a:r>
              <a:rPr lang="en-US" dirty="0"/>
              <a:t> time they take a workout </a:t>
            </a:r>
            <a:r>
              <a:rPr lang="en-US" dirty="0" err="1"/>
              <a:t>i.e</a:t>
            </a:r>
            <a:r>
              <a:rPr lang="en-US" dirty="0"/>
              <a:t>, run, walk , swim </a:t>
            </a:r>
            <a:r>
              <a:rPr lang="en-US" dirty="0" err="1"/>
              <a:t>etc</a:t>
            </a:r>
            <a:r>
              <a:rPr lang="en-US" dirty="0"/>
              <a:t> encourages a healthy and fit lifestyle by building an ecosystem that allows both the users, trainers and the owners of the studio to benefit</a:t>
            </a:r>
          </a:p>
          <a:p>
            <a:endParaRPr lang="en-US" dirty="0"/>
          </a:p>
          <a:p>
            <a:r>
              <a:rPr lang="en-US" dirty="0"/>
              <a:t>Sales and Market Strategy </a:t>
            </a:r>
          </a:p>
          <a:p>
            <a:endParaRPr lang="en-US" dirty="0"/>
          </a:p>
          <a:p>
            <a:r>
              <a:rPr lang="en-US" dirty="0"/>
              <a:t>As spending is shifting from traditional gym memberships to online fitness, our company being on a blockchain platform will seamlessly transition by cutting the middle-man from the equation. The app will provide the users with direct access to match the same experience they would get in a gym by connecting them with their coaches/trainers through videos which can be directly downloadable from blockchain Network</a:t>
            </a:r>
          </a:p>
          <a:p>
            <a:endParaRPr lang="en-US" dirty="0"/>
          </a:p>
          <a:p>
            <a:r>
              <a:rPr lang="en-US" dirty="0"/>
              <a:t>Increased data privacy and transparent interactions between the coaches/training professionals without needing for a third-party intermediaries will help users gain confidence and become comfortable with the platform</a:t>
            </a:r>
          </a:p>
          <a:p>
            <a:endParaRPr lang="en-US" dirty="0"/>
          </a:p>
        </p:txBody>
      </p:sp>
    </p:spTree>
    <p:extLst>
      <p:ext uri="{BB962C8B-B14F-4D97-AF65-F5344CB8AC3E}">
        <p14:creationId xmlns:p14="http://schemas.microsoft.com/office/powerpoint/2010/main" val="2704367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B5064AE-65EF-DE4F-B9F5-7AD50DF5E323}"/>
              </a:ext>
            </a:extLst>
          </p:cNvPr>
          <p:cNvSpPr/>
          <p:nvPr/>
        </p:nvSpPr>
        <p:spPr>
          <a:xfrm>
            <a:off x="862012" y="830640"/>
            <a:ext cx="6096000" cy="3139321"/>
          </a:xfrm>
          <a:prstGeom prst="rect">
            <a:avLst/>
          </a:prstGeom>
        </p:spPr>
        <p:txBody>
          <a:bodyPr>
            <a:spAutoFit/>
          </a:bodyPr>
          <a:lstStyle/>
          <a:p>
            <a:r>
              <a:rPr lang="en-US" dirty="0"/>
              <a:t>Funding Strategy</a:t>
            </a:r>
          </a:p>
          <a:p>
            <a:endParaRPr lang="en-US" dirty="0"/>
          </a:p>
          <a:p>
            <a:r>
              <a:rPr lang="en-US" dirty="0"/>
              <a:t>Find / Search for a partner who can fund the app with the idea it is being built</a:t>
            </a:r>
          </a:p>
          <a:p>
            <a:r>
              <a:rPr lang="en-US" dirty="0"/>
              <a:t>Setting up Crowd Funding Campaign for flexible and fixed funding options</a:t>
            </a:r>
          </a:p>
          <a:p>
            <a:r>
              <a:rPr lang="en-US" dirty="0"/>
              <a:t>In- App Purchases</a:t>
            </a:r>
          </a:p>
          <a:p>
            <a:r>
              <a:rPr lang="en-US" dirty="0"/>
              <a:t>Premium Subscriptions plans</a:t>
            </a:r>
          </a:p>
          <a:p>
            <a:r>
              <a:rPr lang="en-US" dirty="0"/>
              <a:t>Advertisements</a:t>
            </a:r>
          </a:p>
          <a:p>
            <a:r>
              <a:rPr lang="en-US" dirty="0"/>
              <a:t>Sponsored </a:t>
            </a:r>
            <a:r>
              <a:rPr lang="en-US" dirty="0" err="1"/>
              <a:t>Cuntent</a:t>
            </a:r>
            <a:endParaRPr lang="en-US" dirty="0"/>
          </a:p>
          <a:p>
            <a:r>
              <a:rPr lang="en-US" dirty="0"/>
              <a:t>Ecommerce</a:t>
            </a:r>
          </a:p>
        </p:txBody>
      </p:sp>
    </p:spTree>
    <p:extLst>
      <p:ext uri="{BB962C8B-B14F-4D97-AF65-F5344CB8AC3E}">
        <p14:creationId xmlns:p14="http://schemas.microsoft.com/office/powerpoint/2010/main" val="327804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D12E7E-2528-DF45-9863-9C9199B15F43}"/>
              </a:ext>
            </a:extLst>
          </p:cNvPr>
          <p:cNvSpPr txBox="1"/>
          <p:nvPr/>
        </p:nvSpPr>
        <p:spPr>
          <a:xfrm>
            <a:off x="760022" y="356259"/>
            <a:ext cx="10870003" cy="3970318"/>
          </a:xfrm>
          <a:prstGeom prst="rect">
            <a:avLst/>
          </a:prstGeom>
          <a:noFill/>
        </p:spPr>
        <p:txBody>
          <a:bodyPr wrap="square" rtlCol="0">
            <a:spAutoFit/>
          </a:bodyPr>
          <a:lstStyle/>
          <a:p>
            <a:r>
              <a:rPr lang="en-US" dirty="0"/>
              <a:t>References: </a:t>
            </a:r>
          </a:p>
          <a:p>
            <a:endParaRPr lang="en-US" dirty="0"/>
          </a:p>
          <a:p>
            <a:pPr marL="285750" indent="-285750">
              <a:buFont typeface="Arial" panose="020B0604020202020204" pitchFamily="34" charset="0"/>
              <a:buChar char="•"/>
            </a:pPr>
            <a:r>
              <a:rPr lang="en-US" dirty="0">
                <a:hlinkClick r:id="rId2"/>
              </a:rPr>
              <a:t>https://fitprince.com/blockchain-in-fitness/</a:t>
            </a:r>
            <a:endParaRPr lang="en-US" dirty="0"/>
          </a:p>
          <a:p>
            <a:pPr marL="285750" indent="-285750">
              <a:buFont typeface="Arial" panose="020B0604020202020204" pitchFamily="34" charset="0"/>
              <a:buChar char="•"/>
            </a:pPr>
            <a:r>
              <a:rPr lang="en-US" dirty="0">
                <a:hlinkClick r:id="rId3"/>
              </a:rPr>
              <a:t>https://medium.com/@ainthavinit33/how-blockchain-will-change-the-fitness-industry-business-model-489eb0b31549</a:t>
            </a:r>
            <a:endParaRPr lang="en-US" dirty="0"/>
          </a:p>
          <a:p>
            <a:pPr marL="285750" indent="-285750">
              <a:buFont typeface="Arial" panose="020B0604020202020204" pitchFamily="34" charset="0"/>
              <a:buChar char="•"/>
            </a:pPr>
            <a:r>
              <a:rPr lang="en-US" dirty="0">
                <a:hlinkClick r:id="rId4"/>
              </a:rPr>
              <a:t>https://svpool.com/tech/blockchain-and-fitness-why-the-two-are-a-natural-match/</a:t>
            </a:r>
            <a:endParaRPr lang="en-US" dirty="0"/>
          </a:p>
          <a:p>
            <a:pPr marL="285750" indent="-285750">
              <a:buFont typeface="Arial" panose="020B0604020202020204" pitchFamily="34" charset="0"/>
              <a:buChar char="•"/>
            </a:pPr>
            <a:r>
              <a:rPr lang="en-US" dirty="0">
                <a:hlinkClick r:id="rId5"/>
              </a:rPr>
              <a:t>https://www.ihrsa.org/improve-your-club/industry-news/2019-fitness-industry-trends-shed-light-on-2020-beyond/</a:t>
            </a:r>
            <a:endParaRPr lang="en-US" dirty="0"/>
          </a:p>
          <a:p>
            <a:pPr marL="285750" indent="-285750">
              <a:buFont typeface="Arial" panose="020B0604020202020204" pitchFamily="34" charset="0"/>
              <a:buChar char="•"/>
            </a:pPr>
            <a:r>
              <a:rPr lang="en-US" dirty="0">
                <a:hlinkClick r:id="rId6"/>
              </a:rPr>
              <a:t>https://www.google.com/url?sa=i&amp;url=https%3A%2F%2Fe-hir.org%2Fm%2Fjournal%2Fview.php%3Fnumber%3D1006&amp;psig=AOvVaw3scDxX1NWkW1DhZRGa0RGc&amp;ust=1601824982526000&amp;source=images&amp;cd=vfe&amp;ved=0CAkQjhxqFwoTCNDlsajdmOwCFQAAAAAdAAAAABAj</a:t>
            </a:r>
            <a:endParaRPr lang="en-US" dirty="0"/>
          </a:p>
          <a:p>
            <a:pPr marL="285750" indent="-285750">
              <a:buFont typeface="Arial" panose="020B0604020202020204" pitchFamily="34" charset="0"/>
              <a:buChar char="•"/>
            </a:pPr>
            <a:r>
              <a:rPr lang="en-US" dirty="0">
                <a:hlinkClick r:id="rId7"/>
              </a:rPr>
              <a:t>https://digitalchamber.org/initiatives/blockchain-intellectual-property-council/</a:t>
            </a:r>
            <a:endParaRPr lang="en-US" dirty="0"/>
          </a:p>
          <a:p>
            <a:endParaRPr lang="en-US" dirty="0"/>
          </a:p>
          <a:p>
            <a:endParaRPr lang="en-US" dirty="0"/>
          </a:p>
        </p:txBody>
      </p:sp>
    </p:spTree>
    <p:extLst>
      <p:ext uri="{BB962C8B-B14F-4D97-AF65-F5344CB8AC3E}">
        <p14:creationId xmlns:p14="http://schemas.microsoft.com/office/powerpoint/2010/main" val="4107370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545</TotalTime>
  <Words>1417</Words>
  <Application>Microsoft Macintosh PowerPoint</Application>
  <PresentationFormat>Widescreen</PresentationFormat>
  <Paragraphs>79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Poddar Prata</dc:creator>
  <cp:lastModifiedBy>Poddar Prata</cp:lastModifiedBy>
  <cp:revision>22</cp:revision>
  <dcterms:created xsi:type="dcterms:W3CDTF">2020-10-03T16:16:48Z</dcterms:created>
  <dcterms:modified xsi:type="dcterms:W3CDTF">2020-10-04T01:22:26Z</dcterms:modified>
</cp:coreProperties>
</file>