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80" r:id="rId3"/>
    <p:sldId id="267" r:id="rId4"/>
    <p:sldId id="268" r:id="rId5"/>
    <p:sldId id="281" r:id="rId6"/>
    <p:sldId id="285" r:id="rId7"/>
    <p:sldId id="270" r:id="rId8"/>
    <p:sldId id="274" r:id="rId9"/>
    <p:sldId id="283" r:id="rId10"/>
    <p:sldId id="279" r:id="rId11"/>
    <p:sldId id="28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0"/>
    <p:restoredTop sz="86357"/>
  </p:normalViewPr>
  <p:slideViewPr>
    <p:cSldViewPr snapToGrid="0" snapToObjects="1">
      <p:cViewPr varScale="1">
        <p:scale>
          <a:sx n="97" d="100"/>
          <a:sy n="97" d="100"/>
        </p:scale>
        <p:origin x="848" y="192"/>
      </p:cViewPr>
      <p:guideLst/>
    </p:cSldViewPr>
  </p:slideViewPr>
  <p:outlineViewPr>
    <p:cViewPr>
      <p:scale>
        <a:sx n="33" d="100"/>
        <a:sy n="33" d="100"/>
      </p:scale>
      <p:origin x="0" y="-88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Coin Budget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5"/>
                <c:pt idx="0">
                  <c:v>Initial Coin Offering</c:v>
                </c:pt>
                <c:pt idx="1">
                  <c:v>Pre Initial Coin offering </c:v>
                </c:pt>
                <c:pt idx="2">
                  <c:v>Company</c:v>
                </c:pt>
                <c:pt idx="3">
                  <c:v>Private Pre sale </c:v>
                </c:pt>
                <c:pt idx="4">
                  <c:v>Team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0.15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B-A44E-BF61-8B003533595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01:25:15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01:25:52.7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24575,'0'19'0,"0"-3"0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A78AE-3858-084D-8C98-1A639BC0EB6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544B2-BEB3-1A4F-BAA3-BB8D3E93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544B2-BEB3-1A4F-BAA3-BB8D3E9363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11A1-6F72-E947-8BC3-56256848B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D5A07-7C70-F642-A256-E10FA077D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2DFA-9632-3E41-B06B-7F74D1A5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797E-C702-8B45-9E17-E3C5627C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455B-2F17-FE4A-B1B3-0E1085AB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C3A5-3864-D74F-9EDD-B89F6A16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8505-8EFE-8D4D-8CB2-7FBF1CB8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6864-02F1-004C-B046-9AAFCA4C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F27C-5C1C-294B-ABB0-FDE2C153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60A0-2701-CA4E-9A96-DAA07F9D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FC58A-ADE7-3C42-933D-DD5095565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CF45-A24E-EE4C-95DA-5FDAD364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2859-2705-7449-8639-AA31297B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22D5-D37A-424F-98E7-64C5326A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7957-D263-C341-A340-47AF6902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AB79-6133-5942-95A4-8115ADB7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3783-ADF5-EC4E-9E8E-0271134A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C973-7A56-C943-9798-A7D85E9D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3058-D80B-4941-880D-A46CF5A8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7E0B-B741-6144-8525-1CE446A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CDFD-55B1-1044-8586-4EDE5407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7519B-5EE7-BA41-99D0-BC4D3E0CF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A54D-553E-DB4B-AD39-20E4635F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06C5-F1D5-F04B-971B-62FDCE8E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CDE9-2A15-E94F-AD54-D5D2864B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42D1-93C2-4A44-9331-BEDC822C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C6D2-3C6B-184A-96A4-7B2812687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759F8-810C-C54B-9FD3-35FA3E4D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EE76-2A16-C14B-8011-9F92CC4A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C732-89C8-BF46-88B4-A2929F8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2DEDE-467D-DC40-A6C3-F11D8D6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F964-F719-8A43-9875-725A0C29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4F8C-7107-C046-88D7-A9B4D600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A306A-323A-5941-8883-AAA1BD0B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AC5C5-2ED0-7E45-880F-34E072CCD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292AC-8148-3A4A-8EF9-61B2A259B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D5DB3-5115-544E-B35B-2ACE48C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F81D-A482-674B-BFC1-84BB658D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B2FC4-1951-6A4E-BE81-00E25FD3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E4ED-00A1-1744-A851-92001794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930F4-9A3E-1745-9B81-82C31EA2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1AC07-E1CD-B34F-A6AE-6640F993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DB7A0-A328-8D48-AEE8-56A669E6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9A6CE-835C-F247-BC16-31198C02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AF055-87BD-B847-A4AD-0FC97111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DE92-03BF-B947-91F3-59E51546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D87A-A5EE-5F4C-9B96-F9376EBB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14DC-E2D4-BA40-BE22-E17E604C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A491-C479-4E46-AD8C-7D060CC5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B400-C3AF-F341-B078-46D09AC3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D205-7EB0-FA4E-9C76-FF41FB9A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21B21-C0A9-644D-BA1E-9C55B70F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FDD4-9B1B-ED40-B8B7-41989D70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384C7-45ED-404D-9A09-FB3820FF7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9A526-FD46-D442-8B8C-3AF4273D6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1AA50-3CD9-DE46-B7FC-1CA60572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F74F-0777-2840-961C-B42B645D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72497-9783-0A4E-B9E0-48B79E41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05971-EC1D-164D-B1CE-5AB03EE0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ED5A-8AFA-D64E-8F73-5EECCDDC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E923-3F4C-F84D-8BB7-2EDF4B83D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75A3-DA04-AB4B-A323-86150E8D7BF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D044-02D6-DE4B-9699-50FFD7B40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65BB-39E4-6B45-9B8A-621CF205B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A225-EFAE-7846-A7B0-E44815B5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jpe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ree Fitness Apps For Apple Watch | Fitness and Workout">
            <a:extLst>
              <a:ext uri="{FF2B5EF4-FFF2-40B4-BE49-F238E27FC236}">
                <a16:creationId xmlns:a16="http://schemas.microsoft.com/office/drawing/2014/main" id="{30CBD2D2-A927-CA4B-AC74-D00D66C63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30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615A59BC-530D-4881-A29E-CB9EE2D49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5499" y="1073777"/>
            <a:ext cx="4994062" cy="4412648"/>
          </a:xfrm>
          <a:custGeom>
            <a:avLst/>
            <a:gdLst>
              <a:gd name="connsiteX0" fmla="*/ 1437823 w 4994062"/>
              <a:gd name="connsiteY0" fmla="*/ 0 h 4412648"/>
              <a:gd name="connsiteX1" fmla="*/ 3556238 w 4994062"/>
              <a:gd name="connsiteY1" fmla="*/ 0 h 4412648"/>
              <a:gd name="connsiteX2" fmla="*/ 3885668 w 4994062"/>
              <a:gd name="connsiteY2" fmla="*/ 191458 h 4412648"/>
              <a:gd name="connsiteX3" fmla="*/ 4942588 w 4994062"/>
              <a:gd name="connsiteY3" fmla="*/ 2019425 h 4412648"/>
              <a:gd name="connsiteX4" fmla="*/ 4942588 w 4994062"/>
              <a:gd name="connsiteY4" fmla="*/ 2393224 h 4412648"/>
              <a:gd name="connsiteX5" fmla="*/ 4550147 w 4994062"/>
              <a:gd name="connsiteY5" fmla="*/ 3071961 h 4412648"/>
              <a:gd name="connsiteX6" fmla="*/ 4549818 w 4994062"/>
              <a:gd name="connsiteY6" fmla="*/ 3072530 h 4412648"/>
              <a:gd name="connsiteX7" fmla="*/ 4539741 w 4994062"/>
              <a:gd name="connsiteY7" fmla="*/ 3072530 h 4412648"/>
              <a:gd name="connsiteX8" fmla="*/ 3588169 w 4994062"/>
              <a:gd name="connsiteY8" fmla="*/ 3072530 h 4412648"/>
              <a:gd name="connsiteX9" fmla="*/ 3432811 w 4994062"/>
              <a:gd name="connsiteY9" fmla="*/ 3158889 h 4412648"/>
              <a:gd name="connsiteX10" fmla="*/ 2889055 w 4994062"/>
              <a:gd name="connsiteY10" fmla="*/ 4089642 h 4412648"/>
              <a:gd name="connsiteX11" fmla="*/ 2889055 w 4994062"/>
              <a:gd name="connsiteY11" fmla="*/ 4268756 h 4412648"/>
              <a:gd name="connsiteX12" fmla="*/ 2957025 w 4994062"/>
              <a:gd name="connsiteY12" fmla="*/ 4385100 h 4412648"/>
              <a:gd name="connsiteX13" fmla="*/ 2973119 w 4994062"/>
              <a:gd name="connsiteY13" fmla="*/ 4412648 h 4412648"/>
              <a:gd name="connsiteX14" fmla="*/ 2913734 w 4994062"/>
              <a:gd name="connsiteY14" fmla="*/ 4412648 h 4412648"/>
              <a:gd name="connsiteX15" fmla="*/ 1437823 w 4994062"/>
              <a:gd name="connsiteY15" fmla="*/ 4412648 h 4412648"/>
              <a:gd name="connsiteX16" fmla="*/ 1112968 w 4994062"/>
              <a:gd name="connsiteY16" fmla="*/ 4221190 h 4412648"/>
              <a:gd name="connsiteX17" fmla="*/ 51474 w 4994062"/>
              <a:gd name="connsiteY17" fmla="*/ 2393224 h 4412648"/>
              <a:gd name="connsiteX18" fmla="*/ 51474 w 4994062"/>
              <a:gd name="connsiteY18" fmla="*/ 2019425 h 4412648"/>
              <a:gd name="connsiteX19" fmla="*/ 1112968 w 4994062"/>
              <a:gd name="connsiteY19" fmla="*/ 191458 h 4412648"/>
              <a:gd name="connsiteX20" fmla="*/ 1437823 w 4994062"/>
              <a:gd name="connsiteY20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94062" h="4412648"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99C2F-74A2-774A-9D75-8E1159770C08}"/>
              </a:ext>
            </a:extLst>
          </p:cNvPr>
          <p:cNvSpPr txBox="1"/>
          <p:nvPr/>
        </p:nvSpPr>
        <p:spPr>
          <a:xfrm>
            <a:off x="6204097" y="1874520"/>
            <a:ext cx="3447288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FITNESS BIT 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25E816B0-A826-4F6C-B444-91E42AB2A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8131" y="1127731"/>
            <a:ext cx="2143461" cy="187740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5A414-681F-504C-BF4E-F7451A282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9" r="2" b="83"/>
          <a:stretch/>
        </p:blipFill>
        <p:spPr>
          <a:xfrm>
            <a:off x="9905083" y="1212647"/>
            <a:ext cx="1949559" cy="1707568"/>
          </a:xfrm>
          <a:custGeom>
            <a:avLst/>
            <a:gdLst/>
            <a:ahLst/>
            <a:cxnLst/>
            <a:rect l="l" t="t" r="r" b="b"/>
            <a:pathLst>
              <a:path w="1949559" h="1707568">
                <a:moveTo>
                  <a:pt x="556214" y="0"/>
                </a:moveTo>
                <a:cubicBezTo>
                  <a:pt x="1395218" y="0"/>
                  <a:pt x="1395218" y="0"/>
                  <a:pt x="1395218" y="0"/>
                </a:cubicBezTo>
                <a:cubicBezTo>
                  <a:pt x="1437667" y="0"/>
                  <a:pt x="1492603" y="29611"/>
                  <a:pt x="1515075" y="66625"/>
                </a:cubicBezTo>
                <a:cubicBezTo>
                  <a:pt x="1934577" y="784692"/>
                  <a:pt x="1934577" y="784692"/>
                  <a:pt x="1934577" y="784692"/>
                </a:cubicBezTo>
                <a:cubicBezTo>
                  <a:pt x="1954553" y="824174"/>
                  <a:pt x="1954553" y="883396"/>
                  <a:pt x="1934577" y="922877"/>
                </a:cubicBezTo>
                <a:cubicBezTo>
                  <a:pt x="1515075" y="1640944"/>
                  <a:pt x="1515075" y="1640944"/>
                  <a:pt x="1515075" y="1640944"/>
                </a:cubicBezTo>
                <a:cubicBezTo>
                  <a:pt x="1492603" y="1677958"/>
                  <a:pt x="1437667" y="1707568"/>
                  <a:pt x="1395218" y="1707568"/>
                </a:cubicBezTo>
                <a:lnTo>
                  <a:pt x="556214" y="1707568"/>
                </a:lnTo>
                <a:cubicBezTo>
                  <a:pt x="511268" y="1707568"/>
                  <a:pt x="456334" y="1677958"/>
                  <a:pt x="436357" y="1640944"/>
                </a:cubicBezTo>
                <a:cubicBezTo>
                  <a:pt x="16856" y="922877"/>
                  <a:pt x="16856" y="922877"/>
                  <a:pt x="16856" y="922877"/>
                </a:cubicBezTo>
                <a:cubicBezTo>
                  <a:pt x="-5618" y="883396"/>
                  <a:pt x="-5618" y="824174"/>
                  <a:pt x="16856" y="784692"/>
                </a:cubicBezTo>
                <a:cubicBezTo>
                  <a:pt x="436357" y="66625"/>
                  <a:pt x="436357" y="66625"/>
                  <a:pt x="436357" y="66625"/>
                </a:cubicBezTo>
                <a:cubicBezTo>
                  <a:pt x="456334" y="29611"/>
                  <a:pt x="511268" y="0"/>
                  <a:pt x="556214" y="0"/>
                </a:cubicBezTo>
                <a:close/>
              </a:path>
            </a:pathLst>
          </a:custGeom>
        </p:spPr>
      </p:pic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2706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90ACB-60BD-A644-A35C-072162B23C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579" r="5" b="5"/>
          <a:stretch/>
        </p:blipFill>
        <p:spPr>
          <a:xfrm>
            <a:off x="8237005" y="424641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780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0DB7B-B76A-EE4E-BE6E-765A92E864C3}"/>
              </a:ext>
            </a:extLst>
          </p:cNvPr>
          <p:cNvSpPr txBox="1"/>
          <p:nvPr/>
        </p:nvSpPr>
        <p:spPr>
          <a:xfrm>
            <a:off x="838201" y="365125"/>
            <a:ext cx="5393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Privacy and Security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06B40-C4A3-C94C-BEDC-FDB6A3B830B2}"/>
              </a:ext>
            </a:extLst>
          </p:cNvPr>
          <p:cNvSpPr txBox="1"/>
          <p:nvPr/>
        </p:nvSpPr>
        <p:spPr>
          <a:xfrm>
            <a:off x="838200" y="1825625"/>
            <a:ext cx="5711818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contrast to extensive use of smartphones , fitness and health applications, it has become most eminent to track daily workouts, calories burnt, keeping a track of workout routines </a:t>
            </a:r>
            <a:r>
              <a:rPr lang="en-US" dirty="0" err="1"/>
              <a:t>etc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Fitnessbit</a:t>
            </a:r>
            <a:r>
              <a:rPr lang="en-US" dirty="0"/>
              <a:t> is built on an encrypted blockchain network that activates privacy and security with each and every transaction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offer a strong privacy policy </a:t>
            </a:r>
            <a:r>
              <a:rPr lang="en-US" dirty="0" err="1"/>
              <a:t>i.e</a:t>
            </a:r>
            <a:r>
              <a:rPr lang="en-US" dirty="0"/>
              <a:t>, 100% GDPR complaint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all the data is stored on Blockchain Network, </a:t>
            </a:r>
            <a:r>
              <a:rPr lang="en-US" dirty="0" err="1"/>
              <a:t>Fitnessbit</a:t>
            </a:r>
            <a:r>
              <a:rPr lang="en-US" dirty="0"/>
              <a:t> will not store any user data and hence users will have full </a:t>
            </a:r>
            <a:r>
              <a:rPr lang="en-US" dirty="0" err="1"/>
              <a:t>priv</a:t>
            </a:r>
            <a:r>
              <a:rPr lang="en-US" dirty="0"/>
              <a:t>/control over their health information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Fitnessbit</a:t>
            </a:r>
            <a:r>
              <a:rPr lang="en-US" dirty="0"/>
              <a:t> also prohibits the sale of User data to any third party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4AEAD14-BC29-0441-9D83-BBB78D412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4" r="5834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3098-B208-4E49-BE45-28992911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 Budget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9B21D-3965-6945-87DE-B85F8EFE7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" r="4420" b="1"/>
          <a:stretch/>
        </p:blipFill>
        <p:spPr>
          <a:xfrm>
            <a:off x="10727539" y="51795"/>
            <a:ext cx="1400782" cy="1357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088E8-41A2-8445-9169-54848B8039AB}"/>
              </a:ext>
            </a:extLst>
          </p:cNvPr>
          <p:cNvSpPr txBox="1"/>
          <p:nvPr/>
        </p:nvSpPr>
        <p:spPr>
          <a:xfrm>
            <a:off x="1205345" y="2008909"/>
            <a:ext cx="3358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Cap : 1 mil. $</a:t>
            </a:r>
          </a:p>
          <a:p>
            <a:r>
              <a:rPr lang="en-US" dirty="0"/>
              <a:t>Hard Cap : 10 mil. $</a:t>
            </a:r>
          </a:p>
          <a:p>
            <a:r>
              <a:rPr lang="en-US" dirty="0"/>
              <a:t>Token in presale : 15%</a:t>
            </a:r>
          </a:p>
          <a:p>
            <a:r>
              <a:rPr lang="en-US" dirty="0"/>
              <a:t>Private sell 1 mil. $ - 20 mil. Coins</a:t>
            </a:r>
          </a:p>
          <a:p>
            <a:r>
              <a:rPr lang="en-US" dirty="0"/>
              <a:t>Total Supply : 1 534.555.445 coins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A6082D-354B-3A4F-9559-9DE4EEC62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791820"/>
              </p:ext>
            </p:extLst>
          </p:nvPr>
        </p:nvGraphicFramePr>
        <p:xfrm>
          <a:off x="5167744" y="719666"/>
          <a:ext cx="6567056" cy="577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7CC27D-D619-C742-B796-C161F28B305F}"/>
                  </a:ext>
                </a:extLst>
              </p14:cNvPr>
              <p14:cNvContentPartPr/>
              <p14:nvPr/>
            </p14:nvContentPartPr>
            <p14:xfrm>
              <a:off x="5083887" y="435367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7CC27D-D619-C742-B796-C161F28B30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5247" y="43450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B40452-AB19-2B42-895E-D084C3156300}"/>
                  </a:ext>
                </a:extLst>
              </p14:cNvPr>
              <p14:cNvContentPartPr/>
              <p14:nvPr/>
            </p14:nvContentPartPr>
            <p14:xfrm>
              <a:off x="2233767" y="2313556"/>
              <a:ext cx="360" cy="12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B40452-AB19-2B42-895E-D084C3156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5127" y="2304916"/>
                <a:ext cx="180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18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5EFF-71E7-284E-8311-EEF08DBD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24F8-D332-EE4D-98CA-D15A87B3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a profit?</a:t>
            </a:r>
          </a:p>
          <a:p>
            <a:r>
              <a:rPr lang="en-US" dirty="0"/>
              <a:t>How to persuade supplements and trainers to make deals with us?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E366B-5E2C-7444-A576-639688182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" r="4420" b="1"/>
          <a:stretch/>
        </p:blipFill>
        <p:spPr>
          <a:xfrm>
            <a:off x="10665028" y="114058"/>
            <a:ext cx="1400782" cy="13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1D3C8-AEFE-9140-9132-AD5D9AB4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64" y="207535"/>
            <a:ext cx="5437654" cy="12068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FE8AC-AC8A-C041-8A8C-140587863BC3}"/>
              </a:ext>
            </a:extLst>
          </p:cNvPr>
          <p:cNvSpPr txBox="1"/>
          <p:nvPr/>
        </p:nvSpPr>
        <p:spPr>
          <a:xfrm>
            <a:off x="458803" y="1250056"/>
            <a:ext cx="6399580" cy="5530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 data stored in smart devices are subject to hack/breach and hence the data must be kept private and secure , this is where the blockchain comes into picture 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Trainers in the gym are subject to have their income deducted for the use of the gym facility as Studios take a percentage of Trainers revenue in exchange to the user of their studio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Not everyone is familiar with blockchain platform and therefore the predicted spike in demand at the moment is relatively low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Working out in gym packed with the crowd waiting for machines can be sometimes intimidating and most importantly can turn out expensive, besides your timetable may not fit the needs 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user is self-motivated and doesn’t like exercising at home and prefers to have a workout environment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of the online programs doesn’t provide you with an opportunity to see your instructor , in which case the user can inadvertently perform exercises unsafely or incorrectly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Is the Fitness Instructor licensed or have the right knowledge to conduct fitness training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Majority of the people are unsure about what type of programs they want to join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099913D-8A0D-F141-A780-5F3EC7B6A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4" r="5834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9EC6D-9EAC-EB42-B67F-AFED5D0A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b="1" dirty="0"/>
              <a:t>Solution</a:t>
            </a:r>
            <a:r>
              <a:rPr lang="en-US" dirty="0"/>
              <a:t>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DAE7-C5B3-554B-A9EB-DEB2AC3F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As per Forbes, pandemic has struck in the form of Covid19 bringing the global economy to a halt, there has been a huge decline in the gym memberships and an outstanding boom in the online subscriptions, the requirement for on demand fitness classes is opening the doors for an Amazon/Netflix like services to gain propulsion with consumers </a:t>
            </a:r>
          </a:p>
          <a:p>
            <a:r>
              <a:rPr lang="en-US" sz="1600" dirty="0"/>
              <a:t>With Blockchain Technology, fitness trainers and AI driven apps can let go brick-and-</a:t>
            </a:r>
            <a:r>
              <a:rPr lang="en-US" sz="1600" dirty="0" err="1"/>
              <a:t>mortor</a:t>
            </a:r>
            <a:r>
              <a:rPr lang="en-US" sz="1600" dirty="0"/>
              <a:t> studios that sell their services face to face to a consumer</a:t>
            </a:r>
          </a:p>
          <a:p>
            <a:r>
              <a:rPr lang="en-US" sz="1600" dirty="0"/>
              <a:t>The consumers are demanding content when they need it wherever they are located</a:t>
            </a:r>
          </a:p>
          <a:p>
            <a:r>
              <a:rPr lang="en-US" sz="1600" dirty="0"/>
              <a:t>Fitness bit will offer the instructor and the user to interact with each other online , this way the trainer can instruct or correct the user in real time if they were to perform any exercises incorrectly or unsafely</a:t>
            </a:r>
          </a:p>
          <a:p>
            <a:r>
              <a:rPr lang="en-US" sz="1600" dirty="0" err="1"/>
              <a:t>Fitnessbit</a:t>
            </a:r>
            <a:r>
              <a:rPr lang="en-US" sz="1600" dirty="0"/>
              <a:t> ensures to only enroll licensed &amp; certified Fitness Instructor who has a proper knowledge on conducting fitness training, this provides assurance to the user that they are in safe hands</a:t>
            </a:r>
          </a:p>
          <a:p>
            <a:r>
              <a:rPr lang="en-US" sz="1600" dirty="0"/>
              <a:t>Fitness bit gives you an opportunity to test out different programs from the comfort of your home with a certified and licensed fitness trainer</a:t>
            </a:r>
          </a:p>
          <a:p>
            <a:pPr marL="914400" lvl="2" indent="0">
              <a:buNone/>
            </a:pPr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175A9-3407-0349-BCA1-CDA74102C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4" r="5834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D4AB1-048B-794A-A836-70490080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4E17-7848-8D48-98D3-E85341B4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Individuals who are looking for Health &amp; Training Remotely without stepping out of their home</a:t>
            </a:r>
          </a:p>
          <a:p>
            <a:r>
              <a:rPr lang="en-US" dirty="0"/>
              <a:t>Gym Members</a:t>
            </a:r>
          </a:p>
          <a:p>
            <a:r>
              <a:rPr lang="en-US" dirty="0"/>
              <a:t>Exercise Motivation/health Conscious</a:t>
            </a:r>
          </a:p>
          <a:p>
            <a:r>
              <a:rPr lang="en-US" dirty="0"/>
              <a:t>Data and Security Privacy </a:t>
            </a:r>
          </a:p>
          <a:p>
            <a:r>
              <a:rPr lang="en-US" dirty="0"/>
              <a:t>Sports Enthusiasts</a:t>
            </a:r>
          </a:p>
          <a:p>
            <a:r>
              <a:rPr lang="en-US" dirty="0"/>
              <a:t>Sponsors- personal trainers , sports clubs, Gym owners</a:t>
            </a:r>
          </a:p>
          <a:p>
            <a:r>
              <a:rPr lang="en-US" dirty="0"/>
              <a:t>Members who owns wearables</a:t>
            </a:r>
          </a:p>
          <a:p>
            <a:r>
              <a:rPr lang="en-US" dirty="0"/>
              <a:t>Service providers – Digital Products,, National Brands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098824-843D-0346-8078-1498F4C70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r="577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43" name="Oval 37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39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3977F1D-29FE-5C41-9270-0C866194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41" y="3479817"/>
            <a:ext cx="1463375" cy="1102282"/>
          </a:xfrm>
          <a:prstGeom prst="rect">
            <a:avLst/>
          </a:prstGeom>
        </p:spPr>
      </p:pic>
      <p:sp>
        <p:nvSpPr>
          <p:cNvPr id="4" name="Triangle 3">
            <a:extLst>
              <a:ext uri="{FF2B5EF4-FFF2-40B4-BE49-F238E27FC236}">
                <a16:creationId xmlns:a16="http://schemas.microsoft.com/office/drawing/2014/main" id="{305A9821-F308-1644-9B75-BC0A7DCE75BD}"/>
              </a:ext>
            </a:extLst>
          </p:cNvPr>
          <p:cNvSpPr/>
          <p:nvPr/>
        </p:nvSpPr>
        <p:spPr>
          <a:xfrm rot="8337031">
            <a:off x="4590722" y="2744746"/>
            <a:ext cx="1060704" cy="9144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B60882C-D1C7-284B-A88E-7008D8C07A29}"/>
              </a:ext>
            </a:extLst>
          </p:cNvPr>
          <p:cNvSpPr/>
          <p:nvPr/>
        </p:nvSpPr>
        <p:spPr>
          <a:xfrm rot="10800000">
            <a:off x="5483989" y="238856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106763-E41A-3A49-B662-1D416048375F}"/>
              </a:ext>
            </a:extLst>
          </p:cNvPr>
          <p:cNvSpPr/>
          <p:nvPr/>
        </p:nvSpPr>
        <p:spPr>
          <a:xfrm rot="5801381">
            <a:off x="4227216" y="3525063"/>
            <a:ext cx="1060704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7419257-FBDE-4147-BD93-6ABF7876E564}"/>
              </a:ext>
            </a:extLst>
          </p:cNvPr>
          <p:cNvSpPr/>
          <p:nvPr/>
        </p:nvSpPr>
        <p:spPr>
          <a:xfrm rot="3377132">
            <a:off x="4466388" y="4519625"/>
            <a:ext cx="1060704" cy="914400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3200EDD-F2F3-9346-9974-54821D85C7EE}"/>
              </a:ext>
            </a:extLst>
          </p:cNvPr>
          <p:cNvSpPr/>
          <p:nvPr/>
        </p:nvSpPr>
        <p:spPr>
          <a:xfrm>
            <a:off x="5483989" y="4875901"/>
            <a:ext cx="1060704" cy="914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B462240-273A-2741-9339-12A88C21CBBA}"/>
              </a:ext>
            </a:extLst>
          </p:cNvPr>
          <p:cNvSpPr/>
          <p:nvPr/>
        </p:nvSpPr>
        <p:spPr>
          <a:xfrm rot="18602978">
            <a:off x="6542707" y="4524864"/>
            <a:ext cx="1060704" cy="9144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0E05F35-CDD4-7B49-B827-3D8D8755580D}"/>
              </a:ext>
            </a:extLst>
          </p:cNvPr>
          <p:cNvSpPr/>
          <p:nvPr/>
        </p:nvSpPr>
        <p:spPr>
          <a:xfrm rot="16200000">
            <a:off x="6797763" y="3515625"/>
            <a:ext cx="1060704" cy="9144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E232B36-26B7-E446-8D87-4399C84CD681}"/>
              </a:ext>
            </a:extLst>
          </p:cNvPr>
          <p:cNvSpPr/>
          <p:nvPr/>
        </p:nvSpPr>
        <p:spPr>
          <a:xfrm rot="13879122">
            <a:off x="6409306" y="2739282"/>
            <a:ext cx="1060704" cy="91440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BB5F9-6595-DB43-9A1C-A942FE97F6D5}"/>
              </a:ext>
            </a:extLst>
          </p:cNvPr>
          <p:cNvSpPr txBox="1"/>
          <p:nvPr/>
        </p:nvSpPr>
        <p:spPr>
          <a:xfrm>
            <a:off x="5483989" y="4481175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2DFC0-02B1-294F-A7A6-3CD7C03028B6}"/>
              </a:ext>
            </a:extLst>
          </p:cNvPr>
          <p:cNvSpPr txBox="1"/>
          <p:nvPr/>
        </p:nvSpPr>
        <p:spPr>
          <a:xfrm>
            <a:off x="4554111" y="293363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A1F1-CE7C-4B44-B72F-DFEE3B27EE58}"/>
              </a:ext>
            </a:extLst>
          </p:cNvPr>
          <p:cNvSpPr txBox="1"/>
          <p:nvPr/>
        </p:nvSpPr>
        <p:spPr>
          <a:xfrm>
            <a:off x="1383171" y="1779689"/>
            <a:ext cx="25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Gym Rewards Mining app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D4E565E-6EDF-2E4A-86D6-C76206F06DAF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V="1">
            <a:off x="2620426" y="656752"/>
            <a:ext cx="708131" cy="3692670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587D95-BDB6-2444-BA4E-520F40E3C2F8}"/>
              </a:ext>
            </a:extLst>
          </p:cNvPr>
          <p:cNvSpPr txBox="1"/>
          <p:nvPr/>
        </p:nvSpPr>
        <p:spPr>
          <a:xfrm>
            <a:off x="4307063" y="3820742"/>
            <a:ext cx="63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GYM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0164624-BBF7-2743-88C8-D741CEBEFF4F}"/>
              </a:ext>
            </a:extLst>
          </p:cNvPr>
          <p:cNvCxnSpPr>
            <a:cxnSpLocks/>
          </p:cNvCxnSpPr>
          <p:nvPr/>
        </p:nvCxnSpPr>
        <p:spPr>
          <a:xfrm rot="10800000">
            <a:off x="439387" y="6334270"/>
            <a:ext cx="418593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F2263D-54F7-654D-977F-1DD8FD47BD78}"/>
              </a:ext>
            </a:extLst>
          </p:cNvPr>
          <p:cNvSpPr txBox="1"/>
          <p:nvPr/>
        </p:nvSpPr>
        <p:spPr>
          <a:xfrm>
            <a:off x="1198877" y="2808194"/>
            <a:ext cx="24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Gym Studio Partnership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7F050-BF7D-2B47-8AA2-0F56B1DDEF1E}"/>
              </a:ext>
            </a:extLst>
          </p:cNvPr>
          <p:cNvSpPr txBox="1"/>
          <p:nvPr/>
        </p:nvSpPr>
        <p:spPr>
          <a:xfrm>
            <a:off x="6981687" y="378128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Trading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F798ECE-2F5B-8C4C-8B93-759563C3195B}"/>
              </a:ext>
            </a:extLst>
          </p:cNvPr>
          <p:cNvCxnSpPr>
            <a:cxnSpLocks/>
          </p:cNvCxnSpPr>
          <p:nvPr/>
        </p:nvCxnSpPr>
        <p:spPr>
          <a:xfrm flipV="1">
            <a:off x="7764296" y="3644395"/>
            <a:ext cx="3250060" cy="506222"/>
          </a:xfrm>
          <a:prstGeom prst="bentConnector3">
            <a:avLst>
              <a:gd name="adj1" fmla="val -58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463F95-563E-2B43-9DFD-7C3D254AD27B}"/>
              </a:ext>
            </a:extLst>
          </p:cNvPr>
          <p:cNvSpPr txBox="1"/>
          <p:nvPr/>
        </p:nvSpPr>
        <p:spPr>
          <a:xfrm>
            <a:off x="8658062" y="3272877"/>
            <a:ext cx="1915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Rewards Exchange</a:t>
            </a:r>
          </a:p>
          <a:p>
            <a:pPr algn="ctr"/>
            <a:r>
              <a:rPr lang="en-US" sz="1200" dirty="0"/>
              <a:t>Earn </a:t>
            </a:r>
            <a:r>
              <a:rPr lang="en-US" sz="1200" dirty="0" err="1"/>
              <a:t>Fitnessbit</a:t>
            </a:r>
            <a:r>
              <a:rPr lang="en-US" sz="1200" dirty="0"/>
              <a:t> coins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AA610-3C2A-E74D-AD72-1B0428DF8BD1}"/>
              </a:ext>
            </a:extLst>
          </p:cNvPr>
          <p:cNvSpPr txBox="1"/>
          <p:nvPr/>
        </p:nvSpPr>
        <p:spPr>
          <a:xfrm>
            <a:off x="4120835" y="4792159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B84CE34-A7BE-D64C-A3E1-44F84A28F331}"/>
              </a:ext>
            </a:extLst>
          </p:cNvPr>
          <p:cNvCxnSpPr>
            <a:cxnSpLocks/>
            <a:stCxn id="7" idx="3"/>
          </p:cNvCxnSpPr>
          <p:nvPr/>
        </p:nvCxnSpPr>
        <p:spPr>
          <a:xfrm rot="10800000">
            <a:off x="1300673" y="4605552"/>
            <a:ext cx="3315762" cy="625045"/>
          </a:xfrm>
          <a:prstGeom prst="bentConnector3">
            <a:avLst>
              <a:gd name="adj1" fmla="val 15618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99C111-424F-DB48-9B86-072692F2A014}"/>
              </a:ext>
            </a:extLst>
          </p:cNvPr>
          <p:cNvSpPr txBox="1"/>
          <p:nvPr/>
        </p:nvSpPr>
        <p:spPr>
          <a:xfrm>
            <a:off x="686972" y="3915934"/>
            <a:ext cx="3387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Gym </a:t>
            </a:r>
            <a:r>
              <a:rPr lang="en-US" dirty="0" err="1"/>
              <a:t>Equipments</a:t>
            </a:r>
            <a:r>
              <a:rPr lang="en-US" dirty="0"/>
              <a:t> Manufacturer or</a:t>
            </a:r>
          </a:p>
          <a:p>
            <a:pPr algn="ctr"/>
            <a:r>
              <a:rPr lang="en-US" dirty="0"/>
              <a:t> Supplement provider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B672CE-6F75-FE46-A2FB-6EAAEEC463F9}"/>
              </a:ext>
            </a:extLst>
          </p:cNvPr>
          <p:cNvSpPr txBox="1"/>
          <p:nvPr/>
        </p:nvSpPr>
        <p:spPr>
          <a:xfrm>
            <a:off x="5517961" y="2378663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F0C7502-4C53-AA4A-85C2-2EB609C34C4D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7338260" y="400084"/>
            <a:ext cx="660919" cy="3296241"/>
          </a:xfrm>
          <a:prstGeom prst="bent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2BE4B8-3B5A-6E4E-BBE9-C1C93390BD8C}"/>
              </a:ext>
            </a:extLst>
          </p:cNvPr>
          <p:cNvSpPr txBox="1"/>
          <p:nvPr/>
        </p:nvSpPr>
        <p:spPr>
          <a:xfrm>
            <a:off x="6381822" y="1199232"/>
            <a:ext cx="2198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Immediate purchases</a:t>
            </a:r>
          </a:p>
          <a:p>
            <a:pPr algn="ctr"/>
            <a:r>
              <a:rPr lang="en-US" sz="1100" dirty="0"/>
              <a:t>No intermediate approver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39D0A7E-29C7-C742-8F1B-25602F28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" y="-60060"/>
            <a:ext cx="5746163" cy="1285647"/>
          </a:xfrm>
        </p:spPr>
        <p:txBody>
          <a:bodyPr>
            <a:normAutofit/>
          </a:bodyPr>
          <a:lstStyle/>
          <a:p>
            <a:r>
              <a:rPr lang="en-US" b="1" dirty="0"/>
              <a:t>Products &amp; Service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91CB413-FC0B-4640-8714-6ED2907A2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9" r="2" b="83"/>
          <a:stretch/>
        </p:blipFill>
        <p:spPr>
          <a:xfrm>
            <a:off x="10221562" y="26318"/>
            <a:ext cx="1949559" cy="1707568"/>
          </a:xfrm>
          <a:custGeom>
            <a:avLst/>
            <a:gdLst/>
            <a:ahLst/>
            <a:cxnLst/>
            <a:rect l="l" t="t" r="r" b="b"/>
            <a:pathLst>
              <a:path w="1949559" h="1707568">
                <a:moveTo>
                  <a:pt x="556214" y="0"/>
                </a:moveTo>
                <a:cubicBezTo>
                  <a:pt x="1395218" y="0"/>
                  <a:pt x="1395218" y="0"/>
                  <a:pt x="1395218" y="0"/>
                </a:cubicBezTo>
                <a:cubicBezTo>
                  <a:pt x="1437667" y="0"/>
                  <a:pt x="1492603" y="29611"/>
                  <a:pt x="1515075" y="66625"/>
                </a:cubicBezTo>
                <a:cubicBezTo>
                  <a:pt x="1934577" y="784692"/>
                  <a:pt x="1934577" y="784692"/>
                  <a:pt x="1934577" y="784692"/>
                </a:cubicBezTo>
                <a:cubicBezTo>
                  <a:pt x="1954553" y="824174"/>
                  <a:pt x="1954553" y="883396"/>
                  <a:pt x="1934577" y="922877"/>
                </a:cubicBezTo>
                <a:cubicBezTo>
                  <a:pt x="1515075" y="1640944"/>
                  <a:pt x="1515075" y="1640944"/>
                  <a:pt x="1515075" y="1640944"/>
                </a:cubicBezTo>
                <a:cubicBezTo>
                  <a:pt x="1492603" y="1677958"/>
                  <a:pt x="1437667" y="1707568"/>
                  <a:pt x="1395218" y="1707568"/>
                </a:cubicBezTo>
                <a:lnTo>
                  <a:pt x="556214" y="1707568"/>
                </a:lnTo>
                <a:cubicBezTo>
                  <a:pt x="511268" y="1707568"/>
                  <a:pt x="456334" y="1677958"/>
                  <a:pt x="436357" y="1640944"/>
                </a:cubicBezTo>
                <a:cubicBezTo>
                  <a:pt x="16856" y="922877"/>
                  <a:pt x="16856" y="922877"/>
                  <a:pt x="16856" y="922877"/>
                </a:cubicBezTo>
                <a:cubicBezTo>
                  <a:pt x="-5618" y="883396"/>
                  <a:pt x="-5618" y="824174"/>
                  <a:pt x="16856" y="784692"/>
                </a:cubicBezTo>
                <a:cubicBezTo>
                  <a:pt x="436357" y="66625"/>
                  <a:pt x="436357" y="66625"/>
                  <a:pt x="436357" y="66625"/>
                </a:cubicBezTo>
                <a:cubicBezTo>
                  <a:pt x="456334" y="29611"/>
                  <a:pt x="511268" y="0"/>
                  <a:pt x="556214" y="0"/>
                </a:cubicBezTo>
                <a:close/>
              </a:path>
            </a:pathLst>
          </a:cu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51A156-03D9-7147-ACC3-2DDEAB11B62D}"/>
              </a:ext>
            </a:extLst>
          </p:cNvPr>
          <p:cNvSpPr txBox="1"/>
          <p:nvPr/>
        </p:nvSpPr>
        <p:spPr>
          <a:xfrm>
            <a:off x="5581789" y="5418337"/>
            <a:ext cx="92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Trainers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9536CF7-CE3F-FA4E-AEDA-C5F70ED80E4A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7323078" y="4508718"/>
            <a:ext cx="779386" cy="3337287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D6E98F-E670-1049-8B52-EA9775E1EB8D}"/>
              </a:ext>
            </a:extLst>
          </p:cNvPr>
          <p:cNvSpPr txBox="1"/>
          <p:nvPr/>
        </p:nvSpPr>
        <p:spPr>
          <a:xfrm>
            <a:off x="6480504" y="6064965"/>
            <a:ext cx="192232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Trainers</a:t>
            </a:r>
          </a:p>
          <a:p>
            <a:pPr algn="ctr"/>
            <a:r>
              <a:rPr lang="en-US" sz="1100" dirty="0"/>
              <a:t>Certified and licensed Trainers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216BB-A533-6F4E-8BFB-B313AFF10A57}"/>
              </a:ext>
            </a:extLst>
          </p:cNvPr>
          <p:cNvSpPr txBox="1"/>
          <p:nvPr/>
        </p:nvSpPr>
        <p:spPr>
          <a:xfrm>
            <a:off x="6754924" y="4874779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Workout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73C61393-1CB2-964F-AEC0-DED6672326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23040" y="5276250"/>
            <a:ext cx="3510919" cy="326753"/>
          </a:xfrm>
          <a:prstGeom prst="bentConnector3">
            <a:avLst>
              <a:gd name="adj1" fmla="val 617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210B60-BA35-7D42-9E32-8A26B1A57141}"/>
              </a:ext>
            </a:extLst>
          </p:cNvPr>
          <p:cNvSpPr txBox="1"/>
          <p:nvPr/>
        </p:nvSpPr>
        <p:spPr>
          <a:xfrm>
            <a:off x="8519626" y="5304518"/>
            <a:ext cx="2192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Workout Plan</a:t>
            </a:r>
          </a:p>
          <a:p>
            <a:pPr algn="ctr"/>
            <a:r>
              <a:rPr lang="en-US" sz="1200" dirty="0"/>
              <a:t>Powered by </a:t>
            </a:r>
            <a:r>
              <a:rPr lang="en-US" sz="1200" dirty="0" err="1"/>
              <a:t>Artifcal</a:t>
            </a:r>
            <a:r>
              <a:rPr lang="en-US" sz="1200" dirty="0"/>
              <a:t> Intelligence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38FED6-EF43-1244-8B1F-04D7B8CCC068}"/>
              </a:ext>
            </a:extLst>
          </p:cNvPr>
          <p:cNvSpPr txBox="1"/>
          <p:nvPr/>
        </p:nvSpPr>
        <p:spPr>
          <a:xfrm>
            <a:off x="6775816" y="288347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83AE7B4-E548-B743-83F3-958A3AB9D8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14031" y="1050692"/>
            <a:ext cx="660919" cy="3296241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1C1838-88C7-E346-A349-F02CA738184D}"/>
              </a:ext>
            </a:extLst>
          </p:cNvPr>
          <p:cNvSpPr txBox="1"/>
          <p:nvPr/>
        </p:nvSpPr>
        <p:spPr>
          <a:xfrm>
            <a:off x="7795205" y="1847749"/>
            <a:ext cx="321915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Decentralized data repository </a:t>
            </a:r>
          </a:p>
          <a:p>
            <a:pPr algn="ctr"/>
            <a:r>
              <a:rPr lang="en-US" sz="1100" dirty="0"/>
              <a:t>Blockchain controlled by members to ensure security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F868E8-B3A5-3344-9FFF-CF609B8007AB}"/>
              </a:ext>
            </a:extLst>
          </p:cNvPr>
          <p:cNvSpPr txBox="1"/>
          <p:nvPr/>
        </p:nvSpPr>
        <p:spPr>
          <a:xfrm>
            <a:off x="439387" y="5893117"/>
            <a:ext cx="32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Health and Fitness Record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DF9047FD-F9A0-2E44-94B8-88B51EB671E5}"/>
              </a:ext>
            </a:extLst>
          </p:cNvPr>
          <p:cNvCxnSpPr>
            <a:cxnSpLocks/>
          </p:cNvCxnSpPr>
          <p:nvPr/>
        </p:nvCxnSpPr>
        <p:spPr>
          <a:xfrm rot="10800000">
            <a:off x="1150939" y="3324767"/>
            <a:ext cx="3264273" cy="757588"/>
          </a:xfrm>
          <a:prstGeom prst="bentConnector3">
            <a:avLst>
              <a:gd name="adj1" fmla="val 7436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837CB0-CE10-1D41-9373-9AF68C7827D5}"/>
              </a:ext>
            </a:extLst>
          </p:cNvPr>
          <p:cNvCxnSpPr>
            <a:cxnSpLocks/>
          </p:cNvCxnSpPr>
          <p:nvPr/>
        </p:nvCxnSpPr>
        <p:spPr>
          <a:xfrm flipH="1">
            <a:off x="4593309" y="4576945"/>
            <a:ext cx="1421032" cy="17573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E70C084-5ADF-1846-98CF-D1E35C70EE7F}"/>
              </a:ext>
            </a:extLst>
          </p:cNvPr>
          <p:cNvCxnSpPr>
            <a:cxnSpLocks/>
          </p:cNvCxnSpPr>
          <p:nvPr/>
        </p:nvCxnSpPr>
        <p:spPr>
          <a:xfrm flipH="1" flipV="1">
            <a:off x="6612471" y="4287309"/>
            <a:ext cx="1967389" cy="58456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C48ACD-6732-994C-A7E0-9A05864FADA6}"/>
              </a:ext>
            </a:extLst>
          </p:cNvPr>
          <p:cNvCxnSpPr>
            <a:cxnSpLocks/>
          </p:cNvCxnSpPr>
          <p:nvPr/>
        </p:nvCxnSpPr>
        <p:spPr>
          <a:xfrm flipH="1">
            <a:off x="8579860" y="4865368"/>
            <a:ext cx="270124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CC29281-46A6-8341-9B9E-8A243644D981}"/>
              </a:ext>
            </a:extLst>
          </p:cNvPr>
          <p:cNvSpPr txBox="1"/>
          <p:nvPr/>
        </p:nvSpPr>
        <p:spPr>
          <a:xfrm>
            <a:off x="9549643" y="4431072"/>
            <a:ext cx="75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Offers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2A7FD92-2363-1F4C-9A0F-E1D3B3925EEF}"/>
              </a:ext>
            </a:extLst>
          </p:cNvPr>
          <p:cNvCxnSpPr>
            <a:cxnSpLocks/>
          </p:cNvCxnSpPr>
          <p:nvPr/>
        </p:nvCxnSpPr>
        <p:spPr>
          <a:xfrm flipH="1" flipV="1">
            <a:off x="4692816" y="1314895"/>
            <a:ext cx="1211698" cy="204408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9348AC-018A-534A-88B4-183304F80FF1}"/>
              </a:ext>
            </a:extLst>
          </p:cNvPr>
          <p:cNvCxnSpPr>
            <a:cxnSpLocks/>
          </p:cNvCxnSpPr>
          <p:nvPr/>
        </p:nvCxnSpPr>
        <p:spPr>
          <a:xfrm flipH="1">
            <a:off x="1991568" y="1338536"/>
            <a:ext cx="270124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CF55E5-BAAA-D040-A2EB-145E7E065269}"/>
              </a:ext>
            </a:extLst>
          </p:cNvPr>
          <p:cNvSpPr txBox="1"/>
          <p:nvPr/>
        </p:nvSpPr>
        <p:spPr>
          <a:xfrm>
            <a:off x="2164377" y="1021054"/>
            <a:ext cx="13796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Gamification</a:t>
            </a:r>
          </a:p>
          <a:p>
            <a:pPr algn="ctr"/>
            <a:r>
              <a:rPr lang="en-US" sz="1100" dirty="0"/>
              <a:t>Tier Status level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EA9647-12A4-8A4A-80B1-4CA7E5A7527A}"/>
              </a:ext>
            </a:extLst>
          </p:cNvPr>
          <p:cNvCxnSpPr>
            <a:cxnSpLocks/>
          </p:cNvCxnSpPr>
          <p:nvPr/>
        </p:nvCxnSpPr>
        <p:spPr>
          <a:xfrm flipH="1">
            <a:off x="6639537" y="2746848"/>
            <a:ext cx="2319529" cy="111328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365663-F351-464B-9689-61BBCBABBAA4}"/>
              </a:ext>
            </a:extLst>
          </p:cNvPr>
          <p:cNvCxnSpPr>
            <a:cxnSpLocks/>
          </p:cNvCxnSpPr>
          <p:nvPr/>
        </p:nvCxnSpPr>
        <p:spPr>
          <a:xfrm flipH="1">
            <a:off x="8942924" y="2746848"/>
            <a:ext cx="207143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1DCFF6F-09B6-3B43-9CE6-FAA41C6B4A2A}"/>
              </a:ext>
            </a:extLst>
          </p:cNvPr>
          <p:cNvSpPr txBox="1"/>
          <p:nvPr/>
        </p:nvSpPr>
        <p:spPr>
          <a:xfrm>
            <a:off x="8946054" y="2416476"/>
            <a:ext cx="2525050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Market place</a:t>
            </a:r>
          </a:p>
          <a:p>
            <a:pPr algn="ctr"/>
            <a:r>
              <a:rPr lang="en-US" sz="1050" dirty="0"/>
              <a:t>Digital video , supplements, nutrition plans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4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2;p21">
            <a:extLst>
              <a:ext uri="{FF2B5EF4-FFF2-40B4-BE49-F238E27FC236}">
                <a16:creationId xmlns:a16="http://schemas.microsoft.com/office/drawing/2014/main" id="{BC944940-A019-C64B-A375-2752EA5015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1283" y="1676683"/>
            <a:ext cx="7008801" cy="45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F380C-3A3B-4B45-A1E2-27AA4121EBC2}"/>
              </a:ext>
            </a:extLst>
          </p:cNvPr>
          <p:cNvSpPr txBox="1"/>
          <p:nvPr/>
        </p:nvSpPr>
        <p:spPr>
          <a:xfrm>
            <a:off x="871870" y="510363"/>
            <a:ext cx="4635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 You Need A Blockchain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22233-7428-7140-9873-3BF13488A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9" r="2" b="83"/>
          <a:stretch/>
        </p:blipFill>
        <p:spPr>
          <a:xfrm>
            <a:off x="10008911" y="25911"/>
            <a:ext cx="1949559" cy="1707568"/>
          </a:xfrm>
          <a:custGeom>
            <a:avLst/>
            <a:gdLst/>
            <a:ahLst/>
            <a:cxnLst/>
            <a:rect l="l" t="t" r="r" b="b"/>
            <a:pathLst>
              <a:path w="1949559" h="1707568">
                <a:moveTo>
                  <a:pt x="556214" y="0"/>
                </a:moveTo>
                <a:cubicBezTo>
                  <a:pt x="1395218" y="0"/>
                  <a:pt x="1395218" y="0"/>
                  <a:pt x="1395218" y="0"/>
                </a:cubicBezTo>
                <a:cubicBezTo>
                  <a:pt x="1437667" y="0"/>
                  <a:pt x="1492603" y="29611"/>
                  <a:pt x="1515075" y="66625"/>
                </a:cubicBezTo>
                <a:cubicBezTo>
                  <a:pt x="1934577" y="784692"/>
                  <a:pt x="1934577" y="784692"/>
                  <a:pt x="1934577" y="784692"/>
                </a:cubicBezTo>
                <a:cubicBezTo>
                  <a:pt x="1954553" y="824174"/>
                  <a:pt x="1954553" y="883396"/>
                  <a:pt x="1934577" y="922877"/>
                </a:cubicBezTo>
                <a:cubicBezTo>
                  <a:pt x="1515075" y="1640944"/>
                  <a:pt x="1515075" y="1640944"/>
                  <a:pt x="1515075" y="1640944"/>
                </a:cubicBezTo>
                <a:cubicBezTo>
                  <a:pt x="1492603" y="1677958"/>
                  <a:pt x="1437667" y="1707568"/>
                  <a:pt x="1395218" y="1707568"/>
                </a:cubicBezTo>
                <a:lnTo>
                  <a:pt x="556214" y="1707568"/>
                </a:lnTo>
                <a:cubicBezTo>
                  <a:pt x="511268" y="1707568"/>
                  <a:pt x="456334" y="1677958"/>
                  <a:pt x="436357" y="1640944"/>
                </a:cubicBezTo>
                <a:cubicBezTo>
                  <a:pt x="16856" y="922877"/>
                  <a:pt x="16856" y="922877"/>
                  <a:pt x="16856" y="922877"/>
                </a:cubicBezTo>
                <a:cubicBezTo>
                  <a:pt x="-5618" y="883396"/>
                  <a:pt x="-5618" y="824174"/>
                  <a:pt x="16856" y="784692"/>
                </a:cubicBezTo>
                <a:cubicBezTo>
                  <a:pt x="436357" y="66625"/>
                  <a:pt x="436357" y="66625"/>
                  <a:pt x="436357" y="66625"/>
                </a:cubicBezTo>
                <a:cubicBezTo>
                  <a:pt x="456334" y="29611"/>
                  <a:pt x="511268" y="0"/>
                  <a:pt x="55621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58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53886-037A-B74E-AAF2-5F44A299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err="1"/>
              <a:t>BlockData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0FF4-8704-844E-8AB2-108461E7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Customers:</a:t>
            </a:r>
          </a:p>
          <a:p>
            <a:pPr lvl="1"/>
            <a:r>
              <a:rPr lang="en-US" sz="1800" dirty="0"/>
              <a:t>Basic data ( Age, Sex, Height and Weight)</a:t>
            </a:r>
          </a:p>
          <a:p>
            <a:pPr lvl="1"/>
            <a:r>
              <a:rPr lang="en-US" sz="1800" dirty="0"/>
              <a:t>Exercise data (Time, Sets, Actions)</a:t>
            </a:r>
          </a:p>
          <a:p>
            <a:pPr lvl="1"/>
            <a:r>
              <a:rPr lang="en-US" sz="1800" dirty="0"/>
              <a:t>Heart Rate</a:t>
            </a:r>
          </a:p>
          <a:p>
            <a:pPr lvl="1"/>
            <a:r>
              <a:rPr lang="en-US" sz="1800" dirty="0"/>
              <a:t>Oxygen saturation</a:t>
            </a:r>
          </a:p>
          <a:p>
            <a:pPr lvl="1"/>
            <a:r>
              <a:rPr lang="en-US" sz="1800" dirty="0"/>
              <a:t>Training Program</a:t>
            </a:r>
          </a:p>
          <a:p>
            <a:pPr lvl="1"/>
            <a:endParaRPr lang="en-US" sz="1800" dirty="0"/>
          </a:p>
          <a:p>
            <a:r>
              <a:rPr lang="en-US" sz="1800" dirty="0"/>
              <a:t>Trainers/Coaches:</a:t>
            </a:r>
          </a:p>
          <a:p>
            <a:pPr lvl="1"/>
            <a:r>
              <a:rPr lang="en-US" sz="1800" dirty="0"/>
              <a:t>Professional major</a:t>
            </a:r>
          </a:p>
          <a:p>
            <a:pPr lvl="1"/>
            <a:r>
              <a:rPr lang="en-US" sz="1800" dirty="0"/>
              <a:t>Training program</a:t>
            </a:r>
          </a:p>
          <a:p>
            <a:pPr lvl="1"/>
            <a:endParaRPr lang="en-US" sz="1800" dirty="0"/>
          </a:p>
          <a:p>
            <a:r>
              <a:rPr lang="en-US" sz="1800" dirty="0"/>
              <a:t>Manufacturer/Supplement</a:t>
            </a:r>
          </a:p>
          <a:p>
            <a:pPr lvl="1"/>
            <a:r>
              <a:rPr lang="en-US" sz="1800" dirty="0"/>
              <a:t>Training equipment</a:t>
            </a:r>
          </a:p>
          <a:p>
            <a:pPr lvl="1"/>
            <a:r>
              <a:rPr lang="en-US" sz="1800" dirty="0"/>
              <a:t>Protein Powder</a:t>
            </a:r>
          </a:p>
          <a:p>
            <a:pPr lvl="1"/>
            <a:r>
              <a:rPr lang="en-US" sz="1800" dirty="0"/>
              <a:t>Diet meals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800" dirty="0"/>
          </a:p>
          <a:p>
            <a:endParaRPr lang="en-US" sz="18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1CBF793-D1F1-4640-AF2E-25B4DF043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r="577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1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53886-037A-B74E-AAF2-5F44A299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err="1"/>
              <a:t>BlockData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0FF4-8704-844E-8AB2-108461E7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Training program</a:t>
            </a:r>
          </a:p>
          <a:p>
            <a:pPr lvl="1"/>
            <a:r>
              <a:rPr lang="en-US" sz="1800" dirty="0"/>
              <a:t>Title</a:t>
            </a:r>
          </a:p>
          <a:p>
            <a:pPr lvl="1"/>
            <a:r>
              <a:rPr lang="en-US" sz="1800" dirty="0"/>
              <a:t>Trainer</a:t>
            </a:r>
          </a:p>
          <a:p>
            <a:pPr lvl="1"/>
            <a:r>
              <a:rPr lang="en-US" sz="1800" dirty="0"/>
              <a:t>Trainee</a:t>
            </a:r>
          </a:p>
          <a:p>
            <a:pPr lvl="1"/>
            <a:r>
              <a:rPr lang="en-US" sz="1800" dirty="0"/>
              <a:t>Time</a:t>
            </a:r>
          </a:p>
          <a:p>
            <a:pPr lvl="1"/>
            <a:r>
              <a:rPr lang="en-US" sz="1800" dirty="0"/>
              <a:t>Tokens </a:t>
            </a:r>
          </a:p>
          <a:p>
            <a:pPr lvl="1"/>
            <a:endParaRPr lang="en-US" sz="1800" dirty="0"/>
          </a:p>
          <a:p>
            <a:r>
              <a:rPr lang="en-US" sz="1800" dirty="0"/>
              <a:t>Contract</a:t>
            </a:r>
          </a:p>
          <a:p>
            <a:pPr lvl="1"/>
            <a:r>
              <a:rPr lang="en-US" sz="1800" dirty="0"/>
              <a:t>Items </a:t>
            </a:r>
          </a:p>
          <a:p>
            <a:pPr lvl="1"/>
            <a:r>
              <a:rPr lang="en-US" sz="1800" dirty="0"/>
              <a:t>Customer / Trainer</a:t>
            </a:r>
          </a:p>
          <a:p>
            <a:pPr lvl="1"/>
            <a:r>
              <a:rPr lang="en-US" sz="1800" dirty="0"/>
              <a:t>Manufacturer / Supplement</a:t>
            </a:r>
          </a:p>
          <a:p>
            <a:pPr lvl="1"/>
            <a:r>
              <a:rPr lang="en-US" sz="1800" dirty="0"/>
              <a:t>Shipment info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C55F67-E450-154E-8963-12071365F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4" r="5836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45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63AE5CB-1826-4B48-9431-212939865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47" y="190109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A835F-52B0-1A43-A0F9-AE5EA7F7D247}"/>
              </a:ext>
            </a:extLst>
          </p:cNvPr>
          <p:cNvSpPr txBox="1"/>
          <p:nvPr/>
        </p:nvSpPr>
        <p:spPr>
          <a:xfrm>
            <a:off x="4942547" y="4272716"/>
            <a:ext cx="24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Chain Node</a:t>
            </a:r>
          </a:p>
        </p:txBody>
      </p:sp>
      <p:pic>
        <p:nvPicPr>
          <p:cNvPr id="2054" name="Picture 6" descr="Database Cloud Icon - 9786 - Dryicons">
            <a:extLst>
              <a:ext uri="{FF2B5EF4-FFF2-40B4-BE49-F238E27FC236}">
                <a16:creationId xmlns:a16="http://schemas.microsoft.com/office/drawing/2014/main" id="{BC6092A0-6798-3A40-894C-4FDEBE27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02" y="4993794"/>
            <a:ext cx="1405021" cy="140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ample Of Gallery Shapes - Data Center Stencil Visio | Transparent PNG  Download #326351 - Vippng">
            <a:extLst>
              <a:ext uri="{FF2B5EF4-FFF2-40B4-BE49-F238E27FC236}">
                <a16:creationId xmlns:a16="http://schemas.microsoft.com/office/drawing/2014/main" id="{0AE7E4FD-6BF7-1843-B6C5-2662C336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38" y="4042345"/>
            <a:ext cx="2141537" cy="209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5A6A69-6DDF-5149-A31A-7309060B314E}"/>
              </a:ext>
            </a:extLst>
          </p:cNvPr>
          <p:cNvSpPr txBox="1"/>
          <p:nvPr/>
        </p:nvSpPr>
        <p:spPr>
          <a:xfrm>
            <a:off x="8631931" y="6214594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Fitness bit 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4FE50-4FF2-C347-BE75-E8CD862041D9}"/>
              </a:ext>
            </a:extLst>
          </p:cNvPr>
          <p:cNvSpPr txBox="1"/>
          <p:nvPr/>
        </p:nvSpPr>
        <p:spPr>
          <a:xfrm>
            <a:off x="4808376" y="6488668"/>
            <a:ext cx="196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 Storage</a:t>
            </a:r>
          </a:p>
        </p:txBody>
      </p:sp>
      <p:pic>
        <p:nvPicPr>
          <p:cNvPr id="2060" name="Picture 12" descr="Sketch Of Computer Chip Icon Over White Background, Vector Illustration  Royalty Free Cliparts, Vectors, And Stock Illustration. Image 97893036.">
            <a:extLst>
              <a:ext uri="{FF2B5EF4-FFF2-40B4-BE49-F238E27FC236}">
                <a16:creationId xmlns:a16="http://schemas.microsoft.com/office/drawing/2014/main" id="{E312FBD3-5A11-1F49-909A-642CB22D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303" y="200692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745382-7758-1844-9D9F-B188FBED0CAC}"/>
              </a:ext>
            </a:extLst>
          </p:cNvPr>
          <p:cNvSpPr txBox="1"/>
          <p:nvPr/>
        </p:nvSpPr>
        <p:spPr>
          <a:xfrm>
            <a:off x="8924286" y="18829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</a:t>
            </a:r>
          </a:p>
        </p:txBody>
      </p:sp>
      <p:pic>
        <p:nvPicPr>
          <p:cNvPr id="2062" name="Picture 14" descr="watchOS 7 adds significant personalization, health, and fitness features to Apple  Watch - Apple">
            <a:extLst>
              <a:ext uri="{FF2B5EF4-FFF2-40B4-BE49-F238E27FC236}">
                <a16:creationId xmlns:a16="http://schemas.microsoft.com/office/drawing/2014/main" id="{AE29CB06-544D-CF49-A663-F571D20D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" y="2761792"/>
            <a:ext cx="2133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18AECE-1400-A74F-AC8E-15C1A238CB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96" r="4420" b="1"/>
          <a:stretch/>
        </p:blipFill>
        <p:spPr>
          <a:xfrm>
            <a:off x="10567675" y="56742"/>
            <a:ext cx="1464461" cy="14196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85FECC-F6BB-3E43-822D-EBD6C76F52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96" r="4420" b="1"/>
          <a:stretch/>
        </p:blipFill>
        <p:spPr>
          <a:xfrm>
            <a:off x="2310362" y="4289922"/>
            <a:ext cx="783903" cy="759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75162-DCB1-D04C-815A-15B0EB705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8984" y="530796"/>
            <a:ext cx="1681232" cy="15697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A54963-F727-2345-A90B-0F336A627F19}"/>
              </a:ext>
            </a:extLst>
          </p:cNvPr>
          <p:cNvSpPr txBox="1"/>
          <p:nvPr/>
        </p:nvSpPr>
        <p:spPr>
          <a:xfrm>
            <a:off x="1543116" y="2050881"/>
            <a:ext cx="24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Fitness bit Studios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54710F-9706-7746-A935-025E7F6E28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7788" y="535200"/>
            <a:ext cx="1179614" cy="852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F9DD0-BFFE-784C-BACB-C236819ED7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0746" y="567259"/>
            <a:ext cx="8636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0A35D-6C76-BB42-A994-AEB921467C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6507" y="400609"/>
            <a:ext cx="1295400" cy="101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AD3DD1-4803-3D4F-B8AD-5AF2927C01ED}"/>
              </a:ext>
            </a:extLst>
          </p:cNvPr>
          <p:cNvSpPr txBox="1"/>
          <p:nvPr/>
        </p:nvSpPr>
        <p:spPr>
          <a:xfrm>
            <a:off x="6076753" y="1306611"/>
            <a:ext cx="3475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Third Parties</a:t>
            </a:r>
          </a:p>
          <a:p>
            <a:pPr algn="ctr"/>
            <a:r>
              <a:rPr lang="en-US" sz="1100" dirty="0"/>
              <a:t>Fitness machines manufacturers and Supplements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48B9C3-2B01-7649-AD34-DFBAA76B6235}"/>
              </a:ext>
            </a:extLst>
          </p:cNvPr>
          <p:cNvCxnSpPr>
            <a:cxnSpLocks/>
          </p:cNvCxnSpPr>
          <p:nvPr/>
        </p:nvCxnSpPr>
        <p:spPr>
          <a:xfrm flipV="1">
            <a:off x="6815322" y="2827588"/>
            <a:ext cx="1560665" cy="597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E5E366-B7DF-B74E-8AE1-0E97F5096493}"/>
              </a:ext>
            </a:extLst>
          </p:cNvPr>
          <p:cNvCxnSpPr>
            <a:cxnSpLocks/>
          </p:cNvCxnSpPr>
          <p:nvPr/>
        </p:nvCxnSpPr>
        <p:spPr>
          <a:xfrm>
            <a:off x="7045450" y="1872442"/>
            <a:ext cx="1380688" cy="759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CC9AAE-4C04-7E48-872E-659500D2F874}"/>
              </a:ext>
            </a:extLst>
          </p:cNvPr>
          <p:cNvCxnSpPr>
            <a:cxnSpLocks/>
          </p:cNvCxnSpPr>
          <p:nvPr/>
        </p:nvCxnSpPr>
        <p:spPr>
          <a:xfrm flipH="1" flipV="1">
            <a:off x="3530046" y="2359872"/>
            <a:ext cx="1507652" cy="34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2CFEC2-8120-844A-8D09-365AC07E5F3C}"/>
              </a:ext>
            </a:extLst>
          </p:cNvPr>
          <p:cNvCxnSpPr>
            <a:cxnSpLocks/>
          </p:cNvCxnSpPr>
          <p:nvPr/>
        </p:nvCxnSpPr>
        <p:spPr>
          <a:xfrm>
            <a:off x="3601735" y="2000035"/>
            <a:ext cx="1703826" cy="37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A3D081-BFA5-4F44-BDF5-9921A3E371D2}"/>
              </a:ext>
            </a:extLst>
          </p:cNvPr>
          <p:cNvSpPr txBox="1"/>
          <p:nvPr/>
        </p:nvSpPr>
        <p:spPr>
          <a:xfrm rot="868606">
            <a:off x="4218237" y="1905935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FE5988-06ED-994B-96D3-517D92E465E1}"/>
              </a:ext>
            </a:extLst>
          </p:cNvPr>
          <p:cNvSpPr txBox="1"/>
          <p:nvPr/>
        </p:nvSpPr>
        <p:spPr>
          <a:xfrm rot="784003">
            <a:off x="3952455" y="2243510"/>
            <a:ext cx="829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Statistics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0A9094-D2A6-0448-A226-860F0971F1A7}"/>
              </a:ext>
            </a:extLst>
          </p:cNvPr>
          <p:cNvCxnSpPr>
            <a:cxnSpLocks/>
          </p:cNvCxnSpPr>
          <p:nvPr/>
        </p:nvCxnSpPr>
        <p:spPr>
          <a:xfrm>
            <a:off x="3094265" y="5503068"/>
            <a:ext cx="166827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88B00D-8955-9A4D-989B-1BD6D2E0100E}"/>
              </a:ext>
            </a:extLst>
          </p:cNvPr>
          <p:cNvSpPr txBox="1"/>
          <p:nvPr/>
        </p:nvSpPr>
        <p:spPr>
          <a:xfrm rot="685691">
            <a:off x="3205916" y="5349179"/>
            <a:ext cx="136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private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5BA623-0B02-534F-9DB2-94029C545AEA}"/>
              </a:ext>
            </a:extLst>
          </p:cNvPr>
          <p:cNvCxnSpPr>
            <a:cxnSpLocks/>
          </p:cNvCxnSpPr>
          <p:nvPr/>
        </p:nvCxnSpPr>
        <p:spPr>
          <a:xfrm flipV="1">
            <a:off x="1945085" y="3425090"/>
            <a:ext cx="2720302" cy="1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8D45DDB-7E04-8349-A8AF-CD739E05F056}"/>
              </a:ext>
            </a:extLst>
          </p:cNvPr>
          <p:cNvSpPr txBox="1"/>
          <p:nvPr/>
        </p:nvSpPr>
        <p:spPr>
          <a:xfrm>
            <a:off x="2710088" y="3002623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0CFFA7-6B76-5549-B75D-9A3831F77D8D}"/>
              </a:ext>
            </a:extLst>
          </p:cNvPr>
          <p:cNvCxnSpPr>
            <a:cxnSpLocks/>
          </p:cNvCxnSpPr>
          <p:nvPr/>
        </p:nvCxnSpPr>
        <p:spPr>
          <a:xfrm flipH="1" flipV="1">
            <a:off x="1945085" y="3777195"/>
            <a:ext cx="2787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2E9CA77-D7B9-8846-B5F1-11FA141A0A6B}"/>
              </a:ext>
            </a:extLst>
          </p:cNvPr>
          <p:cNvSpPr txBox="1"/>
          <p:nvPr/>
        </p:nvSpPr>
        <p:spPr>
          <a:xfrm>
            <a:off x="2806849" y="3508349"/>
            <a:ext cx="829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Statistics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F41BE-48C8-1748-9398-A4D7833E6625}"/>
              </a:ext>
            </a:extLst>
          </p:cNvPr>
          <p:cNvCxnSpPr>
            <a:cxnSpLocks/>
          </p:cNvCxnSpPr>
          <p:nvPr/>
        </p:nvCxnSpPr>
        <p:spPr>
          <a:xfrm>
            <a:off x="6727653" y="5868174"/>
            <a:ext cx="16483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883022-C8CB-E943-9702-FDC8D47480B8}"/>
              </a:ext>
            </a:extLst>
          </p:cNvPr>
          <p:cNvSpPr txBox="1"/>
          <p:nvPr/>
        </p:nvSpPr>
        <p:spPr>
          <a:xfrm>
            <a:off x="0" y="27889"/>
            <a:ext cx="2555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Technical Solution </a:t>
            </a:r>
          </a:p>
          <a:p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FE91BE-259F-F540-9570-DDBDCBD417D0}"/>
              </a:ext>
            </a:extLst>
          </p:cNvPr>
          <p:cNvCxnSpPr>
            <a:cxnSpLocks/>
          </p:cNvCxnSpPr>
          <p:nvPr/>
        </p:nvCxnSpPr>
        <p:spPr>
          <a:xfrm flipV="1">
            <a:off x="9200616" y="3656790"/>
            <a:ext cx="0" cy="31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D29CD8-88EA-BC4D-9227-745146511D43}"/>
              </a:ext>
            </a:extLst>
          </p:cNvPr>
          <p:cNvSpPr txBox="1"/>
          <p:nvPr/>
        </p:nvSpPr>
        <p:spPr>
          <a:xfrm>
            <a:off x="266928" y="531840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with </a:t>
            </a:r>
            <a:r>
              <a:rPr lang="en-US" dirty="0" err="1"/>
              <a:t>Fitnessbit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19467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790</Words>
  <Application>Microsoft Macintosh PowerPoint</Application>
  <PresentationFormat>Widescreen</PresentationFormat>
  <Paragraphs>140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Problem</vt:lpstr>
      <vt:lpstr>Solution </vt:lpstr>
      <vt:lpstr>Customers</vt:lpstr>
      <vt:lpstr>Products &amp; Service</vt:lpstr>
      <vt:lpstr>PowerPoint Presentation</vt:lpstr>
      <vt:lpstr>BlockData</vt:lpstr>
      <vt:lpstr>BlockData</vt:lpstr>
      <vt:lpstr>PowerPoint Presentation</vt:lpstr>
      <vt:lpstr>PowerPoint Presentation</vt:lpstr>
      <vt:lpstr>Coin Budget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Poddar Prata</dc:creator>
  <cp:lastModifiedBy>Poddar Prata</cp:lastModifiedBy>
  <cp:revision>26</cp:revision>
  <dcterms:created xsi:type="dcterms:W3CDTF">2020-11-08T17:21:46Z</dcterms:created>
  <dcterms:modified xsi:type="dcterms:W3CDTF">2020-11-09T01:43:27Z</dcterms:modified>
</cp:coreProperties>
</file>