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0" r:id="rId2"/>
    <p:sldId id="286" r:id="rId3"/>
    <p:sldId id="280" r:id="rId4"/>
    <p:sldId id="267" r:id="rId5"/>
    <p:sldId id="268" r:id="rId6"/>
    <p:sldId id="281" r:id="rId7"/>
    <p:sldId id="283" r:id="rId8"/>
    <p:sldId id="288" r:id="rId9"/>
    <p:sldId id="287" r:id="rId10"/>
    <p:sldId id="270" r:id="rId11"/>
    <p:sldId id="274" r:id="rId12"/>
    <p:sldId id="279"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89"/>
    <p:restoredTop sz="86420"/>
  </p:normalViewPr>
  <p:slideViewPr>
    <p:cSldViewPr snapToGrid="0" snapToObjects="1">
      <p:cViewPr varScale="1">
        <p:scale>
          <a:sx n="106" d="100"/>
          <a:sy n="106" d="100"/>
        </p:scale>
        <p:origin x="200" y="240"/>
      </p:cViewPr>
      <p:guideLst/>
    </p:cSldViewPr>
  </p:slideViewPr>
  <p:outlineViewPr>
    <p:cViewPr>
      <p:scale>
        <a:sx n="33" d="100"/>
        <a:sy n="33" d="100"/>
      </p:scale>
      <p:origin x="0" y="-88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ctr"/>
          <c:showLegendKey val="0"/>
          <c:showVal val="0"/>
          <c:showCatName val="0"/>
          <c:showSerName val="0"/>
          <c:showPercent val="1"/>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9T01:25:15.994"/>
    </inkml:context>
    <inkml:brush xml:id="br0">
      <inkml:brushProperty name="width" value="0.05" units="cm"/>
      <inkml:brushProperty name="height" value="0.05" units="cm"/>
      <inkml:brushProperty name="color" value="#F6630D"/>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9T01:25:52.736"/>
    </inkml:context>
    <inkml:brush xml:id="br0">
      <inkml:brushProperty name="width" value="0.05" units="cm"/>
      <inkml:brushProperty name="height" value="0.05" units="cm"/>
      <inkml:brushProperty name="color" value="#F6630D"/>
    </inkml:brush>
  </inkml:definitions>
  <inkml:trace contextRef="#ctx0" brushRef="#br0">1 1 24575,'0'19'0,"0"-3"0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A78AE-3858-084D-8C98-1A639BC0EB6A}" type="datetimeFigureOut">
              <a:rPr lang="en-US" smtClean="0"/>
              <a:t>12/2/20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544B2-BEB3-1A4F-BAA3-BB8D3E93632F}" type="slidenum">
              <a:rPr lang="en-US" smtClean="0"/>
              <a:t>‹#›</a:t>
            </a:fld>
            <a:endParaRPr lang="en-US"/>
          </a:p>
        </p:txBody>
      </p:sp>
    </p:spTree>
    <p:extLst>
      <p:ext uri="{BB962C8B-B14F-4D97-AF65-F5344CB8AC3E}">
        <p14:creationId xmlns:p14="http://schemas.microsoft.com/office/powerpoint/2010/main" val="955647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E544B2-BEB3-1A4F-BAA3-BB8D3E93632F}" type="slidenum">
              <a:rPr lang="en-US" smtClean="0"/>
              <a:t>7</a:t>
            </a:fld>
            <a:endParaRPr lang="en-US"/>
          </a:p>
        </p:txBody>
      </p:sp>
    </p:spTree>
    <p:extLst>
      <p:ext uri="{BB962C8B-B14F-4D97-AF65-F5344CB8AC3E}">
        <p14:creationId xmlns:p14="http://schemas.microsoft.com/office/powerpoint/2010/main" val="2168388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B11A1-6F72-E947-8BC3-56256848BC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FD5A07-7C70-F642-A256-E10FA077DD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CD2DFA-9632-3E41-B06B-7F74D1A5A9C8}"/>
              </a:ext>
            </a:extLst>
          </p:cNvPr>
          <p:cNvSpPr>
            <a:spLocks noGrp="1"/>
          </p:cNvSpPr>
          <p:nvPr>
            <p:ph type="dt" sz="half" idx="10"/>
          </p:nvPr>
        </p:nvSpPr>
        <p:spPr/>
        <p:txBody>
          <a:bodyPr/>
          <a:lstStyle/>
          <a:p>
            <a:fld id="{653575A3-DA04-AB4B-A323-86150E8D7BF0}" type="datetimeFigureOut">
              <a:rPr lang="en-US" smtClean="0"/>
              <a:t>12/2/20</a:t>
            </a:fld>
            <a:endParaRPr lang="en-US"/>
          </a:p>
        </p:txBody>
      </p:sp>
      <p:sp>
        <p:nvSpPr>
          <p:cNvPr id="5" name="Footer Placeholder 4">
            <a:extLst>
              <a:ext uri="{FF2B5EF4-FFF2-40B4-BE49-F238E27FC236}">
                <a16:creationId xmlns:a16="http://schemas.microsoft.com/office/drawing/2014/main" id="{A22B797E-C702-8B45-9E17-E3C5627C2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D455B-2F17-FE4A-B1B3-0E1085AB9749}"/>
              </a:ext>
            </a:extLst>
          </p:cNvPr>
          <p:cNvSpPr>
            <a:spLocks noGrp="1"/>
          </p:cNvSpPr>
          <p:nvPr>
            <p:ph type="sldNum" sz="quarter" idx="12"/>
          </p:nvPr>
        </p:nvSpPr>
        <p:spPr/>
        <p:txBody>
          <a:bodyPr/>
          <a:lstStyle/>
          <a:p>
            <a:fld id="{C989A225-EFAE-7846-A7B0-E44815B533F8}" type="slidenum">
              <a:rPr lang="en-US" smtClean="0"/>
              <a:t>‹#›</a:t>
            </a:fld>
            <a:endParaRPr lang="en-US"/>
          </a:p>
        </p:txBody>
      </p:sp>
    </p:spTree>
    <p:extLst>
      <p:ext uri="{BB962C8B-B14F-4D97-AF65-F5344CB8AC3E}">
        <p14:creationId xmlns:p14="http://schemas.microsoft.com/office/powerpoint/2010/main" val="300257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C3A5-3864-D74F-9EDD-B89F6A16EF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AC8505-8EFE-8D4D-8CB2-7FBF1CB85D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36864-02F1-004C-B046-9AAFCA4C5998}"/>
              </a:ext>
            </a:extLst>
          </p:cNvPr>
          <p:cNvSpPr>
            <a:spLocks noGrp="1"/>
          </p:cNvSpPr>
          <p:nvPr>
            <p:ph type="dt" sz="half" idx="10"/>
          </p:nvPr>
        </p:nvSpPr>
        <p:spPr/>
        <p:txBody>
          <a:bodyPr/>
          <a:lstStyle/>
          <a:p>
            <a:fld id="{653575A3-DA04-AB4B-A323-86150E8D7BF0}" type="datetimeFigureOut">
              <a:rPr lang="en-US" smtClean="0"/>
              <a:t>12/2/20</a:t>
            </a:fld>
            <a:endParaRPr lang="en-US"/>
          </a:p>
        </p:txBody>
      </p:sp>
      <p:sp>
        <p:nvSpPr>
          <p:cNvPr id="5" name="Footer Placeholder 4">
            <a:extLst>
              <a:ext uri="{FF2B5EF4-FFF2-40B4-BE49-F238E27FC236}">
                <a16:creationId xmlns:a16="http://schemas.microsoft.com/office/drawing/2014/main" id="{5CA5F27C-5C1C-294B-ABB0-FDE2C1534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D60A0-2701-CA4E-9A96-DAA07F9DB55E}"/>
              </a:ext>
            </a:extLst>
          </p:cNvPr>
          <p:cNvSpPr>
            <a:spLocks noGrp="1"/>
          </p:cNvSpPr>
          <p:nvPr>
            <p:ph type="sldNum" sz="quarter" idx="12"/>
          </p:nvPr>
        </p:nvSpPr>
        <p:spPr/>
        <p:txBody>
          <a:bodyPr/>
          <a:lstStyle/>
          <a:p>
            <a:fld id="{C989A225-EFAE-7846-A7B0-E44815B533F8}" type="slidenum">
              <a:rPr lang="en-US" smtClean="0"/>
              <a:t>‹#›</a:t>
            </a:fld>
            <a:endParaRPr lang="en-US"/>
          </a:p>
        </p:txBody>
      </p:sp>
    </p:spTree>
    <p:extLst>
      <p:ext uri="{BB962C8B-B14F-4D97-AF65-F5344CB8AC3E}">
        <p14:creationId xmlns:p14="http://schemas.microsoft.com/office/powerpoint/2010/main" val="2648673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8FC58A-ADE7-3C42-933D-DD50955656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EFCF45-A24E-EE4C-95DA-5FDAD3641D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CE2859-2705-7449-8639-AA31297B6959}"/>
              </a:ext>
            </a:extLst>
          </p:cNvPr>
          <p:cNvSpPr>
            <a:spLocks noGrp="1"/>
          </p:cNvSpPr>
          <p:nvPr>
            <p:ph type="dt" sz="half" idx="10"/>
          </p:nvPr>
        </p:nvSpPr>
        <p:spPr/>
        <p:txBody>
          <a:bodyPr/>
          <a:lstStyle/>
          <a:p>
            <a:fld id="{653575A3-DA04-AB4B-A323-86150E8D7BF0}" type="datetimeFigureOut">
              <a:rPr lang="en-US" smtClean="0"/>
              <a:t>12/2/20</a:t>
            </a:fld>
            <a:endParaRPr lang="en-US"/>
          </a:p>
        </p:txBody>
      </p:sp>
      <p:sp>
        <p:nvSpPr>
          <p:cNvPr id="5" name="Footer Placeholder 4">
            <a:extLst>
              <a:ext uri="{FF2B5EF4-FFF2-40B4-BE49-F238E27FC236}">
                <a16:creationId xmlns:a16="http://schemas.microsoft.com/office/drawing/2014/main" id="{599522D5-D37A-424F-98E7-64C5326A7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107957-D263-C341-A340-47AF6902706D}"/>
              </a:ext>
            </a:extLst>
          </p:cNvPr>
          <p:cNvSpPr>
            <a:spLocks noGrp="1"/>
          </p:cNvSpPr>
          <p:nvPr>
            <p:ph type="sldNum" sz="quarter" idx="12"/>
          </p:nvPr>
        </p:nvSpPr>
        <p:spPr/>
        <p:txBody>
          <a:bodyPr/>
          <a:lstStyle/>
          <a:p>
            <a:fld id="{C989A225-EFAE-7846-A7B0-E44815B533F8}" type="slidenum">
              <a:rPr lang="en-US" smtClean="0"/>
              <a:t>‹#›</a:t>
            </a:fld>
            <a:endParaRPr lang="en-US"/>
          </a:p>
        </p:txBody>
      </p:sp>
    </p:spTree>
    <p:extLst>
      <p:ext uri="{BB962C8B-B14F-4D97-AF65-F5344CB8AC3E}">
        <p14:creationId xmlns:p14="http://schemas.microsoft.com/office/powerpoint/2010/main" val="3583292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CAB79-6133-5942-95A4-8115ADB790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4F3783-ADF5-EC4E-9E8E-0271134A5A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9C973-7A56-C943-9798-A7D85E9DD7D6}"/>
              </a:ext>
            </a:extLst>
          </p:cNvPr>
          <p:cNvSpPr>
            <a:spLocks noGrp="1"/>
          </p:cNvSpPr>
          <p:nvPr>
            <p:ph type="dt" sz="half" idx="10"/>
          </p:nvPr>
        </p:nvSpPr>
        <p:spPr/>
        <p:txBody>
          <a:bodyPr/>
          <a:lstStyle/>
          <a:p>
            <a:fld id="{653575A3-DA04-AB4B-A323-86150E8D7BF0}" type="datetimeFigureOut">
              <a:rPr lang="en-US" smtClean="0"/>
              <a:t>12/2/20</a:t>
            </a:fld>
            <a:endParaRPr lang="en-US"/>
          </a:p>
        </p:txBody>
      </p:sp>
      <p:sp>
        <p:nvSpPr>
          <p:cNvPr id="5" name="Footer Placeholder 4">
            <a:extLst>
              <a:ext uri="{FF2B5EF4-FFF2-40B4-BE49-F238E27FC236}">
                <a16:creationId xmlns:a16="http://schemas.microsoft.com/office/drawing/2014/main" id="{95FC3058-D80B-4941-880D-A46CF5A8C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47E0B-B741-6144-8525-1CE446A7BFA9}"/>
              </a:ext>
            </a:extLst>
          </p:cNvPr>
          <p:cNvSpPr>
            <a:spLocks noGrp="1"/>
          </p:cNvSpPr>
          <p:nvPr>
            <p:ph type="sldNum" sz="quarter" idx="12"/>
          </p:nvPr>
        </p:nvSpPr>
        <p:spPr/>
        <p:txBody>
          <a:bodyPr/>
          <a:lstStyle/>
          <a:p>
            <a:fld id="{C989A225-EFAE-7846-A7B0-E44815B533F8}" type="slidenum">
              <a:rPr lang="en-US" smtClean="0"/>
              <a:t>‹#›</a:t>
            </a:fld>
            <a:endParaRPr lang="en-US"/>
          </a:p>
        </p:txBody>
      </p:sp>
    </p:spTree>
    <p:extLst>
      <p:ext uri="{BB962C8B-B14F-4D97-AF65-F5344CB8AC3E}">
        <p14:creationId xmlns:p14="http://schemas.microsoft.com/office/powerpoint/2010/main" val="129937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CDFD-55B1-1044-8586-4EDE5407F7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37519B-5EE7-BA41-99D0-BC4D3E0CF3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4EA54D-553E-DB4B-AD39-20E4635F37EE}"/>
              </a:ext>
            </a:extLst>
          </p:cNvPr>
          <p:cNvSpPr>
            <a:spLocks noGrp="1"/>
          </p:cNvSpPr>
          <p:nvPr>
            <p:ph type="dt" sz="half" idx="10"/>
          </p:nvPr>
        </p:nvSpPr>
        <p:spPr/>
        <p:txBody>
          <a:bodyPr/>
          <a:lstStyle/>
          <a:p>
            <a:fld id="{653575A3-DA04-AB4B-A323-86150E8D7BF0}" type="datetimeFigureOut">
              <a:rPr lang="en-US" smtClean="0"/>
              <a:t>12/2/20</a:t>
            </a:fld>
            <a:endParaRPr lang="en-US"/>
          </a:p>
        </p:txBody>
      </p:sp>
      <p:sp>
        <p:nvSpPr>
          <p:cNvPr id="5" name="Footer Placeholder 4">
            <a:extLst>
              <a:ext uri="{FF2B5EF4-FFF2-40B4-BE49-F238E27FC236}">
                <a16:creationId xmlns:a16="http://schemas.microsoft.com/office/drawing/2014/main" id="{03F706C5-F1D5-F04B-971B-62FDCE8E1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A8CDE9-2A15-E94F-AD54-D5D2864BB5F5}"/>
              </a:ext>
            </a:extLst>
          </p:cNvPr>
          <p:cNvSpPr>
            <a:spLocks noGrp="1"/>
          </p:cNvSpPr>
          <p:nvPr>
            <p:ph type="sldNum" sz="quarter" idx="12"/>
          </p:nvPr>
        </p:nvSpPr>
        <p:spPr/>
        <p:txBody>
          <a:bodyPr/>
          <a:lstStyle/>
          <a:p>
            <a:fld id="{C989A225-EFAE-7846-A7B0-E44815B533F8}" type="slidenum">
              <a:rPr lang="en-US" smtClean="0"/>
              <a:t>‹#›</a:t>
            </a:fld>
            <a:endParaRPr lang="en-US"/>
          </a:p>
        </p:txBody>
      </p:sp>
    </p:spTree>
    <p:extLst>
      <p:ext uri="{BB962C8B-B14F-4D97-AF65-F5344CB8AC3E}">
        <p14:creationId xmlns:p14="http://schemas.microsoft.com/office/powerpoint/2010/main" val="258618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42D1-93C2-4A44-9331-BEDC822C9A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BBC6D2-3C6B-184A-96A4-7B2812687F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4759F8-810C-C54B-9FD3-35FA3E4DD5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52EE76-2A16-C14B-8011-9F92CC4A9FB4}"/>
              </a:ext>
            </a:extLst>
          </p:cNvPr>
          <p:cNvSpPr>
            <a:spLocks noGrp="1"/>
          </p:cNvSpPr>
          <p:nvPr>
            <p:ph type="dt" sz="half" idx="10"/>
          </p:nvPr>
        </p:nvSpPr>
        <p:spPr/>
        <p:txBody>
          <a:bodyPr/>
          <a:lstStyle/>
          <a:p>
            <a:fld id="{653575A3-DA04-AB4B-A323-86150E8D7BF0}" type="datetimeFigureOut">
              <a:rPr lang="en-US" smtClean="0"/>
              <a:t>12/2/20</a:t>
            </a:fld>
            <a:endParaRPr lang="en-US"/>
          </a:p>
        </p:txBody>
      </p:sp>
      <p:sp>
        <p:nvSpPr>
          <p:cNvPr id="6" name="Footer Placeholder 5">
            <a:extLst>
              <a:ext uri="{FF2B5EF4-FFF2-40B4-BE49-F238E27FC236}">
                <a16:creationId xmlns:a16="http://schemas.microsoft.com/office/drawing/2014/main" id="{6765C732-89C8-BF46-88B4-A2929F865E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F2DEDE-467D-DC40-A6C3-F11D8D6B04C5}"/>
              </a:ext>
            </a:extLst>
          </p:cNvPr>
          <p:cNvSpPr>
            <a:spLocks noGrp="1"/>
          </p:cNvSpPr>
          <p:nvPr>
            <p:ph type="sldNum" sz="quarter" idx="12"/>
          </p:nvPr>
        </p:nvSpPr>
        <p:spPr/>
        <p:txBody>
          <a:bodyPr/>
          <a:lstStyle/>
          <a:p>
            <a:fld id="{C989A225-EFAE-7846-A7B0-E44815B533F8}" type="slidenum">
              <a:rPr lang="en-US" smtClean="0"/>
              <a:t>‹#›</a:t>
            </a:fld>
            <a:endParaRPr lang="en-US"/>
          </a:p>
        </p:txBody>
      </p:sp>
    </p:spTree>
    <p:extLst>
      <p:ext uri="{BB962C8B-B14F-4D97-AF65-F5344CB8AC3E}">
        <p14:creationId xmlns:p14="http://schemas.microsoft.com/office/powerpoint/2010/main" val="3500709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F964-F719-8A43-9875-725A0C29DA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D64F8C-7107-C046-88D7-A9B4D60032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A306A-323A-5941-8883-AAA1BD0BAE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8AC5C5-2ED0-7E45-880F-34E072CCDF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7292AC-8148-3A4A-8EF9-61B2A259BE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CD5DB3-5115-544E-B35B-2ACE48CFBE38}"/>
              </a:ext>
            </a:extLst>
          </p:cNvPr>
          <p:cNvSpPr>
            <a:spLocks noGrp="1"/>
          </p:cNvSpPr>
          <p:nvPr>
            <p:ph type="dt" sz="half" idx="10"/>
          </p:nvPr>
        </p:nvSpPr>
        <p:spPr/>
        <p:txBody>
          <a:bodyPr/>
          <a:lstStyle/>
          <a:p>
            <a:fld id="{653575A3-DA04-AB4B-A323-86150E8D7BF0}" type="datetimeFigureOut">
              <a:rPr lang="en-US" smtClean="0"/>
              <a:t>12/2/20</a:t>
            </a:fld>
            <a:endParaRPr lang="en-US"/>
          </a:p>
        </p:txBody>
      </p:sp>
      <p:sp>
        <p:nvSpPr>
          <p:cNvPr id="8" name="Footer Placeholder 7">
            <a:extLst>
              <a:ext uri="{FF2B5EF4-FFF2-40B4-BE49-F238E27FC236}">
                <a16:creationId xmlns:a16="http://schemas.microsoft.com/office/drawing/2014/main" id="{9E21F81D-A482-674B-BFC1-84BB658DA5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3B2FC4-1951-6A4E-BE81-00E25FD39928}"/>
              </a:ext>
            </a:extLst>
          </p:cNvPr>
          <p:cNvSpPr>
            <a:spLocks noGrp="1"/>
          </p:cNvSpPr>
          <p:nvPr>
            <p:ph type="sldNum" sz="quarter" idx="12"/>
          </p:nvPr>
        </p:nvSpPr>
        <p:spPr/>
        <p:txBody>
          <a:bodyPr/>
          <a:lstStyle/>
          <a:p>
            <a:fld id="{C989A225-EFAE-7846-A7B0-E44815B533F8}" type="slidenum">
              <a:rPr lang="en-US" smtClean="0"/>
              <a:t>‹#›</a:t>
            </a:fld>
            <a:endParaRPr lang="en-US"/>
          </a:p>
        </p:txBody>
      </p:sp>
    </p:spTree>
    <p:extLst>
      <p:ext uri="{BB962C8B-B14F-4D97-AF65-F5344CB8AC3E}">
        <p14:creationId xmlns:p14="http://schemas.microsoft.com/office/powerpoint/2010/main" val="2612810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E4ED-00A1-1744-A851-92001794D1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D930F4-9A3E-1745-9B81-82C31EA274B4}"/>
              </a:ext>
            </a:extLst>
          </p:cNvPr>
          <p:cNvSpPr>
            <a:spLocks noGrp="1"/>
          </p:cNvSpPr>
          <p:nvPr>
            <p:ph type="dt" sz="half" idx="10"/>
          </p:nvPr>
        </p:nvSpPr>
        <p:spPr/>
        <p:txBody>
          <a:bodyPr/>
          <a:lstStyle/>
          <a:p>
            <a:fld id="{653575A3-DA04-AB4B-A323-86150E8D7BF0}" type="datetimeFigureOut">
              <a:rPr lang="en-US" smtClean="0"/>
              <a:t>12/2/20</a:t>
            </a:fld>
            <a:endParaRPr lang="en-US"/>
          </a:p>
        </p:txBody>
      </p:sp>
      <p:sp>
        <p:nvSpPr>
          <p:cNvPr id="4" name="Footer Placeholder 3">
            <a:extLst>
              <a:ext uri="{FF2B5EF4-FFF2-40B4-BE49-F238E27FC236}">
                <a16:creationId xmlns:a16="http://schemas.microsoft.com/office/drawing/2014/main" id="{2F31AC07-E1CD-B34F-A6AE-6640F9937D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BDB7A0-A328-8D48-AEE8-56A669E6806B}"/>
              </a:ext>
            </a:extLst>
          </p:cNvPr>
          <p:cNvSpPr>
            <a:spLocks noGrp="1"/>
          </p:cNvSpPr>
          <p:nvPr>
            <p:ph type="sldNum" sz="quarter" idx="12"/>
          </p:nvPr>
        </p:nvSpPr>
        <p:spPr/>
        <p:txBody>
          <a:bodyPr/>
          <a:lstStyle/>
          <a:p>
            <a:fld id="{C989A225-EFAE-7846-A7B0-E44815B533F8}" type="slidenum">
              <a:rPr lang="en-US" smtClean="0"/>
              <a:t>‹#›</a:t>
            </a:fld>
            <a:endParaRPr lang="en-US"/>
          </a:p>
        </p:txBody>
      </p:sp>
    </p:spTree>
    <p:extLst>
      <p:ext uri="{BB962C8B-B14F-4D97-AF65-F5344CB8AC3E}">
        <p14:creationId xmlns:p14="http://schemas.microsoft.com/office/powerpoint/2010/main" val="368629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39A6CE-835C-F247-BC16-31198C028AA6}"/>
              </a:ext>
            </a:extLst>
          </p:cNvPr>
          <p:cNvSpPr>
            <a:spLocks noGrp="1"/>
          </p:cNvSpPr>
          <p:nvPr>
            <p:ph type="dt" sz="half" idx="10"/>
          </p:nvPr>
        </p:nvSpPr>
        <p:spPr/>
        <p:txBody>
          <a:bodyPr/>
          <a:lstStyle/>
          <a:p>
            <a:fld id="{653575A3-DA04-AB4B-A323-86150E8D7BF0}" type="datetimeFigureOut">
              <a:rPr lang="en-US" smtClean="0"/>
              <a:t>12/2/20</a:t>
            </a:fld>
            <a:endParaRPr lang="en-US"/>
          </a:p>
        </p:txBody>
      </p:sp>
      <p:sp>
        <p:nvSpPr>
          <p:cNvPr id="3" name="Footer Placeholder 2">
            <a:extLst>
              <a:ext uri="{FF2B5EF4-FFF2-40B4-BE49-F238E27FC236}">
                <a16:creationId xmlns:a16="http://schemas.microsoft.com/office/drawing/2014/main" id="{67BAF055-87BD-B847-A4AD-0FC971119F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2EDE92-03BF-B947-91F3-59E515460013}"/>
              </a:ext>
            </a:extLst>
          </p:cNvPr>
          <p:cNvSpPr>
            <a:spLocks noGrp="1"/>
          </p:cNvSpPr>
          <p:nvPr>
            <p:ph type="sldNum" sz="quarter" idx="12"/>
          </p:nvPr>
        </p:nvSpPr>
        <p:spPr/>
        <p:txBody>
          <a:bodyPr/>
          <a:lstStyle/>
          <a:p>
            <a:fld id="{C989A225-EFAE-7846-A7B0-E44815B533F8}" type="slidenum">
              <a:rPr lang="en-US" smtClean="0"/>
              <a:t>‹#›</a:t>
            </a:fld>
            <a:endParaRPr lang="en-US"/>
          </a:p>
        </p:txBody>
      </p:sp>
    </p:spTree>
    <p:extLst>
      <p:ext uri="{BB962C8B-B14F-4D97-AF65-F5344CB8AC3E}">
        <p14:creationId xmlns:p14="http://schemas.microsoft.com/office/powerpoint/2010/main" val="147239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4D87A-A5EE-5F4C-9B96-F9376EBB6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4B14DC-E2D4-BA40-BE22-E17E604C6D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5A491-C479-4E46-AD8C-7D060CC5D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EBB400-C3AF-F341-B078-46D09AC30AFE}"/>
              </a:ext>
            </a:extLst>
          </p:cNvPr>
          <p:cNvSpPr>
            <a:spLocks noGrp="1"/>
          </p:cNvSpPr>
          <p:nvPr>
            <p:ph type="dt" sz="half" idx="10"/>
          </p:nvPr>
        </p:nvSpPr>
        <p:spPr/>
        <p:txBody>
          <a:bodyPr/>
          <a:lstStyle/>
          <a:p>
            <a:fld id="{653575A3-DA04-AB4B-A323-86150E8D7BF0}" type="datetimeFigureOut">
              <a:rPr lang="en-US" smtClean="0"/>
              <a:t>12/2/20</a:t>
            </a:fld>
            <a:endParaRPr lang="en-US"/>
          </a:p>
        </p:txBody>
      </p:sp>
      <p:sp>
        <p:nvSpPr>
          <p:cNvPr id="6" name="Footer Placeholder 5">
            <a:extLst>
              <a:ext uri="{FF2B5EF4-FFF2-40B4-BE49-F238E27FC236}">
                <a16:creationId xmlns:a16="http://schemas.microsoft.com/office/drawing/2014/main" id="{25F5D205-7EB0-FA4E-9C76-FF41FB9A0D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E21B21-C0A9-644D-BA1E-9C55B70F8BF9}"/>
              </a:ext>
            </a:extLst>
          </p:cNvPr>
          <p:cNvSpPr>
            <a:spLocks noGrp="1"/>
          </p:cNvSpPr>
          <p:nvPr>
            <p:ph type="sldNum" sz="quarter" idx="12"/>
          </p:nvPr>
        </p:nvSpPr>
        <p:spPr/>
        <p:txBody>
          <a:bodyPr/>
          <a:lstStyle/>
          <a:p>
            <a:fld id="{C989A225-EFAE-7846-A7B0-E44815B533F8}" type="slidenum">
              <a:rPr lang="en-US" smtClean="0"/>
              <a:t>‹#›</a:t>
            </a:fld>
            <a:endParaRPr lang="en-US"/>
          </a:p>
        </p:txBody>
      </p:sp>
    </p:spTree>
    <p:extLst>
      <p:ext uri="{BB962C8B-B14F-4D97-AF65-F5344CB8AC3E}">
        <p14:creationId xmlns:p14="http://schemas.microsoft.com/office/powerpoint/2010/main" val="330645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FDD4-9B1B-ED40-B8B7-41989D702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6384C7-45ED-404D-9A09-FB3820FF7C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D9A526-FD46-D442-8B8C-3AF4273D65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21AA50-3CD9-DE46-B7FC-1CA60572FC0A}"/>
              </a:ext>
            </a:extLst>
          </p:cNvPr>
          <p:cNvSpPr>
            <a:spLocks noGrp="1"/>
          </p:cNvSpPr>
          <p:nvPr>
            <p:ph type="dt" sz="half" idx="10"/>
          </p:nvPr>
        </p:nvSpPr>
        <p:spPr/>
        <p:txBody>
          <a:bodyPr/>
          <a:lstStyle/>
          <a:p>
            <a:fld id="{653575A3-DA04-AB4B-A323-86150E8D7BF0}" type="datetimeFigureOut">
              <a:rPr lang="en-US" smtClean="0"/>
              <a:t>12/2/20</a:t>
            </a:fld>
            <a:endParaRPr lang="en-US"/>
          </a:p>
        </p:txBody>
      </p:sp>
      <p:sp>
        <p:nvSpPr>
          <p:cNvPr id="6" name="Footer Placeholder 5">
            <a:extLst>
              <a:ext uri="{FF2B5EF4-FFF2-40B4-BE49-F238E27FC236}">
                <a16:creationId xmlns:a16="http://schemas.microsoft.com/office/drawing/2014/main" id="{6FE1F74F-0777-2840-961C-B42B645DD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A72497-9783-0A4E-B9E0-48B79E413A33}"/>
              </a:ext>
            </a:extLst>
          </p:cNvPr>
          <p:cNvSpPr>
            <a:spLocks noGrp="1"/>
          </p:cNvSpPr>
          <p:nvPr>
            <p:ph type="sldNum" sz="quarter" idx="12"/>
          </p:nvPr>
        </p:nvSpPr>
        <p:spPr/>
        <p:txBody>
          <a:bodyPr/>
          <a:lstStyle/>
          <a:p>
            <a:fld id="{C989A225-EFAE-7846-A7B0-E44815B533F8}" type="slidenum">
              <a:rPr lang="en-US" smtClean="0"/>
              <a:t>‹#›</a:t>
            </a:fld>
            <a:endParaRPr lang="en-US"/>
          </a:p>
        </p:txBody>
      </p:sp>
    </p:spTree>
    <p:extLst>
      <p:ext uri="{BB962C8B-B14F-4D97-AF65-F5344CB8AC3E}">
        <p14:creationId xmlns:p14="http://schemas.microsoft.com/office/powerpoint/2010/main" val="130396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05971-EC1D-164D-B1CE-5AB03EE097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88ED5A-8AFA-D64E-8F73-5EECCDDC7D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6E923-3F4C-F84D-8BB7-2EDF4B83D2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575A3-DA04-AB4B-A323-86150E8D7BF0}" type="datetimeFigureOut">
              <a:rPr lang="en-US" smtClean="0"/>
              <a:t>12/2/20</a:t>
            </a:fld>
            <a:endParaRPr lang="en-US"/>
          </a:p>
        </p:txBody>
      </p:sp>
      <p:sp>
        <p:nvSpPr>
          <p:cNvPr id="5" name="Footer Placeholder 4">
            <a:extLst>
              <a:ext uri="{FF2B5EF4-FFF2-40B4-BE49-F238E27FC236}">
                <a16:creationId xmlns:a16="http://schemas.microsoft.com/office/drawing/2014/main" id="{6D6AD044-02D6-DE4B-9699-50FFD7B40C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EF65BB-39E4-6B45-9B8A-621CF205B9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9A225-EFAE-7846-A7B0-E44815B533F8}" type="slidenum">
              <a:rPr lang="en-US" smtClean="0"/>
              <a:t>‹#›</a:t>
            </a:fld>
            <a:endParaRPr lang="en-US"/>
          </a:p>
        </p:txBody>
      </p:sp>
    </p:spTree>
    <p:extLst>
      <p:ext uri="{BB962C8B-B14F-4D97-AF65-F5344CB8AC3E}">
        <p14:creationId xmlns:p14="http://schemas.microsoft.com/office/powerpoint/2010/main" val="4059482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5.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2.png"/><Relationship Id="rId5" Type="http://schemas.openxmlformats.org/officeDocument/2006/relationships/image" Target="../media/image7.jpe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Free Fitness Apps For Apple Watch | Fitness and Workout">
            <a:extLst>
              <a:ext uri="{FF2B5EF4-FFF2-40B4-BE49-F238E27FC236}">
                <a16:creationId xmlns:a16="http://schemas.microsoft.com/office/drawing/2014/main" id="{30CBD2D2-A927-CA4B-AC74-D00D66C63C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 y="-30"/>
            <a:ext cx="12192000" cy="6855958"/>
          </a:xfrm>
          <a:prstGeom prst="rect">
            <a:avLst/>
          </a:prstGeom>
          <a:noFill/>
          <a:extLst>
            <a:ext uri="{909E8E84-426E-40DD-AFC4-6F175D3DCCD1}">
              <a14:hiddenFill xmlns:a14="http://schemas.microsoft.com/office/drawing/2010/main">
                <a:solidFill>
                  <a:srgbClr val="FFFFFF"/>
                </a:solidFill>
              </a14:hiddenFill>
            </a:ext>
          </a:extLst>
        </p:spPr>
      </p:pic>
      <p:sp>
        <p:nvSpPr>
          <p:cNvPr id="98" name="Freeform: Shape 97">
            <a:extLst>
              <a:ext uri="{FF2B5EF4-FFF2-40B4-BE49-F238E27FC236}">
                <a16:creationId xmlns:a16="http://schemas.microsoft.com/office/drawing/2014/main" id="{615A59BC-530D-4881-A29E-CB9EE2D49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55499" y="1073777"/>
            <a:ext cx="4994062" cy="4412648"/>
          </a:xfrm>
          <a:custGeom>
            <a:avLst/>
            <a:gdLst>
              <a:gd name="connsiteX0" fmla="*/ 1437823 w 4994062"/>
              <a:gd name="connsiteY0" fmla="*/ 0 h 4412648"/>
              <a:gd name="connsiteX1" fmla="*/ 3556238 w 4994062"/>
              <a:gd name="connsiteY1" fmla="*/ 0 h 4412648"/>
              <a:gd name="connsiteX2" fmla="*/ 3885668 w 4994062"/>
              <a:gd name="connsiteY2" fmla="*/ 191458 h 4412648"/>
              <a:gd name="connsiteX3" fmla="*/ 4942588 w 4994062"/>
              <a:gd name="connsiteY3" fmla="*/ 2019425 h 4412648"/>
              <a:gd name="connsiteX4" fmla="*/ 4942588 w 4994062"/>
              <a:gd name="connsiteY4" fmla="*/ 2393224 h 4412648"/>
              <a:gd name="connsiteX5" fmla="*/ 4550147 w 4994062"/>
              <a:gd name="connsiteY5" fmla="*/ 3071961 h 4412648"/>
              <a:gd name="connsiteX6" fmla="*/ 4549818 w 4994062"/>
              <a:gd name="connsiteY6" fmla="*/ 3072530 h 4412648"/>
              <a:gd name="connsiteX7" fmla="*/ 4539741 w 4994062"/>
              <a:gd name="connsiteY7" fmla="*/ 3072530 h 4412648"/>
              <a:gd name="connsiteX8" fmla="*/ 3588169 w 4994062"/>
              <a:gd name="connsiteY8" fmla="*/ 3072530 h 4412648"/>
              <a:gd name="connsiteX9" fmla="*/ 3432811 w 4994062"/>
              <a:gd name="connsiteY9" fmla="*/ 3158889 h 4412648"/>
              <a:gd name="connsiteX10" fmla="*/ 2889055 w 4994062"/>
              <a:gd name="connsiteY10" fmla="*/ 4089642 h 4412648"/>
              <a:gd name="connsiteX11" fmla="*/ 2889055 w 4994062"/>
              <a:gd name="connsiteY11" fmla="*/ 4268756 h 4412648"/>
              <a:gd name="connsiteX12" fmla="*/ 2957025 w 4994062"/>
              <a:gd name="connsiteY12" fmla="*/ 4385100 h 4412648"/>
              <a:gd name="connsiteX13" fmla="*/ 2973119 w 4994062"/>
              <a:gd name="connsiteY13" fmla="*/ 4412648 h 4412648"/>
              <a:gd name="connsiteX14" fmla="*/ 2913734 w 4994062"/>
              <a:gd name="connsiteY14" fmla="*/ 4412648 h 4412648"/>
              <a:gd name="connsiteX15" fmla="*/ 1437823 w 4994062"/>
              <a:gd name="connsiteY15" fmla="*/ 4412648 h 4412648"/>
              <a:gd name="connsiteX16" fmla="*/ 1112968 w 4994062"/>
              <a:gd name="connsiteY16" fmla="*/ 4221190 h 4412648"/>
              <a:gd name="connsiteX17" fmla="*/ 51474 w 4994062"/>
              <a:gd name="connsiteY17" fmla="*/ 2393224 h 4412648"/>
              <a:gd name="connsiteX18" fmla="*/ 51474 w 4994062"/>
              <a:gd name="connsiteY18" fmla="*/ 2019425 h 4412648"/>
              <a:gd name="connsiteX19" fmla="*/ 1112968 w 4994062"/>
              <a:gd name="connsiteY19" fmla="*/ 191458 h 4412648"/>
              <a:gd name="connsiteX20" fmla="*/ 1437823 w 4994062"/>
              <a:gd name="connsiteY20" fmla="*/ 0 h 44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94062" h="4412648">
                <a:moveTo>
                  <a:pt x="1437823" y="0"/>
                </a:moveTo>
                <a:cubicBezTo>
                  <a:pt x="1437823" y="0"/>
                  <a:pt x="1437823" y="0"/>
                  <a:pt x="3556238" y="0"/>
                </a:cubicBezTo>
                <a:cubicBezTo>
                  <a:pt x="3693500" y="0"/>
                  <a:pt x="3817038" y="72936"/>
                  <a:pt x="3885668" y="191458"/>
                </a:cubicBezTo>
                <a:cubicBezTo>
                  <a:pt x="3885668" y="191458"/>
                  <a:pt x="3885668" y="191458"/>
                  <a:pt x="4942588" y="2019425"/>
                </a:cubicBezTo>
                <a:cubicBezTo>
                  <a:pt x="5011220" y="2133388"/>
                  <a:pt x="5011220" y="2279261"/>
                  <a:pt x="4942588" y="2393224"/>
                </a:cubicBezTo>
                <a:cubicBezTo>
                  <a:pt x="4942588" y="2393224"/>
                  <a:pt x="4942588" y="2393224"/>
                  <a:pt x="4550147" y="3071961"/>
                </a:cubicBezTo>
                <a:lnTo>
                  <a:pt x="4549818" y="3072530"/>
                </a:lnTo>
                <a:lnTo>
                  <a:pt x="4539741" y="3072530"/>
                </a:lnTo>
                <a:cubicBezTo>
                  <a:pt x="4403802" y="3072530"/>
                  <a:pt x="4131924" y="3072530"/>
                  <a:pt x="3588169" y="3072530"/>
                </a:cubicBezTo>
                <a:cubicBezTo>
                  <a:pt x="3529910" y="3072530"/>
                  <a:pt x="3458704" y="3110912"/>
                  <a:pt x="3432811" y="3158889"/>
                </a:cubicBezTo>
                <a:cubicBezTo>
                  <a:pt x="3432811" y="3158889"/>
                  <a:pt x="3432811" y="3158889"/>
                  <a:pt x="2889055" y="4089642"/>
                </a:cubicBezTo>
                <a:cubicBezTo>
                  <a:pt x="2859925" y="4140817"/>
                  <a:pt x="2859925" y="4217580"/>
                  <a:pt x="2889055" y="4268756"/>
                </a:cubicBezTo>
                <a:cubicBezTo>
                  <a:pt x="2889055" y="4268756"/>
                  <a:pt x="2889055" y="4268756"/>
                  <a:pt x="2957025" y="4385100"/>
                </a:cubicBezTo>
                <a:lnTo>
                  <a:pt x="2973119" y="4412648"/>
                </a:lnTo>
                <a:lnTo>
                  <a:pt x="2913734" y="4412648"/>
                </a:lnTo>
                <a:cubicBezTo>
                  <a:pt x="2599952" y="4412648"/>
                  <a:pt x="2132928" y="4412648"/>
                  <a:pt x="1437823" y="4412648"/>
                </a:cubicBezTo>
                <a:cubicBezTo>
                  <a:pt x="1305136" y="4412648"/>
                  <a:pt x="1177025" y="4339712"/>
                  <a:pt x="1112968" y="4221190"/>
                </a:cubicBezTo>
                <a:cubicBezTo>
                  <a:pt x="1112968" y="4221190"/>
                  <a:pt x="1112968" y="4221190"/>
                  <a:pt x="51474" y="2393224"/>
                </a:cubicBezTo>
                <a:cubicBezTo>
                  <a:pt x="-17158" y="2279261"/>
                  <a:pt x="-17158" y="2133388"/>
                  <a:pt x="51474" y="2019425"/>
                </a:cubicBezTo>
                <a:cubicBezTo>
                  <a:pt x="51474" y="2019425"/>
                  <a:pt x="51474" y="2019425"/>
                  <a:pt x="1112968" y="191458"/>
                </a:cubicBezTo>
                <a:cubicBezTo>
                  <a:pt x="1177025" y="72936"/>
                  <a:pt x="1305136" y="0"/>
                  <a:pt x="143782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6" name="TextBox 5">
            <a:extLst>
              <a:ext uri="{FF2B5EF4-FFF2-40B4-BE49-F238E27FC236}">
                <a16:creationId xmlns:a16="http://schemas.microsoft.com/office/drawing/2014/main" id="{2F899C2F-74A2-774A-9D75-8E1159770C08}"/>
              </a:ext>
            </a:extLst>
          </p:cNvPr>
          <p:cNvSpPr txBox="1"/>
          <p:nvPr/>
        </p:nvSpPr>
        <p:spPr>
          <a:xfrm>
            <a:off x="6204097" y="1874520"/>
            <a:ext cx="3447288" cy="179222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dirty="0">
                <a:solidFill>
                  <a:schemeClr val="bg1"/>
                </a:solidFill>
                <a:latin typeface="+mj-lt"/>
                <a:ea typeface="+mj-ea"/>
                <a:cs typeface="+mj-cs"/>
              </a:rPr>
              <a:t>FITNESS BIT </a:t>
            </a:r>
          </a:p>
        </p:txBody>
      </p:sp>
      <p:sp>
        <p:nvSpPr>
          <p:cNvPr id="100" name="Freeform: Shape 99">
            <a:extLst>
              <a:ext uri="{FF2B5EF4-FFF2-40B4-BE49-F238E27FC236}">
                <a16:creationId xmlns:a16="http://schemas.microsoft.com/office/drawing/2014/main" id="{25E816B0-A826-4F6C-B444-91E42AB2A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8131" y="1127731"/>
            <a:ext cx="2143461" cy="1877400"/>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rgbClr val="FFFFFF"/>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0725A414-681F-504C-BF4E-F7451A282F77}"/>
              </a:ext>
            </a:extLst>
          </p:cNvPr>
          <p:cNvPicPr>
            <a:picLocks noChangeAspect="1"/>
          </p:cNvPicPr>
          <p:nvPr/>
        </p:nvPicPr>
        <p:blipFill rotWithShape="1">
          <a:blip r:embed="rId3"/>
          <a:srcRect t="2329" r="2" b="83"/>
          <a:stretch/>
        </p:blipFill>
        <p:spPr>
          <a:xfrm>
            <a:off x="9905083" y="1212647"/>
            <a:ext cx="1949559" cy="1707568"/>
          </a:xfrm>
          <a:custGeom>
            <a:avLst/>
            <a:gdLst/>
            <a:ahLst/>
            <a:cxnLst/>
            <a:rect l="l" t="t" r="r" b="b"/>
            <a:pathLst>
              <a:path w="1949559" h="1707568">
                <a:moveTo>
                  <a:pt x="556214" y="0"/>
                </a:moveTo>
                <a:cubicBezTo>
                  <a:pt x="1395218" y="0"/>
                  <a:pt x="1395218" y="0"/>
                  <a:pt x="1395218" y="0"/>
                </a:cubicBezTo>
                <a:cubicBezTo>
                  <a:pt x="1437667" y="0"/>
                  <a:pt x="1492603" y="29611"/>
                  <a:pt x="1515075" y="66625"/>
                </a:cubicBezTo>
                <a:cubicBezTo>
                  <a:pt x="1934577" y="784692"/>
                  <a:pt x="1934577" y="784692"/>
                  <a:pt x="1934577" y="784692"/>
                </a:cubicBezTo>
                <a:cubicBezTo>
                  <a:pt x="1954553" y="824174"/>
                  <a:pt x="1954553" y="883396"/>
                  <a:pt x="1934577" y="922877"/>
                </a:cubicBezTo>
                <a:cubicBezTo>
                  <a:pt x="1515075" y="1640944"/>
                  <a:pt x="1515075" y="1640944"/>
                  <a:pt x="1515075" y="1640944"/>
                </a:cubicBezTo>
                <a:cubicBezTo>
                  <a:pt x="1492603" y="1677958"/>
                  <a:pt x="1437667" y="1707568"/>
                  <a:pt x="1395218" y="1707568"/>
                </a:cubicBezTo>
                <a:lnTo>
                  <a:pt x="556214" y="1707568"/>
                </a:lnTo>
                <a:cubicBezTo>
                  <a:pt x="511268" y="1707568"/>
                  <a:pt x="456334" y="1677958"/>
                  <a:pt x="436357" y="1640944"/>
                </a:cubicBezTo>
                <a:cubicBezTo>
                  <a:pt x="16856" y="922877"/>
                  <a:pt x="16856" y="922877"/>
                  <a:pt x="16856" y="922877"/>
                </a:cubicBezTo>
                <a:cubicBezTo>
                  <a:pt x="-5618" y="883396"/>
                  <a:pt x="-5618" y="824174"/>
                  <a:pt x="16856" y="784692"/>
                </a:cubicBezTo>
                <a:cubicBezTo>
                  <a:pt x="436357" y="66625"/>
                  <a:pt x="436357" y="66625"/>
                  <a:pt x="436357" y="66625"/>
                </a:cubicBezTo>
                <a:cubicBezTo>
                  <a:pt x="456334" y="29611"/>
                  <a:pt x="511268" y="0"/>
                  <a:pt x="556214" y="0"/>
                </a:cubicBezTo>
                <a:close/>
              </a:path>
            </a:pathLst>
          </a:custGeom>
        </p:spPr>
      </p:pic>
      <p:sp>
        <p:nvSpPr>
          <p:cNvPr id="102" name="Freeform: Shape 101">
            <a:extLst>
              <a:ext uri="{FF2B5EF4-FFF2-40B4-BE49-F238E27FC236}">
                <a16:creationId xmlns:a16="http://schemas.microsoft.com/office/drawing/2014/main" id="{89E7A3B0-8177-473E-B1D0-59D0661DC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2706" y="4146804"/>
            <a:ext cx="2527006" cy="221333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rgbClr val="FFFFFF"/>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AE290ACB-60BD-A644-A35C-072162B23CDA}"/>
              </a:ext>
            </a:extLst>
          </p:cNvPr>
          <p:cNvPicPr>
            <a:picLocks noChangeAspect="1"/>
          </p:cNvPicPr>
          <p:nvPr/>
        </p:nvPicPr>
        <p:blipFill rotWithShape="1">
          <a:blip r:embed="rId4"/>
          <a:srcRect t="23579" r="5" b="5"/>
          <a:stretch/>
        </p:blipFill>
        <p:spPr>
          <a:xfrm>
            <a:off x="8237005" y="4246417"/>
            <a:ext cx="2298408" cy="2013116"/>
          </a:xfrm>
          <a:custGeom>
            <a:avLst/>
            <a:gdLst/>
            <a:ahLst/>
            <a:cxnLst/>
            <a:rect l="l" t="t" r="r" b="b"/>
            <a:pathLst>
              <a:path w="2298408" h="2013116">
                <a:moveTo>
                  <a:pt x="655742" y="0"/>
                </a:moveTo>
                <a:cubicBezTo>
                  <a:pt x="1644875" y="0"/>
                  <a:pt x="1644875" y="0"/>
                  <a:pt x="1644875" y="0"/>
                </a:cubicBezTo>
                <a:cubicBezTo>
                  <a:pt x="1694920" y="0"/>
                  <a:pt x="1759685" y="34910"/>
                  <a:pt x="1786179" y="78547"/>
                </a:cubicBezTo>
                <a:cubicBezTo>
                  <a:pt x="2280745" y="925103"/>
                  <a:pt x="2280745" y="925103"/>
                  <a:pt x="2280745" y="925103"/>
                </a:cubicBezTo>
                <a:cubicBezTo>
                  <a:pt x="2304296" y="971649"/>
                  <a:pt x="2304296" y="1041468"/>
                  <a:pt x="2280745" y="1088014"/>
                </a:cubicBezTo>
                <a:cubicBezTo>
                  <a:pt x="1786179" y="1934570"/>
                  <a:pt x="1786179" y="1934570"/>
                  <a:pt x="1786179" y="1934570"/>
                </a:cubicBezTo>
                <a:cubicBezTo>
                  <a:pt x="1759685" y="1978207"/>
                  <a:pt x="1694920" y="2013116"/>
                  <a:pt x="1644875" y="2013116"/>
                </a:cubicBezTo>
                <a:lnTo>
                  <a:pt x="655742" y="2013116"/>
                </a:lnTo>
                <a:cubicBezTo>
                  <a:pt x="602753" y="2013116"/>
                  <a:pt x="537989" y="1978207"/>
                  <a:pt x="514438" y="1934570"/>
                </a:cubicBezTo>
                <a:cubicBezTo>
                  <a:pt x="19872" y="1088014"/>
                  <a:pt x="19872" y="1088014"/>
                  <a:pt x="19872" y="1088014"/>
                </a:cubicBezTo>
                <a:cubicBezTo>
                  <a:pt x="-6623" y="1041468"/>
                  <a:pt x="-6623" y="971649"/>
                  <a:pt x="19872" y="925103"/>
                </a:cubicBezTo>
                <a:cubicBezTo>
                  <a:pt x="514438" y="78547"/>
                  <a:pt x="514438" y="78547"/>
                  <a:pt x="514438" y="78547"/>
                </a:cubicBezTo>
                <a:cubicBezTo>
                  <a:pt x="537989" y="34910"/>
                  <a:pt x="602753" y="0"/>
                  <a:pt x="655742" y="0"/>
                </a:cubicBezTo>
                <a:close/>
              </a:path>
            </a:pathLst>
          </a:custGeom>
        </p:spPr>
      </p:pic>
    </p:spTree>
    <p:extLst>
      <p:ext uri="{BB962C8B-B14F-4D97-AF65-F5344CB8AC3E}">
        <p14:creationId xmlns:p14="http://schemas.microsoft.com/office/powerpoint/2010/main" val="797807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A953886-037A-B74E-AAF2-5F44A2996C9F}"/>
              </a:ext>
            </a:extLst>
          </p:cNvPr>
          <p:cNvSpPr>
            <a:spLocks noGrp="1"/>
          </p:cNvSpPr>
          <p:nvPr>
            <p:ph type="title"/>
          </p:nvPr>
        </p:nvSpPr>
        <p:spPr>
          <a:xfrm>
            <a:off x="838200" y="365125"/>
            <a:ext cx="5387502" cy="1325563"/>
          </a:xfrm>
        </p:spPr>
        <p:txBody>
          <a:bodyPr>
            <a:normAutofit/>
          </a:bodyPr>
          <a:lstStyle/>
          <a:p>
            <a:r>
              <a:rPr lang="en-US" err="1"/>
              <a:t>BlockData</a:t>
            </a:r>
            <a:endParaRPr lang="en-US"/>
          </a:p>
        </p:txBody>
      </p:sp>
      <p:sp>
        <p:nvSpPr>
          <p:cNvPr id="3" name="Content Placeholder 2">
            <a:extLst>
              <a:ext uri="{FF2B5EF4-FFF2-40B4-BE49-F238E27FC236}">
                <a16:creationId xmlns:a16="http://schemas.microsoft.com/office/drawing/2014/main" id="{96720FF4-8704-844E-8AB2-108461E70FC5}"/>
              </a:ext>
            </a:extLst>
          </p:cNvPr>
          <p:cNvSpPr>
            <a:spLocks noGrp="1"/>
          </p:cNvSpPr>
          <p:nvPr>
            <p:ph idx="1"/>
          </p:nvPr>
        </p:nvSpPr>
        <p:spPr>
          <a:xfrm>
            <a:off x="838200" y="1825625"/>
            <a:ext cx="5387502" cy="4351338"/>
          </a:xfrm>
        </p:spPr>
        <p:txBody>
          <a:bodyPr>
            <a:normAutofit fontScale="92500" lnSpcReduction="10000"/>
          </a:bodyPr>
          <a:lstStyle/>
          <a:p>
            <a:r>
              <a:rPr lang="en-US" sz="1800" dirty="0"/>
              <a:t>Customers:</a:t>
            </a:r>
          </a:p>
          <a:p>
            <a:pPr lvl="1"/>
            <a:r>
              <a:rPr lang="en-US" sz="1800" dirty="0"/>
              <a:t>Basic data ( Age, Sex, Height and Weight)</a:t>
            </a:r>
          </a:p>
          <a:p>
            <a:pPr lvl="1"/>
            <a:r>
              <a:rPr lang="en-US" sz="1800" dirty="0"/>
              <a:t>Exercise data (Time, Sets, Actions)</a:t>
            </a:r>
          </a:p>
          <a:p>
            <a:pPr lvl="1"/>
            <a:r>
              <a:rPr lang="en-US" sz="1800" dirty="0"/>
              <a:t>Heart Rate</a:t>
            </a:r>
          </a:p>
          <a:p>
            <a:pPr lvl="1"/>
            <a:r>
              <a:rPr lang="en-US" sz="1800" dirty="0"/>
              <a:t>Oxygen saturation</a:t>
            </a:r>
          </a:p>
          <a:p>
            <a:pPr lvl="1"/>
            <a:r>
              <a:rPr lang="en-US" sz="1800" dirty="0"/>
              <a:t>Training Program</a:t>
            </a:r>
          </a:p>
          <a:p>
            <a:pPr lvl="1"/>
            <a:endParaRPr lang="en-US" sz="1800" dirty="0"/>
          </a:p>
          <a:p>
            <a:r>
              <a:rPr lang="en-US" sz="1800" dirty="0"/>
              <a:t>Trainers/Coaches:</a:t>
            </a:r>
          </a:p>
          <a:p>
            <a:pPr lvl="1"/>
            <a:r>
              <a:rPr lang="en-US" sz="1800" dirty="0"/>
              <a:t>Professional major</a:t>
            </a:r>
          </a:p>
          <a:p>
            <a:pPr lvl="1"/>
            <a:r>
              <a:rPr lang="en-US" sz="1800" dirty="0"/>
              <a:t>Training program</a:t>
            </a:r>
          </a:p>
          <a:p>
            <a:pPr lvl="1"/>
            <a:endParaRPr lang="en-US" sz="1800" dirty="0"/>
          </a:p>
          <a:p>
            <a:r>
              <a:rPr lang="en-US" sz="1800" dirty="0"/>
              <a:t>Manufacturer/Supplement</a:t>
            </a:r>
          </a:p>
          <a:p>
            <a:pPr lvl="1"/>
            <a:r>
              <a:rPr lang="en-US" sz="1800" dirty="0"/>
              <a:t>Training equipment</a:t>
            </a:r>
          </a:p>
          <a:p>
            <a:pPr lvl="1"/>
            <a:r>
              <a:rPr lang="en-US" sz="1800" dirty="0"/>
              <a:t>Protein Powder</a:t>
            </a:r>
          </a:p>
          <a:p>
            <a:pPr lvl="1"/>
            <a:r>
              <a:rPr lang="en-US" sz="1800" dirty="0"/>
              <a:t>Diet meals</a:t>
            </a:r>
          </a:p>
          <a:p>
            <a:pPr lvl="1"/>
            <a:endParaRPr lang="en-US" sz="1800" dirty="0"/>
          </a:p>
          <a:p>
            <a:pPr lvl="1"/>
            <a:endParaRPr lang="en-US" sz="1800" dirty="0"/>
          </a:p>
          <a:p>
            <a:pPr lvl="2"/>
            <a:endParaRPr lang="en-US" sz="1800" dirty="0"/>
          </a:p>
          <a:p>
            <a:endParaRPr lang="en-US" sz="1800" dirty="0"/>
          </a:p>
        </p:txBody>
      </p:sp>
      <p:pic>
        <p:nvPicPr>
          <p:cNvPr id="11" name="Picture 10" descr="Text&#10;&#10;Description automatically generated">
            <a:extLst>
              <a:ext uri="{FF2B5EF4-FFF2-40B4-BE49-F238E27FC236}">
                <a16:creationId xmlns:a16="http://schemas.microsoft.com/office/drawing/2014/main" id="{C1CBF793-D1F1-4640-AF2E-25B4DF043DE8}"/>
              </a:ext>
            </a:extLst>
          </p:cNvPr>
          <p:cNvPicPr>
            <a:picLocks noChangeAspect="1"/>
          </p:cNvPicPr>
          <p:nvPr/>
        </p:nvPicPr>
        <p:blipFill rotWithShape="1">
          <a:blip r:embed="rId2"/>
          <a:srcRect l="4348" r="5773"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21" name="Oval 20">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Arc 22">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118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A953886-037A-B74E-AAF2-5F44A2996C9F}"/>
              </a:ext>
            </a:extLst>
          </p:cNvPr>
          <p:cNvSpPr>
            <a:spLocks noGrp="1"/>
          </p:cNvSpPr>
          <p:nvPr>
            <p:ph type="title"/>
          </p:nvPr>
        </p:nvSpPr>
        <p:spPr>
          <a:xfrm>
            <a:off x="838200" y="365125"/>
            <a:ext cx="5393361" cy="1325563"/>
          </a:xfrm>
        </p:spPr>
        <p:txBody>
          <a:bodyPr>
            <a:normAutofit/>
          </a:bodyPr>
          <a:lstStyle/>
          <a:p>
            <a:r>
              <a:rPr lang="en-US" err="1"/>
              <a:t>BlockData</a:t>
            </a:r>
            <a:endParaRPr lang="en-US"/>
          </a:p>
        </p:txBody>
      </p:sp>
      <p:sp>
        <p:nvSpPr>
          <p:cNvPr id="3" name="Content Placeholder 2">
            <a:extLst>
              <a:ext uri="{FF2B5EF4-FFF2-40B4-BE49-F238E27FC236}">
                <a16:creationId xmlns:a16="http://schemas.microsoft.com/office/drawing/2014/main" id="{96720FF4-8704-844E-8AB2-108461E70FC5}"/>
              </a:ext>
            </a:extLst>
          </p:cNvPr>
          <p:cNvSpPr>
            <a:spLocks noGrp="1"/>
          </p:cNvSpPr>
          <p:nvPr>
            <p:ph idx="1"/>
          </p:nvPr>
        </p:nvSpPr>
        <p:spPr>
          <a:xfrm>
            <a:off x="838200" y="1825625"/>
            <a:ext cx="5393361" cy="4351338"/>
          </a:xfrm>
        </p:spPr>
        <p:txBody>
          <a:bodyPr>
            <a:normAutofit/>
          </a:bodyPr>
          <a:lstStyle/>
          <a:p>
            <a:r>
              <a:rPr lang="en-US" sz="1800" dirty="0"/>
              <a:t>Training program</a:t>
            </a:r>
          </a:p>
          <a:p>
            <a:pPr lvl="1"/>
            <a:r>
              <a:rPr lang="en-US" sz="1800" dirty="0"/>
              <a:t>Title</a:t>
            </a:r>
          </a:p>
          <a:p>
            <a:pPr lvl="1"/>
            <a:r>
              <a:rPr lang="en-US" sz="1800" dirty="0"/>
              <a:t>Trainer</a:t>
            </a:r>
          </a:p>
          <a:p>
            <a:pPr lvl="1"/>
            <a:r>
              <a:rPr lang="en-US" sz="1800" dirty="0"/>
              <a:t>Trainee</a:t>
            </a:r>
          </a:p>
          <a:p>
            <a:pPr lvl="1"/>
            <a:r>
              <a:rPr lang="en-US" sz="1800" dirty="0"/>
              <a:t>Time</a:t>
            </a:r>
          </a:p>
          <a:p>
            <a:pPr lvl="1"/>
            <a:r>
              <a:rPr lang="en-US" sz="1800" dirty="0"/>
              <a:t>Tokens </a:t>
            </a:r>
          </a:p>
          <a:p>
            <a:pPr lvl="1"/>
            <a:endParaRPr lang="en-US" sz="1800" dirty="0"/>
          </a:p>
          <a:p>
            <a:r>
              <a:rPr lang="en-US" sz="1800" dirty="0"/>
              <a:t>Contract</a:t>
            </a:r>
          </a:p>
          <a:p>
            <a:pPr lvl="1"/>
            <a:r>
              <a:rPr lang="en-US" sz="1800" dirty="0"/>
              <a:t>Items </a:t>
            </a:r>
          </a:p>
          <a:p>
            <a:pPr lvl="1"/>
            <a:r>
              <a:rPr lang="en-US" sz="1800" dirty="0"/>
              <a:t>Customer / Trainer</a:t>
            </a:r>
          </a:p>
          <a:p>
            <a:pPr lvl="1"/>
            <a:r>
              <a:rPr lang="en-US" sz="1800" dirty="0"/>
              <a:t>Manufacturer / Supplement</a:t>
            </a:r>
          </a:p>
          <a:p>
            <a:pPr lvl="1"/>
            <a:r>
              <a:rPr lang="en-US" sz="1800" dirty="0"/>
              <a:t>Shipment info</a:t>
            </a:r>
          </a:p>
          <a:p>
            <a:pPr lvl="1"/>
            <a:endParaRPr lang="en-US" sz="1800" dirty="0"/>
          </a:p>
          <a:p>
            <a:pPr lvl="1"/>
            <a:endParaRPr lang="en-US" sz="1800" dirty="0"/>
          </a:p>
          <a:p>
            <a:pPr lvl="2"/>
            <a:endParaRPr lang="en-US" sz="1800" dirty="0"/>
          </a:p>
          <a:p>
            <a:endParaRPr lang="en-US" sz="1800" dirty="0"/>
          </a:p>
        </p:txBody>
      </p:sp>
      <p:pic>
        <p:nvPicPr>
          <p:cNvPr id="9" name="Picture 8" descr="Text&#10;&#10;Description automatically generated">
            <a:extLst>
              <a:ext uri="{FF2B5EF4-FFF2-40B4-BE49-F238E27FC236}">
                <a16:creationId xmlns:a16="http://schemas.microsoft.com/office/drawing/2014/main" id="{F7C55F67-E450-154E-8963-12071365F5D5}"/>
              </a:ext>
            </a:extLst>
          </p:cNvPr>
          <p:cNvPicPr>
            <a:picLocks noChangeAspect="1"/>
          </p:cNvPicPr>
          <p:nvPr/>
        </p:nvPicPr>
        <p:blipFill rotWithShape="1">
          <a:blip r:embed="rId2"/>
          <a:srcRect l="4414" r="5836"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1" name="Arc 20">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Oval 22">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745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A410DB7B-B76A-EE4E-BE6E-765A92E864C3}"/>
              </a:ext>
            </a:extLst>
          </p:cNvPr>
          <p:cNvSpPr txBox="1"/>
          <p:nvPr/>
        </p:nvSpPr>
        <p:spPr>
          <a:xfrm>
            <a:off x="838201" y="365125"/>
            <a:ext cx="539336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dirty="0">
                <a:latin typeface="+mj-lt"/>
                <a:ea typeface="+mj-ea"/>
                <a:cs typeface="+mj-cs"/>
              </a:rPr>
              <a:t>Data Privacy and Security </a:t>
            </a:r>
          </a:p>
        </p:txBody>
      </p:sp>
      <p:sp>
        <p:nvSpPr>
          <p:cNvPr id="13" name="Freeform: Shape 12">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EE706B40-C4A3-C94C-BEDC-FDB6A3B830B2}"/>
              </a:ext>
            </a:extLst>
          </p:cNvPr>
          <p:cNvSpPr txBox="1"/>
          <p:nvPr/>
        </p:nvSpPr>
        <p:spPr>
          <a:xfrm>
            <a:off x="838200" y="1825625"/>
            <a:ext cx="5711818" cy="4667250"/>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dirty="0"/>
              <a:t>In contrast to extensive use of smartphones , fitness and health applications, it has become most eminent to track daily workouts, calories burnt, keeping a track of workout routines </a:t>
            </a:r>
            <a:r>
              <a:rPr lang="en-US" dirty="0" err="1"/>
              <a:t>etc</a:t>
            </a: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err="1"/>
              <a:t>Fitnessbit</a:t>
            </a:r>
            <a:r>
              <a:rPr lang="en-US" dirty="0"/>
              <a:t> is built on an encrypted blockchain network that activates privacy and security with each and every transaction</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We offer a strong privacy policy </a:t>
            </a:r>
            <a:r>
              <a:rPr lang="en-US" dirty="0" err="1"/>
              <a:t>i.e</a:t>
            </a:r>
            <a:r>
              <a:rPr lang="en-US" dirty="0"/>
              <a:t>, 100% GDPR complaint</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As all the data is stored on Blockchain Network, </a:t>
            </a:r>
            <a:r>
              <a:rPr lang="en-US" dirty="0" err="1"/>
              <a:t>Fitnessbit</a:t>
            </a:r>
            <a:r>
              <a:rPr lang="en-US" dirty="0"/>
              <a:t> will not store any user data and hence users will have full </a:t>
            </a:r>
            <a:r>
              <a:rPr lang="en-US" dirty="0" err="1"/>
              <a:t>priv</a:t>
            </a:r>
            <a:r>
              <a:rPr lang="en-US" dirty="0"/>
              <a:t>/control over their health information</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err="1"/>
              <a:t>Fitnessbit</a:t>
            </a:r>
            <a:r>
              <a:rPr lang="en-US" dirty="0"/>
              <a:t> also prohibits the sale of User data to any third party</a:t>
            </a:r>
          </a:p>
        </p:txBody>
      </p:sp>
      <p:sp>
        <p:nvSpPr>
          <p:cNvPr id="15" name="Oval 14">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6" name="Picture 5" descr="Text&#10;&#10;Description automatically generated">
            <a:extLst>
              <a:ext uri="{FF2B5EF4-FFF2-40B4-BE49-F238E27FC236}">
                <a16:creationId xmlns:a16="http://schemas.microsoft.com/office/drawing/2014/main" id="{84AEAD14-BC29-0441-9D83-BBB78D412745}"/>
              </a:ext>
            </a:extLst>
          </p:cNvPr>
          <p:cNvPicPr>
            <a:picLocks noChangeAspect="1"/>
          </p:cNvPicPr>
          <p:nvPr/>
        </p:nvPicPr>
        <p:blipFill rotWithShape="1">
          <a:blip r:embed="rId2"/>
          <a:srcRect l="4414" r="5834" b="-2"/>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9" name="Freeform: Shape 18">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1" name="Straight Connector 20">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657918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13098-B208-4E49-BE45-289929114B3A}"/>
              </a:ext>
            </a:extLst>
          </p:cNvPr>
          <p:cNvSpPr>
            <a:spLocks noGrp="1"/>
          </p:cNvSpPr>
          <p:nvPr>
            <p:ph type="title"/>
          </p:nvPr>
        </p:nvSpPr>
        <p:spPr/>
        <p:txBody>
          <a:bodyPr/>
          <a:lstStyle/>
          <a:p>
            <a:r>
              <a:rPr lang="en-US" dirty="0"/>
              <a:t>Funding Strategy</a:t>
            </a:r>
          </a:p>
        </p:txBody>
      </p:sp>
      <p:sp>
        <p:nvSpPr>
          <p:cNvPr id="3" name="Content Placeholder 2">
            <a:extLst>
              <a:ext uri="{FF2B5EF4-FFF2-40B4-BE49-F238E27FC236}">
                <a16:creationId xmlns:a16="http://schemas.microsoft.com/office/drawing/2014/main" id="{FBCA1010-1721-1A45-8055-C5E32A878A1C}"/>
              </a:ext>
            </a:extLst>
          </p:cNvPr>
          <p:cNvSpPr>
            <a:spLocks noGrp="1"/>
          </p:cNvSpPr>
          <p:nvPr>
            <p:ph idx="1"/>
          </p:nvPr>
        </p:nvSpPr>
        <p:spPr/>
        <p:txBody>
          <a:bodyPr/>
          <a:lstStyle/>
          <a:p>
            <a:r>
              <a:rPr lang="en-US" dirty="0"/>
              <a:t>Hedge fund</a:t>
            </a:r>
          </a:p>
          <a:p>
            <a:r>
              <a:rPr lang="en-US" dirty="0"/>
              <a:t>Banks</a:t>
            </a:r>
          </a:p>
          <a:p>
            <a:endParaRPr lang="en-US" dirty="0"/>
          </a:p>
        </p:txBody>
      </p:sp>
      <p:pic>
        <p:nvPicPr>
          <p:cNvPr id="4" name="Picture 3">
            <a:extLst>
              <a:ext uri="{FF2B5EF4-FFF2-40B4-BE49-F238E27FC236}">
                <a16:creationId xmlns:a16="http://schemas.microsoft.com/office/drawing/2014/main" id="{48F9B21D-3965-6945-87DE-B85F8EFE7C68}"/>
              </a:ext>
            </a:extLst>
          </p:cNvPr>
          <p:cNvPicPr>
            <a:picLocks noChangeAspect="1"/>
          </p:cNvPicPr>
          <p:nvPr/>
        </p:nvPicPr>
        <p:blipFill rotWithShape="1">
          <a:blip r:embed="rId2"/>
          <a:srcRect l="2996" r="4420" b="1"/>
          <a:stretch/>
        </p:blipFill>
        <p:spPr>
          <a:xfrm>
            <a:off x="10727539" y="51795"/>
            <a:ext cx="1400782" cy="1357893"/>
          </a:xfrm>
          <a:prstGeom prst="rect">
            <a:avLst/>
          </a:prstGeom>
        </p:spPr>
      </p:pic>
      <p:graphicFrame>
        <p:nvGraphicFramePr>
          <p:cNvPr id="7" name="Chart 6">
            <a:extLst>
              <a:ext uri="{FF2B5EF4-FFF2-40B4-BE49-F238E27FC236}">
                <a16:creationId xmlns:a16="http://schemas.microsoft.com/office/drawing/2014/main" id="{51A6082D-354B-3A4F-9559-9DE4EEC62928}"/>
              </a:ext>
            </a:extLst>
          </p:cNvPr>
          <p:cNvGraphicFramePr/>
          <p:nvPr>
            <p:extLst>
              <p:ext uri="{D42A27DB-BD31-4B8C-83A1-F6EECF244321}">
                <p14:modId xmlns:p14="http://schemas.microsoft.com/office/powerpoint/2010/main" val="4022791820"/>
              </p:ext>
            </p:extLst>
          </p:nvPr>
        </p:nvGraphicFramePr>
        <p:xfrm>
          <a:off x="5167744" y="719666"/>
          <a:ext cx="6567056" cy="5773209"/>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177CC27D-D619-C742-B796-C161F28B305F}"/>
                  </a:ext>
                </a:extLst>
              </p14:cNvPr>
              <p14:cNvContentPartPr/>
              <p14:nvPr/>
            </p14:nvContentPartPr>
            <p14:xfrm>
              <a:off x="5083887" y="4353676"/>
              <a:ext cx="360" cy="360"/>
            </p14:xfrm>
          </p:contentPart>
        </mc:Choice>
        <mc:Fallback xmlns="">
          <p:pic>
            <p:nvPicPr>
              <p:cNvPr id="8" name="Ink 7">
                <a:extLst>
                  <a:ext uri="{FF2B5EF4-FFF2-40B4-BE49-F238E27FC236}">
                    <a16:creationId xmlns:a16="http://schemas.microsoft.com/office/drawing/2014/main" id="{177CC27D-D619-C742-B796-C161F28B305F}"/>
                  </a:ext>
                </a:extLst>
              </p:cNvPr>
              <p:cNvPicPr/>
              <p:nvPr/>
            </p:nvPicPr>
            <p:blipFill>
              <a:blip r:embed="rId5"/>
              <a:stretch>
                <a:fillRect/>
              </a:stretch>
            </p:blipFill>
            <p:spPr>
              <a:xfrm>
                <a:off x="5075247" y="434503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5FB40452-AB19-2B42-895E-D084C3156300}"/>
                  </a:ext>
                </a:extLst>
              </p14:cNvPr>
              <p14:cNvContentPartPr/>
              <p14:nvPr/>
            </p14:nvContentPartPr>
            <p14:xfrm>
              <a:off x="2233767" y="2313556"/>
              <a:ext cx="360" cy="12960"/>
            </p14:xfrm>
          </p:contentPart>
        </mc:Choice>
        <mc:Fallback xmlns="">
          <p:pic>
            <p:nvPicPr>
              <p:cNvPr id="10" name="Ink 9">
                <a:extLst>
                  <a:ext uri="{FF2B5EF4-FFF2-40B4-BE49-F238E27FC236}">
                    <a16:creationId xmlns:a16="http://schemas.microsoft.com/office/drawing/2014/main" id="{5FB40452-AB19-2B42-895E-D084C3156300}"/>
                  </a:ext>
                </a:extLst>
              </p:cNvPr>
              <p:cNvPicPr/>
              <p:nvPr/>
            </p:nvPicPr>
            <p:blipFill>
              <a:blip r:embed="rId7"/>
              <a:stretch>
                <a:fillRect/>
              </a:stretch>
            </p:blipFill>
            <p:spPr>
              <a:xfrm>
                <a:off x="2225127" y="2304916"/>
                <a:ext cx="18000" cy="30600"/>
              </a:xfrm>
              <a:prstGeom prst="rect">
                <a:avLst/>
              </a:prstGeom>
            </p:spPr>
          </p:pic>
        </mc:Fallback>
      </mc:AlternateContent>
    </p:spTree>
    <p:extLst>
      <p:ext uri="{BB962C8B-B14F-4D97-AF65-F5344CB8AC3E}">
        <p14:creationId xmlns:p14="http://schemas.microsoft.com/office/powerpoint/2010/main" val="2238185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E81DB8-0551-2D49-8EA6-5F24B13FB271}"/>
              </a:ext>
            </a:extLst>
          </p:cNvPr>
          <p:cNvSpPr>
            <a:spLocks noGrp="1"/>
          </p:cNvSpPr>
          <p:nvPr>
            <p:ph type="title"/>
          </p:nvPr>
        </p:nvSpPr>
        <p:spPr>
          <a:xfrm>
            <a:off x="223277" y="164673"/>
            <a:ext cx="5437654" cy="1206810"/>
          </a:xfrm>
        </p:spPr>
        <p:txBody>
          <a:bodyPr vert="horz" lIns="91440" tIns="45720" rIns="91440" bIns="45720" rtlCol="0" anchor="ctr">
            <a:normAutofit/>
          </a:bodyPr>
          <a:lstStyle/>
          <a:p>
            <a:r>
              <a:rPr lang="en-US" b="1" dirty="0"/>
              <a:t>Description</a:t>
            </a:r>
          </a:p>
        </p:txBody>
      </p:sp>
      <p:sp>
        <p:nvSpPr>
          <p:cNvPr id="5" name="TextBox 4">
            <a:extLst>
              <a:ext uri="{FF2B5EF4-FFF2-40B4-BE49-F238E27FC236}">
                <a16:creationId xmlns:a16="http://schemas.microsoft.com/office/drawing/2014/main" id="{7083D49F-4D7A-4D47-821B-4F450522898D}"/>
              </a:ext>
            </a:extLst>
          </p:cNvPr>
          <p:cNvSpPr txBox="1"/>
          <p:nvPr/>
        </p:nvSpPr>
        <p:spPr>
          <a:xfrm>
            <a:off x="381700" y="1720840"/>
            <a:ext cx="10558462" cy="3693319"/>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dirty="0"/>
              <a:t>An App which will connect users to trainers, coaches, nutritional supplement vendors, fitness machine manufacturers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Bring Revolutionary change to fitness industry which will benefit everyone involved in the transaction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Develop our own Blockchain to store data from the Users application which can be any form of smart devices like smart phones, smart watches, fitness wearables and or any Internet of Thing technologies.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Flexibility of Sharing data in return for a reward (</a:t>
            </a:r>
            <a:r>
              <a:rPr lang="en-US" dirty="0" err="1"/>
              <a:t>fitnessbit</a:t>
            </a:r>
            <a:r>
              <a:rPr lang="en-US" dirty="0"/>
              <a:t> coins) which can be used to contribute towards their membership or buy any nutritional supplements or to purchase any accessories on the website</a:t>
            </a:r>
          </a:p>
          <a:p>
            <a:endParaRPr lang="en-US" dirty="0"/>
          </a:p>
        </p:txBody>
      </p:sp>
    </p:spTree>
    <p:extLst>
      <p:ext uri="{BB962C8B-B14F-4D97-AF65-F5344CB8AC3E}">
        <p14:creationId xmlns:p14="http://schemas.microsoft.com/office/powerpoint/2010/main" val="60209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1">
            <a:extLst>
              <a:ext uri="{FF2B5EF4-FFF2-40B4-BE49-F238E27FC236}">
                <a16:creationId xmlns:a16="http://schemas.microsoft.com/office/drawing/2014/main" id="{73C1D3C8-AEFE-9140-9132-AD5D9AB48A7A}"/>
              </a:ext>
            </a:extLst>
          </p:cNvPr>
          <p:cNvSpPr>
            <a:spLocks noGrp="1"/>
          </p:cNvSpPr>
          <p:nvPr>
            <p:ph type="title"/>
          </p:nvPr>
        </p:nvSpPr>
        <p:spPr>
          <a:xfrm>
            <a:off x="351864" y="207535"/>
            <a:ext cx="5437654" cy="1206810"/>
          </a:xfrm>
        </p:spPr>
        <p:txBody>
          <a:bodyPr vert="horz" lIns="91440" tIns="45720" rIns="91440" bIns="45720" rtlCol="0" anchor="ctr">
            <a:normAutofit/>
          </a:bodyPr>
          <a:lstStyle/>
          <a:p>
            <a:r>
              <a:rPr lang="en-US" b="1" dirty="0"/>
              <a:t>Problem</a:t>
            </a:r>
          </a:p>
        </p:txBody>
      </p:sp>
      <p:sp>
        <p:nvSpPr>
          <p:cNvPr id="14" name="Freeform: Shape 13">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6B3FE8AC-AC8A-C041-8A8C-140587863BC3}"/>
              </a:ext>
            </a:extLst>
          </p:cNvPr>
          <p:cNvSpPr txBox="1"/>
          <p:nvPr/>
        </p:nvSpPr>
        <p:spPr>
          <a:xfrm>
            <a:off x="385855" y="1888349"/>
            <a:ext cx="6399580" cy="4783739"/>
          </a:xfrm>
          <a:prstGeom prst="rect">
            <a:avLst/>
          </a:prstGeom>
        </p:spPr>
        <p:txBody>
          <a:bodyPr vert="horz" lIns="91440" tIns="45720" rIns="91440" bIns="45720" rtlCol="0">
            <a:normAutofit/>
          </a:bodyPr>
          <a:lstStyle/>
          <a:p>
            <a:pPr indent="-228600">
              <a:lnSpc>
                <a:spcPct val="120000"/>
              </a:lnSpc>
              <a:buFont typeface="Arial" panose="020B0604020202020204" pitchFamily="34" charset="0"/>
              <a:buChar char="•"/>
            </a:pPr>
            <a:r>
              <a:rPr lang="en-US" sz="1600" dirty="0"/>
              <a:t>User data stored in smart devices are subject to hack/breach and hence the data must be kept private and secure , this is where the blockchain comes into picture </a:t>
            </a:r>
          </a:p>
          <a:p>
            <a:pPr indent="-228600">
              <a:lnSpc>
                <a:spcPct val="120000"/>
              </a:lnSpc>
              <a:buFont typeface="Arial" panose="020B0604020202020204" pitchFamily="34" charset="0"/>
              <a:buChar char="•"/>
            </a:pPr>
            <a:endParaRPr lang="en-US" sz="1600" dirty="0"/>
          </a:p>
          <a:p>
            <a:pPr indent="-228600">
              <a:lnSpc>
                <a:spcPct val="120000"/>
              </a:lnSpc>
              <a:buFont typeface="Arial" panose="020B0604020202020204" pitchFamily="34" charset="0"/>
              <a:buChar char="•"/>
            </a:pPr>
            <a:r>
              <a:rPr lang="en-US" sz="1600" dirty="0"/>
              <a:t>Trainers in the gym are subject to have their income deducted for the use of the gym facility as Studios take a percentage of Trainers revenue in exchange to the user of their studio</a:t>
            </a:r>
          </a:p>
          <a:p>
            <a:pPr indent="-228600">
              <a:lnSpc>
                <a:spcPct val="120000"/>
              </a:lnSpc>
              <a:buFont typeface="Arial" panose="020B0604020202020204" pitchFamily="34" charset="0"/>
              <a:buChar char="•"/>
            </a:pPr>
            <a:endParaRPr lang="en-US" sz="1600" dirty="0"/>
          </a:p>
          <a:p>
            <a:pPr indent="-228600">
              <a:lnSpc>
                <a:spcPct val="120000"/>
              </a:lnSpc>
              <a:buFont typeface="Arial" panose="020B0604020202020204" pitchFamily="34" charset="0"/>
              <a:buChar char="•"/>
            </a:pPr>
            <a:r>
              <a:rPr lang="en-US" sz="1600" dirty="0"/>
              <a:t>Not everyone is familiar with blockchain platform and therefore the predicted spike in demand at the moment is relatively low</a:t>
            </a:r>
          </a:p>
          <a:p>
            <a:pPr indent="-228600">
              <a:lnSpc>
                <a:spcPct val="120000"/>
              </a:lnSpc>
              <a:buFont typeface="Arial" panose="020B0604020202020204" pitchFamily="34" charset="0"/>
              <a:buChar char="•"/>
            </a:pPr>
            <a:endParaRPr lang="en-US" sz="1600" dirty="0"/>
          </a:p>
          <a:p>
            <a:pPr indent="-228600">
              <a:lnSpc>
                <a:spcPct val="120000"/>
              </a:lnSpc>
              <a:buFont typeface="Arial" panose="020B0604020202020204" pitchFamily="34" charset="0"/>
              <a:buChar char="•"/>
            </a:pPr>
            <a:r>
              <a:rPr lang="en-US" sz="1600" dirty="0"/>
              <a:t>Working out in gym packed with the crowd waiting for machines can be sometimes intimidating and most importantly can turn out expensive, besides your timetable may not fit the needs </a:t>
            </a:r>
          </a:p>
          <a:p>
            <a:pPr>
              <a:lnSpc>
                <a:spcPct val="120000"/>
              </a:lnSpc>
            </a:pPr>
            <a:endParaRPr lang="en-US" sz="1600" dirty="0"/>
          </a:p>
          <a:p>
            <a:pPr indent="-228600">
              <a:lnSpc>
                <a:spcPct val="120000"/>
              </a:lnSpc>
              <a:buFont typeface="Arial" panose="020B0604020202020204" pitchFamily="34" charset="0"/>
              <a:buChar char="•"/>
            </a:pPr>
            <a:endParaRPr lang="en-US" sz="1600" dirty="0"/>
          </a:p>
          <a:p>
            <a:pPr indent="-228600">
              <a:lnSpc>
                <a:spcPct val="120000"/>
              </a:lnSpc>
              <a:buFont typeface="Arial" panose="020B0604020202020204" pitchFamily="34" charset="0"/>
              <a:buChar char="•"/>
            </a:pPr>
            <a:endParaRPr lang="en-US" sz="1600" dirty="0"/>
          </a:p>
        </p:txBody>
      </p:sp>
      <p:sp>
        <p:nvSpPr>
          <p:cNvPr id="16" name="Oval 15">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6" name="Picture 5" descr="Text&#10;&#10;Description automatically generated">
            <a:extLst>
              <a:ext uri="{FF2B5EF4-FFF2-40B4-BE49-F238E27FC236}">
                <a16:creationId xmlns:a16="http://schemas.microsoft.com/office/drawing/2014/main" id="{2099913D-8A0D-F141-A780-5F3EC7B6A407}"/>
              </a:ext>
            </a:extLst>
          </p:cNvPr>
          <p:cNvPicPr>
            <a:picLocks noChangeAspect="1"/>
          </p:cNvPicPr>
          <p:nvPr/>
        </p:nvPicPr>
        <p:blipFill rotWithShape="1">
          <a:blip r:embed="rId2"/>
          <a:srcRect l="4414" r="5834" b="-2"/>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0" name="Freeform: Shape 19">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3895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069EC6D-9EAC-EB42-B67F-AFED5D0ACE50}"/>
              </a:ext>
            </a:extLst>
          </p:cNvPr>
          <p:cNvSpPr>
            <a:spLocks noGrp="1"/>
          </p:cNvSpPr>
          <p:nvPr>
            <p:ph type="title"/>
          </p:nvPr>
        </p:nvSpPr>
        <p:spPr>
          <a:xfrm>
            <a:off x="838201" y="365125"/>
            <a:ext cx="5393360" cy="1325563"/>
          </a:xfrm>
        </p:spPr>
        <p:txBody>
          <a:bodyPr>
            <a:normAutofit/>
          </a:bodyPr>
          <a:lstStyle/>
          <a:p>
            <a:r>
              <a:rPr lang="en-US" b="1" dirty="0"/>
              <a:t>Solution</a:t>
            </a:r>
            <a:r>
              <a:rPr lang="en-US" dirty="0"/>
              <a:t> </a:t>
            </a:r>
          </a:p>
        </p:txBody>
      </p:sp>
      <p:sp>
        <p:nvSpPr>
          <p:cNvPr id="31" name="Freeform: Shape 30">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E14DAE7-C5B3-554B-A9EB-DEB2AC3FAC58}"/>
              </a:ext>
            </a:extLst>
          </p:cNvPr>
          <p:cNvSpPr>
            <a:spLocks noGrp="1"/>
          </p:cNvSpPr>
          <p:nvPr>
            <p:ph idx="1"/>
          </p:nvPr>
        </p:nvSpPr>
        <p:spPr>
          <a:xfrm>
            <a:off x="838200" y="1825625"/>
            <a:ext cx="5393361" cy="4351338"/>
          </a:xfrm>
        </p:spPr>
        <p:txBody>
          <a:bodyPr>
            <a:normAutofit/>
          </a:bodyPr>
          <a:lstStyle/>
          <a:p>
            <a:r>
              <a:rPr lang="en-US" sz="1600" dirty="0"/>
              <a:t>With Blockchain Technology, fitness trainers and AI driven apps can let go brick-and-</a:t>
            </a:r>
            <a:r>
              <a:rPr lang="en-US" sz="1600" dirty="0" err="1"/>
              <a:t>mortor</a:t>
            </a:r>
            <a:r>
              <a:rPr lang="en-US" sz="1600" dirty="0"/>
              <a:t> studios that sell their services face to face to a consumer</a:t>
            </a:r>
          </a:p>
          <a:p>
            <a:r>
              <a:rPr lang="en-US" sz="1600" dirty="0"/>
              <a:t>The consumers are demanding content when they need it wherever they are located</a:t>
            </a:r>
          </a:p>
          <a:p>
            <a:r>
              <a:rPr lang="en-US" sz="1600" dirty="0"/>
              <a:t>Fitness bit will offer the instructor and the user to interact with each other online , this way the trainer can instruct or correct the user in real time if they were to perform any exercises incorrectly or unsafely</a:t>
            </a:r>
          </a:p>
          <a:p>
            <a:r>
              <a:rPr lang="en-US" sz="1600" dirty="0" err="1"/>
              <a:t>Fitnessbit</a:t>
            </a:r>
            <a:r>
              <a:rPr lang="en-US" sz="1600" dirty="0"/>
              <a:t> ensures to only enroll licensed &amp; certified Fitness Instructor who has a proper knowledge on conducting fitness training, this provides assurance to the user that they are in safe hands</a:t>
            </a:r>
          </a:p>
          <a:p>
            <a:r>
              <a:rPr lang="en-US" sz="1600" dirty="0"/>
              <a:t>Fitness bit gives you an opportunity to test out different programs from the comfort of your home with a certified and licensed fitness trainer</a:t>
            </a:r>
          </a:p>
          <a:p>
            <a:pPr marL="914400" lvl="2" indent="0">
              <a:buNone/>
            </a:pPr>
            <a:endParaRPr lang="en-US" sz="1600" dirty="0"/>
          </a:p>
          <a:p>
            <a:pPr lvl="2"/>
            <a:endParaRPr lang="en-US" sz="1600" dirty="0"/>
          </a:p>
          <a:p>
            <a:pPr lvl="1"/>
            <a:endParaRPr lang="en-US" sz="1600" dirty="0"/>
          </a:p>
        </p:txBody>
      </p:sp>
      <p:sp>
        <p:nvSpPr>
          <p:cNvPr id="33" name="Oval 32">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273175A9-3407-0349-BCA1-CDA74102C3F3}"/>
              </a:ext>
            </a:extLst>
          </p:cNvPr>
          <p:cNvPicPr>
            <a:picLocks noChangeAspect="1"/>
          </p:cNvPicPr>
          <p:nvPr/>
        </p:nvPicPr>
        <p:blipFill rotWithShape="1">
          <a:blip r:embed="rId2"/>
          <a:srcRect l="4414" r="5834" b="-2"/>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7" name="Freeform: Shape 36">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9" name="Straight Connector 38">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1" name="Freeform: Shape 40">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52225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5">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3CD4AB1-048B-794A-A836-7049008045B5}"/>
              </a:ext>
            </a:extLst>
          </p:cNvPr>
          <p:cNvSpPr>
            <a:spLocks noGrp="1"/>
          </p:cNvSpPr>
          <p:nvPr>
            <p:ph type="title"/>
          </p:nvPr>
        </p:nvSpPr>
        <p:spPr>
          <a:xfrm>
            <a:off x="838200" y="365125"/>
            <a:ext cx="5387502" cy="1325563"/>
          </a:xfrm>
        </p:spPr>
        <p:txBody>
          <a:bodyPr>
            <a:normAutofit/>
          </a:bodyPr>
          <a:lstStyle/>
          <a:p>
            <a:r>
              <a:rPr lang="en-US" dirty="0"/>
              <a:t>Customers</a:t>
            </a:r>
          </a:p>
        </p:txBody>
      </p:sp>
      <p:sp>
        <p:nvSpPr>
          <p:cNvPr id="3" name="Content Placeholder 2">
            <a:extLst>
              <a:ext uri="{FF2B5EF4-FFF2-40B4-BE49-F238E27FC236}">
                <a16:creationId xmlns:a16="http://schemas.microsoft.com/office/drawing/2014/main" id="{13424E17-7848-8D48-98D3-E85341B4AA6F}"/>
              </a:ext>
            </a:extLst>
          </p:cNvPr>
          <p:cNvSpPr>
            <a:spLocks noGrp="1"/>
          </p:cNvSpPr>
          <p:nvPr>
            <p:ph idx="1"/>
          </p:nvPr>
        </p:nvSpPr>
        <p:spPr>
          <a:xfrm>
            <a:off x="838200" y="1825625"/>
            <a:ext cx="5387502" cy="4351338"/>
          </a:xfrm>
        </p:spPr>
        <p:txBody>
          <a:bodyPr>
            <a:normAutofit fontScale="85000" lnSpcReduction="20000"/>
          </a:bodyPr>
          <a:lstStyle/>
          <a:p>
            <a:r>
              <a:rPr lang="en-US" dirty="0"/>
              <a:t>Individuals who are looking for Health &amp; Training Remotely without stepping out of their home</a:t>
            </a:r>
          </a:p>
          <a:p>
            <a:r>
              <a:rPr lang="en-US" dirty="0"/>
              <a:t>Gym Members</a:t>
            </a:r>
          </a:p>
          <a:p>
            <a:r>
              <a:rPr lang="en-US" dirty="0"/>
              <a:t>Exercise Motivation/health Conscious</a:t>
            </a:r>
          </a:p>
          <a:p>
            <a:r>
              <a:rPr lang="en-US" dirty="0"/>
              <a:t>Data and Security Privacy </a:t>
            </a:r>
          </a:p>
          <a:p>
            <a:r>
              <a:rPr lang="en-US" dirty="0"/>
              <a:t>Sports Enthusiasts</a:t>
            </a:r>
          </a:p>
          <a:p>
            <a:r>
              <a:rPr lang="en-US" dirty="0"/>
              <a:t>Sponsors- personal trainers , sports clubs, Gym owners</a:t>
            </a:r>
          </a:p>
          <a:p>
            <a:r>
              <a:rPr lang="en-US" dirty="0"/>
              <a:t>Members who owns wearables</a:t>
            </a:r>
          </a:p>
          <a:p>
            <a:r>
              <a:rPr lang="en-US" dirty="0"/>
              <a:t>Service providers – Digital Products,, National Brands </a:t>
            </a:r>
          </a:p>
          <a:p>
            <a:endParaRPr lang="en-US" dirty="0"/>
          </a:p>
          <a:p>
            <a:pPr lvl="1"/>
            <a:endParaRPr lang="en-US" dirty="0"/>
          </a:p>
          <a:p>
            <a:pPr marL="457200" lvl="1" indent="0">
              <a:buNone/>
            </a:pPr>
            <a:endParaRPr lang="en-US" dirty="0"/>
          </a:p>
          <a:p>
            <a:pPr lvl="1"/>
            <a:endParaRPr lang="en-US" dirty="0"/>
          </a:p>
          <a:p>
            <a:endParaRPr lang="en-US" dirty="0"/>
          </a:p>
          <a:p>
            <a:pPr lvl="1"/>
            <a:endParaRPr lang="en-US" dirty="0"/>
          </a:p>
          <a:p>
            <a:pPr marL="0" indent="0">
              <a:buNone/>
            </a:pPr>
            <a:endParaRPr lang="en-US" dirty="0"/>
          </a:p>
          <a:p>
            <a:pPr marL="0" indent="0">
              <a:buNone/>
            </a:pPr>
            <a:endParaRPr lang="en-US" dirty="0"/>
          </a:p>
        </p:txBody>
      </p:sp>
      <p:pic>
        <p:nvPicPr>
          <p:cNvPr id="15" name="Picture 14">
            <a:extLst>
              <a:ext uri="{FF2B5EF4-FFF2-40B4-BE49-F238E27FC236}">
                <a16:creationId xmlns:a16="http://schemas.microsoft.com/office/drawing/2014/main" id="{C8098824-843D-0346-8078-1498F4C70B4C}"/>
              </a:ext>
            </a:extLst>
          </p:cNvPr>
          <p:cNvPicPr>
            <a:picLocks noChangeAspect="1"/>
          </p:cNvPicPr>
          <p:nvPr/>
        </p:nvPicPr>
        <p:blipFill rotWithShape="1">
          <a:blip r:embed="rId2"/>
          <a:srcRect l="4348" r="5773"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43" name="Oval 37">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Arc 39">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34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E3977F1D-29FE-5C41-9270-0C8661948829}"/>
              </a:ext>
            </a:extLst>
          </p:cNvPr>
          <p:cNvPicPr>
            <a:picLocks noChangeAspect="1"/>
          </p:cNvPicPr>
          <p:nvPr/>
        </p:nvPicPr>
        <p:blipFill>
          <a:blip r:embed="rId2"/>
          <a:stretch>
            <a:fillRect/>
          </a:stretch>
        </p:blipFill>
        <p:spPr>
          <a:xfrm>
            <a:off x="5312441" y="3479817"/>
            <a:ext cx="1463375" cy="1102282"/>
          </a:xfrm>
          <a:prstGeom prst="rect">
            <a:avLst/>
          </a:prstGeom>
        </p:spPr>
      </p:pic>
      <p:sp>
        <p:nvSpPr>
          <p:cNvPr id="4" name="Triangle 3">
            <a:extLst>
              <a:ext uri="{FF2B5EF4-FFF2-40B4-BE49-F238E27FC236}">
                <a16:creationId xmlns:a16="http://schemas.microsoft.com/office/drawing/2014/main" id="{305A9821-F308-1644-9B75-BC0A7DCE75BD}"/>
              </a:ext>
            </a:extLst>
          </p:cNvPr>
          <p:cNvSpPr/>
          <p:nvPr/>
        </p:nvSpPr>
        <p:spPr>
          <a:xfrm rot="8337031">
            <a:off x="4590722" y="2744746"/>
            <a:ext cx="1060704" cy="914400"/>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iangle 4">
            <a:extLst>
              <a:ext uri="{FF2B5EF4-FFF2-40B4-BE49-F238E27FC236}">
                <a16:creationId xmlns:a16="http://schemas.microsoft.com/office/drawing/2014/main" id="{5B60882C-D1C7-284B-A88E-7008D8C07A29}"/>
              </a:ext>
            </a:extLst>
          </p:cNvPr>
          <p:cNvSpPr/>
          <p:nvPr/>
        </p:nvSpPr>
        <p:spPr>
          <a:xfrm rot="10800000">
            <a:off x="5483989" y="2388564"/>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6F106763-E41A-3A49-B662-1D416048375F}"/>
              </a:ext>
            </a:extLst>
          </p:cNvPr>
          <p:cNvSpPr/>
          <p:nvPr/>
        </p:nvSpPr>
        <p:spPr>
          <a:xfrm rot="5801381">
            <a:off x="4227216" y="3525063"/>
            <a:ext cx="1060704" cy="914400"/>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27419257-FBDE-4147-BD93-6ABF7876E564}"/>
              </a:ext>
            </a:extLst>
          </p:cNvPr>
          <p:cNvSpPr/>
          <p:nvPr/>
        </p:nvSpPr>
        <p:spPr>
          <a:xfrm rot="3377132">
            <a:off x="4466388" y="4519625"/>
            <a:ext cx="1060704" cy="914400"/>
          </a:xfrm>
          <a:prstGeom prst="triangl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3200EDD-F2F3-9346-9974-54821D85C7EE}"/>
              </a:ext>
            </a:extLst>
          </p:cNvPr>
          <p:cNvSpPr/>
          <p:nvPr/>
        </p:nvSpPr>
        <p:spPr>
          <a:xfrm>
            <a:off x="5483989" y="4875901"/>
            <a:ext cx="1060704" cy="914400"/>
          </a:xfrm>
          <a:prstGeom prst="triangle">
            <a:avLst/>
          </a:prstGeom>
          <a:solidFill>
            <a:schemeClr val="bg2">
              <a:lumMod val="5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riangle 8">
            <a:extLst>
              <a:ext uri="{FF2B5EF4-FFF2-40B4-BE49-F238E27FC236}">
                <a16:creationId xmlns:a16="http://schemas.microsoft.com/office/drawing/2014/main" id="{EB462240-273A-2741-9339-12A88C21CBBA}"/>
              </a:ext>
            </a:extLst>
          </p:cNvPr>
          <p:cNvSpPr/>
          <p:nvPr/>
        </p:nvSpPr>
        <p:spPr>
          <a:xfrm rot="18602978">
            <a:off x="6542707" y="4524864"/>
            <a:ext cx="1060704" cy="914400"/>
          </a:xfrm>
          <a:prstGeom prst="triangle">
            <a:avLst/>
          </a:prstGeom>
          <a:solidFill>
            <a:schemeClr val="tx2">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riangle 9">
            <a:extLst>
              <a:ext uri="{FF2B5EF4-FFF2-40B4-BE49-F238E27FC236}">
                <a16:creationId xmlns:a16="http://schemas.microsoft.com/office/drawing/2014/main" id="{D0E05F35-CDD4-7B49-B827-3D8D8755580D}"/>
              </a:ext>
            </a:extLst>
          </p:cNvPr>
          <p:cNvSpPr/>
          <p:nvPr/>
        </p:nvSpPr>
        <p:spPr>
          <a:xfrm rot="16200000">
            <a:off x="6797763" y="3515625"/>
            <a:ext cx="1060704" cy="91440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4E232B36-26B7-E446-8D87-4399C84CD681}"/>
              </a:ext>
            </a:extLst>
          </p:cNvPr>
          <p:cNvSpPr/>
          <p:nvPr/>
        </p:nvSpPr>
        <p:spPr>
          <a:xfrm rot="13879122">
            <a:off x="6409306" y="2739282"/>
            <a:ext cx="1060704" cy="914400"/>
          </a:xfrm>
          <a:prstGeom prst="triangl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C3BB5F9-6595-DB43-9A1C-A942FE97F6D5}"/>
              </a:ext>
            </a:extLst>
          </p:cNvPr>
          <p:cNvSpPr txBox="1"/>
          <p:nvPr/>
        </p:nvSpPr>
        <p:spPr>
          <a:xfrm>
            <a:off x="5483989" y="4481175"/>
            <a:ext cx="1185966" cy="369332"/>
          </a:xfrm>
          <a:prstGeom prst="rect">
            <a:avLst/>
          </a:prstGeom>
          <a:noFill/>
        </p:spPr>
        <p:txBody>
          <a:bodyPr wrap="none" rtlCol="0">
            <a:spAutoFit/>
          </a:bodyPr>
          <a:lstStyle/>
          <a:p>
            <a:r>
              <a:rPr lang="en-US" dirty="0"/>
              <a:t>Blockchain</a:t>
            </a:r>
          </a:p>
        </p:txBody>
      </p:sp>
      <p:sp>
        <p:nvSpPr>
          <p:cNvPr id="13" name="TextBox 12">
            <a:extLst>
              <a:ext uri="{FF2B5EF4-FFF2-40B4-BE49-F238E27FC236}">
                <a16:creationId xmlns:a16="http://schemas.microsoft.com/office/drawing/2014/main" id="{89B2DFC0-02B1-294F-A7A6-3CD7C03028B6}"/>
              </a:ext>
            </a:extLst>
          </p:cNvPr>
          <p:cNvSpPr txBox="1"/>
          <p:nvPr/>
        </p:nvSpPr>
        <p:spPr>
          <a:xfrm>
            <a:off x="4554111" y="2933632"/>
            <a:ext cx="840295" cy="369332"/>
          </a:xfrm>
          <a:prstGeom prst="rect">
            <a:avLst/>
          </a:prstGeom>
          <a:noFill/>
        </p:spPr>
        <p:txBody>
          <a:bodyPr wrap="none" rtlCol="0">
            <a:spAutoFit/>
          </a:bodyPr>
          <a:lstStyle/>
          <a:p>
            <a:r>
              <a:rPr lang="en-US" dirty="0"/>
              <a:t>Mining</a:t>
            </a:r>
          </a:p>
        </p:txBody>
      </p:sp>
      <p:sp>
        <p:nvSpPr>
          <p:cNvPr id="14" name="TextBox 13">
            <a:extLst>
              <a:ext uri="{FF2B5EF4-FFF2-40B4-BE49-F238E27FC236}">
                <a16:creationId xmlns:a16="http://schemas.microsoft.com/office/drawing/2014/main" id="{5874A1F1-CE7C-4B44-B72F-DFEE3B27EE58}"/>
              </a:ext>
            </a:extLst>
          </p:cNvPr>
          <p:cNvSpPr txBox="1"/>
          <p:nvPr/>
        </p:nvSpPr>
        <p:spPr>
          <a:xfrm>
            <a:off x="1383171" y="1779689"/>
            <a:ext cx="2581284" cy="369332"/>
          </a:xfrm>
          <a:prstGeom prst="rect">
            <a:avLst/>
          </a:prstGeom>
          <a:noFill/>
        </p:spPr>
        <p:txBody>
          <a:bodyPr wrap="none" rtlCol="0">
            <a:spAutoFit/>
          </a:bodyPr>
          <a:lstStyle/>
          <a:p>
            <a:r>
              <a:rPr lang="en-US" dirty="0"/>
              <a:t>Gym Rewards Mining app</a:t>
            </a:r>
          </a:p>
        </p:txBody>
      </p:sp>
      <p:cxnSp>
        <p:nvCxnSpPr>
          <p:cNvPr id="16" name="Elbow Connector 15">
            <a:extLst>
              <a:ext uri="{FF2B5EF4-FFF2-40B4-BE49-F238E27FC236}">
                <a16:creationId xmlns:a16="http://schemas.microsoft.com/office/drawing/2014/main" id="{ED4E565E-6EDF-2E4A-86D6-C76206F06DAF}"/>
              </a:ext>
            </a:extLst>
          </p:cNvPr>
          <p:cNvCxnSpPr>
            <a:cxnSpLocks/>
            <a:stCxn id="4" idx="3"/>
          </p:cNvCxnSpPr>
          <p:nvPr/>
        </p:nvCxnSpPr>
        <p:spPr>
          <a:xfrm rot="16200000" flipV="1">
            <a:off x="2620426" y="656752"/>
            <a:ext cx="708131" cy="3692670"/>
          </a:xfrm>
          <a:prstGeom prst="bentConnector2">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B587D95-BDB6-2444-BA4E-520F40E3C2F8}"/>
              </a:ext>
            </a:extLst>
          </p:cNvPr>
          <p:cNvSpPr txBox="1"/>
          <p:nvPr/>
        </p:nvSpPr>
        <p:spPr>
          <a:xfrm>
            <a:off x="4307063" y="3820742"/>
            <a:ext cx="636521" cy="369332"/>
          </a:xfrm>
          <a:prstGeom prst="rect">
            <a:avLst/>
          </a:prstGeom>
          <a:noFill/>
        </p:spPr>
        <p:txBody>
          <a:bodyPr wrap="none" rtlCol="0">
            <a:spAutoFit/>
          </a:bodyPr>
          <a:lstStyle/>
          <a:p>
            <a:r>
              <a:rPr lang="en-US" dirty="0"/>
              <a:t>GYM</a:t>
            </a:r>
          </a:p>
        </p:txBody>
      </p:sp>
      <p:cxnSp>
        <p:nvCxnSpPr>
          <p:cNvPr id="19" name="Elbow Connector 18">
            <a:extLst>
              <a:ext uri="{FF2B5EF4-FFF2-40B4-BE49-F238E27FC236}">
                <a16:creationId xmlns:a16="http://schemas.microsoft.com/office/drawing/2014/main" id="{A0164624-BBF7-2743-88C8-D741CEBEFF4F}"/>
              </a:ext>
            </a:extLst>
          </p:cNvPr>
          <p:cNvCxnSpPr>
            <a:cxnSpLocks/>
          </p:cNvCxnSpPr>
          <p:nvPr/>
        </p:nvCxnSpPr>
        <p:spPr>
          <a:xfrm rot="10800000">
            <a:off x="439387" y="6334270"/>
            <a:ext cx="4185936" cy="1"/>
          </a:xfrm>
          <a:prstGeom prst="bentConnector3">
            <a:avLst>
              <a:gd name="adj1" fmla="val 50000"/>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BF2263D-54F7-654D-977F-1DD8FD47BD78}"/>
              </a:ext>
            </a:extLst>
          </p:cNvPr>
          <p:cNvSpPr txBox="1"/>
          <p:nvPr/>
        </p:nvSpPr>
        <p:spPr>
          <a:xfrm>
            <a:off x="1198877" y="2808194"/>
            <a:ext cx="2403735" cy="369332"/>
          </a:xfrm>
          <a:prstGeom prst="rect">
            <a:avLst/>
          </a:prstGeom>
          <a:noFill/>
        </p:spPr>
        <p:txBody>
          <a:bodyPr wrap="none" rtlCol="0">
            <a:spAutoFit/>
          </a:bodyPr>
          <a:lstStyle/>
          <a:p>
            <a:r>
              <a:rPr lang="en-US" dirty="0"/>
              <a:t>Gym Studio Partnership</a:t>
            </a:r>
          </a:p>
        </p:txBody>
      </p:sp>
      <p:sp>
        <p:nvSpPr>
          <p:cNvPr id="23" name="TextBox 22">
            <a:extLst>
              <a:ext uri="{FF2B5EF4-FFF2-40B4-BE49-F238E27FC236}">
                <a16:creationId xmlns:a16="http://schemas.microsoft.com/office/drawing/2014/main" id="{7217F050-BF7D-2B47-8AA2-0F56B1DDEF1E}"/>
              </a:ext>
            </a:extLst>
          </p:cNvPr>
          <p:cNvSpPr txBox="1"/>
          <p:nvPr/>
        </p:nvSpPr>
        <p:spPr>
          <a:xfrm>
            <a:off x="6981687" y="3781285"/>
            <a:ext cx="874150" cy="369332"/>
          </a:xfrm>
          <a:prstGeom prst="rect">
            <a:avLst/>
          </a:prstGeom>
          <a:noFill/>
        </p:spPr>
        <p:txBody>
          <a:bodyPr wrap="none" rtlCol="0">
            <a:spAutoFit/>
          </a:bodyPr>
          <a:lstStyle/>
          <a:p>
            <a:r>
              <a:rPr lang="en-US" dirty="0"/>
              <a:t>Trading</a:t>
            </a:r>
          </a:p>
        </p:txBody>
      </p:sp>
      <p:cxnSp>
        <p:nvCxnSpPr>
          <p:cNvPr id="24" name="Elbow Connector 23">
            <a:extLst>
              <a:ext uri="{FF2B5EF4-FFF2-40B4-BE49-F238E27FC236}">
                <a16:creationId xmlns:a16="http://schemas.microsoft.com/office/drawing/2014/main" id="{0F798ECE-2F5B-8C4C-8B93-759563C3195B}"/>
              </a:ext>
            </a:extLst>
          </p:cNvPr>
          <p:cNvCxnSpPr>
            <a:cxnSpLocks/>
          </p:cNvCxnSpPr>
          <p:nvPr/>
        </p:nvCxnSpPr>
        <p:spPr>
          <a:xfrm flipV="1">
            <a:off x="7764296" y="3644395"/>
            <a:ext cx="3250060" cy="506222"/>
          </a:xfrm>
          <a:prstGeom prst="bentConnector3">
            <a:avLst>
              <a:gd name="adj1" fmla="val -58"/>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7463F95-563E-2B43-9DFD-7C3D254AD27B}"/>
              </a:ext>
            </a:extLst>
          </p:cNvPr>
          <p:cNvSpPr txBox="1"/>
          <p:nvPr/>
        </p:nvSpPr>
        <p:spPr>
          <a:xfrm>
            <a:off x="8658062" y="3272877"/>
            <a:ext cx="1915524" cy="553998"/>
          </a:xfrm>
          <a:prstGeom prst="rect">
            <a:avLst/>
          </a:prstGeom>
          <a:noFill/>
        </p:spPr>
        <p:txBody>
          <a:bodyPr wrap="none" rtlCol="0">
            <a:spAutoFit/>
          </a:bodyPr>
          <a:lstStyle/>
          <a:p>
            <a:r>
              <a:rPr lang="en-US" dirty="0"/>
              <a:t>Rewards Exchange</a:t>
            </a:r>
          </a:p>
          <a:p>
            <a:pPr algn="ctr"/>
            <a:r>
              <a:rPr lang="en-US" sz="1200" dirty="0"/>
              <a:t>Earn </a:t>
            </a:r>
            <a:r>
              <a:rPr lang="en-US" sz="1200" dirty="0" err="1"/>
              <a:t>Fitnessbit</a:t>
            </a:r>
            <a:r>
              <a:rPr lang="en-US" sz="1200" dirty="0"/>
              <a:t> coins</a:t>
            </a:r>
          </a:p>
        </p:txBody>
      </p:sp>
      <p:sp>
        <p:nvSpPr>
          <p:cNvPr id="32" name="TextBox 31">
            <a:extLst>
              <a:ext uri="{FF2B5EF4-FFF2-40B4-BE49-F238E27FC236}">
                <a16:creationId xmlns:a16="http://schemas.microsoft.com/office/drawing/2014/main" id="{E87AA610-3C2A-E74D-AD72-1B0428DF8BD1}"/>
              </a:ext>
            </a:extLst>
          </p:cNvPr>
          <p:cNvSpPr txBox="1"/>
          <p:nvPr/>
        </p:nvSpPr>
        <p:spPr>
          <a:xfrm>
            <a:off x="4120835" y="4792159"/>
            <a:ext cx="1482009" cy="369332"/>
          </a:xfrm>
          <a:prstGeom prst="rect">
            <a:avLst/>
          </a:prstGeom>
          <a:noFill/>
        </p:spPr>
        <p:txBody>
          <a:bodyPr wrap="none" rtlCol="0">
            <a:spAutoFit/>
          </a:bodyPr>
          <a:lstStyle/>
          <a:p>
            <a:r>
              <a:rPr lang="en-US" dirty="0"/>
              <a:t>Manufacturer</a:t>
            </a:r>
          </a:p>
        </p:txBody>
      </p:sp>
      <p:cxnSp>
        <p:nvCxnSpPr>
          <p:cNvPr id="33" name="Elbow Connector 32">
            <a:extLst>
              <a:ext uri="{FF2B5EF4-FFF2-40B4-BE49-F238E27FC236}">
                <a16:creationId xmlns:a16="http://schemas.microsoft.com/office/drawing/2014/main" id="{FB84CE34-A7BE-D64C-A3E1-44F84A28F331}"/>
              </a:ext>
            </a:extLst>
          </p:cNvPr>
          <p:cNvCxnSpPr>
            <a:cxnSpLocks/>
            <a:stCxn id="7" idx="3"/>
          </p:cNvCxnSpPr>
          <p:nvPr/>
        </p:nvCxnSpPr>
        <p:spPr>
          <a:xfrm rot="10800000">
            <a:off x="1300673" y="4605552"/>
            <a:ext cx="3315762" cy="625045"/>
          </a:xfrm>
          <a:prstGeom prst="bentConnector3">
            <a:avLst>
              <a:gd name="adj1" fmla="val 15618"/>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F99C111-424F-DB48-9B86-072692F2A014}"/>
              </a:ext>
            </a:extLst>
          </p:cNvPr>
          <p:cNvSpPr txBox="1"/>
          <p:nvPr/>
        </p:nvSpPr>
        <p:spPr>
          <a:xfrm>
            <a:off x="686972" y="3915934"/>
            <a:ext cx="3387081" cy="646331"/>
          </a:xfrm>
          <a:prstGeom prst="rect">
            <a:avLst/>
          </a:prstGeom>
          <a:noFill/>
        </p:spPr>
        <p:txBody>
          <a:bodyPr wrap="none" rtlCol="0">
            <a:spAutoFit/>
          </a:bodyPr>
          <a:lstStyle/>
          <a:p>
            <a:pPr algn="ctr"/>
            <a:r>
              <a:rPr lang="en-US" dirty="0"/>
              <a:t>Gym </a:t>
            </a:r>
            <a:r>
              <a:rPr lang="en-US" dirty="0" err="1"/>
              <a:t>Equipments</a:t>
            </a:r>
            <a:r>
              <a:rPr lang="en-US" dirty="0"/>
              <a:t> Manufacturer or</a:t>
            </a:r>
          </a:p>
          <a:p>
            <a:pPr algn="ctr"/>
            <a:r>
              <a:rPr lang="en-US" dirty="0"/>
              <a:t> Supplement provider</a:t>
            </a:r>
          </a:p>
        </p:txBody>
      </p:sp>
      <p:sp>
        <p:nvSpPr>
          <p:cNvPr id="38" name="TextBox 37">
            <a:extLst>
              <a:ext uri="{FF2B5EF4-FFF2-40B4-BE49-F238E27FC236}">
                <a16:creationId xmlns:a16="http://schemas.microsoft.com/office/drawing/2014/main" id="{EFB672CE-6F75-FE46-A2FB-6EAAEEC463F9}"/>
              </a:ext>
            </a:extLst>
          </p:cNvPr>
          <p:cNvSpPr txBox="1"/>
          <p:nvPr/>
        </p:nvSpPr>
        <p:spPr>
          <a:xfrm>
            <a:off x="5517961" y="2378663"/>
            <a:ext cx="1005275" cy="369332"/>
          </a:xfrm>
          <a:prstGeom prst="rect">
            <a:avLst/>
          </a:prstGeom>
          <a:noFill/>
        </p:spPr>
        <p:txBody>
          <a:bodyPr wrap="none" rtlCol="0">
            <a:spAutoFit/>
          </a:bodyPr>
          <a:lstStyle/>
          <a:p>
            <a:r>
              <a:rPr lang="en-US" dirty="0"/>
              <a:t>Payment</a:t>
            </a:r>
          </a:p>
        </p:txBody>
      </p:sp>
      <p:cxnSp>
        <p:nvCxnSpPr>
          <p:cNvPr id="39" name="Elbow Connector 38">
            <a:extLst>
              <a:ext uri="{FF2B5EF4-FFF2-40B4-BE49-F238E27FC236}">
                <a16:creationId xmlns:a16="http://schemas.microsoft.com/office/drawing/2014/main" id="{8F0C7502-4C53-AA4A-85C2-2EB609C34C4D}"/>
              </a:ext>
            </a:extLst>
          </p:cNvPr>
          <p:cNvCxnSpPr>
            <a:cxnSpLocks/>
            <a:stCxn id="38" idx="0"/>
          </p:cNvCxnSpPr>
          <p:nvPr/>
        </p:nvCxnSpPr>
        <p:spPr>
          <a:xfrm rot="5400000" flipH="1" flipV="1">
            <a:off x="7338260" y="400084"/>
            <a:ext cx="660919" cy="3296241"/>
          </a:xfrm>
          <a:prstGeom prst="bentConnector2">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9C2BE4B8-3B5A-6E4E-BBE9-C1C93390BD8C}"/>
              </a:ext>
            </a:extLst>
          </p:cNvPr>
          <p:cNvSpPr txBox="1"/>
          <p:nvPr/>
        </p:nvSpPr>
        <p:spPr>
          <a:xfrm>
            <a:off x="6381822" y="1199232"/>
            <a:ext cx="2198038" cy="553998"/>
          </a:xfrm>
          <a:prstGeom prst="rect">
            <a:avLst/>
          </a:prstGeom>
          <a:noFill/>
        </p:spPr>
        <p:txBody>
          <a:bodyPr wrap="none" rtlCol="0">
            <a:spAutoFit/>
          </a:bodyPr>
          <a:lstStyle/>
          <a:p>
            <a:r>
              <a:rPr lang="en-US" dirty="0"/>
              <a:t>Immediate purchases</a:t>
            </a:r>
          </a:p>
          <a:p>
            <a:pPr algn="ctr"/>
            <a:r>
              <a:rPr lang="en-US" sz="1100" dirty="0"/>
              <a:t>No intermediate approver</a:t>
            </a:r>
          </a:p>
        </p:txBody>
      </p:sp>
      <p:sp>
        <p:nvSpPr>
          <p:cNvPr id="41" name="Title 1">
            <a:extLst>
              <a:ext uri="{FF2B5EF4-FFF2-40B4-BE49-F238E27FC236}">
                <a16:creationId xmlns:a16="http://schemas.microsoft.com/office/drawing/2014/main" id="{639D0A7E-29C7-C742-8F1B-25602F285ED5}"/>
              </a:ext>
            </a:extLst>
          </p:cNvPr>
          <p:cNvSpPr>
            <a:spLocks noGrp="1"/>
          </p:cNvSpPr>
          <p:nvPr>
            <p:ph type="title"/>
          </p:nvPr>
        </p:nvSpPr>
        <p:spPr>
          <a:xfrm>
            <a:off x="45947" y="-60060"/>
            <a:ext cx="5746163" cy="1285647"/>
          </a:xfrm>
        </p:spPr>
        <p:txBody>
          <a:bodyPr>
            <a:normAutofit/>
          </a:bodyPr>
          <a:lstStyle/>
          <a:p>
            <a:r>
              <a:rPr lang="en-US" b="1" dirty="0"/>
              <a:t>Products &amp; Service</a:t>
            </a:r>
          </a:p>
        </p:txBody>
      </p:sp>
      <p:pic>
        <p:nvPicPr>
          <p:cNvPr id="42" name="Picture 41">
            <a:extLst>
              <a:ext uri="{FF2B5EF4-FFF2-40B4-BE49-F238E27FC236}">
                <a16:creationId xmlns:a16="http://schemas.microsoft.com/office/drawing/2014/main" id="{391CB413-FC0B-4640-8714-6ED2907A2F04}"/>
              </a:ext>
            </a:extLst>
          </p:cNvPr>
          <p:cNvPicPr>
            <a:picLocks noChangeAspect="1"/>
          </p:cNvPicPr>
          <p:nvPr/>
        </p:nvPicPr>
        <p:blipFill rotWithShape="1">
          <a:blip r:embed="rId3"/>
          <a:srcRect t="2329" r="2" b="83"/>
          <a:stretch/>
        </p:blipFill>
        <p:spPr>
          <a:xfrm>
            <a:off x="10221562" y="26318"/>
            <a:ext cx="1949559" cy="1707568"/>
          </a:xfrm>
          <a:custGeom>
            <a:avLst/>
            <a:gdLst/>
            <a:ahLst/>
            <a:cxnLst/>
            <a:rect l="l" t="t" r="r" b="b"/>
            <a:pathLst>
              <a:path w="1949559" h="1707568">
                <a:moveTo>
                  <a:pt x="556214" y="0"/>
                </a:moveTo>
                <a:cubicBezTo>
                  <a:pt x="1395218" y="0"/>
                  <a:pt x="1395218" y="0"/>
                  <a:pt x="1395218" y="0"/>
                </a:cubicBezTo>
                <a:cubicBezTo>
                  <a:pt x="1437667" y="0"/>
                  <a:pt x="1492603" y="29611"/>
                  <a:pt x="1515075" y="66625"/>
                </a:cubicBezTo>
                <a:cubicBezTo>
                  <a:pt x="1934577" y="784692"/>
                  <a:pt x="1934577" y="784692"/>
                  <a:pt x="1934577" y="784692"/>
                </a:cubicBezTo>
                <a:cubicBezTo>
                  <a:pt x="1954553" y="824174"/>
                  <a:pt x="1954553" y="883396"/>
                  <a:pt x="1934577" y="922877"/>
                </a:cubicBezTo>
                <a:cubicBezTo>
                  <a:pt x="1515075" y="1640944"/>
                  <a:pt x="1515075" y="1640944"/>
                  <a:pt x="1515075" y="1640944"/>
                </a:cubicBezTo>
                <a:cubicBezTo>
                  <a:pt x="1492603" y="1677958"/>
                  <a:pt x="1437667" y="1707568"/>
                  <a:pt x="1395218" y="1707568"/>
                </a:cubicBezTo>
                <a:lnTo>
                  <a:pt x="556214" y="1707568"/>
                </a:lnTo>
                <a:cubicBezTo>
                  <a:pt x="511268" y="1707568"/>
                  <a:pt x="456334" y="1677958"/>
                  <a:pt x="436357" y="1640944"/>
                </a:cubicBezTo>
                <a:cubicBezTo>
                  <a:pt x="16856" y="922877"/>
                  <a:pt x="16856" y="922877"/>
                  <a:pt x="16856" y="922877"/>
                </a:cubicBezTo>
                <a:cubicBezTo>
                  <a:pt x="-5618" y="883396"/>
                  <a:pt x="-5618" y="824174"/>
                  <a:pt x="16856" y="784692"/>
                </a:cubicBezTo>
                <a:cubicBezTo>
                  <a:pt x="436357" y="66625"/>
                  <a:pt x="436357" y="66625"/>
                  <a:pt x="436357" y="66625"/>
                </a:cubicBezTo>
                <a:cubicBezTo>
                  <a:pt x="456334" y="29611"/>
                  <a:pt x="511268" y="0"/>
                  <a:pt x="556214" y="0"/>
                </a:cubicBezTo>
                <a:close/>
              </a:path>
            </a:pathLst>
          </a:custGeom>
        </p:spPr>
      </p:pic>
      <p:sp>
        <p:nvSpPr>
          <p:cNvPr id="43" name="TextBox 42">
            <a:extLst>
              <a:ext uri="{FF2B5EF4-FFF2-40B4-BE49-F238E27FC236}">
                <a16:creationId xmlns:a16="http://schemas.microsoft.com/office/drawing/2014/main" id="{AE51A156-03D9-7147-ACC3-2DDEAB11B62D}"/>
              </a:ext>
            </a:extLst>
          </p:cNvPr>
          <p:cNvSpPr txBox="1"/>
          <p:nvPr/>
        </p:nvSpPr>
        <p:spPr>
          <a:xfrm>
            <a:off x="5581789" y="5418337"/>
            <a:ext cx="924677" cy="369332"/>
          </a:xfrm>
          <a:prstGeom prst="rect">
            <a:avLst/>
          </a:prstGeom>
          <a:noFill/>
        </p:spPr>
        <p:txBody>
          <a:bodyPr wrap="none" rtlCol="0">
            <a:spAutoFit/>
          </a:bodyPr>
          <a:lstStyle/>
          <a:p>
            <a:r>
              <a:rPr lang="en-US" dirty="0"/>
              <a:t>Trainers</a:t>
            </a:r>
          </a:p>
        </p:txBody>
      </p:sp>
      <p:cxnSp>
        <p:nvCxnSpPr>
          <p:cNvPr id="44" name="Elbow Connector 43">
            <a:extLst>
              <a:ext uri="{FF2B5EF4-FFF2-40B4-BE49-F238E27FC236}">
                <a16:creationId xmlns:a16="http://schemas.microsoft.com/office/drawing/2014/main" id="{F9536CF7-CE3F-FA4E-AEDA-C5F70ED80E4A}"/>
              </a:ext>
            </a:extLst>
          </p:cNvPr>
          <p:cNvCxnSpPr>
            <a:cxnSpLocks/>
            <a:stCxn id="43" idx="2"/>
          </p:cNvCxnSpPr>
          <p:nvPr/>
        </p:nvCxnSpPr>
        <p:spPr>
          <a:xfrm rot="16200000" flipH="1">
            <a:off x="7323078" y="4508718"/>
            <a:ext cx="779386" cy="3337287"/>
          </a:xfrm>
          <a:prstGeom prst="bentConnector2">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BD6E98F-E670-1049-8B52-EA9775E1EB8D}"/>
              </a:ext>
            </a:extLst>
          </p:cNvPr>
          <p:cNvSpPr txBox="1"/>
          <p:nvPr/>
        </p:nvSpPr>
        <p:spPr>
          <a:xfrm>
            <a:off x="6480504" y="6064965"/>
            <a:ext cx="1922322" cy="538609"/>
          </a:xfrm>
          <a:prstGeom prst="rect">
            <a:avLst/>
          </a:prstGeom>
          <a:noFill/>
        </p:spPr>
        <p:txBody>
          <a:bodyPr wrap="none" rtlCol="0">
            <a:spAutoFit/>
          </a:bodyPr>
          <a:lstStyle/>
          <a:p>
            <a:pPr algn="ctr"/>
            <a:r>
              <a:rPr lang="en-US" dirty="0"/>
              <a:t>Trainers</a:t>
            </a:r>
          </a:p>
          <a:p>
            <a:pPr algn="ctr"/>
            <a:r>
              <a:rPr lang="en-US" sz="1100" dirty="0"/>
              <a:t>Certified and licensed Trainers</a:t>
            </a:r>
          </a:p>
        </p:txBody>
      </p:sp>
      <p:sp>
        <p:nvSpPr>
          <p:cNvPr id="48" name="TextBox 47">
            <a:extLst>
              <a:ext uri="{FF2B5EF4-FFF2-40B4-BE49-F238E27FC236}">
                <a16:creationId xmlns:a16="http://schemas.microsoft.com/office/drawing/2014/main" id="{CFE216BB-A533-6F4E-8BFB-B313AFF10A57}"/>
              </a:ext>
            </a:extLst>
          </p:cNvPr>
          <p:cNvSpPr txBox="1"/>
          <p:nvPr/>
        </p:nvSpPr>
        <p:spPr>
          <a:xfrm>
            <a:off x="6754924" y="4874779"/>
            <a:ext cx="1052083" cy="369332"/>
          </a:xfrm>
          <a:prstGeom prst="rect">
            <a:avLst/>
          </a:prstGeom>
          <a:noFill/>
        </p:spPr>
        <p:txBody>
          <a:bodyPr wrap="none" rtlCol="0">
            <a:spAutoFit/>
          </a:bodyPr>
          <a:lstStyle/>
          <a:p>
            <a:r>
              <a:rPr lang="en-US" dirty="0"/>
              <a:t>Workout </a:t>
            </a:r>
          </a:p>
        </p:txBody>
      </p:sp>
      <p:cxnSp>
        <p:nvCxnSpPr>
          <p:cNvPr id="49" name="Elbow Connector 48">
            <a:extLst>
              <a:ext uri="{FF2B5EF4-FFF2-40B4-BE49-F238E27FC236}">
                <a16:creationId xmlns:a16="http://schemas.microsoft.com/office/drawing/2014/main" id="{73C61393-1CB2-964F-AEC0-DED66723261D}"/>
              </a:ext>
            </a:extLst>
          </p:cNvPr>
          <p:cNvCxnSpPr>
            <a:cxnSpLocks/>
            <a:stCxn id="9" idx="3"/>
          </p:cNvCxnSpPr>
          <p:nvPr/>
        </p:nvCxnSpPr>
        <p:spPr>
          <a:xfrm>
            <a:off x="7423040" y="5276250"/>
            <a:ext cx="3510919" cy="326753"/>
          </a:xfrm>
          <a:prstGeom prst="bentConnector3">
            <a:avLst>
              <a:gd name="adj1" fmla="val 617"/>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C210B60-BA35-7D42-9E32-8A26B1A57141}"/>
              </a:ext>
            </a:extLst>
          </p:cNvPr>
          <p:cNvSpPr txBox="1"/>
          <p:nvPr/>
        </p:nvSpPr>
        <p:spPr>
          <a:xfrm>
            <a:off x="8519626" y="5304518"/>
            <a:ext cx="2192396" cy="553998"/>
          </a:xfrm>
          <a:prstGeom prst="rect">
            <a:avLst/>
          </a:prstGeom>
          <a:noFill/>
        </p:spPr>
        <p:txBody>
          <a:bodyPr wrap="none" rtlCol="0">
            <a:spAutoFit/>
          </a:bodyPr>
          <a:lstStyle/>
          <a:p>
            <a:pPr algn="ctr"/>
            <a:r>
              <a:rPr lang="en-US" dirty="0"/>
              <a:t>Workout Plan</a:t>
            </a:r>
          </a:p>
          <a:p>
            <a:pPr algn="ctr"/>
            <a:r>
              <a:rPr lang="en-US" sz="1200" dirty="0"/>
              <a:t>Powered by </a:t>
            </a:r>
            <a:r>
              <a:rPr lang="en-US" sz="1200" dirty="0" err="1"/>
              <a:t>Artifcal</a:t>
            </a:r>
            <a:r>
              <a:rPr lang="en-US" sz="1200" dirty="0"/>
              <a:t> Intelligence</a:t>
            </a:r>
          </a:p>
        </p:txBody>
      </p:sp>
      <p:sp>
        <p:nvSpPr>
          <p:cNvPr id="66" name="TextBox 65">
            <a:extLst>
              <a:ext uri="{FF2B5EF4-FFF2-40B4-BE49-F238E27FC236}">
                <a16:creationId xmlns:a16="http://schemas.microsoft.com/office/drawing/2014/main" id="{1438FED6-EF43-1244-8B1F-04D7B8CCC068}"/>
              </a:ext>
            </a:extLst>
          </p:cNvPr>
          <p:cNvSpPr txBox="1"/>
          <p:nvPr/>
        </p:nvSpPr>
        <p:spPr>
          <a:xfrm>
            <a:off x="6775816" y="2883478"/>
            <a:ext cx="620554" cy="369332"/>
          </a:xfrm>
          <a:prstGeom prst="rect">
            <a:avLst/>
          </a:prstGeom>
          <a:noFill/>
        </p:spPr>
        <p:txBody>
          <a:bodyPr wrap="none" rtlCol="0">
            <a:spAutoFit/>
          </a:bodyPr>
          <a:lstStyle/>
          <a:p>
            <a:r>
              <a:rPr lang="en-US" dirty="0">
                <a:solidFill>
                  <a:schemeClr val="bg1"/>
                </a:solidFill>
              </a:rPr>
              <a:t>Data</a:t>
            </a:r>
          </a:p>
        </p:txBody>
      </p:sp>
      <p:cxnSp>
        <p:nvCxnSpPr>
          <p:cNvPr id="67" name="Elbow Connector 66">
            <a:extLst>
              <a:ext uri="{FF2B5EF4-FFF2-40B4-BE49-F238E27FC236}">
                <a16:creationId xmlns:a16="http://schemas.microsoft.com/office/drawing/2014/main" id="{483AE7B4-E548-B743-83F3-958A3AB9D807}"/>
              </a:ext>
            </a:extLst>
          </p:cNvPr>
          <p:cNvCxnSpPr>
            <a:cxnSpLocks/>
          </p:cNvCxnSpPr>
          <p:nvPr/>
        </p:nvCxnSpPr>
        <p:spPr>
          <a:xfrm rot="5400000" flipH="1" flipV="1">
            <a:off x="8714031" y="1050692"/>
            <a:ext cx="660919" cy="3296241"/>
          </a:xfrm>
          <a:prstGeom prst="bentConnector2">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BC1C1838-88C7-E346-A349-F02CA738184D}"/>
              </a:ext>
            </a:extLst>
          </p:cNvPr>
          <p:cNvSpPr txBox="1"/>
          <p:nvPr/>
        </p:nvSpPr>
        <p:spPr>
          <a:xfrm>
            <a:off x="7795205" y="1847749"/>
            <a:ext cx="3219151" cy="538609"/>
          </a:xfrm>
          <a:prstGeom prst="rect">
            <a:avLst/>
          </a:prstGeom>
          <a:noFill/>
        </p:spPr>
        <p:txBody>
          <a:bodyPr wrap="none" rtlCol="0">
            <a:spAutoFit/>
          </a:bodyPr>
          <a:lstStyle/>
          <a:p>
            <a:r>
              <a:rPr lang="en-US" dirty="0"/>
              <a:t>Decentralized data repository </a:t>
            </a:r>
          </a:p>
          <a:p>
            <a:pPr algn="ctr"/>
            <a:r>
              <a:rPr lang="en-US" sz="1100" dirty="0"/>
              <a:t>Blockchain controlled by members to ensure security</a:t>
            </a:r>
          </a:p>
        </p:txBody>
      </p:sp>
      <p:sp>
        <p:nvSpPr>
          <p:cNvPr id="72" name="TextBox 71">
            <a:extLst>
              <a:ext uri="{FF2B5EF4-FFF2-40B4-BE49-F238E27FC236}">
                <a16:creationId xmlns:a16="http://schemas.microsoft.com/office/drawing/2014/main" id="{CDF868E8-B3A5-3344-9FFF-CF609B8007AB}"/>
              </a:ext>
            </a:extLst>
          </p:cNvPr>
          <p:cNvSpPr txBox="1"/>
          <p:nvPr/>
        </p:nvSpPr>
        <p:spPr>
          <a:xfrm>
            <a:off x="439387" y="5893117"/>
            <a:ext cx="3272947" cy="369332"/>
          </a:xfrm>
          <a:prstGeom prst="rect">
            <a:avLst/>
          </a:prstGeom>
          <a:noFill/>
        </p:spPr>
        <p:txBody>
          <a:bodyPr wrap="none" rtlCol="0">
            <a:spAutoFit/>
          </a:bodyPr>
          <a:lstStyle/>
          <a:p>
            <a:r>
              <a:rPr lang="en-US" dirty="0"/>
              <a:t>Digital Health and Fitness Record</a:t>
            </a:r>
          </a:p>
        </p:txBody>
      </p:sp>
      <p:cxnSp>
        <p:nvCxnSpPr>
          <p:cNvPr id="73" name="Elbow Connector 72">
            <a:extLst>
              <a:ext uri="{FF2B5EF4-FFF2-40B4-BE49-F238E27FC236}">
                <a16:creationId xmlns:a16="http://schemas.microsoft.com/office/drawing/2014/main" id="{DF9047FD-F9A0-2E44-94B8-88B51EB671E5}"/>
              </a:ext>
            </a:extLst>
          </p:cNvPr>
          <p:cNvCxnSpPr>
            <a:cxnSpLocks/>
          </p:cNvCxnSpPr>
          <p:nvPr/>
        </p:nvCxnSpPr>
        <p:spPr>
          <a:xfrm rot="10800000">
            <a:off x="1150939" y="3324767"/>
            <a:ext cx="3264273" cy="757588"/>
          </a:xfrm>
          <a:prstGeom prst="bentConnector3">
            <a:avLst>
              <a:gd name="adj1" fmla="val 7436"/>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8837CB0-CE10-1D41-9373-9AF68C7827D5}"/>
              </a:ext>
            </a:extLst>
          </p:cNvPr>
          <p:cNvCxnSpPr>
            <a:cxnSpLocks/>
          </p:cNvCxnSpPr>
          <p:nvPr/>
        </p:nvCxnSpPr>
        <p:spPr>
          <a:xfrm flipH="1">
            <a:off x="4593309" y="4576945"/>
            <a:ext cx="1421032" cy="175732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E70C084-5ADF-1846-98CF-D1E35C70EE7F}"/>
              </a:ext>
            </a:extLst>
          </p:cNvPr>
          <p:cNvCxnSpPr>
            <a:cxnSpLocks/>
          </p:cNvCxnSpPr>
          <p:nvPr/>
        </p:nvCxnSpPr>
        <p:spPr>
          <a:xfrm flipH="1" flipV="1">
            <a:off x="6612471" y="4287309"/>
            <a:ext cx="1967389" cy="58456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DC48ACD-6732-994C-A7E0-9A05864FADA6}"/>
              </a:ext>
            </a:extLst>
          </p:cNvPr>
          <p:cNvCxnSpPr>
            <a:cxnSpLocks/>
          </p:cNvCxnSpPr>
          <p:nvPr/>
        </p:nvCxnSpPr>
        <p:spPr>
          <a:xfrm flipH="1">
            <a:off x="8579860" y="4865368"/>
            <a:ext cx="2701249"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6CC29281-46A6-8341-9B9E-8A243644D981}"/>
              </a:ext>
            </a:extLst>
          </p:cNvPr>
          <p:cNvSpPr txBox="1"/>
          <p:nvPr/>
        </p:nvSpPr>
        <p:spPr>
          <a:xfrm>
            <a:off x="9549643" y="4431072"/>
            <a:ext cx="751360" cy="369332"/>
          </a:xfrm>
          <a:prstGeom prst="rect">
            <a:avLst/>
          </a:prstGeom>
          <a:noFill/>
        </p:spPr>
        <p:txBody>
          <a:bodyPr wrap="none" rtlCol="0">
            <a:spAutoFit/>
          </a:bodyPr>
          <a:lstStyle/>
          <a:p>
            <a:r>
              <a:rPr lang="en-US" dirty="0"/>
              <a:t>Offers</a:t>
            </a:r>
          </a:p>
        </p:txBody>
      </p:sp>
      <p:cxnSp>
        <p:nvCxnSpPr>
          <p:cNvPr id="92" name="Straight Connector 91">
            <a:extLst>
              <a:ext uri="{FF2B5EF4-FFF2-40B4-BE49-F238E27FC236}">
                <a16:creationId xmlns:a16="http://schemas.microsoft.com/office/drawing/2014/main" id="{E2A7FD92-2363-1F4C-9A0F-E1D3B3925EEF}"/>
              </a:ext>
            </a:extLst>
          </p:cNvPr>
          <p:cNvCxnSpPr>
            <a:cxnSpLocks/>
          </p:cNvCxnSpPr>
          <p:nvPr/>
        </p:nvCxnSpPr>
        <p:spPr>
          <a:xfrm flipH="1" flipV="1">
            <a:off x="4692816" y="1314895"/>
            <a:ext cx="1211698" cy="204408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9348AC-018A-534A-88B4-183304F80FF1}"/>
              </a:ext>
            </a:extLst>
          </p:cNvPr>
          <p:cNvCxnSpPr>
            <a:cxnSpLocks/>
          </p:cNvCxnSpPr>
          <p:nvPr/>
        </p:nvCxnSpPr>
        <p:spPr>
          <a:xfrm flipH="1">
            <a:off x="1991568" y="1338536"/>
            <a:ext cx="270124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8CF55E5-BAAA-D040-A2EB-145E7E065269}"/>
              </a:ext>
            </a:extLst>
          </p:cNvPr>
          <p:cNvSpPr txBox="1"/>
          <p:nvPr/>
        </p:nvSpPr>
        <p:spPr>
          <a:xfrm>
            <a:off x="2164377" y="1021054"/>
            <a:ext cx="1379673" cy="538609"/>
          </a:xfrm>
          <a:prstGeom prst="rect">
            <a:avLst/>
          </a:prstGeom>
          <a:noFill/>
        </p:spPr>
        <p:txBody>
          <a:bodyPr wrap="none" rtlCol="0">
            <a:spAutoFit/>
          </a:bodyPr>
          <a:lstStyle/>
          <a:p>
            <a:r>
              <a:rPr lang="en-US" dirty="0"/>
              <a:t>Gamification</a:t>
            </a:r>
          </a:p>
          <a:p>
            <a:pPr algn="ctr"/>
            <a:r>
              <a:rPr lang="en-US" sz="1100" dirty="0"/>
              <a:t>Tier Status level</a:t>
            </a:r>
          </a:p>
        </p:txBody>
      </p:sp>
      <p:cxnSp>
        <p:nvCxnSpPr>
          <p:cNvPr id="99" name="Straight Connector 98">
            <a:extLst>
              <a:ext uri="{FF2B5EF4-FFF2-40B4-BE49-F238E27FC236}">
                <a16:creationId xmlns:a16="http://schemas.microsoft.com/office/drawing/2014/main" id="{E8EA9647-12A4-8A4A-80B1-4CA7E5A7527A}"/>
              </a:ext>
            </a:extLst>
          </p:cNvPr>
          <p:cNvCxnSpPr>
            <a:cxnSpLocks/>
          </p:cNvCxnSpPr>
          <p:nvPr/>
        </p:nvCxnSpPr>
        <p:spPr>
          <a:xfrm flipH="1">
            <a:off x="6639537" y="2746848"/>
            <a:ext cx="2319529" cy="1113289"/>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3365663-F351-464B-9689-61BBCBABBAA4}"/>
              </a:ext>
            </a:extLst>
          </p:cNvPr>
          <p:cNvCxnSpPr>
            <a:cxnSpLocks/>
          </p:cNvCxnSpPr>
          <p:nvPr/>
        </p:nvCxnSpPr>
        <p:spPr>
          <a:xfrm flipH="1">
            <a:off x="8942924" y="2746848"/>
            <a:ext cx="2071432"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51DCFF6F-09B6-3B43-9CE6-FAA41C6B4A2A}"/>
              </a:ext>
            </a:extLst>
          </p:cNvPr>
          <p:cNvSpPr txBox="1"/>
          <p:nvPr/>
        </p:nvSpPr>
        <p:spPr>
          <a:xfrm>
            <a:off x="8946054" y="2416476"/>
            <a:ext cx="2525050" cy="807913"/>
          </a:xfrm>
          <a:prstGeom prst="rect">
            <a:avLst/>
          </a:prstGeom>
          <a:noFill/>
        </p:spPr>
        <p:txBody>
          <a:bodyPr wrap="none" rtlCol="0">
            <a:spAutoFit/>
          </a:bodyPr>
          <a:lstStyle/>
          <a:p>
            <a:pPr algn="ctr"/>
            <a:r>
              <a:rPr lang="en-US" dirty="0"/>
              <a:t>Market place</a:t>
            </a:r>
          </a:p>
          <a:p>
            <a:pPr algn="ctr"/>
            <a:r>
              <a:rPr lang="en-US" sz="1050" dirty="0"/>
              <a:t>Digital video , supplements, nutrition plans</a:t>
            </a:r>
          </a:p>
          <a:p>
            <a:pPr algn="ctr"/>
            <a:endParaRPr lang="en-US" dirty="0"/>
          </a:p>
        </p:txBody>
      </p:sp>
    </p:spTree>
    <p:extLst>
      <p:ext uri="{BB962C8B-B14F-4D97-AF65-F5344CB8AC3E}">
        <p14:creationId xmlns:p14="http://schemas.microsoft.com/office/powerpoint/2010/main" val="406304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063AE5CB-1826-4B48-9431-212939865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8947" y="1901090"/>
            <a:ext cx="3048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3A835F-52B0-1A43-A0F9-AE5EA7F7D247}"/>
              </a:ext>
            </a:extLst>
          </p:cNvPr>
          <p:cNvSpPr txBox="1"/>
          <p:nvPr/>
        </p:nvSpPr>
        <p:spPr>
          <a:xfrm>
            <a:off x="4942547" y="4272716"/>
            <a:ext cx="2439475" cy="369332"/>
          </a:xfrm>
          <a:prstGeom prst="rect">
            <a:avLst/>
          </a:prstGeom>
          <a:noFill/>
        </p:spPr>
        <p:txBody>
          <a:bodyPr wrap="square" rtlCol="0">
            <a:spAutoFit/>
          </a:bodyPr>
          <a:lstStyle/>
          <a:p>
            <a:r>
              <a:rPr lang="en-US" dirty="0"/>
              <a:t>Block Chain Node</a:t>
            </a:r>
          </a:p>
        </p:txBody>
      </p:sp>
      <p:pic>
        <p:nvPicPr>
          <p:cNvPr id="2054" name="Picture 6" descr="Database Cloud Icon - 9786 - Dryicons">
            <a:extLst>
              <a:ext uri="{FF2B5EF4-FFF2-40B4-BE49-F238E27FC236}">
                <a16:creationId xmlns:a16="http://schemas.microsoft.com/office/drawing/2014/main" id="{BC6092A0-6798-3A40-894C-4FDEBE2778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6602" y="4993794"/>
            <a:ext cx="1405021" cy="140546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ample Of Gallery Shapes - Data Center Stencil Visio | Transparent PNG  Download #326351 - Vippng">
            <a:extLst>
              <a:ext uri="{FF2B5EF4-FFF2-40B4-BE49-F238E27FC236}">
                <a16:creationId xmlns:a16="http://schemas.microsoft.com/office/drawing/2014/main" id="{0AE7E4FD-6BF7-1843-B6C5-2662C33617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6138" y="4042345"/>
            <a:ext cx="2141537" cy="20902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B5A6A69-6DDF-5149-A31A-7309060B314E}"/>
              </a:ext>
            </a:extLst>
          </p:cNvPr>
          <p:cNvSpPr txBox="1"/>
          <p:nvPr/>
        </p:nvSpPr>
        <p:spPr>
          <a:xfrm>
            <a:off x="8631931" y="6214594"/>
            <a:ext cx="1632370" cy="369332"/>
          </a:xfrm>
          <a:prstGeom prst="rect">
            <a:avLst/>
          </a:prstGeom>
          <a:noFill/>
        </p:spPr>
        <p:txBody>
          <a:bodyPr wrap="none" rtlCol="0">
            <a:spAutoFit/>
          </a:bodyPr>
          <a:lstStyle/>
          <a:p>
            <a:r>
              <a:rPr lang="en-US" dirty="0"/>
              <a:t>Fitness bit Core</a:t>
            </a:r>
          </a:p>
        </p:txBody>
      </p:sp>
      <p:sp>
        <p:nvSpPr>
          <p:cNvPr id="7" name="TextBox 6">
            <a:extLst>
              <a:ext uri="{FF2B5EF4-FFF2-40B4-BE49-F238E27FC236}">
                <a16:creationId xmlns:a16="http://schemas.microsoft.com/office/drawing/2014/main" id="{F1A4FE50-4FF2-C347-BE75-E8CD862041D9}"/>
              </a:ext>
            </a:extLst>
          </p:cNvPr>
          <p:cNvSpPr txBox="1"/>
          <p:nvPr/>
        </p:nvSpPr>
        <p:spPr>
          <a:xfrm>
            <a:off x="4808376" y="6488668"/>
            <a:ext cx="1967013" cy="369332"/>
          </a:xfrm>
          <a:prstGeom prst="rect">
            <a:avLst/>
          </a:prstGeom>
          <a:noFill/>
        </p:spPr>
        <p:txBody>
          <a:bodyPr wrap="none" rtlCol="0">
            <a:spAutoFit/>
          </a:bodyPr>
          <a:lstStyle/>
          <a:p>
            <a:r>
              <a:rPr lang="en-US" dirty="0"/>
              <a:t>Private key Storage</a:t>
            </a:r>
          </a:p>
        </p:txBody>
      </p:sp>
      <p:pic>
        <p:nvPicPr>
          <p:cNvPr id="2060" name="Picture 12" descr="Sketch Of Computer Chip Icon Over White Background, Vector Illustration  Royalty Free Cliparts, Vectors, And Stock Illustration. Image 97893036.">
            <a:extLst>
              <a:ext uri="{FF2B5EF4-FFF2-40B4-BE49-F238E27FC236}">
                <a16:creationId xmlns:a16="http://schemas.microsoft.com/office/drawing/2014/main" id="{E312FBD3-5A11-1F49-909A-642CB22DA8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16303" y="2006925"/>
            <a:ext cx="1727200" cy="1727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C745382-7758-1844-9D9F-B188FBED0CAC}"/>
              </a:ext>
            </a:extLst>
          </p:cNvPr>
          <p:cNvSpPr txBox="1"/>
          <p:nvPr/>
        </p:nvSpPr>
        <p:spPr>
          <a:xfrm>
            <a:off x="8924286" y="1882979"/>
            <a:ext cx="375424" cy="369332"/>
          </a:xfrm>
          <a:prstGeom prst="rect">
            <a:avLst/>
          </a:prstGeom>
          <a:noFill/>
        </p:spPr>
        <p:txBody>
          <a:bodyPr wrap="none" rtlCol="0">
            <a:spAutoFit/>
          </a:bodyPr>
          <a:lstStyle/>
          <a:p>
            <a:r>
              <a:rPr lang="en-US" dirty="0"/>
              <a:t>AI</a:t>
            </a:r>
          </a:p>
        </p:txBody>
      </p:sp>
      <p:pic>
        <p:nvPicPr>
          <p:cNvPr id="2062" name="Picture 14" descr="watchOS 7 adds significant personalization, health, and fitness features to Apple  Watch - Apple">
            <a:extLst>
              <a:ext uri="{FF2B5EF4-FFF2-40B4-BE49-F238E27FC236}">
                <a16:creationId xmlns:a16="http://schemas.microsoft.com/office/drawing/2014/main" id="{AE29CB06-544D-CF49-A663-F571D20DA8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02" y="2761792"/>
            <a:ext cx="21336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F618AECE-1400-A74F-AC8E-15C1A238CBAB}"/>
              </a:ext>
            </a:extLst>
          </p:cNvPr>
          <p:cNvPicPr>
            <a:picLocks noChangeAspect="1"/>
          </p:cNvPicPr>
          <p:nvPr/>
        </p:nvPicPr>
        <p:blipFill rotWithShape="1">
          <a:blip r:embed="rId8"/>
          <a:srcRect l="2996" r="4420" b="1"/>
          <a:stretch/>
        </p:blipFill>
        <p:spPr>
          <a:xfrm>
            <a:off x="10567675" y="56742"/>
            <a:ext cx="1464461" cy="1419622"/>
          </a:xfrm>
          <a:prstGeom prst="rect">
            <a:avLst/>
          </a:prstGeom>
        </p:spPr>
      </p:pic>
      <p:pic>
        <p:nvPicPr>
          <p:cNvPr id="17" name="Picture 16">
            <a:extLst>
              <a:ext uri="{FF2B5EF4-FFF2-40B4-BE49-F238E27FC236}">
                <a16:creationId xmlns:a16="http://schemas.microsoft.com/office/drawing/2014/main" id="{5185FECC-F6BB-3E43-822D-EBD6C76F529C}"/>
              </a:ext>
            </a:extLst>
          </p:cNvPr>
          <p:cNvPicPr>
            <a:picLocks noChangeAspect="1"/>
          </p:cNvPicPr>
          <p:nvPr/>
        </p:nvPicPr>
        <p:blipFill rotWithShape="1">
          <a:blip r:embed="rId8"/>
          <a:srcRect l="2996" r="4420" b="1"/>
          <a:stretch/>
        </p:blipFill>
        <p:spPr>
          <a:xfrm>
            <a:off x="2310362" y="4289922"/>
            <a:ext cx="783903" cy="759902"/>
          </a:xfrm>
          <a:prstGeom prst="rect">
            <a:avLst/>
          </a:prstGeom>
        </p:spPr>
      </p:pic>
      <p:pic>
        <p:nvPicPr>
          <p:cNvPr id="8" name="Picture 7">
            <a:extLst>
              <a:ext uri="{FF2B5EF4-FFF2-40B4-BE49-F238E27FC236}">
                <a16:creationId xmlns:a16="http://schemas.microsoft.com/office/drawing/2014/main" id="{AEF75162-DCB1-D04C-815A-15B0EB70580B}"/>
              </a:ext>
            </a:extLst>
          </p:cNvPr>
          <p:cNvPicPr>
            <a:picLocks noChangeAspect="1"/>
          </p:cNvPicPr>
          <p:nvPr/>
        </p:nvPicPr>
        <p:blipFill>
          <a:blip r:embed="rId9"/>
          <a:stretch>
            <a:fillRect/>
          </a:stretch>
        </p:blipFill>
        <p:spPr>
          <a:xfrm>
            <a:off x="1718984" y="530796"/>
            <a:ext cx="1681232" cy="1569769"/>
          </a:xfrm>
          <a:prstGeom prst="rect">
            <a:avLst/>
          </a:prstGeom>
        </p:spPr>
      </p:pic>
      <p:sp>
        <p:nvSpPr>
          <p:cNvPr id="21" name="TextBox 20">
            <a:extLst>
              <a:ext uri="{FF2B5EF4-FFF2-40B4-BE49-F238E27FC236}">
                <a16:creationId xmlns:a16="http://schemas.microsoft.com/office/drawing/2014/main" id="{A0A54963-F727-2345-A90B-0F336A627F19}"/>
              </a:ext>
            </a:extLst>
          </p:cNvPr>
          <p:cNvSpPr txBox="1"/>
          <p:nvPr/>
        </p:nvSpPr>
        <p:spPr>
          <a:xfrm>
            <a:off x="1543116" y="2050881"/>
            <a:ext cx="2439475" cy="369332"/>
          </a:xfrm>
          <a:prstGeom prst="rect">
            <a:avLst/>
          </a:prstGeom>
          <a:noFill/>
        </p:spPr>
        <p:txBody>
          <a:bodyPr wrap="square" rtlCol="0">
            <a:spAutoFit/>
          </a:bodyPr>
          <a:lstStyle/>
          <a:p>
            <a:r>
              <a:rPr lang="en-US" dirty="0"/>
              <a:t>Fitness bit Studios</a:t>
            </a:r>
          </a:p>
        </p:txBody>
      </p:sp>
      <p:pic>
        <p:nvPicPr>
          <p:cNvPr id="9" name="Picture 8">
            <a:extLst>
              <a:ext uri="{FF2B5EF4-FFF2-40B4-BE49-F238E27FC236}">
                <a16:creationId xmlns:a16="http://schemas.microsoft.com/office/drawing/2014/main" id="{2754710F-9706-7746-A935-025E7F6E282F}"/>
              </a:ext>
            </a:extLst>
          </p:cNvPr>
          <p:cNvPicPr>
            <a:picLocks noChangeAspect="1"/>
          </p:cNvPicPr>
          <p:nvPr/>
        </p:nvPicPr>
        <p:blipFill>
          <a:blip r:embed="rId10"/>
          <a:stretch>
            <a:fillRect/>
          </a:stretch>
        </p:blipFill>
        <p:spPr>
          <a:xfrm>
            <a:off x="5957788" y="535200"/>
            <a:ext cx="1179614" cy="852112"/>
          </a:xfrm>
          <a:prstGeom prst="rect">
            <a:avLst/>
          </a:prstGeom>
        </p:spPr>
      </p:pic>
      <p:pic>
        <p:nvPicPr>
          <p:cNvPr id="10" name="Picture 9">
            <a:extLst>
              <a:ext uri="{FF2B5EF4-FFF2-40B4-BE49-F238E27FC236}">
                <a16:creationId xmlns:a16="http://schemas.microsoft.com/office/drawing/2014/main" id="{D6FF9DD0-BFFE-784C-BACB-C236819ED7D9}"/>
              </a:ext>
            </a:extLst>
          </p:cNvPr>
          <p:cNvPicPr>
            <a:picLocks noChangeAspect="1"/>
          </p:cNvPicPr>
          <p:nvPr/>
        </p:nvPicPr>
        <p:blipFill>
          <a:blip r:embed="rId11"/>
          <a:stretch>
            <a:fillRect/>
          </a:stretch>
        </p:blipFill>
        <p:spPr>
          <a:xfrm>
            <a:off x="7290746" y="567259"/>
            <a:ext cx="863600" cy="660400"/>
          </a:xfrm>
          <a:prstGeom prst="rect">
            <a:avLst/>
          </a:prstGeom>
        </p:spPr>
      </p:pic>
      <p:pic>
        <p:nvPicPr>
          <p:cNvPr id="11" name="Picture 10">
            <a:extLst>
              <a:ext uri="{FF2B5EF4-FFF2-40B4-BE49-F238E27FC236}">
                <a16:creationId xmlns:a16="http://schemas.microsoft.com/office/drawing/2014/main" id="{E950A35D-6C76-BB42-A994-AEB921467C1F}"/>
              </a:ext>
            </a:extLst>
          </p:cNvPr>
          <p:cNvPicPr>
            <a:picLocks noChangeAspect="1"/>
          </p:cNvPicPr>
          <p:nvPr/>
        </p:nvPicPr>
        <p:blipFill>
          <a:blip r:embed="rId12"/>
          <a:stretch>
            <a:fillRect/>
          </a:stretch>
        </p:blipFill>
        <p:spPr>
          <a:xfrm>
            <a:off x="8256507" y="400609"/>
            <a:ext cx="1295400" cy="1016000"/>
          </a:xfrm>
          <a:prstGeom prst="rect">
            <a:avLst/>
          </a:prstGeom>
        </p:spPr>
      </p:pic>
      <p:sp>
        <p:nvSpPr>
          <p:cNvPr id="18" name="TextBox 17">
            <a:extLst>
              <a:ext uri="{FF2B5EF4-FFF2-40B4-BE49-F238E27FC236}">
                <a16:creationId xmlns:a16="http://schemas.microsoft.com/office/drawing/2014/main" id="{D5AD3DD1-4803-3D4F-B8AD-5AF2927C01ED}"/>
              </a:ext>
            </a:extLst>
          </p:cNvPr>
          <p:cNvSpPr txBox="1"/>
          <p:nvPr/>
        </p:nvSpPr>
        <p:spPr>
          <a:xfrm>
            <a:off x="6076753" y="1306611"/>
            <a:ext cx="3475154" cy="553998"/>
          </a:xfrm>
          <a:prstGeom prst="rect">
            <a:avLst/>
          </a:prstGeom>
          <a:noFill/>
        </p:spPr>
        <p:txBody>
          <a:bodyPr wrap="square" rtlCol="0">
            <a:spAutoFit/>
          </a:bodyPr>
          <a:lstStyle/>
          <a:p>
            <a:pPr algn="ctr"/>
            <a:r>
              <a:rPr lang="en-US" dirty="0"/>
              <a:t>Third Parties</a:t>
            </a:r>
          </a:p>
          <a:p>
            <a:pPr algn="ctr"/>
            <a:r>
              <a:rPr lang="en-US" sz="1100" dirty="0"/>
              <a:t>Fitness machines manufacturers and Supplements</a:t>
            </a:r>
          </a:p>
        </p:txBody>
      </p:sp>
      <p:cxnSp>
        <p:nvCxnSpPr>
          <p:cNvPr id="19" name="Straight Arrow Connector 18">
            <a:extLst>
              <a:ext uri="{FF2B5EF4-FFF2-40B4-BE49-F238E27FC236}">
                <a16:creationId xmlns:a16="http://schemas.microsoft.com/office/drawing/2014/main" id="{C548B9C3-2B01-7649-AD34-DFBAA76B6235}"/>
              </a:ext>
            </a:extLst>
          </p:cNvPr>
          <p:cNvCxnSpPr>
            <a:cxnSpLocks/>
          </p:cNvCxnSpPr>
          <p:nvPr/>
        </p:nvCxnSpPr>
        <p:spPr>
          <a:xfrm flipV="1">
            <a:off x="6815322" y="2827588"/>
            <a:ext cx="1560665" cy="5975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4E5E366-B7DF-B74E-8AE1-0E97F5096493}"/>
              </a:ext>
            </a:extLst>
          </p:cNvPr>
          <p:cNvCxnSpPr>
            <a:cxnSpLocks/>
          </p:cNvCxnSpPr>
          <p:nvPr/>
        </p:nvCxnSpPr>
        <p:spPr>
          <a:xfrm>
            <a:off x="7045450" y="1872442"/>
            <a:ext cx="1380688" cy="7595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FCC9AAE-4C04-7E48-872E-659500D2F874}"/>
              </a:ext>
            </a:extLst>
          </p:cNvPr>
          <p:cNvCxnSpPr>
            <a:cxnSpLocks/>
          </p:cNvCxnSpPr>
          <p:nvPr/>
        </p:nvCxnSpPr>
        <p:spPr>
          <a:xfrm flipH="1" flipV="1">
            <a:off x="3530046" y="2359872"/>
            <a:ext cx="1507652" cy="345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12CFEC2-8120-844A-8D09-365AC07E5F3C}"/>
              </a:ext>
            </a:extLst>
          </p:cNvPr>
          <p:cNvCxnSpPr>
            <a:cxnSpLocks/>
          </p:cNvCxnSpPr>
          <p:nvPr/>
        </p:nvCxnSpPr>
        <p:spPr>
          <a:xfrm>
            <a:off x="3601735" y="2000035"/>
            <a:ext cx="1703826" cy="377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7A3D081-BFA5-4F44-BDF5-9921A3E371D2}"/>
              </a:ext>
            </a:extLst>
          </p:cNvPr>
          <p:cNvSpPr txBox="1"/>
          <p:nvPr/>
        </p:nvSpPr>
        <p:spPr>
          <a:xfrm rot="868606">
            <a:off x="4218237" y="1905935"/>
            <a:ext cx="509435" cy="307777"/>
          </a:xfrm>
          <a:prstGeom prst="rect">
            <a:avLst/>
          </a:prstGeom>
          <a:noFill/>
        </p:spPr>
        <p:txBody>
          <a:bodyPr wrap="none" rtlCol="0">
            <a:spAutoFit/>
          </a:bodyPr>
          <a:lstStyle/>
          <a:p>
            <a:r>
              <a:rPr lang="en-US" sz="1400" dirty="0"/>
              <a:t>data</a:t>
            </a:r>
          </a:p>
        </p:txBody>
      </p:sp>
      <p:sp>
        <p:nvSpPr>
          <p:cNvPr id="34" name="TextBox 33">
            <a:extLst>
              <a:ext uri="{FF2B5EF4-FFF2-40B4-BE49-F238E27FC236}">
                <a16:creationId xmlns:a16="http://schemas.microsoft.com/office/drawing/2014/main" id="{29FE5988-06ED-994B-96D3-517D92E465E1}"/>
              </a:ext>
            </a:extLst>
          </p:cNvPr>
          <p:cNvSpPr txBox="1"/>
          <p:nvPr/>
        </p:nvSpPr>
        <p:spPr>
          <a:xfrm rot="784003">
            <a:off x="3952455" y="2243510"/>
            <a:ext cx="829651" cy="307777"/>
          </a:xfrm>
          <a:prstGeom prst="rect">
            <a:avLst/>
          </a:prstGeom>
          <a:noFill/>
        </p:spPr>
        <p:txBody>
          <a:bodyPr wrap="none" rtlCol="0">
            <a:spAutoFit/>
          </a:bodyPr>
          <a:lstStyle/>
          <a:p>
            <a:r>
              <a:rPr lang="en-US" sz="1400" dirty="0"/>
              <a:t>Statistics</a:t>
            </a:r>
          </a:p>
        </p:txBody>
      </p:sp>
      <p:cxnSp>
        <p:nvCxnSpPr>
          <p:cNvPr id="35" name="Straight Arrow Connector 34">
            <a:extLst>
              <a:ext uri="{FF2B5EF4-FFF2-40B4-BE49-F238E27FC236}">
                <a16:creationId xmlns:a16="http://schemas.microsoft.com/office/drawing/2014/main" id="{200A9094-D2A6-0448-A226-860F0971F1A7}"/>
              </a:ext>
            </a:extLst>
          </p:cNvPr>
          <p:cNvCxnSpPr>
            <a:cxnSpLocks/>
          </p:cNvCxnSpPr>
          <p:nvPr/>
        </p:nvCxnSpPr>
        <p:spPr>
          <a:xfrm>
            <a:off x="3094265" y="5503068"/>
            <a:ext cx="1668279"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D88B00D-8955-9A4D-989B-1BD6D2E0100E}"/>
              </a:ext>
            </a:extLst>
          </p:cNvPr>
          <p:cNvSpPr txBox="1"/>
          <p:nvPr/>
        </p:nvSpPr>
        <p:spPr>
          <a:xfrm rot="685691">
            <a:off x="3205916" y="5349179"/>
            <a:ext cx="1360950" cy="307777"/>
          </a:xfrm>
          <a:prstGeom prst="rect">
            <a:avLst/>
          </a:prstGeom>
          <a:noFill/>
        </p:spPr>
        <p:txBody>
          <a:bodyPr wrap="none" rtlCol="0">
            <a:spAutoFit/>
          </a:bodyPr>
          <a:lstStyle/>
          <a:p>
            <a:r>
              <a:rPr lang="en-US" sz="1400" dirty="0"/>
              <a:t>User private key</a:t>
            </a:r>
          </a:p>
        </p:txBody>
      </p:sp>
      <p:cxnSp>
        <p:nvCxnSpPr>
          <p:cNvPr id="37" name="Straight Arrow Connector 36">
            <a:extLst>
              <a:ext uri="{FF2B5EF4-FFF2-40B4-BE49-F238E27FC236}">
                <a16:creationId xmlns:a16="http://schemas.microsoft.com/office/drawing/2014/main" id="{865BA623-0B02-534F-9DB2-94029C545AEA}"/>
              </a:ext>
            </a:extLst>
          </p:cNvPr>
          <p:cNvCxnSpPr>
            <a:cxnSpLocks/>
          </p:cNvCxnSpPr>
          <p:nvPr/>
        </p:nvCxnSpPr>
        <p:spPr>
          <a:xfrm flipV="1">
            <a:off x="1945085" y="3425090"/>
            <a:ext cx="2720302" cy="10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8D45DDB-7E04-8349-A8AF-CD739E05F056}"/>
              </a:ext>
            </a:extLst>
          </p:cNvPr>
          <p:cNvSpPr txBox="1"/>
          <p:nvPr/>
        </p:nvSpPr>
        <p:spPr>
          <a:xfrm>
            <a:off x="2710088" y="3002623"/>
            <a:ext cx="509435" cy="307777"/>
          </a:xfrm>
          <a:prstGeom prst="rect">
            <a:avLst/>
          </a:prstGeom>
          <a:noFill/>
        </p:spPr>
        <p:txBody>
          <a:bodyPr wrap="none" rtlCol="0">
            <a:spAutoFit/>
          </a:bodyPr>
          <a:lstStyle/>
          <a:p>
            <a:r>
              <a:rPr lang="en-US" sz="1400" dirty="0"/>
              <a:t>data</a:t>
            </a:r>
          </a:p>
        </p:txBody>
      </p:sp>
      <p:cxnSp>
        <p:nvCxnSpPr>
          <p:cNvPr id="41" name="Straight Arrow Connector 40">
            <a:extLst>
              <a:ext uri="{FF2B5EF4-FFF2-40B4-BE49-F238E27FC236}">
                <a16:creationId xmlns:a16="http://schemas.microsoft.com/office/drawing/2014/main" id="{640CFFA7-6B76-5549-B75D-9A3831F77D8D}"/>
              </a:ext>
            </a:extLst>
          </p:cNvPr>
          <p:cNvCxnSpPr>
            <a:cxnSpLocks/>
          </p:cNvCxnSpPr>
          <p:nvPr/>
        </p:nvCxnSpPr>
        <p:spPr>
          <a:xfrm flipH="1" flipV="1">
            <a:off x="1945085" y="3777195"/>
            <a:ext cx="27874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2E9CA77-D7B9-8846-B5F1-11FA141A0A6B}"/>
              </a:ext>
            </a:extLst>
          </p:cNvPr>
          <p:cNvSpPr txBox="1"/>
          <p:nvPr/>
        </p:nvSpPr>
        <p:spPr>
          <a:xfrm>
            <a:off x="2806849" y="3508349"/>
            <a:ext cx="829651" cy="307777"/>
          </a:xfrm>
          <a:prstGeom prst="rect">
            <a:avLst/>
          </a:prstGeom>
          <a:noFill/>
        </p:spPr>
        <p:txBody>
          <a:bodyPr wrap="none" rtlCol="0">
            <a:spAutoFit/>
          </a:bodyPr>
          <a:lstStyle/>
          <a:p>
            <a:r>
              <a:rPr lang="en-US" sz="1400" dirty="0"/>
              <a:t>Statistics</a:t>
            </a:r>
          </a:p>
        </p:txBody>
      </p:sp>
      <p:cxnSp>
        <p:nvCxnSpPr>
          <p:cNvPr id="44" name="Straight Arrow Connector 43">
            <a:extLst>
              <a:ext uri="{FF2B5EF4-FFF2-40B4-BE49-F238E27FC236}">
                <a16:creationId xmlns:a16="http://schemas.microsoft.com/office/drawing/2014/main" id="{595F41BE-48C8-1748-9398-A4D7833E6625}"/>
              </a:ext>
            </a:extLst>
          </p:cNvPr>
          <p:cNvCxnSpPr>
            <a:cxnSpLocks/>
          </p:cNvCxnSpPr>
          <p:nvPr/>
        </p:nvCxnSpPr>
        <p:spPr>
          <a:xfrm>
            <a:off x="6727653" y="5868174"/>
            <a:ext cx="164833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8883022-C8CB-E943-9702-FDC8D47480B8}"/>
              </a:ext>
            </a:extLst>
          </p:cNvPr>
          <p:cNvSpPr txBox="1"/>
          <p:nvPr/>
        </p:nvSpPr>
        <p:spPr>
          <a:xfrm>
            <a:off x="0" y="27889"/>
            <a:ext cx="2555956" cy="738664"/>
          </a:xfrm>
          <a:prstGeom prst="rect">
            <a:avLst/>
          </a:prstGeom>
          <a:noFill/>
        </p:spPr>
        <p:txBody>
          <a:bodyPr wrap="none" rtlCol="0">
            <a:spAutoFit/>
          </a:bodyPr>
          <a:lstStyle/>
          <a:p>
            <a:r>
              <a:rPr lang="en-US" sz="2400" b="1" dirty="0"/>
              <a:t>Technical Solution </a:t>
            </a:r>
          </a:p>
          <a:p>
            <a:endParaRPr lang="en-US" dirty="0"/>
          </a:p>
        </p:txBody>
      </p:sp>
      <p:cxnSp>
        <p:nvCxnSpPr>
          <p:cNvPr id="47" name="Straight Arrow Connector 46">
            <a:extLst>
              <a:ext uri="{FF2B5EF4-FFF2-40B4-BE49-F238E27FC236}">
                <a16:creationId xmlns:a16="http://schemas.microsoft.com/office/drawing/2014/main" id="{2BFE91BE-259F-F540-9570-DDBDCBD417D0}"/>
              </a:ext>
            </a:extLst>
          </p:cNvPr>
          <p:cNvCxnSpPr>
            <a:cxnSpLocks/>
          </p:cNvCxnSpPr>
          <p:nvPr/>
        </p:nvCxnSpPr>
        <p:spPr>
          <a:xfrm flipV="1">
            <a:off x="9200616" y="3656790"/>
            <a:ext cx="0" cy="318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BD29CD8-88EA-BC4D-9227-745146511D43}"/>
              </a:ext>
            </a:extLst>
          </p:cNvPr>
          <p:cNvSpPr txBox="1"/>
          <p:nvPr/>
        </p:nvSpPr>
        <p:spPr>
          <a:xfrm>
            <a:off x="266928" y="5318402"/>
            <a:ext cx="2473754" cy="369332"/>
          </a:xfrm>
          <a:prstGeom prst="rect">
            <a:avLst/>
          </a:prstGeom>
          <a:noFill/>
        </p:spPr>
        <p:txBody>
          <a:bodyPr wrap="none" rtlCol="0">
            <a:spAutoFit/>
          </a:bodyPr>
          <a:lstStyle/>
          <a:p>
            <a:r>
              <a:rPr lang="en-US" dirty="0"/>
              <a:t>User with </a:t>
            </a:r>
            <a:r>
              <a:rPr lang="en-US" dirty="0" err="1"/>
              <a:t>Fitnessbit</a:t>
            </a:r>
            <a:r>
              <a:rPr lang="en-US" dirty="0"/>
              <a:t> App</a:t>
            </a:r>
          </a:p>
        </p:txBody>
      </p:sp>
    </p:spTree>
    <p:extLst>
      <p:ext uri="{BB962C8B-B14F-4D97-AF65-F5344CB8AC3E}">
        <p14:creationId xmlns:p14="http://schemas.microsoft.com/office/powerpoint/2010/main" val="419467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EAA6F1-1766-9849-BC9E-E93A36A9B376}"/>
              </a:ext>
            </a:extLst>
          </p:cNvPr>
          <p:cNvSpPr>
            <a:spLocks noGrp="1"/>
          </p:cNvSpPr>
          <p:nvPr>
            <p:ph type="title"/>
          </p:nvPr>
        </p:nvSpPr>
        <p:spPr/>
        <p:txBody>
          <a:bodyPr/>
          <a:lstStyle/>
          <a:p>
            <a:r>
              <a:rPr lang="en-US" dirty="0"/>
              <a:t>Team</a:t>
            </a:r>
          </a:p>
        </p:txBody>
      </p:sp>
      <p:sp>
        <p:nvSpPr>
          <p:cNvPr id="3" name="Content Placeholder 2">
            <a:extLst>
              <a:ext uri="{FF2B5EF4-FFF2-40B4-BE49-F238E27FC236}">
                <a16:creationId xmlns:a16="http://schemas.microsoft.com/office/drawing/2014/main" id="{4CD74964-B6A8-574C-B309-D96C96F1D47C}"/>
              </a:ext>
            </a:extLst>
          </p:cNvPr>
          <p:cNvSpPr>
            <a:spLocks noGrp="1"/>
          </p:cNvSpPr>
          <p:nvPr>
            <p:ph idx="1"/>
          </p:nvPr>
        </p:nvSpPr>
        <p:spPr/>
        <p:txBody>
          <a:bodyPr/>
          <a:lstStyle/>
          <a:p>
            <a:r>
              <a:rPr lang="en-US" dirty="0"/>
              <a:t>Cryptocurrency Specialist</a:t>
            </a:r>
          </a:p>
          <a:p>
            <a:r>
              <a:rPr lang="en-US" dirty="0"/>
              <a:t>Infrastructure</a:t>
            </a:r>
          </a:p>
          <a:p>
            <a:r>
              <a:rPr lang="en-US" dirty="0"/>
              <a:t>Backends supporting</a:t>
            </a:r>
          </a:p>
          <a:p>
            <a:r>
              <a:rPr lang="en-US" dirty="0"/>
              <a:t>UI &amp; UX</a:t>
            </a:r>
          </a:p>
          <a:p>
            <a:r>
              <a:rPr lang="en-US" dirty="0"/>
              <a:t>Marketing Consultants</a:t>
            </a:r>
          </a:p>
          <a:p>
            <a:endParaRPr lang="en-US" dirty="0"/>
          </a:p>
          <a:p>
            <a:endParaRPr lang="en-US" dirty="0"/>
          </a:p>
        </p:txBody>
      </p:sp>
    </p:spTree>
    <p:extLst>
      <p:ext uri="{BB962C8B-B14F-4D97-AF65-F5344CB8AC3E}">
        <p14:creationId xmlns:p14="http://schemas.microsoft.com/office/powerpoint/2010/main" val="127236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D8FFDC-EB5A-BC4F-A1BE-8E05B020E719}"/>
              </a:ext>
            </a:extLst>
          </p:cNvPr>
          <p:cNvSpPr>
            <a:spLocks noGrp="1"/>
          </p:cNvSpPr>
          <p:nvPr>
            <p:ph type="title"/>
          </p:nvPr>
        </p:nvSpPr>
        <p:spPr/>
        <p:txBody>
          <a:bodyPr/>
          <a:lstStyle/>
          <a:p>
            <a:r>
              <a:rPr lang="en-US" dirty="0"/>
              <a:t>Market Analysis</a:t>
            </a:r>
          </a:p>
        </p:txBody>
      </p:sp>
      <p:sp>
        <p:nvSpPr>
          <p:cNvPr id="2" name="Content Placeholder 1">
            <a:extLst>
              <a:ext uri="{FF2B5EF4-FFF2-40B4-BE49-F238E27FC236}">
                <a16:creationId xmlns:a16="http://schemas.microsoft.com/office/drawing/2014/main" id="{21597D4F-4228-EC4A-B611-30D1F51B7D79}"/>
              </a:ext>
            </a:extLst>
          </p:cNvPr>
          <p:cNvSpPr>
            <a:spLocks noGrp="1"/>
          </p:cNvSpPr>
          <p:nvPr>
            <p:ph idx="1"/>
          </p:nvPr>
        </p:nvSpPr>
        <p:spPr>
          <a:xfrm>
            <a:off x="838200" y="1825625"/>
            <a:ext cx="10515600" cy="1325563"/>
          </a:xfrm>
        </p:spPr>
        <p:txBody>
          <a:bodyPr/>
          <a:lstStyle/>
          <a:p>
            <a:r>
              <a:rPr lang="en-US" dirty="0"/>
              <a:t>Security Platform</a:t>
            </a:r>
          </a:p>
          <a:p>
            <a:r>
              <a:rPr lang="en-US" dirty="0"/>
              <a:t>Cloud base</a:t>
            </a:r>
          </a:p>
        </p:txBody>
      </p:sp>
      <p:sp>
        <p:nvSpPr>
          <p:cNvPr id="5" name="Title 1">
            <a:extLst>
              <a:ext uri="{FF2B5EF4-FFF2-40B4-BE49-F238E27FC236}">
                <a16:creationId xmlns:a16="http://schemas.microsoft.com/office/drawing/2014/main" id="{BC5C33BC-7B9F-7E4F-9A64-125F71B926B9}"/>
              </a:ext>
            </a:extLst>
          </p:cNvPr>
          <p:cNvSpPr txBox="1">
            <a:spLocks/>
          </p:cNvSpPr>
          <p:nvPr/>
        </p:nvSpPr>
        <p:spPr>
          <a:xfrm>
            <a:off x="838200" y="30440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Sales &amp; Marketing Strategy</a:t>
            </a:r>
          </a:p>
        </p:txBody>
      </p:sp>
      <p:sp>
        <p:nvSpPr>
          <p:cNvPr id="6" name="Content Placeholder 1">
            <a:extLst>
              <a:ext uri="{FF2B5EF4-FFF2-40B4-BE49-F238E27FC236}">
                <a16:creationId xmlns:a16="http://schemas.microsoft.com/office/drawing/2014/main" id="{4E0D5F25-F90C-9E4C-BC9C-13DFA3C90BFE}"/>
              </a:ext>
            </a:extLst>
          </p:cNvPr>
          <p:cNvSpPr txBox="1">
            <a:spLocks/>
          </p:cNvSpPr>
          <p:nvPr/>
        </p:nvSpPr>
        <p:spPr>
          <a:xfrm>
            <a:off x="838200" y="4369594"/>
            <a:ext cx="10515600" cy="187880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Making system managements with Gyms and Manufacturers</a:t>
            </a:r>
          </a:p>
          <a:p>
            <a:r>
              <a:rPr lang="en-US" dirty="0"/>
              <a:t>Helping them to involve into the cloud base environment.</a:t>
            </a:r>
          </a:p>
          <a:p>
            <a:r>
              <a:rPr lang="en-US" dirty="0"/>
              <a:t>Advertising at the social media </a:t>
            </a:r>
          </a:p>
          <a:p>
            <a:r>
              <a:rPr lang="en-US" dirty="0"/>
              <a:t>Maintaining the network and stable clouds.</a:t>
            </a:r>
          </a:p>
          <a:p>
            <a:endParaRPr lang="en-US" dirty="0"/>
          </a:p>
        </p:txBody>
      </p:sp>
    </p:spTree>
    <p:extLst>
      <p:ext uri="{BB962C8B-B14F-4D97-AF65-F5344CB8AC3E}">
        <p14:creationId xmlns:p14="http://schemas.microsoft.com/office/powerpoint/2010/main" val="1441004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TotalTime>
  <Words>747</Words>
  <Application>Microsoft Macintosh PowerPoint</Application>
  <PresentationFormat>Widescreen</PresentationFormat>
  <Paragraphs>147</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Description</vt:lpstr>
      <vt:lpstr>Problem</vt:lpstr>
      <vt:lpstr>Solution </vt:lpstr>
      <vt:lpstr>Customers</vt:lpstr>
      <vt:lpstr>Products &amp; Service</vt:lpstr>
      <vt:lpstr>PowerPoint Presentation</vt:lpstr>
      <vt:lpstr>Team</vt:lpstr>
      <vt:lpstr>Market Analysis</vt:lpstr>
      <vt:lpstr>BlockData</vt:lpstr>
      <vt:lpstr>BlockData</vt:lpstr>
      <vt:lpstr>PowerPoint Presentation</vt:lpstr>
      <vt:lpstr>Funding 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Poddar Prata</dc:creator>
  <cp:lastModifiedBy>Poddar Prata</cp:lastModifiedBy>
  <cp:revision>33</cp:revision>
  <dcterms:created xsi:type="dcterms:W3CDTF">2020-11-08T17:21:46Z</dcterms:created>
  <dcterms:modified xsi:type="dcterms:W3CDTF">2020-12-02T13:41:26Z</dcterms:modified>
</cp:coreProperties>
</file>