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mSd1jEFb0tWYYAXJC/Sn31lzO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773E2C-168A-4E2A-98A5-775F43BB5EA8}">
  <a:tblStyle styleId="{77773E2C-168A-4E2A-98A5-775F43BB5E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DB9E8A-36D4-4D68-9586-1622205203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B62A79-EDAC-4F33-9E95-E51B78793CC1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BE62EE17-452A-42C1-A7B8-33AB5D902A40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63D4C9A9-3793-4A8A-8B89-D60523202F15}" styleName="Table_4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8b10236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08b102366_5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8b10236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08b102366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08b102366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08b1023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08b102366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08b10236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08b10236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08b1023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08b10236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08b1023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8b10236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08b102366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8b102366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08b102366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br>
              <a:rPr lang="en-US"/>
            </a:br>
            <a:r>
              <a:rPr lang="en-US"/>
              <a:t>리니지 유저 이탈 예측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4497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>
                <a:solidFill>
                  <a:schemeClr val="dk2"/>
                </a:solidFill>
              </a:rPr>
              <a:t>우리팀 화이팅!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강재훈 명재성 안주영 정민지 정지혜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09600" y="553998"/>
            <a:ext cx="5305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 빅콘테스트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train_trade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acc_id 별로 요약된 거래 정보 변수</a:t>
            </a:r>
            <a:endParaRPr/>
          </a:p>
        </p:txBody>
      </p:sp>
      <p:graphicFrame>
        <p:nvGraphicFramePr>
          <p:cNvPr id="142" name="Google Shape;142;p8"/>
          <p:cNvGraphicFramePr/>
          <p:nvPr/>
        </p:nvGraphicFramePr>
        <p:xfrm>
          <a:off x="714738" y="233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{81DB9E8A-36D4-4D68-9586-162220520364}</a:tableStyleId>
              </a:tblPr>
              <a:tblGrid>
                <a:gridCol w="3853775"/>
                <a:gridCol w="3321250"/>
                <a:gridCol w="358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변수 이름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변수 설명</a:t>
                      </a:r>
                      <a:r>
                        <a:rPr lang="en-US"/>
                        <a:t> ( sell : 판매 / buy : 구매 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num_sell / num_buy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총 판매/구매 빈도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num_sell_character /num_buy_character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판매/구매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를 진행한 캐릭터 수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num_trade_server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거래를 진행한 서버 수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common_item_sell / common_item_buy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가장 많이 판매/구매한 아이템의 종류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sell_item_amount / buy_item_amount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평균 아이템 판매/구매량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sell_item_price / buy_item_price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평균 아이템 판매/구매 가격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sell_time / buy_time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판매/구매가 가장 많이 발생한 시간(hour)(-1 : 관측되지 않음)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sell_type / buy_type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판매/구매 시 가장 많이 활용한 거래 종류(1 : 교환창 / 0 :개인상점 / -1 : 관측되지 않음)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num_sell_day / num_buy_day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판매/구매를 진행한 일(day) 수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8b102366_5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train_trade</a:t>
            </a:r>
            <a:endParaRPr/>
          </a:p>
        </p:txBody>
      </p:sp>
      <p:sp>
        <p:nvSpPr>
          <p:cNvPr id="148" name="Google Shape;148;g608b102366_5_2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acc_id 별 ‘마지막 활동 일’의 거래 정보 변수</a:t>
            </a:r>
            <a:endParaRPr/>
          </a:p>
        </p:txBody>
      </p:sp>
      <p:graphicFrame>
        <p:nvGraphicFramePr>
          <p:cNvPr id="149" name="Google Shape;149;g608b102366_5_2"/>
          <p:cNvGraphicFramePr/>
          <p:nvPr/>
        </p:nvGraphicFramePr>
        <p:xfrm>
          <a:off x="620975" y="2885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{81DB9E8A-36D4-4D68-9586-162220520364}</a:tableStyleId>
              </a:tblPr>
              <a:tblGrid>
                <a:gridCol w="3974325"/>
                <a:gridCol w="3200700"/>
                <a:gridCol w="377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변수 이름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변수 설명</a:t>
                      </a:r>
                      <a:r>
                        <a:rPr lang="en-US"/>
                        <a:t> ( sell : 판매 / buy : 구매 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_sell_day /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last_buy_day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판매/구매를 진행한 마지막 활동 일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last_sell_item_amount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last_buy_item_amount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마지막 활동 일의 아이템 판매/구매량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last_sell_item_price / last_buy_item_price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마지막 활동 일의 아이템 판매/구매 가격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last_sell_item_type / last_buy_item_type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마지막 활동 일에 판매/구매한 아이템 종류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838200" y="365125"/>
            <a:ext cx="6225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train_combat</a:t>
            </a:r>
            <a:endParaRPr/>
          </a:p>
        </p:txBody>
      </p:sp>
      <p:graphicFrame>
        <p:nvGraphicFramePr>
          <p:cNvPr id="155" name="Google Shape;155;p9"/>
          <p:cNvGraphicFramePr/>
          <p:nvPr/>
        </p:nvGraphicFramePr>
        <p:xfrm>
          <a:off x="323950" y="12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{77773E2C-168A-4E2A-98A5-775F43BB5EA8}</a:tableStyleId>
              </a:tblPr>
              <a:tblGrid>
                <a:gridCol w="3592275"/>
                <a:gridCol w="7783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combat_days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전투활동일수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combat_active_days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전투활성일수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combat_active_diff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전투활동일과 전투활성일 차이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combat_active_days_rate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전투활동일 중 전투활성일의 비율 (= 전투활성일/전투활동일)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combat_active_first_last_diff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전투 활성 data 기준 첫번째 접속일과 마지막 접속일의 차이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combat_active_&lt;first / last&gt;_day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전투 활성 data 기준 &lt;첫번째,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마지막&gt;</a:t>
                      </a:r>
                      <a:r>
                        <a:rPr lang="en-US"/>
                        <a:t> 접속일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 class / char&gt;_cnt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보유한 &lt;클래스 종류 / 캐릭터&gt; 개수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total_&lt;min / max&gt;_level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보유한 캐릭터의 레벨 중 가장 &lt;낮은 /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높은&gt;</a:t>
                      </a:r>
                      <a:r>
                        <a:rPr lang="en-US"/>
                        <a:t> 레벨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sp_cls_rate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보유한 캐릭터 중 특별한 클래스(마법사, 요정, 다크엘프)인 캐릭터 비율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 클래스 종류 &gt;_rate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보유한 클래스 중 헤당 &lt;클래스 종류&gt;인 캐릭터 비율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※ 클래스 종류 : 군주, 기사, 요정, 마법사, 다크엘프, 용기사, 환술사, 전사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level_group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가장 높은 레벨이 레벨범주 10(50~54)을 기준으로 작은지, 속해있는지, 더 큰지 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(호렙 - 52)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level_down_char_cnt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보유한 캐릭터 중 </a:t>
                      </a:r>
                      <a:r>
                        <a:rPr lang="en-US"/>
                        <a:t>level down을 경험한 캐릭터의 수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level_up_rate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보유한 캐릭터 중 level up을 경험한 캐릭터의 비율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level_keep_rate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보유한 캐릭터 중 level을 유지한 캐릭터의 비율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act_mean_of_&lt;전투활동변수&gt;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실질적으로 전투활동을 한 날의 각 전투활동변수의 평균 = sum_of_전투활동/전투활성일수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9"/>
          <p:cNvGraphicFramePr/>
          <p:nvPr/>
        </p:nvGraphicFramePr>
        <p:xfrm>
          <a:off x="323938" y="626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{77773E2C-168A-4E2A-98A5-775F43BB5EA8}</a:tableStyleId>
              </a:tblPr>
              <a:tblGrid>
                <a:gridCol w="1859775"/>
                <a:gridCol w="4029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combat_first_day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 data 기준 첫번째 접속일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combat_first_last_diff_day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combat data 기준 최초 접속일과 마지막 접속일 차이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combat_server_cnt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 data 기준 서버 개수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combat_server_cnt_by_day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combat data 기준 하루에 접속한 서버 개수 평균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765350" y="337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train_pledge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096525" y="921325"/>
            <a:ext cx="5256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_</a:t>
            </a:r>
            <a:r>
              <a:rPr lang="en-US"/>
              <a:t>1083384 rows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838200" y="143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{81DB9E8A-36D4-4D68-9586-162220520364}</a:tableStyleId>
              </a:tblPr>
              <a:tblGrid>
                <a:gridCol w="2347525"/>
                <a:gridCol w="5894300"/>
              </a:tblGrid>
              <a:tr h="4064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acc_id 캐릭터의 혈맹 가입, 변동 정보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pledge_days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혈맹활동일수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pledged_char_cnt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혈맹에 가입한 캐릭터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pledge_cnt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유저의 캐릭터가 가입한 혈맹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same_pledged_char_cnt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동일혈맹인 캐릭터 보유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plural_pledge_cnt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같은 혈맹에 있는 캐릭터 2개이상인 혈맹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pledge_changed_char_cnt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혈맹 변경 캐릭터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pledge_changed_cnt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유저의 총 혈맹 변경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week#</a:t>
                      </a:r>
                      <a:r>
                        <a:rPr lang="en-US"/>
                        <a:t>_pledge_combat_day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일별 혈맹전투 참여한 캐릭터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day_#</a:t>
                      </a:r>
                      <a:r>
                        <a:rPr lang="en-US"/>
                        <a:t>_pledge_combat_char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주별 혈맹전투한 일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friend_pledge_&lt;cnt / rate&gt;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가입한 혈맹 중 친목혈맹 &lt;개수 / 비율&gt;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combat_pledge_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&lt;cnt / rate&gt;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가입한 혈맹 중 전투혈맹 &lt;개수 / 비율&gt;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8b102366_2_3"/>
          <p:cNvSpPr txBox="1"/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train_pledge</a:t>
            </a:r>
            <a:endParaRPr/>
          </a:p>
        </p:txBody>
      </p:sp>
      <p:graphicFrame>
        <p:nvGraphicFramePr>
          <p:cNvPr id="169" name="Google Shape;169;g608b102366_2_3"/>
          <p:cNvGraphicFramePr/>
          <p:nvPr/>
        </p:nvGraphicFramePr>
        <p:xfrm>
          <a:off x="838200" y="1562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{81DB9E8A-36D4-4D68-9586-162220520364}</a:tableStyleId>
              </a:tblPr>
              <a:tblGrid>
                <a:gridCol w="3718900"/>
                <a:gridCol w="4608975"/>
              </a:tblGrid>
              <a:tr h="3461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acc_id가 속한 혈맹들의 28일 활동 집계 정보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play_char_sum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소속혈맹의 28일간 게임접속 캐릭터 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combat_char_sum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전투참여 캐릭터 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pledge_combat_sum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 간 전투 횟수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random_attacker_sum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혈맹원중 막피 전투를 행한 횟수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random_defender_sum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혈맹원중 막피로 피해를 받은 횟수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same_pledge_sum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동일 혈맹원 간 전투 횟수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temp_sum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혈맹원들의 단발성 전투 횟수의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etc_sum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혈맹원들의 기타 전투 횟수의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combat_play_time_sum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혈맹원들의 전투 활동 시간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non_combat_play_time_sum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혈맹원들의 비전투 활동 시간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play_server_cnt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이용한 서버 수의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non_combat_pledge_cnt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소속혈맹 중 비전투 혈맹의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conflict_pledge_cnt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소속혈맹 중 동일혈맹 내 전투를 경험한 혈맹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combat_play_char_ratio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〃 전투참여 캐릭터 수 합의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train_payment</a:t>
            </a:r>
            <a:endParaRPr/>
          </a:p>
        </p:txBody>
      </p:sp>
      <p:graphicFrame>
        <p:nvGraphicFramePr>
          <p:cNvPr id="175" name="Google Shape;175;p11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{81DB9E8A-36D4-4D68-9586-162220520364}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pay_day_cnt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결제 이벤트 횟수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sum_amount_spent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id별 결제 총 금액(28일 간)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day_%d_sum_of_amount_spent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day별 결재 금액 (총 28개 Column)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/>
        </p:nvSpPr>
        <p:spPr>
          <a:xfrm>
            <a:off x="1057275" y="1896844"/>
            <a:ext cx="960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 결과, 변수 중 아웃라이어가 많은 변수들 존재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🡺 Robust Scaling을 통해 이상치에 덜 민감하도록 값을 변환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3. 전처리 &amp; feature engineering</a:t>
            </a:r>
            <a:endParaRPr sz="3600"/>
          </a:p>
        </p:txBody>
      </p:sp>
      <p:sp>
        <p:nvSpPr>
          <p:cNvPr id="182" name="Google Shape;182;p12"/>
          <p:cNvSpPr txBox="1"/>
          <p:nvPr/>
        </p:nvSpPr>
        <p:spPr>
          <a:xfrm>
            <a:off x="1057275" y="3600450"/>
            <a:ext cx="960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Day별 변수 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34" y="1228725"/>
            <a:ext cx="692467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/>
        </p:nvSpPr>
        <p:spPr>
          <a:xfrm>
            <a:off x="503434" y="400692"/>
            <a:ext cx="6992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Train_payment 데이터에서 day별 amount spent의 중앙값</a:t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542925" y="3395900"/>
            <a:ext cx="6992700" cy="99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771526" y="5176837"/>
            <a:ext cx="1009650" cy="45243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1962150" y="5176837"/>
            <a:ext cx="9963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Train, test1, test2의 기간이 다름을 감안했을 때 이렇게 유저들이 갑자기 과금을 많이 한 날은 이벤트 기간일 가능성이 높다. 시간의 변화에 민감하지 않은 모델을 만들기 위해 평소의 트렌드를 반영하는 것이 옳다고 생각하여 빨간색 네모 안의 day별 변수는 제거하고 진행. (여기 말 좀 고쳐주세여) - 제거 말고 선택으로 말 바꾸기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676275" y="638175"/>
            <a:ext cx="107156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@재훈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돌렸을 때 예측값의 Variance가 1보다 큰 acc_id를 대상으로 새로운 label 부여하여 모델링 진행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🡺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 25 등 &amp; combat_days가 큰 영향을 미침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🡺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 24, 25, combat_days도 추가로 제거 후 진행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(순서가 모델링 과정 안으로 들어가야할까용?)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4. 모델링 </a:t>
            </a:r>
            <a:endParaRPr sz="3600"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838200" y="1825625"/>
            <a:ext cx="5534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0. Constant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DNN(Deep Neural Network) 학습 과정에서 발견한 모델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r>
              <a:rPr lang="en-US"/>
              <a:t>Survival_time와 Amount_spent를 특정 상수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로 일괄 예측했을 때, 리더보드 기준 4775.63점을 기록.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049" y="771525"/>
            <a:ext cx="3938325" cy="21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050" y="3123149"/>
            <a:ext cx="3938325" cy="30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데이터 이해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EDA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전처리 &amp; Feature engineering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모델링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결과 해석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4. 모델링 </a:t>
            </a:r>
            <a:endParaRPr sz="3600"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Imbalanced label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16"/>
          <p:cNvSpPr txBox="1"/>
          <p:nvPr/>
        </p:nvSpPr>
        <p:spPr>
          <a:xfrm>
            <a:off x="1000125" y="5262384"/>
            <a:ext cx="6305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라벨 분포(64 빼고 그린거라 64 넣고 다시 그리기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 8, 29에 많은 이탈자 발생 (정액제 영향)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2" name="Google Shape;212;p16"/>
          <p:cNvGrpSpPr/>
          <p:nvPr/>
        </p:nvGrpSpPr>
        <p:grpSpPr>
          <a:xfrm>
            <a:off x="923925" y="2249931"/>
            <a:ext cx="7371021" cy="2787207"/>
            <a:chOff x="457200" y="1553983"/>
            <a:chExt cx="11410950" cy="4314825"/>
          </a:xfrm>
        </p:grpSpPr>
        <p:pic>
          <p:nvPicPr>
            <p:cNvPr id="213" name="Google Shape;21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1553983"/>
              <a:ext cx="11410950" cy="431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6"/>
            <p:cNvSpPr/>
            <p:nvPr/>
          </p:nvSpPr>
          <p:spPr>
            <a:xfrm>
              <a:off x="3064668" y="1663521"/>
              <a:ext cx="428625" cy="333375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150268" y="1663521"/>
              <a:ext cx="428625" cy="333375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5734050" y="1663521"/>
              <a:ext cx="428625" cy="333375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7" name="Google Shape;217;p16"/>
          <p:cNvSpPr txBox="1"/>
          <p:nvPr/>
        </p:nvSpPr>
        <p:spPr>
          <a:xfrm>
            <a:off x="4629150" y="1599000"/>
            <a:ext cx="3438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제대로 된 그림 넣기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7"/>
          <p:cNvGrpSpPr/>
          <p:nvPr/>
        </p:nvGrpSpPr>
        <p:grpSpPr>
          <a:xfrm>
            <a:off x="2428875" y="2705100"/>
            <a:ext cx="6623545" cy="2647950"/>
            <a:chOff x="666750" y="1390650"/>
            <a:chExt cx="10316528" cy="4124325"/>
          </a:xfrm>
        </p:grpSpPr>
        <p:sp>
          <p:nvSpPr>
            <p:cNvPr id="223" name="Google Shape;223;p17"/>
            <p:cNvSpPr/>
            <p:nvPr/>
          </p:nvSpPr>
          <p:spPr>
            <a:xfrm>
              <a:off x="3313748" y="1390650"/>
              <a:ext cx="3373755" cy="1733549"/>
            </a:xfrm>
            <a:prstGeom prst="rect">
              <a:avLst/>
            </a:prstGeom>
            <a:solidFill>
              <a:srgbClr val="8296B0"/>
            </a:solidFill>
            <a:ln cap="flat" cmpd="sng" w="12700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1~63 (이탈)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313748" y="3781425"/>
              <a:ext cx="3373755" cy="1733550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FBE4D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 (무과금)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7609523" y="1390650"/>
              <a:ext cx="3373755" cy="1733550"/>
            </a:xfrm>
            <a:prstGeom prst="rect">
              <a:avLst/>
            </a:prstGeom>
            <a:solidFill>
              <a:srgbClr val="8296B0"/>
            </a:solidFill>
            <a:ln cap="flat" cmpd="sng" w="12700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64 (비이탈)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7609522" y="3781425"/>
              <a:ext cx="3373755" cy="1733550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FBE4D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0&lt; (과금)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666750" y="2085975"/>
              <a:ext cx="2362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Survival time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666750" y="4463534"/>
              <a:ext cx="2362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Amount spent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9" name="Google Shape;229;p17"/>
          <p:cNvSpPr/>
          <p:nvPr/>
        </p:nvSpPr>
        <p:spPr>
          <a:xfrm>
            <a:off x="897484" y="795961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Survival time : 이탈 vs 비이탈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Amount spent : 무과금 vs 과금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🡺"/>
            </a:pPr>
            <a:r>
              <a:rPr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Balanced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4629150" y="1733937"/>
            <a:ext cx="3438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제대로 된 그림 넣기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/>
        </p:nvSpPr>
        <p:spPr>
          <a:xfrm>
            <a:off x="576261" y="417037"/>
            <a:ext cx="77914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딥러닝 모델 : 상수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1 : Survival time 값 예측 모델 (regression)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 : Amount Spent 값 예측 모델 (regression)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3 : 이탈/생존 예측 모델 (classification)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4 : 무과금/과금 예측 모델 (classification)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790575" y="2669223"/>
            <a:ext cx="1600200" cy="108585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Survival time 값 예측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790575" y="4884420"/>
            <a:ext cx="1600200" cy="108585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Amount spent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예측</a:t>
            </a:r>
            <a:endParaRPr/>
          </a:p>
        </p:txBody>
      </p:sp>
      <p:graphicFrame>
        <p:nvGraphicFramePr>
          <p:cNvPr id="238" name="Google Shape;238;p18"/>
          <p:cNvGraphicFramePr/>
          <p:nvPr/>
        </p:nvGraphicFramePr>
        <p:xfrm>
          <a:off x="2946398" y="2285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survival_time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20.343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11.233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63.678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9" name="Google Shape;239;p18"/>
          <p:cNvSpPr/>
          <p:nvPr/>
        </p:nvSpPr>
        <p:spPr>
          <a:xfrm>
            <a:off x="5867400" y="2628424"/>
            <a:ext cx="1600200" cy="108585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생존/이탈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5848350" y="4884420"/>
            <a:ext cx="1600200" cy="108585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과금/무과금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endParaRPr/>
          </a:p>
        </p:txBody>
      </p:sp>
      <p:graphicFrame>
        <p:nvGraphicFramePr>
          <p:cNvPr id="241" name="Google Shape;241;p18"/>
          <p:cNvGraphicFramePr/>
          <p:nvPr/>
        </p:nvGraphicFramePr>
        <p:xfrm>
          <a:off x="7956546" y="2285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39700"/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생존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" name="Google Shape;242;p18"/>
          <p:cNvGraphicFramePr/>
          <p:nvPr/>
        </p:nvGraphicFramePr>
        <p:xfrm>
          <a:off x="2946398" y="4685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amount_spent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0.3456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1.4285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3" name="Google Shape;243;p18"/>
          <p:cNvGraphicFramePr/>
          <p:nvPr/>
        </p:nvGraphicFramePr>
        <p:xfrm>
          <a:off x="7956545" y="4685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39700"/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무과금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과금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/>
          <p:nvPr/>
        </p:nvSpPr>
        <p:spPr>
          <a:xfrm>
            <a:off x="600075" y="1499553"/>
            <a:ext cx="1600200" cy="108585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Survival time 값 예측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600075" y="4083864"/>
            <a:ext cx="1600200" cy="108585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Amount spent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예측</a:t>
            </a:r>
            <a:endParaRPr/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755898" y="1115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survival_time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46.343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63.678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11.233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Google Shape;251;p19"/>
          <p:cNvSpPr/>
          <p:nvPr/>
        </p:nvSpPr>
        <p:spPr>
          <a:xfrm>
            <a:off x="5390358" y="1456580"/>
            <a:ext cx="1600200" cy="108585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생존/이탈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371308" y="4081690"/>
            <a:ext cx="1600200" cy="108585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과금/무과금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endParaRPr/>
          </a:p>
        </p:txBody>
      </p:sp>
      <p:graphicFrame>
        <p:nvGraphicFramePr>
          <p:cNvPr id="253" name="Google Shape;253;p19"/>
          <p:cNvGraphicFramePr/>
          <p:nvPr/>
        </p:nvGraphicFramePr>
        <p:xfrm>
          <a:off x="7479504" y="1113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39700"/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생존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0.97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0.03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4" name="Google Shape;254;p19"/>
          <p:cNvGraphicFramePr/>
          <p:nvPr/>
        </p:nvGraphicFramePr>
        <p:xfrm>
          <a:off x="2755898" y="3884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amount_spent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0.3456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1.4285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Google Shape;255;p19"/>
          <p:cNvGraphicFramePr/>
          <p:nvPr/>
        </p:nvGraphicFramePr>
        <p:xfrm>
          <a:off x="7479503" y="388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39700"/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무과금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과금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6" name="Google Shape;256;p19"/>
          <p:cNvSpPr/>
          <p:nvPr/>
        </p:nvSpPr>
        <p:spPr>
          <a:xfrm>
            <a:off x="7362033" y="1456580"/>
            <a:ext cx="3457575" cy="7796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7373141" y="4234804"/>
            <a:ext cx="3457575" cy="7796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10937078" y="1584780"/>
            <a:ext cx="1647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생존!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0937078" y="4363004"/>
            <a:ext cx="1647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무과금!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1019175" y="2269986"/>
            <a:ext cx="91106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 function의 특성상 유저가 생존할 것이라고 예측시 기대이익이 0이 되어버림.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확실하게 생존할 유저만 생존으로 예측해야함.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🡺"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생존이라고 예측할 확률이 높은 유저만 생존으로 판단하고 예측값을 64로 보냄.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1019175" y="3689271"/>
            <a:ext cx="110728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 function의 특성상 많이 과금하는 유저 한명을 잘 맞추는 것만으로도 기대이익이 매우 높아짐.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확실하게 과금하지 않을 유저만 무과금으로 예측해야함.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🡺"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무과금이라고 예측할 확률이 높은 유저만 예측값을 0으로 보냄.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1019175" y="923925"/>
            <a:ext cx="16097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But,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/>
          <p:nvPr/>
        </p:nvSpPr>
        <p:spPr>
          <a:xfrm>
            <a:off x="714375" y="1480196"/>
            <a:ext cx="1600200" cy="108585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Survival time 값 예측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714375" y="4531958"/>
            <a:ext cx="1600200" cy="108585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Amount spent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예측</a:t>
            </a:r>
            <a:endParaRPr/>
          </a:p>
        </p:txBody>
      </p:sp>
      <p:graphicFrame>
        <p:nvGraphicFramePr>
          <p:cNvPr id="273" name="Google Shape;273;p21"/>
          <p:cNvGraphicFramePr/>
          <p:nvPr/>
        </p:nvGraphicFramePr>
        <p:xfrm>
          <a:off x="2870198" y="1096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survival_time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46.343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63.678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11.233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4" name="Google Shape;274;p21"/>
          <p:cNvSpPr/>
          <p:nvPr/>
        </p:nvSpPr>
        <p:spPr>
          <a:xfrm>
            <a:off x="5504658" y="1437223"/>
            <a:ext cx="1600200" cy="108585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생존/이탈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5485608" y="4529784"/>
            <a:ext cx="1600200" cy="108585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과금/무과금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endParaRPr/>
          </a:p>
        </p:txBody>
      </p:sp>
      <p:graphicFrame>
        <p:nvGraphicFramePr>
          <p:cNvPr id="276" name="Google Shape;276;p21"/>
          <p:cNvGraphicFramePr/>
          <p:nvPr/>
        </p:nvGraphicFramePr>
        <p:xfrm>
          <a:off x="7593804" y="1093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39700"/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생존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0.97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0.03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7" name="Google Shape;277;p21"/>
          <p:cNvGraphicFramePr/>
          <p:nvPr/>
        </p:nvGraphicFramePr>
        <p:xfrm>
          <a:off x="2870198" y="4332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amount_spent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0.3456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1.4285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8" name="Google Shape;278;p21"/>
          <p:cNvGraphicFramePr/>
          <p:nvPr/>
        </p:nvGraphicFramePr>
        <p:xfrm>
          <a:off x="7593803" y="4330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39700"/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무과금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과금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21"/>
          <p:cNvSpPr/>
          <p:nvPr/>
        </p:nvSpPr>
        <p:spPr>
          <a:xfrm>
            <a:off x="7476333" y="1800225"/>
            <a:ext cx="3457575" cy="41661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7487441" y="4682898"/>
            <a:ext cx="3457575" cy="379017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11051379" y="1696292"/>
            <a:ext cx="16478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Survival time=64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11051378" y="4610796"/>
            <a:ext cx="16478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무과금!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Amount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spent = 0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533400" y="438150"/>
            <a:ext cx="3638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생존 확률의 threshold = 0.85,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533400" y="3562404"/>
            <a:ext cx="4609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무과금 확률의 threshold = 0.85,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22"/>
          <p:cNvGraphicFramePr/>
          <p:nvPr/>
        </p:nvGraphicFramePr>
        <p:xfrm>
          <a:off x="669923" y="1184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survival_time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46.343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63.678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11.233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0" name="Google Shape;290;p22"/>
          <p:cNvGraphicFramePr/>
          <p:nvPr/>
        </p:nvGraphicFramePr>
        <p:xfrm>
          <a:off x="2695575" y="1184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{E7B62A79-EDAC-4F33-9E95-E51B78793CC1}</a:tableStyleId>
              </a:tblPr>
              <a:tblGrid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생존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0.97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0.03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1" name="Google Shape;291;p22"/>
          <p:cNvGraphicFramePr/>
          <p:nvPr/>
        </p:nvGraphicFramePr>
        <p:xfrm>
          <a:off x="669923" y="413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752075"/>
                <a:gridCol w="127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amount_spent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0.3456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1.4285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" name="Google Shape;292;p22"/>
          <p:cNvGraphicFramePr/>
          <p:nvPr/>
        </p:nvGraphicFramePr>
        <p:xfrm>
          <a:off x="2695575" y="413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{BE62EE17-452A-42C1-A7B8-33AB5D902A40}</a:tableStyleId>
              </a:tblPr>
              <a:tblGrid>
                <a:gridCol w="1252575"/>
                <a:gridCol w="125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무과금 확률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과금 확률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3" name="Google Shape;293;p22"/>
          <p:cNvSpPr/>
          <p:nvPr/>
        </p:nvSpPr>
        <p:spPr>
          <a:xfrm>
            <a:off x="669923" y="1903480"/>
            <a:ext cx="4530810" cy="41661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69923" y="4492398"/>
            <a:ext cx="4530810" cy="38440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95300" y="436390"/>
            <a:ext cx="4400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acc_id 기준으로 예측값을 종합해보면,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6" name="Google Shape;296;p22"/>
          <p:cNvGraphicFramePr/>
          <p:nvPr/>
        </p:nvGraphicFramePr>
        <p:xfrm>
          <a:off x="7229476" y="24817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{63D4C9A9-3793-4A8A-8B89-D60523202F15}</a:tableStyleId>
              </a:tblPr>
              <a:tblGrid>
                <a:gridCol w="1430875"/>
                <a:gridCol w="1430875"/>
                <a:gridCol w="1430875"/>
              </a:tblGrid>
              <a:tr h="40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acc_id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survival_time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amount_spent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0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46.343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0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</a:rPr>
                        <a:t>64</a:t>
                      </a:r>
                      <a:endParaRPr sz="12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0.3456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0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11.233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1.4285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0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…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7" name="Google Shape;297;p22"/>
          <p:cNvSpPr/>
          <p:nvPr/>
        </p:nvSpPr>
        <p:spPr>
          <a:xfrm>
            <a:off x="5829300" y="3181350"/>
            <a:ext cx="78105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A383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/>
        </p:nvSpPr>
        <p:spPr>
          <a:xfrm>
            <a:off x="542925" y="866775"/>
            <a:ext cx="820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🡺 앞의 방식을 통하여 가장 최고의 score를 내는 threshold 조합을 찾는다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542925" y="1734413"/>
            <a:ext cx="1133951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🡺 또한,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얘기했듯이 Score function의 특성상 많이 과금하는 유저 한명을 잘 맞추는 것만으로도 기대이익이 매우 높아짐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모델 4 (무과금/과금 예측 모델)에서 무과금을 걸러줄 것이기 때문에 그 외 유저는 오히려 과대추정(?) 하는 것이 기대이익이 높아지는 결과를 초래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🡺예측값의 표준편차로 나눠주기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표준편차로 나누기(이유: 원래 데이터도 그렇게 제공되어 있어서..? 조금씩 커지게 하려고..? – @주영) 결과 좋아짐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/>
          <p:nvPr/>
        </p:nvSpPr>
        <p:spPr>
          <a:xfrm>
            <a:off x="609599" y="612845"/>
            <a:ext cx="10858501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the scale &amp; threshold for amount_spent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amount_spent는 굉장히 left skewness가 심한 변수이고, 상위 1%(amount_spent == 1)이상의 유저가 매우 큰 결제 금액을 가진다.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이들의 트렌드를 잡아내는 것은 기대 이익에 매우 큰 영향을 끼치지만, mean square error를 최소화하는 기존 machine learning model로는 이들을 정확히 잡아내는 것이 쉽지 않다.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(거의 모든 값을 중심쪽으로 예측하는 경향이 강하며, tail 부분에 대한 예측력이 많이 떨어진다.)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따라서 상위 1%, 혹은 그 이상의 매우 결제 금액이 큰 유저의 경향을 반영하기 위하여, 이들에 대하여 score를 최대화하는 amount_spent의 threshold와, 이들의 예측 결과를 보다 넓게 펼쳐주기 위한 best scale을 찾아보자.</a:t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609599" y="4777859"/>
            <a:ext cx="3148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🡺 이거 하고 결과 더 좋아짐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>
            <a:off x="36680" y="466056"/>
            <a:ext cx="12118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과정을 5-fold Cross Validation을 통해 반복함으로써 오버피팅을 방지하고 최적의 threshol와 scale을 찾아보자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2714624" y="150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2714624" y="222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714624" y="294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714624" y="366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2714624" y="4371653"/>
            <a:ext cx="1440000" cy="7200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4581524" y="150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4581524" y="222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581524" y="294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4581524" y="3661403"/>
            <a:ext cx="1440000" cy="7200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4581524" y="437165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6484800" y="150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6484800" y="222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6484800" y="2941403"/>
            <a:ext cx="1440000" cy="7200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6484800" y="366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484800" y="437165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8388078" y="150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8388078" y="2221403"/>
            <a:ext cx="1440000" cy="7200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8388078" y="294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8388078" y="366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8388078" y="437165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10291356" y="1501403"/>
            <a:ext cx="1440000" cy="7200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10291356" y="222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10291356" y="294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10291356" y="366140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10291356" y="4371653"/>
            <a:ext cx="1440000" cy="7200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5568224" y="5560666"/>
            <a:ext cx="1440000" cy="86094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set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32000개의data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7641635" y="5560666"/>
            <a:ext cx="1439999" cy="86094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 set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8000개의 data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665027" y="1501403"/>
            <a:ext cx="1440000" cy="7200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665027" y="2221403"/>
            <a:ext cx="1440000" cy="7200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665027" y="3661403"/>
            <a:ext cx="1440000" cy="7200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665027" y="4371653"/>
            <a:ext cx="1440000" cy="7200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665027" y="2808931"/>
            <a:ext cx="1440000" cy="975195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40000개의 train data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7" name="Google Shape;347;p25"/>
          <p:cNvCxnSpPr/>
          <p:nvPr/>
        </p:nvCxnSpPr>
        <p:spPr>
          <a:xfrm>
            <a:off x="2409825" y="1238250"/>
            <a:ext cx="0" cy="44862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0. 주제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523875" y="1825625"/>
            <a:ext cx="10829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잔존가치의 합이 최대가 되도록 고객의 생존기간과 결제액을 예측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/>
        </p:nvSpPr>
        <p:spPr>
          <a:xfrm>
            <a:off x="981075" y="1133475"/>
            <a:ext cx="1003935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fold에서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set에서 또 5-fold cross validation을 통해 Bayesian optimization으로 파라미터 튜닝 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앞에서의 모델링 결과를 반복하여 아래의 4가지 값을 구함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(a) 생존 확률 threshold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(b) 무과금 확률 threshold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(c) best scale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(d) best scale을 적용할 amount spent 예측값의 기준점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5번의 CV를 통해 나온 4가지 값의 평균을 구함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주어진 40000개의 train data를 가지고 5(?10)-CV를 통해 최종적으로 사용할 파라미터를 구함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4에서 구한 파라미터와 3까지의 과정을 통해 구한 (a), (b), (c), (d)값을 통해 최종 결과를 예측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495300" y="681037"/>
            <a:ext cx="105156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최종 모델링 과정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838200" y="1514476"/>
            <a:ext cx="10515600" cy="466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en-US" sz="1400"/>
              <a:t>Amount Spent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1-1. Amount Spent 값 예측 모델 ----- 모델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1-2. 예측값의 표준편차로 나누기 (과정 설명 필요, score function얘기)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2. Survival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2-1. 1~63 사이의 label을 가지는 데이터로 모델 fitting ----- 모델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2-2. survival time 값 예측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3. 과금/무과금 예측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4. 이탈/생존 예측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5. Cross Validation을 통해 찾은 최적의 threshold 평균을 적용하여 예측값 보정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( classification &amp; 최종 scale ) 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08b102366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Parameter Search (Bayes-Opt)</a:t>
            </a:r>
            <a:endParaRPr/>
          </a:p>
        </p:txBody>
      </p:sp>
      <p:sp>
        <p:nvSpPr>
          <p:cNvPr id="364" name="Google Shape;364;g608b102366_4_0"/>
          <p:cNvSpPr txBox="1"/>
          <p:nvPr>
            <p:ph idx="1" type="body"/>
          </p:nvPr>
        </p:nvSpPr>
        <p:spPr>
          <a:xfrm>
            <a:off x="6191250" y="1825625"/>
            <a:ext cx="516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Bayesian Optimization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은 본래, 어느 입력값 x를 받는 미지의 Objective function f를 상정하여, 그 함숫값 f(x)를 최대로 만드는 최적해 x∗를 찾는 것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목적 함수의 표현식을 명시적으로 알지 못하면서, 하나의 함숫값 f(x)를 계산하는 데 오랜 시간이 소요되는 경우 효과적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가능한 한 적은 수의 입력값 후보들에 대해서만 그 함숫값을 순차적으로 조사하여, f(x)를 최대로 만드는 최적해 x∗를 빠르고 효과적으로 찾는 것이 주요 목표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5" name="Google Shape;365;g608b102366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825625"/>
            <a:ext cx="49561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08b102366_4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Parameter Search (Grid-Search)</a:t>
            </a:r>
            <a:endParaRPr/>
          </a:p>
        </p:txBody>
      </p:sp>
      <p:sp>
        <p:nvSpPr>
          <p:cNvPr id="371" name="Google Shape;371;g608b102366_4_8"/>
          <p:cNvSpPr txBox="1"/>
          <p:nvPr>
            <p:ph idx="1" type="body"/>
          </p:nvPr>
        </p:nvSpPr>
        <p:spPr>
          <a:xfrm>
            <a:off x="6397625" y="1825625"/>
            <a:ext cx="4956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Grid Search</a:t>
            </a:r>
            <a:r>
              <a:rPr lang="en-US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는 탐색의 대상이 되는 특정 구간 내의 후보 hyperparameter 값들을 일정한 간격을 두고 선정</a:t>
            </a:r>
            <a:endParaRPr sz="30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이들 각각에 대하여 측정한 성능 결과를 기록한 뒤, 가장 높은 성능을 발휘했던 hyperparameter 값을 선정</a:t>
            </a:r>
            <a:endParaRPr sz="3000"/>
          </a:p>
        </p:txBody>
      </p:sp>
      <p:pic>
        <p:nvPicPr>
          <p:cNvPr descr="Grid Search ê²°ê³¼ì Random Search ê²°ê³¼ ë¹êµ ìì&lt;br&gt;&lt;small&gt;\[Bergstra and Bengio(2012)\]&lt;/small&gt;" id="372" name="Google Shape;372;g608b102366_4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2643325"/>
            <a:ext cx="5226025" cy="2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5. 결과 해석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 importance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Survival time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Amount spent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08b102366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608b102366_0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1. 데이터 이해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Multi label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 한 유저당 예측해야할 값이 두개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/>
              <a:t>Survival Time, Amount Spent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2.  28일에 접속한 사람을 기준으로 한 데이터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3.  train, test1, test2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Test1과 test2의 시점이 다름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2. EDA</a:t>
            </a:r>
            <a:endParaRPr sz="3600"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train_activity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train_trade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train_combat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train_pledge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train_payment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8b102366_1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2. EDA</a:t>
            </a:r>
            <a:endParaRPr sz="3600"/>
          </a:p>
        </p:txBody>
      </p:sp>
      <p:pic>
        <p:nvPicPr>
          <p:cNvPr id="116" name="Google Shape;116;g608b102366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875" y="610050"/>
            <a:ext cx="6534126" cy="58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608b102366_1_22"/>
          <p:cNvSpPr txBox="1"/>
          <p:nvPr/>
        </p:nvSpPr>
        <p:spPr>
          <a:xfrm>
            <a:off x="615950" y="2601275"/>
            <a:ext cx="72930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correlation 0.96 이상인 columns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act_first_day&amp;combat_first_day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char_cnt&amp;num_of_characters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combat_days&amp;num_of_days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combat_first_last_diff_day&amp;act_first_last_diff combat_server_cnt&amp;num_of_servers sum_of_revive&amp;sum_of_death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8b102366_6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2. EDA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2. Feature Engineering</a:t>
            </a:r>
            <a:endParaRPr sz="3600"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train_activity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train_trade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train_combat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train_pledge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train_payment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acc_id별로 데이터를 통합하기 위해 변수들의 sum, mean 및 새로운 변수 추가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train_activity</a:t>
            </a:r>
            <a:endParaRPr/>
          </a:p>
        </p:txBody>
      </p:sp>
      <p:graphicFrame>
        <p:nvGraphicFramePr>
          <p:cNvPr id="134" name="Google Shape;134;p7"/>
          <p:cNvGraphicFramePr/>
          <p:nvPr/>
        </p:nvGraphicFramePr>
        <p:xfrm>
          <a:off x="6415450" y="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{77773E2C-168A-4E2A-98A5-775F43BB5EA8}</a:tableStyleId>
              </a:tblPr>
              <a:tblGrid>
                <a:gridCol w="1711000"/>
                <a:gridCol w="4065550"/>
              </a:tblGrid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sum_of_enchant_count,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7레벨 이상 무기 강화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num_of_characters_by_day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접속한 char_id의 수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num_of_days_by_day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day의 접속 여부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2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num_of_servers_by_day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접속한 서버의 수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3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sum_of_playtime_by_day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플레이한 playtime의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sum_of_npckill_by_day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죽인 npc 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5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sum_of_soloexp_by_day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얻은 solo 경험치의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6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sum_of_partyexp_by_day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얻은 party 경험치의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7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sum_of_questexp_by_day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얻은 quest 경험치의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8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sum_of_boss_days_by_day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rich monster 사냥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9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sum_of_death_by_day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죽은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0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sum_of_revive_by_day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부활한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1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sum_of_exp_recovery_by_day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경험치 복구한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2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sum_of_fishing_by_day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낚시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3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sum_of_private_shop_by_day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개인상점 운영 시간의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4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num_of_game_money_change_by_day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아데나 변동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5:1"/>
                      </a:ext>
                    </a:extLst>
                  </a:tcPr>
                </a:tc>
              </a:tr>
              <a:tr h="43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sum_of_enchant_count_by_day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acc_id당 각 day에 7 레벨 이상 아이템 인첸트 시도 횟수의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6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act_first_day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 당 처음으로 활동한 날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7:1"/>
                      </a:ext>
                    </a:extLst>
                  </a:tcPr>
                </a:tc>
              </a:tr>
              <a:tr h="2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act_first_last_diff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 당 처음과 마지막으로 활동한 날 수의 차이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8:1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35" name="Google Shape;135;p7"/>
          <p:cNvGraphicFramePr/>
          <p:nvPr/>
        </p:nvGraphicFramePr>
        <p:xfrm>
          <a:off x="0" y="16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{77773E2C-168A-4E2A-98A5-775F43BB5EA8}</a:tableStyleId>
              </a:tblPr>
              <a:tblGrid>
                <a:gridCol w="1900225"/>
                <a:gridCol w="45152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열_이름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설명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0:1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acc_id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activity ID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num_of_characters,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플레이하는 char_id 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2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num_of_days,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중, 플레이하는 날의 수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3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num_of_servers,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플레이한 서버 수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4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sum_of_playtime,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play time의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5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sum_of_npckill,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npc kill 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6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sum_of_soloexp,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솔로 사냥 경험치의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7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sum_of_partyexp,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파티 사냥 경험치의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8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sum_of_questexp,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퀘스트 경험치의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9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sum_of_boss_days,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보스 사냥 횟수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0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sum_of_death,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death의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1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sum_of_revive,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revive의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2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sum_of_exp_recovery,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경험치 복구의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3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sum_of_fishing,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낚시 play time의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4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sum_of_private_shop,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private shop 이용 시간의 합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5:1"/>
                      </a:ext>
                    </a:extLs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num_of_game_money_change,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한 acc_id가 28일 간 아데나 보유량이 바뀐 횟수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5:16:1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2019-08-16T10:24:28Z</dcterms:created>
  <dc:creator>JUNG MINJI</dc:creator>
</cp:coreProperties>
</file>