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4"/>
  </p:notesMasterIdLst>
  <p:sldIdLst>
    <p:sldId id="321" r:id="rId2"/>
    <p:sldId id="305" r:id="rId3"/>
    <p:sldId id="279" r:id="rId4"/>
    <p:sldId id="306" r:id="rId5"/>
    <p:sldId id="318" r:id="rId6"/>
    <p:sldId id="354" r:id="rId7"/>
    <p:sldId id="439" r:id="rId8"/>
    <p:sldId id="364" r:id="rId9"/>
    <p:sldId id="389" r:id="rId10"/>
    <p:sldId id="399" r:id="rId11"/>
    <p:sldId id="400" r:id="rId12"/>
    <p:sldId id="401" r:id="rId13"/>
    <p:sldId id="319" r:id="rId14"/>
    <p:sldId id="365" r:id="rId15"/>
    <p:sldId id="405" r:id="rId16"/>
    <p:sldId id="368" r:id="rId17"/>
    <p:sldId id="404" r:id="rId18"/>
    <p:sldId id="371" r:id="rId19"/>
    <p:sldId id="335" r:id="rId20"/>
    <p:sldId id="361" r:id="rId21"/>
    <p:sldId id="372" r:id="rId22"/>
    <p:sldId id="327" r:id="rId23"/>
    <p:sldId id="317" r:id="rId24"/>
    <p:sldId id="463" r:id="rId25"/>
    <p:sldId id="329" r:id="rId26"/>
    <p:sldId id="373" r:id="rId27"/>
    <p:sldId id="406" r:id="rId28"/>
    <p:sldId id="348" r:id="rId29"/>
    <p:sldId id="407" r:id="rId30"/>
    <p:sldId id="309" r:id="rId31"/>
    <p:sldId id="347" r:id="rId32"/>
    <p:sldId id="440" r:id="rId33"/>
    <p:sldId id="464" r:id="rId34"/>
    <p:sldId id="465" r:id="rId35"/>
    <p:sldId id="466" r:id="rId36"/>
    <p:sldId id="467" r:id="rId37"/>
    <p:sldId id="468" r:id="rId38"/>
    <p:sldId id="469" r:id="rId39"/>
    <p:sldId id="470" r:id="rId40"/>
    <p:sldId id="471" r:id="rId41"/>
    <p:sldId id="472" r:id="rId42"/>
    <p:sldId id="473" r:id="rId43"/>
    <p:sldId id="474" r:id="rId44"/>
    <p:sldId id="475" r:id="rId45"/>
    <p:sldId id="462" r:id="rId46"/>
    <p:sldId id="483" r:id="rId47"/>
    <p:sldId id="482" r:id="rId48"/>
    <p:sldId id="357" r:id="rId49"/>
    <p:sldId id="358" r:id="rId50"/>
    <p:sldId id="448" r:id="rId51"/>
    <p:sldId id="476" r:id="rId52"/>
    <p:sldId id="450" r:id="rId53"/>
    <p:sldId id="451" r:id="rId54"/>
    <p:sldId id="452" r:id="rId55"/>
    <p:sldId id="477" r:id="rId56"/>
    <p:sldId id="454" r:id="rId57"/>
    <p:sldId id="484" r:id="rId58"/>
    <p:sldId id="478" r:id="rId59"/>
    <p:sldId id="479" r:id="rId60"/>
    <p:sldId id="480" r:id="rId61"/>
    <p:sldId id="481" r:id="rId62"/>
    <p:sldId id="438" r:id="rId63"/>
  </p:sldIdLst>
  <p:sldSz cx="12192000" cy="6858000"/>
  <p:notesSz cx="6858000" cy="9144000"/>
  <p:embeddedFontLst>
    <p:embeddedFont>
      <p:font typeface="Yoon 윤고딕 550_TT" panose="02090603020101020101" pitchFamily="18" charset="-127"/>
      <p:regular r:id="rId65"/>
    </p:embeddedFont>
    <p:embeddedFont>
      <p:font typeface="Cambria Math" panose="02040503050406030204" pitchFamily="18" charset="0"/>
      <p:regular r:id="rId66"/>
    </p:embeddedFont>
    <p:embeddedFont>
      <p:font typeface="Yoon 윤고딕 520_TT" panose="02090603020101020101" pitchFamily="18" charset="-127"/>
      <p:regular r:id="rId67"/>
    </p:embeddedFont>
    <p:embeddedFont>
      <p:font typeface="맑은 고딕" panose="020B0503020000020004" pitchFamily="50" charset="-127"/>
      <p:regular r:id="rId68"/>
      <p:bold r:id="rId6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DE5"/>
    <a:srgbClr val="B5CDE1"/>
    <a:srgbClr val="158F8C"/>
    <a:srgbClr val="17375E"/>
    <a:srgbClr val="C00000"/>
    <a:srgbClr val="000000"/>
    <a:srgbClr val="FFFFFF"/>
    <a:srgbClr val="606060"/>
    <a:srgbClr val="BD3A57"/>
    <a:srgbClr val="612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4" autoAdjust="0"/>
    <p:restoredTop sz="93792" autoAdjust="0"/>
  </p:normalViewPr>
  <p:slideViewPr>
    <p:cSldViewPr>
      <p:cViewPr>
        <p:scale>
          <a:sx n="66" d="100"/>
          <a:sy n="66" d="100"/>
        </p:scale>
        <p:origin x="32" y="-104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ba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B5CDE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FFAB-4B6B-B469-DB55F562B56F}"/>
              </c:ext>
            </c:extLst>
          </c:dPt>
          <c:dPt>
            <c:idx val="1"/>
            <c:bubble3D val="0"/>
            <c:spPr>
              <a:solidFill>
                <a:srgbClr val="FFD199"/>
              </a:solidFill>
              <a:scene3d>
                <a:camera prst="orthographicFront"/>
                <a:lightRig rig="flood" dir="t"/>
              </a:scene3d>
            </c:spPr>
            <c:extLst>
              <c:ext xmlns:c16="http://schemas.microsoft.com/office/drawing/2014/chart" uri="{C3380CC4-5D6E-409C-BE32-E72D297353CC}">
                <c16:uniqueId val="{00000003-FFAB-4B6B-B469-DB55F562B56F}"/>
              </c:ext>
            </c:extLst>
          </c:dPt>
          <c:dPt>
            <c:idx val="2"/>
            <c:bubble3D val="0"/>
            <c:spPr>
              <a:solidFill>
                <a:srgbClr val="FFD199"/>
              </a:solidFill>
            </c:spPr>
            <c:extLst>
              <c:ext xmlns:c16="http://schemas.microsoft.com/office/drawing/2014/chart" uri="{C3380CC4-5D6E-409C-BE32-E72D297353CC}">
                <c16:uniqueId val="{00000005-FFAB-4B6B-B469-DB55F562B56F}"/>
              </c:ext>
            </c:extLst>
          </c:dPt>
          <c:cat>
            <c:strRef>
              <c:f>Sheet1!$A$2:$A$3</c:f>
              <c:strCache>
                <c:ptCount val="2"/>
                <c:pt idx="0">
                  <c:v>잔존</c:v>
                </c:pt>
                <c:pt idx="1">
                  <c:v>이탈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0.54990000000000006</c:v>
                </c:pt>
                <c:pt idx="1">
                  <c:v>0.4501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FAB-4B6B-B469-DB55F562B5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B5CDE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D8C-4AE2-AB74-14F3ED2A4478}"/>
              </c:ext>
            </c:extLst>
          </c:dPt>
          <c:dPt>
            <c:idx val="1"/>
            <c:bubble3D val="0"/>
            <c:spPr>
              <a:solidFill>
                <a:srgbClr val="FFD199"/>
              </a:solidFill>
            </c:spPr>
            <c:extLst>
              <c:ext xmlns:c16="http://schemas.microsoft.com/office/drawing/2014/chart" uri="{C3380CC4-5D6E-409C-BE32-E72D297353CC}">
                <c16:uniqueId val="{00000003-2D8C-4AE2-AB74-14F3ED2A4478}"/>
              </c:ext>
            </c:extLst>
          </c:dPt>
          <c:dPt>
            <c:idx val="2"/>
            <c:bubble3D val="0"/>
            <c:spPr>
              <a:solidFill>
                <a:srgbClr val="7AB53D"/>
              </a:solidFill>
            </c:spPr>
            <c:extLst>
              <c:ext xmlns:c16="http://schemas.microsoft.com/office/drawing/2014/chart" uri="{C3380CC4-5D6E-409C-BE32-E72D297353CC}">
                <c16:uniqueId val="{00000005-2D8C-4AE2-AB74-14F3ED2A4478}"/>
              </c:ext>
            </c:extLst>
          </c:dPt>
          <c:cat>
            <c:strRef>
              <c:f>Sheet1!$A$2:$A$3</c:f>
              <c:strCache>
                <c:ptCount val="2"/>
                <c:pt idx="0">
                  <c:v>잔존</c:v>
                </c:pt>
                <c:pt idx="1">
                  <c:v>이탈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0.54990000000000006</c:v>
                </c:pt>
                <c:pt idx="1">
                  <c:v>0.4501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D8C-4AE2-AB74-14F3ED2A44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B5CDE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4EAC-4274-9CB8-77AFB0222913}"/>
              </c:ext>
            </c:extLst>
          </c:dPt>
          <c:dPt>
            <c:idx val="1"/>
            <c:bubble3D val="0"/>
            <c:spPr>
              <a:solidFill>
                <a:srgbClr val="FFD199"/>
              </a:solidFill>
            </c:spPr>
            <c:extLst>
              <c:ext xmlns:c16="http://schemas.microsoft.com/office/drawing/2014/chart" uri="{C3380CC4-5D6E-409C-BE32-E72D297353CC}">
                <c16:uniqueId val="{00000003-4EAC-4274-9CB8-77AFB0222913}"/>
              </c:ext>
            </c:extLst>
          </c:dPt>
          <c:dPt>
            <c:idx val="2"/>
            <c:bubble3D val="0"/>
            <c:spPr>
              <a:solidFill>
                <a:srgbClr val="7AB53D"/>
              </a:solidFill>
            </c:spPr>
            <c:extLst>
              <c:ext xmlns:c16="http://schemas.microsoft.com/office/drawing/2014/chart" uri="{C3380CC4-5D6E-409C-BE32-E72D297353CC}">
                <c16:uniqueId val="{00000005-4EAC-4274-9CB8-77AFB0222913}"/>
              </c:ext>
            </c:extLst>
          </c:dPt>
          <c:cat>
            <c:strRef>
              <c:f>Sheet1!$A$2:$A$3</c:f>
              <c:strCache>
                <c:ptCount val="2"/>
                <c:pt idx="0">
                  <c:v>과금</c:v>
                </c:pt>
                <c:pt idx="1">
                  <c:v>무과금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0.58899999999999997</c:v>
                </c:pt>
                <c:pt idx="1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EAC-4274-9CB8-77AFB02229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94F41-D5D6-4202-9059-69CF1248E874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455AC-3F76-4525-8F68-868399E3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37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eage.plaync.com/powerbook/wiki/%ED%98%88%EB%A7%B9+%EB%B2%84%ED%94%84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455AC-3F76-4525-8F68-868399E3961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298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455AC-3F76-4525-8F68-868399E3961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263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455AC-3F76-4525-8F68-868399E3961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81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455AC-3F76-4525-8F68-868399E3961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931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455AC-3F76-4525-8F68-868399E3961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45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455AC-3F76-4525-8F68-868399E3961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398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455AC-3F76-4525-8F68-868399E3961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41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455AC-3F76-4525-8F68-868399E3961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90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455AC-3F76-4525-8F68-868399E3961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10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455AC-3F76-4525-8F68-868399E3961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669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455AC-3F76-4525-8F68-868399E3961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07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455AC-3F76-4525-8F68-868399E3961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604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455AC-3F76-4525-8F68-868399E3961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470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455AC-3F76-4525-8F68-868399E3961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757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455AC-3F76-4525-8F68-868399E3961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2270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455AC-3F76-4525-8F68-868399E3961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7814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455AC-3F76-4525-8F68-868399E3961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6397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455AC-3F76-4525-8F68-868399E3961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6716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455AC-3F76-4525-8F68-868399E3961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52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455AC-3F76-4525-8F68-868399E3961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46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ko-KR" altLang="en-US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모든 예측 모델에 대한 결과를 해석 가능하고 신뢰할 수 있는 방법</a:t>
            </a:r>
            <a:endParaRPr lang="en-US" altLang="ko-KR" dirty="0">
              <a:solidFill>
                <a:srgbClr val="11111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>
              <a:spcBef>
                <a:spcPts val="1000"/>
              </a:spcBef>
            </a:pPr>
            <a:r>
              <a:rPr lang="ko-KR" altLang="en-US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설명하는 새로운 기법을 제공하는 알고리즘</a:t>
            </a:r>
            <a:endParaRPr lang="en-US" altLang="ko-KR" dirty="0">
              <a:solidFill>
                <a:srgbClr val="11111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>
              <a:spcBef>
                <a:spcPts val="1000"/>
              </a:spcBef>
            </a:pPr>
            <a:r>
              <a:rPr lang="ko-KR" altLang="en-US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설명하고 싶은 예측 값 근처에 대해서만 해석 가능한 모델을 학습시키는 방법</a:t>
            </a:r>
            <a:endParaRPr lang="en-US" altLang="ko-KR" dirty="0">
              <a:solidFill>
                <a:srgbClr val="11111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>
              <a:spcBef>
                <a:spcPts val="1000"/>
              </a:spcBef>
            </a:pPr>
            <a:endParaRPr lang="en-US" altLang="ko-KR" dirty="0">
              <a:solidFill>
                <a:srgbClr val="11111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>
              <a:spcBef>
                <a:spcPts val="1000"/>
              </a:spcBef>
            </a:pPr>
            <a:r>
              <a:rPr lang="ko-KR" altLang="en-US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장점</a:t>
            </a:r>
            <a:r>
              <a:rPr lang="en-US" altLang="ko-KR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. </a:t>
            </a:r>
            <a:r>
              <a:rPr lang="ko-KR" altLang="en-US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라임은 모델에 영향을 받지 않기 때문에 모델 행동에 대한 어떤 가정도 하지 않는다</a:t>
            </a:r>
            <a:r>
              <a:rPr lang="en-US" altLang="ko-KR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. </a:t>
            </a:r>
            <a:r>
              <a:rPr lang="ko-KR" altLang="en-US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따라서 라임은 어떤 예측 </a:t>
            </a:r>
            <a:r>
              <a:rPr lang="ko-KR" altLang="en-US" dirty="0" err="1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모델에든지</a:t>
            </a:r>
            <a:r>
              <a:rPr lang="ko-KR" altLang="en-US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적용</a:t>
            </a:r>
            <a:r>
              <a:rPr lang="en-US" altLang="ko-KR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가능</a:t>
            </a:r>
            <a:r>
              <a:rPr lang="en-US" altLang="ko-KR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455AC-3F76-4525-8F68-868399E3961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312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ko-KR" altLang="en-US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장점</a:t>
            </a:r>
            <a:r>
              <a:rPr lang="en-US" altLang="ko-KR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. </a:t>
            </a:r>
            <a:r>
              <a:rPr lang="ko-KR" altLang="en-US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라임은 모델에 영향을 받지 않기 때문에 모델 행동에 대한 어떤 가정도 하지 않는다</a:t>
            </a:r>
            <a:r>
              <a:rPr lang="en-US" altLang="ko-KR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. </a:t>
            </a:r>
            <a:r>
              <a:rPr lang="ko-KR" altLang="en-US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따라서 라임은 어떤 예측 </a:t>
            </a:r>
            <a:r>
              <a:rPr lang="ko-KR" altLang="en-US" dirty="0" err="1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모델에든지</a:t>
            </a:r>
            <a:r>
              <a:rPr lang="ko-KR" altLang="en-US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적용</a:t>
            </a:r>
            <a:r>
              <a:rPr lang="en-US" altLang="ko-KR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가능</a:t>
            </a:r>
            <a:r>
              <a:rPr lang="en-US" altLang="ko-KR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455AC-3F76-4525-8F68-868399E3961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06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455AC-3F76-4525-8F68-868399E3961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6254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9A800-52CD-4CC6-91B0-BCDBAD050AA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42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9A800-52CD-4CC6-91B0-BCDBAD050AA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5849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9A800-52CD-4CC6-91B0-BCDBAD050AA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872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참고로 혈맹에 가입하면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레벨 미만의 캐릭터는 경험치 보너스 효과가 있는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혈맹 버프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얻는다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혈맹 가입여부에 대한 이점을 현재보다 조금 더 상향하거나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혈맹 활동과 관련된 이벤트 진행 등 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9A800-52CD-4CC6-91B0-BCDBAD050AA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704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9A800-52CD-4CC6-91B0-BCDBAD050AA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455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9A800-52CD-4CC6-91B0-BCDBAD050AA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2436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9A800-52CD-4CC6-91B0-BCDBAD050AA2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6646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9A800-52CD-4CC6-91B0-BCDBAD050AA2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816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9A800-52CD-4CC6-91B0-BCDBAD050AA2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297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9A800-52CD-4CC6-91B0-BCDBAD050AA2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68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455AC-3F76-4525-8F68-868399E3961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5500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9A800-52CD-4CC6-91B0-BCDBAD050AA2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7384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9A800-52CD-4CC6-91B0-BCDBAD050AA2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568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455AC-3F76-4525-8F68-868399E3961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4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1, 4, 8, 17, 20, 21, 22, 23,</a:t>
            </a:r>
            <a:r>
              <a:rPr lang="en-US" altLang="ko-KR" baseline="0" dirty="0"/>
              <a:t> 24, 25</a:t>
            </a:r>
          </a:p>
          <a:p>
            <a:r>
              <a:rPr lang="en-US" altLang="ko-KR" baseline="0" dirty="0"/>
              <a:t>2, 3, 5, 6, 7, 9, 10, 11, 12, 13, 14, 15, 16, 18, 19, 26, 27, 28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455AC-3F76-4525-8F68-868399E3961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518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455AC-3F76-4525-8F68-868399E3961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162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455AC-3F76-4525-8F68-868399E3961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226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455AC-3F76-4525-8F68-868399E3961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8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1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pn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1.pn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364" y="2682205"/>
            <a:ext cx="67687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7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리니지 </a:t>
            </a:r>
            <a:endParaRPr lang="en-US" altLang="ko-KR" sz="4700" b="1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r"/>
            <a:r>
              <a:rPr lang="ko-KR" altLang="en-US" sz="47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유저 이탈 예측 모형</a:t>
            </a:r>
            <a:endParaRPr lang="en-US" altLang="ko-KR" sz="47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464150" y="2666868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52130" y="2879820"/>
            <a:ext cx="347246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우리팀화이팅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강재훈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명재성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안주영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정민지 정지혜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569352" y="6697496"/>
            <a:ext cx="13330706" cy="165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569352" y="-27384"/>
            <a:ext cx="13330706" cy="165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63B7B2-33ED-4477-B04B-FC9A81FCE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408" y="5661248"/>
            <a:ext cx="12477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3722" y="138484"/>
            <a:ext cx="1455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EDA - combat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7528" y="104344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Combat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635139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487488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6A487FE-EF6E-4BBC-BFAC-75CE0ECF9577}"/>
              </a:ext>
            </a:extLst>
          </p:cNvPr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B2928C45-B587-45F4-B5D1-B004B48219F8}"/>
              </a:ext>
            </a:extLst>
          </p:cNvPr>
          <p:cNvSpPr/>
          <p:nvPr/>
        </p:nvSpPr>
        <p:spPr>
          <a:xfrm>
            <a:off x="1297914" y="2305480"/>
            <a:ext cx="1568441" cy="1631336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combat</a:t>
            </a:r>
            <a:endParaRPr lang="ko-KR" altLang="en-US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D93BE-A25A-4C5F-94FD-6A94B2AB1E48}"/>
              </a:ext>
            </a:extLst>
          </p:cNvPr>
          <p:cNvSpPr txBox="1"/>
          <p:nvPr/>
        </p:nvSpPr>
        <p:spPr>
          <a:xfrm>
            <a:off x="1938851" y="4434784"/>
            <a:ext cx="90009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제공된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combat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데이터를 보면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전투 활동 변수들의 값이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인 경우가 매우 많다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하나의 전투 활동 변수라도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보다 큰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row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를 실질적으로 전투 활동을 한 경우로 했을 때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</a:t>
            </a:r>
          </a:p>
          <a:p>
            <a:pPr algn="ctr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Yoon 윤고딕 520_TT" pitchFamily="18" charset="-127"/>
                <a:ea typeface="Yoon 윤고딕 520_TT" pitchFamily="18" charset="-127"/>
              </a:rPr>
              <a:t>전체 중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Yoon 윤고딕 520_TT" pitchFamily="18" charset="-127"/>
                <a:ea typeface="Yoon 윤고딕 520_TT" pitchFamily="18" charset="-127"/>
              </a:rPr>
              <a:t>28%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Yoon 윤고딕 520_TT" pitchFamily="18" charset="-127"/>
                <a:ea typeface="Yoon 윤고딕 520_TT" pitchFamily="18" charset="-127"/>
              </a:rPr>
              <a:t>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Yoon 윤고딕 520_TT" pitchFamily="18" charset="-127"/>
                <a:ea typeface="Yoon 윤고딕 520_TT" pitchFamily="18" charset="-127"/>
              </a:rPr>
              <a:t>row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Yoon 윤고딕 520_TT" pitchFamily="18" charset="-127"/>
                <a:ea typeface="Yoon 윤고딕 520_TT" pitchFamily="18" charset="-127"/>
              </a:rPr>
              <a:t>만이 실질적인 전투 활동 데이터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3EA3CBD-12CF-4927-BE36-314A5CD9B4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26" b="1149"/>
          <a:stretch/>
        </p:blipFill>
        <p:spPr>
          <a:xfrm>
            <a:off x="3340588" y="2692740"/>
            <a:ext cx="7922323" cy="856816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0F74F8D-C9B1-4C66-BE6E-518350D52C59}"/>
              </a:ext>
            </a:extLst>
          </p:cNvPr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6ED7F5-7C12-4CF0-8D2E-37198C26419F}"/>
              </a:ext>
            </a:extLst>
          </p:cNvPr>
          <p:cNvSpPr/>
          <p:nvPr/>
        </p:nvSpPr>
        <p:spPr>
          <a:xfrm>
            <a:off x="130831" y="1320877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B22F1FFC-53F6-47C5-A3D2-F2E4741A240B}"/>
              </a:ext>
            </a:extLst>
          </p:cNvPr>
          <p:cNvSpPr/>
          <p:nvPr/>
        </p:nvSpPr>
        <p:spPr>
          <a:xfrm rot="5400000">
            <a:off x="842867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6C4345-FAE8-45F7-922E-CF909E864770}"/>
              </a:ext>
            </a:extLst>
          </p:cNvPr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9FF1EF-DD32-4B41-8D9E-E77789BCE494}"/>
              </a:ext>
            </a:extLst>
          </p:cNvPr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953CB-DFAF-4EE6-BAFB-5143BEE3D3C9}"/>
              </a:ext>
            </a:extLst>
          </p:cNvPr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49483-7CD2-4AED-8545-BCDFF181D777}"/>
              </a:ext>
            </a:extLst>
          </p:cNvPr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DAAD56-1B29-48AE-99BB-442F59E83337}"/>
              </a:ext>
            </a:extLst>
          </p:cNvPr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41473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3722" y="138484"/>
            <a:ext cx="1455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EDA - combat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7528" y="104344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Combat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635139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487488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6A487FE-EF6E-4BBC-BFAC-75CE0ECF9577}"/>
              </a:ext>
            </a:extLst>
          </p:cNvPr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7969E46B-E377-4B18-89C7-1329FC57B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1484785"/>
            <a:ext cx="3918343" cy="22042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D1B13AE-92C3-4F07-A4D7-FCF28AAF8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110" y="1484784"/>
            <a:ext cx="3831323" cy="220427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3212A3-3827-47E6-ADC4-D5F91F187CFC}"/>
              </a:ext>
            </a:extLst>
          </p:cNvPr>
          <p:cNvSpPr txBox="1"/>
          <p:nvPr/>
        </p:nvSpPr>
        <p:spPr>
          <a:xfrm>
            <a:off x="7377196" y="3750094"/>
            <a:ext cx="210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&lt; </a:t>
            </a:r>
            <a:r>
              <a:rPr lang="ko-KR" altLang="en-US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과금 </a:t>
            </a:r>
            <a:r>
              <a:rPr lang="en-US" altLang="ko-KR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/ </a:t>
            </a:r>
            <a:r>
              <a:rPr lang="ko-KR" altLang="en-US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무과금 </a:t>
            </a:r>
            <a:r>
              <a:rPr lang="en-US" altLang="ko-KR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&gt;</a:t>
            </a:r>
            <a:endParaRPr lang="ko-KR" altLang="en-US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FE783C-F384-48FA-AD08-A143C6700D2F}"/>
              </a:ext>
            </a:extLst>
          </p:cNvPr>
          <p:cNvSpPr txBox="1"/>
          <p:nvPr/>
        </p:nvSpPr>
        <p:spPr>
          <a:xfrm>
            <a:off x="3056716" y="3750094"/>
            <a:ext cx="210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&lt; </a:t>
            </a:r>
            <a:r>
              <a:rPr lang="ko-KR" altLang="en-US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이탈 </a:t>
            </a:r>
            <a:r>
              <a:rPr lang="en-US" altLang="ko-KR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/ </a:t>
            </a:r>
            <a:r>
              <a:rPr lang="ko-KR" altLang="en-US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잔존 </a:t>
            </a:r>
            <a:r>
              <a:rPr lang="en-US" altLang="ko-KR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&gt;</a:t>
            </a:r>
            <a:endParaRPr lang="ko-KR" altLang="en-US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69A572-6487-4724-8192-4B71B151FA48}"/>
              </a:ext>
            </a:extLst>
          </p:cNvPr>
          <p:cNvSpPr/>
          <p:nvPr/>
        </p:nvSpPr>
        <p:spPr>
          <a:xfrm>
            <a:off x="2263032" y="4254150"/>
            <a:ext cx="3220283" cy="415351"/>
          </a:xfrm>
          <a:prstGeom prst="rect">
            <a:avLst/>
          </a:prstGeom>
          <a:solidFill>
            <a:srgbClr val="FFC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잔존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663F979-2205-4CE1-9BE1-EA2D53D43581}"/>
              </a:ext>
            </a:extLst>
          </p:cNvPr>
          <p:cNvSpPr/>
          <p:nvPr/>
        </p:nvSpPr>
        <p:spPr>
          <a:xfrm>
            <a:off x="2263031" y="4774903"/>
            <a:ext cx="3247215" cy="415351"/>
          </a:xfrm>
          <a:prstGeom prst="rect">
            <a:avLst/>
          </a:prstGeom>
          <a:solidFill>
            <a:srgbClr val="91B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이탈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D11B8B6-F389-46C5-8868-203BE551DFE9}"/>
              </a:ext>
            </a:extLst>
          </p:cNvPr>
          <p:cNvSpPr/>
          <p:nvPr/>
        </p:nvSpPr>
        <p:spPr>
          <a:xfrm>
            <a:off x="6600057" y="4254150"/>
            <a:ext cx="3220283" cy="415351"/>
          </a:xfrm>
          <a:prstGeom prst="rect">
            <a:avLst/>
          </a:prstGeom>
          <a:solidFill>
            <a:srgbClr val="FFC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과금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645B10-A227-43FF-8C07-121A2DF94937}"/>
              </a:ext>
            </a:extLst>
          </p:cNvPr>
          <p:cNvSpPr/>
          <p:nvPr/>
        </p:nvSpPr>
        <p:spPr>
          <a:xfrm>
            <a:off x="6600056" y="4774903"/>
            <a:ext cx="3247215" cy="415351"/>
          </a:xfrm>
          <a:prstGeom prst="rect">
            <a:avLst/>
          </a:prstGeom>
          <a:solidFill>
            <a:srgbClr val="91B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무과금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317798-292F-4D21-B4AE-6A1B040B7FA7}"/>
              </a:ext>
            </a:extLst>
          </p:cNvPr>
          <p:cNvSpPr txBox="1"/>
          <p:nvPr/>
        </p:nvSpPr>
        <p:spPr>
          <a:xfrm>
            <a:off x="1975002" y="5517232"/>
            <a:ext cx="815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대부분의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전투활동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변수에서 잔존하는 사람들과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과금하는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사람들은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값이 크다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4D8DED5-90DF-4793-82F4-B9D1CA18F98F}"/>
              </a:ext>
            </a:extLst>
          </p:cNvPr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6B5AD2-3109-43DE-BFFC-121239E8EE91}"/>
              </a:ext>
            </a:extLst>
          </p:cNvPr>
          <p:cNvSpPr/>
          <p:nvPr/>
        </p:nvSpPr>
        <p:spPr>
          <a:xfrm>
            <a:off x="130831" y="1320877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각 삼각형 35">
            <a:extLst>
              <a:ext uri="{FF2B5EF4-FFF2-40B4-BE49-F238E27FC236}">
                <a16:creationId xmlns:a16="http://schemas.microsoft.com/office/drawing/2014/main" id="{7B2D99C9-0D78-485E-A4E7-AB177E66953A}"/>
              </a:ext>
            </a:extLst>
          </p:cNvPr>
          <p:cNvSpPr/>
          <p:nvPr/>
        </p:nvSpPr>
        <p:spPr>
          <a:xfrm rot="5400000">
            <a:off x="842867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8ADFE8-E457-409A-9BB8-AC99BB05B086}"/>
              </a:ext>
            </a:extLst>
          </p:cNvPr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1BD5F7-3FC9-4D1C-9B89-E231565E77E6}"/>
              </a:ext>
            </a:extLst>
          </p:cNvPr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183021-EA64-4A8B-A6B8-B3348ECD3F2F}"/>
              </a:ext>
            </a:extLst>
          </p:cNvPr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E89738-3665-45B9-9261-C8D0F009A9AB}"/>
              </a:ext>
            </a:extLst>
          </p:cNvPr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04A7D5-827B-4F98-88D0-BDFF6AB25F74}"/>
              </a:ext>
            </a:extLst>
          </p:cNvPr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61194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3722" y="138484"/>
            <a:ext cx="1311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EDA - pledge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7528" y="104344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Pledge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635139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487488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6A487FE-EF6E-4BBC-BFAC-75CE0ECF9577}"/>
              </a:ext>
            </a:extLst>
          </p:cNvPr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008" y="1849805"/>
            <a:ext cx="5544616" cy="41697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F317798-292F-4D21-B4AE-6A1B040B7FA7}"/>
              </a:ext>
            </a:extLst>
          </p:cNvPr>
          <p:cNvSpPr txBox="1"/>
          <p:nvPr/>
        </p:nvSpPr>
        <p:spPr>
          <a:xfrm>
            <a:off x="674821" y="4232802"/>
            <a:ext cx="56830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혈맹 전투 활동 시간은 주단위로 비슷한 패턴을 보인다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ctr"/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ctr"/>
            <a:r>
              <a:rPr lang="ko-KR" altLang="en-US" sz="1600" dirty="0" err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주차별로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유저 혈맹 전투 참여 일수를 보면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</a:t>
            </a:r>
          </a:p>
          <a:p>
            <a:pPr algn="ctr"/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</a:p>
          <a:p>
            <a:pPr algn="ctr"/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혈맹 전투가 잦은 유저들의 생존 시간이 대체적으로 크다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3DD70EE-E923-41AE-AB66-90C7306E3D5F}"/>
              </a:ext>
            </a:extLst>
          </p:cNvPr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1B6F20-3A0B-4353-ABDC-100ABF875571}"/>
              </a:ext>
            </a:extLst>
          </p:cNvPr>
          <p:cNvSpPr/>
          <p:nvPr/>
        </p:nvSpPr>
        <p:spPr>
          <a:xfrm>
            <a:off x="130831" y="1320877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>
            <a:extLst>
              <a:ext uri="{FF2B5EF4-FFF2-40B4-BE49-F238E27FC236}">
                <a16:creationId xmlns:a16="http://schemas.microsoft.com/office/drawing/2014/main" id="{9BD5309E-AED3-405E-A5A5-26C71CDF23A1}"/>
              </a:ext>
            </a:extLst>
          </p:cNvPr>
          <p:cNvSpPr/>
          <p:nvPr/>
        </p:nvSpPr>
        <p:spPr>
          <a:xfrm rot="5400000">
            <a:off x="842867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E6B4D0-88FE-45D5-89B4-E28F0AC16695}"/>
              </a:ext>
            </a:extLst>
          </p:cNvPr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8EF417-52CD-4DC1-994A-F664972F07BC}"/>
              </a:ext>
            </a:extLst>
          </p:cNvPr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B67676-379B-483C-97F1-820B943F6C73}"/>
              </a:ext>
            </a:extLst>
          </p:cNvPr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9CE32-A679-48FB-A17D-671BB4DA08C8}"/>
              </a:ext>
            </a:extLst>
          </p:cNvPr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71BC18-19CA-4409-87B5-71B18F089807}"/>
              </a:ext>
            </a:extLst>
          </p:cNvPr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85537E-C173-496D-ABC1-9D573312D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18" y="1745520"/>
            <a:ext cx="4992340" cy="221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5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77872" y="2780928"/>
            <a:ext cx="4436257" cy="1477328"/>
            <a:chOff x="3720990" y="3152001"/>
            <a:chExt cx="1710368" cy="1477328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03. </a:t>
              </a:r>
            </a:p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데이터 전처리 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&amp; Feature Engineering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639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83721" y="138484"/>
            <a:ext cx="3040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Feature Engineering -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파생 변수 생성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0831" y="1813762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842867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719E5B1-9FB3-4272-8FBA-05D06FCDF325}"/>
              </a:ext>
            </a:extLst>
          </p:cNvPr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39E27E-7995-4F3B-97E9-59C74672BF8F}"/>
              </a:ext>
            </a:extLst>
          </p:cNvPr>
          <p:cNvSpPr/>
          <p:nvPr/>
        </p:nvSpPr>
        <p:spPr>
          <a:xfrm>
            <a:off x="1481258" y="1666465"/>
            <a:ext cx="2880320" cy="3778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activity</a:t>
            </a:r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9A4EDA3-B49F-4A9F-B335-2EC32A642566}"/>
              </a:ext>
            </a:extLst>
          </p:cNvPr>
          <p:cNvSpPr/>
          <p:nvPr/>
        </p:nvSpPr>
        <p:spPr>
          <a:xfrm>
            <a:off x="1481258" y="5099916"/>
            <a:ext cx="2880320" cy="3778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payment</a:t>
            </a:r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9D0DDBA-3215-4D88-83E6-E2A26672C6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91689" y="2333112"/>
          <a:ext cx="8632903" cy="2159040"/>
        </p:xfrm>
        <a:graphic>
          <a:graphicData uri="http://schemas.openxmlformats.org/drawingml/2006/table">
            <a:tbl>
              <a:tblPr/>
              <a:tblGrid>
                <a:gridCol w="3133090">
                  <a:extLst>
                    <a:ext uri="{9D8B030D-6E8A-4147-A177-3AD203B41FA5}">
                      <a16:colId xmlns:a16="http://schemas.microsoft.com/office/drawing/2014/main" val="2212630506"/>
                    </a:ext>
                  </a:extLst>
                </a:gridCol>
                <a:gridCol w="5499813">
                  <a:extLst>
                    <a:ext uri="{9D8B030D-6E8A-4147-A177-3AD203B41FA5}">
                      <a16:colId xmlns:a16="http://schemas.microsoft.com/office/drawing/2014/main" val="1933500211"/>
                    </a:ext>
                  </a:extLst>
                </a:gridCol>
              </a:tblGrid>
              <a:tr h="359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num_of_characters</a:t>
                      </a:r>
                      <a:endParaRPr 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071" marR="63071" marT="63071" marB="6307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aseline="0" dirty="0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28</a:t>
                      </a:r>
                      <a:r>
                        <a:rPr lang="ko-KR" altLang="en-US" sz="1400" baseline="0" dirty="0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일 동안 플레이한 캐릭터 수의 합</a:t>
                      </a:r>
                      <a:endParaRPr lang="ko-KR" alt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071" marR="63071" marT="63071" marB="6307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2165838"/>
                  </a:ext>
                </a:extLst>
              </a:tr>
              <a:tr h="359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num_of_days</a:t>
                      </a:r>
                      <a:endParaRPr 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071" marR="63071" marT="63071" marB="6307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28</a:t>
                      </a:r>
                      <a:r>
                        <a:rPr lang="ko-KR" altLang="en-US" sz="1400" dirty="0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일</a:t>
                      </a:r>
                      <a:r>
                        <a:rPr lang="ko-KR" altLang="en-US" sz="1400" baseline="0" dirty="0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간 게임 접속 일수</a:t>
                      </a:r>
                      <a:endParaRPr lang="ko-KR" alt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071" marR="63071" marT="63071" marB="6307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798861"/>
                  </a:ext>
                </a:extLst>
              </a:tr>
              <a:tr h="359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num_of_servers</a:t>
                      </a:r>
                      <a:endParaRPr 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071" marR="63071" marT="63071" marB="6307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28</a:t>
                      </a:r>
                      <a:r>
                        <a:rPr lang="ko-KR" altLang="en-US" sz="1400" dirty="0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일</a:t>
                      </a:r>
                      <a:r>
                        <a:rPr lang="ko-KR" altLang="en-US" sz="1400" baseline="0" dirty="0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동안</a:t>
                      </a:r>
                      <a:r>
                        <a:rPr lang="ko-KR" altLang="en-US" sz="1400" dirty="0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플레이한 서버 수</a:t>
                      </a:r>
                    </a:p>
                  </a:txBody>
                  <a:tcPr marL="63071" marR="63071" marT="63071" marB="6307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2305675"/>
                  </a:ext>
                </a:extLst>
              </a:tr>
              <a:tr h="359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act_first_day</a:t>
                      </a:r>
                      <a:endParaRPr 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071" marR="63071" marT="63071" marB="6307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acc_id</a:t>
                      </a:r>
                      <a:r>
                        <a:rPr lang="ko-KR" alt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가 처음으로 플레이한 </a:t>
                      </a:r>
                      <a:r>
                        <a:rPr lang="en-US" altLang="ko-KR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day</a:t>
                      </a:r>
                      <a:endParaRPr lang="ko-KR" alt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071" marR="63071" marT="63071" marB="6307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8490200"/>
                  </a:ext>
                </a:extLst>
              </a:tr>
              <a:tr h="359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act_first_day_diff</a:t>
                      </a:r>
                      <a:endParaRPr 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071" marR="63071" marT="63071" marB="6307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처음으로</a:t>
                      </a:r>
                      <a:r>
                        <a:rPr lang="ko-KR" altLang="en-US" sz="1400" baseline="0" dirty="0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접속한 </a:t>
                      </a:r>
                      <a:r>
                        <a:rPr lang="en-US" altLang="ko-KR" sz="1400" dirty="0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day</a:t>
                      </a:r>
                      <a:r>
                        <a:rPr lang="ko-KR" altLang="en-US" sz="1400" dirty="0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와 마지막 </a:t>
                      </a:r>
                      <a:r>
                        <a:rPr lang="en-US" altLang="ko-KR" sz="1400" dirty="0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day</a:t>
                      </a:r>
                      <a:r>
                        <a:rPr lang="ko-KR" altLang="en-US" sz="1400" dirty="0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의 차</a:t>
                      </a:r>
                      <a:r>
                        <a:rPr lang="en-US" altLang="ko-KR" sz="1400" baseline="0" dirty="0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(</a:t>
                      </a:r>
                      <a:r>
                        <a:rPr lang="ko-KR" altLang="en-US" sz="1400" baseline="0" dirty="0" err="1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마지막날</a:t>
                      </a:r>
                      <a:r>
                        <a:rPr lang="ko-KR" altLang="en-US" sz="1400" baseline="0" dirty="0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모두 </a:t>
                      </a:r>
                      <a:r>
                        <a:rPr lang="en-US" altLang="ko-KR" sz="1400" baseline="0" dirty="0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day 28) </a:t>
                      </a:r>
                      <a:endParaRPr lang="ko-KR" alt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071" marR="63071" marT="63071" marB="6307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9264726"/>
                  </a:ext>
                </a:extLst>
              </a:tr>
              <a:tr h="359840">
                <a:tc>
                  <a:txBody>
                    <a:bodyPr/>
                    <a:lstStyle/>
                    <a:p>
                      <a:pPr lvl="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num_of_game_money_change</a:t>
                      </a:r>
                      <a:endParaRPr 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6989" marR="16989" marT="11326" marB="1132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400" dirty="0" err="1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아데나</a:t>
                      </a:r>
                      <a:r>
                        <a:rPr lang="ko-KR" altLang="en-US" sz="1400" dirty="0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보유량의 변동 횟수</a:t>
                      </a:r>
                    </a:p>
                  </a:txBody>
                  <a:tcPr marL="16989" marR="16989" marT="11326" marB="1132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7485930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9D0DDBA-3215-4D88-83E6-E2A26672C6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91689" y="5733456"/>
          <a:ext cx="8488887" cy="359840"/>
        </p:xfrm>
        <a:graphic>
          <a:graphicData uri="http://schemas.openxmlformats.org/drawingml/2006/table">
            <a:tbl>
              <a:tblPr/>
              <a:tblGrid>
                <a:gridCol w="3080824">
                  <a:extLst>
                    <a:ext uri="{9D8B030D-6E8A-4147-A177-3AD203B41FA5}">
                      <a16:colId xmlns:a16="http://schemas.microsoft.com/office/drawing/2014/main" val="2212630506"/>
                    </a:ext>
                  </a:extLst>
                </a:gridCol>
                <a:gridCol w="5408063">
                  <a:extLst>
                    <a:ext uri="{9D8B030D-6E8A-4147-A177-3AD203B41FA5}">
                      <a16:colId xmlns:a16="http://schemas.microsoft.com/office/drawing/2014/main" val="1933500211"/>
                    </a:ext>
                  </a:extLst>
                </a:gridCol>
              </a:tblGrid>
              <a:tr h="359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pay_day_cnt</a:t>
                      </a:r>
                      <a:endParaRPr 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071" marR="63071" marT="63071" marB="6307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aseline="0" dirty="0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28</a:t>
                      </a:r>
                      <a:r>
                        <a:rPr lang="ko-KR" altLang="en-US" sz="1400" baseline="0" dirty="0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일 동안 유저가 결제한 날짜 수 </a:t>
                      </a:r>
                      <a:endParaRPr lang="ko-KR" alt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071" marR="63071" marT="63071" marB="6307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216583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1C0378A-1314-46A9-A5FF-7D81E0BBD2D4}"/>
              </a:ext>
            </a:extLst>
          </p:cNvPr>
          <p:cNvSpPr txBox="1"/>
          <p:nvPr/>
        </p:nvSpPr>
        <p:spPr>
          <a:xfrm>
            <a:off x="1390862" y="2336158"/>
            <a:ext cx="975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활동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C0378A-1314-46A9-A5FF-7D81E0BBD2D4}"/>
              </a:ext>
            </a:extLst>
          </p:cNvPr>
          <p:cNvSpPr txBox="1"/>
          <p:nvPr/>
        </p:nvSpPr>
        <p:spPr>
          <a:xfrm>
            <a:off x="1436444" y="5675388"/>
            <a:ext cx="975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C0378A-1314-46A9-A5FF-7D81E0BBD2D4}"/>
              </a:ext>
            </a:extLst>
          </p:cNvPr>
          <p:cNvSpPr txBox="1"/>
          <p:nvPr/>
        </p:nvSpPr>
        <p:spPr>
          <a:xfrm>
            <a:off x="1436212" y="5733050"/>
            <a:ext cx="975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빈도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1635139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487488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47528" y="104344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파생 변수 생성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950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30831" y="1813762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842867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719E5B1-9FB3-4272-8FBA-05D06FCDF325}"/>
              </a:ext>
            </a:extLst>
          </p:cNvPr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3DF884E-E705-4181-9C9A-CF1C9787F171}"/>
              </a:ext>
            </a:extLst>
          </p:cNvPr>
          <p:cNvSpPr txBox="1"/>
          <p:nvPr/>
        </p:nvSpPr>
        <p:spPr>
          <a:xfrm>
            <a:off x="1183721" y="138484"/>
            <a:ext cx="3040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Feature Engineering -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파생 변수 생성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C0378A-1314-46A9-A5FF-7D81E0BBD2D4}"/>
              </a:ext>
            </a:extLst>
          </p:cNvPr>
          <p:cNvSpPr txBox="1"/>
          <p:nvPr/>
        </p:nvSpPr>
        <p:spPr>
          <a:xfrm>
            <a:off x="1390862" y="1646958"/>
            <a:ext cx="1410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A21CFA-64E9-40F8-9959-244934EF9A73}"/>
              </a:ext>
            </a:extLst>
          </p:cNvPr>
          <p:cNvSpPr txBox="1"/>
          <p:nvPr/>
        </p:nvSpPr>
        <p:spPr>
          <a:xfrm>
            <a:off x="1409070" y="2740374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캐릭터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9ACE8E-B903-4221-A269-B4B9DFECEC8D}"/>
              </a:ext>
            </a:extLst>
          </p:cNvPr>
          <p:cNvSpPr txBox="1"/>
          <p:nvPr/>
        </p:nvSpPr>
        <p:spPr>
          <a:xfrm>
            <a:off x="1409070" y="6019109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전투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활동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819241" y="1532677"/>
          <a:ext cx="8767472" cy="1026003"/>
        </p:xfrm>
        <a:graphic>
          <a:graphicData uri="http://schemas.openxmlformats.org/drawingml/2006/table">
            <a:tbl>
              <a:tblPr/>
              <a:tblGrid>
                <a:gridCol w="3181930">
                  <a:extLst>
                    <a:ext uri="{9D8B030D-6E8A-4147-A177-3AD203B41FA5}">
                      <a16:colId xmlns:a16="http://schemas.microsoft.com/office/drawing/2014/main" val="2653921636"/>
                    </a:ext>
                  </a:extLst>
                </a:gridCol>
                <a:gridCol w="5585542">
                  <a:extLst>
                    <a:ext uri="{9D8B030D-6E8A-4147-A177-3AD203B41FA5}">
                      <a16:colId xmlns:a16="http://schemas.microsoft.com/office/drawing/2014/main" val="1460052939"/>
                    </a:ext>
                  </a:extLst>
                </a:gridCol>
              </a:tblGrid>
              <a:tr h="342001">
                <a:tc>
                  <a:txBody>
                    <a:bodyPr/>
                    <a:lstStyle/>
                    <a:p>
                      <a:pPr lvl="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combat_active_days</a:t>
                      </a:r>
                      <a:endParaRPr 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6989" marR="16989" marT="11326" marB="1132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전투활성일수</a:t>
                      </a:r>
                      <a:endParaRPr lang="ko-KR" alt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6989" marR="16989" marT="11326" marB="1132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6311305"/>
                  </a:ext>
                </a:extLst>
              </a:tr>
              <a:tr h="342001">
                <a:tc>
                  <a:txBody>
                    <a:bodyPr/>
                    <a:lstStyle/>
                    <a:p>
                      <a:pPr lvl="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combat_active_days_rate</a:t>
                      </a:r>
                      <a:endParaRPr lang="en-US" sz="140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6989" marR="16989" marT="11326" marB="1132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전투활동일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중 전투활성일의 비율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(=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전투활성일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/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전투활동일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)</a:t>
                      </a:r>
                      <a:endParaRPr lang="ko-KR" alt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6989" marR="16989" marT="11326" marB="1132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0539170"/>
                  </a:ext>
                </a:extLst>
              </a:tr>
              <a:tr h="342001">
                <a:tc>
                  <a:txBody>
                    <a:bodyPr/>
                    <a:lstStyle/>
                    <a:p>
                      <a:pPr lvl="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combat_active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_&lt;first / last&gt;_day</a:t>
                      </a:r>
                      <a:endParaRPr 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6989" marR="16989" marT="11326" marB="1132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전투 활성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data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기준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&lt;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첫번째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/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마지막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&gt;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접속일</a:t>
                      </a:r>
                      <a:endParaRPr lang="ko-KR" alt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6989" marR="16989" marT="11326" marB="1132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885138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2819241" y="2766529"/>
          <a:ext cx="8784976" cy="2950750"/>
        </p:xfrm>
        <a:graphic>
          <a:graphicData uri="http://schemas.openxmlformats.org/drawingml/2006/table">
            <a:tbl>
              <a:tblPr/>
              <a:tblGrid>
                <a:gridCol w="3188282">
                  <a:extLst>
                    <a:ext uri="{9D8B030D-6E8A-4147-A177-3AD203B41FA5}">
                      <a16:colId xmlns:a16="http://schemas.microsoft.com/office/drawing/2014/main" val="2653921636"/>
                    </a:ext>
                  </a:extLst>
                </a:gridCol>
                <a:gridCol w="5596694">
                  <a:extLst>
                    <a:ext uri="{9D8B030D-6E8A-4147-A177-3AD203B41FA5}">
                      <a16:colId xmlns:a16="http://schemas.microsoft.com/office/drawing/2014/main" val="1460052939"/>
                    </a:ext>
                  </a:extLst>
                </a:gridCol>
              </a:tblGrid>
              <a:tr h="342001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&lt; class / char&gt;_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cnt</a:t>
                      </a:r>
                      <a:endParaRPr 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6989" marR="16989" marT="11326" marB="1132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보유한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&lt;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클래스 종류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/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캐릭터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&gt;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개수</a:t>
                      </a:r>
                      <a:endParaRPr lang="ko-KR" altLang="en-US" sz="140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6989" marR="16989" marT="11326" marB="1132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6311305"/>
                  </a:ext>
                </a:extLst>
              </a:tr>
              <a:tr h="342001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total_&lt;min / max&gt;_level</a:t>
                      </a:r>
                      <a:endParaRPr lang="en-US" sz="140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6989" marR="16989" marT="11326" marB="1132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보유한 캐릭터의 레벨 중 가장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&lt;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낮은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/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높은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&gt;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레벨</a:t>
                      </a:r>
                      <a:endParaRPr lang="ko-KR" altLang="en-US" sz="140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6989" marR="16989" marT="11326" marB="1132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0539170"/>
                  </a:ext>
                </a:extLst>
              </a:tr>
              <a:tr h="342001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&lt;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클래스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&gt;_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rate</a:t>
                      </a:r>
                      <a:endParaRPr 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6989" marR="16989" marT="11326" marB="1132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보유한 클래스 중 해당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&lt;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클래스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&gt;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인 캐릭터 비율</a:t>
                      </a:r>
                      <a:endParaRPr lang="ko-KR" alt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※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클래스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: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군주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기사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요정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마법사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다크엘프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용기사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환술사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전사</a:t>
                      </a:r>
                      <a:endParaRPr lang="ko-KR" alt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6989" marR="16989" marT="11326" marB="1132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885138"/>
                  </a:ext>
                </a:extLst>
              </a:tr>
              <a:tr h="342001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sp_cls_rate</a:t>
                      </a:r>
                      <a:endParaRPr 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6989" marR="16989" marT="11326" marB="1132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보유한 캐릭터 중 특별한 클래스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마법사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요정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다크엘프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)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인 캐릭터 비율</a:t>
                      </a:r>
                      <a:endParaRPr lang="ko-KR" alt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6989" marR="16989" marT="11326" marB="1132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4025695"/>
                  </a:ext>
                </a:extLst>
              </a:tr>
              <a:tr h="342001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level_group</a:t>
                      </a:r>
                      <a:endParaRPr 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6989" marR="16989" marT="11326" marB="1132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가장 높은 레벨이 레벨범주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10(50~54)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을 기준으로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작은지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(0),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속해있는지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(1),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더 큰지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(2) </a:t>
                      </a:r>
                    </a:p>
                  </a:txBody>
                  <a:tcPr marL="16989" marR="16989" marT="11326" marB="1132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9563565"/>
                  </a:ext>
                </a:extLst>
              </a:tr>
              <a:tr h="342001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level_down_char_cnt</a:t>
                      </a:r>
                      <a:endParaRPr lang="en-US" sz="140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6989" marR="16989" marT="11326" marB="1132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보유한 캐릭터 중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level down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을 경험한 캐릭터의 수</a:t>
                      </a:r>
                      <a:endParaRPr lang="ko-KR" altLang="en-US" sz="140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6989" marR="16989" marT="11326" marB="1132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924410"/>
                  </a:ext>
                </a:extLst>
              </a:tr>
              <a:tr h="342001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level_up_rate</a:t>
                      </a:r>
                      <a:endParaRPr lang="en-US" sz="140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6989" marR="16989" marT="11326" marB="1132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보유한 캐릭터 중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level up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을 경험한 캐릭터의 비율</a:t>
                      </a:r>
                      <a:endParaRPr lang="ko-KR" alt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6989" marR="16989" marT="11326" marB="1132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793832"/>
                  </a:ext>
                </a:extLst>
              </a:tr>
              <a:tr h="342001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level_keep_rate</a:t>
                      </a:r>
                      <a:endParaRPr 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6989" marR="16989" marT="11326" marB="1132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보유한 캐릭터 중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level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을 유지한 캐릭터의 비율</a:t>
                      </a:r>
                      <a:endParaRPr lang="ko-KR" alt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6989" marR="16989" marT="11326" marB="1132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96246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01737" y="5963700"/>
          <a:ext cx="8784976" cy="449372"/>
        </p:xfrm>
        <a:graphic>
          <a:graphicData uri="http://schemas.openxmlformats.org/drawingml/2006/table">
            <a:tbl>
              <a:tblPr/>
              <a:tblGrid>
                <a:gridCol w="3188282">
                  <a:extLst>
                    <a:ext uri="{9D8B030D-6E8A-4147-A177-3AD203B41FA5}">
                      <a16:colId xmlns:a16="http://schemas.microsoft.com/office/drawing/2014/main" val="130649742"/>
                    </a:ext>
                  </a:extLst>
                </a:gridCol>
                <a:gridCol w="5596694">
                  <a:extLst>
                    <a:ext uri="{9D8B030D-6E8A-4147-A177-3AD203B41FA5}">
                      <a16:colId xmlns:a16="http://schemas.microsoft.com/office/drawing/2014/main" val="2452601628"/>
                    </a:ext>
                  </a:extLst>
                </a:gridCol>
              </a:tblGrid>
              <a:tr h="342001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act_mean_of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_&lt;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전투활동변수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&gt;</a:t>
                      </a:r>
                      <a:endParaRPr lang="ko-KR" alt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6989" marR="16989" marT="11326" marB="1132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실질적으로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전투활동을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한 날의 각 전투활동변수의 평균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=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sum_of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_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전투활동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전투활성일수</a:t>
                      </a:r>
                      <a:endParaRPr lang="ko-KR" alt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6989" marR="16989" marT="11326" marB="1132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771105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39E27E-7995-4F3B-97E9-59C74672BF8F}"/>
              </a:ext>
            </a:extLst>
          </p:cNvPr>
          <p:cNvSpPr/>
          <p:nvPr/>
        </p:nvSpPr>
        <p:spPr>
          <a:xfrm>
            <a:off x="1481258" y="1003661"/>
            <a:ext cx="2880320" cy="3778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combat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75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30831" y="1813762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842867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719E5B1-9FB3-4272-8FBA-05D06FCDF325}"/>
              </a:ext>
            </a:extLst>
          </p:cNvPr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39E27E-7995-4F3B-97E9-59C74672BF8F}"/>
              </a:ext>
            </a:extLst>
          </p:cNvPr>
          <p:cNvSpPr/>
          <p:nvPr/>
        </p:nvSpPr>
        <p:spPr>
          <a:xfrm>
            <a:off x="1481258" y="1003661"/>
            <a:ext cx="2880320" cy="3778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pledge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DF884E-E705-4181-9C9A-CF1C9787F171}"/>
              </a:ext>
            </a:extLst>
          </p:cNvPr>
          <p:cNvSpPr txBox="1"/>
          <p:nvPr/>
        </p:nvSpPr>
        <p:spPr>
          <a:xfrm>
            <a:off x="1183721" y="138484"/>
            <a:ext cx="3040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Feature Engineering -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파생 변수 생성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00350" y="1695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9D0DDBA-3215-4D88-83E6-E2A26672C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642434"/>
              </p:ext>
            </p:extLst>
          </p:nvPr>
        </p:nvGraphicFramePr>
        <p:xfrm>
          <a:off x="2785743" y="1646958"/>
          <a:ext cx="8234672" cy="3601094"/>
        </p:xfrm>
        <a:graphic>
          <a:graphicData uri="http://schemas.openxmlformats.org/drawingml/2006/table">
            <a:tbl>
              <a:tblPr/>
              <a:tblGrid>
                <a:gridCol w="2988563">
                  <a:extLst>
                    <a:ext uri="{9D8B030D-6E8A-4147-A177-3AD203B41FA5}">
                      <a16:colId xmlns:a16="http://schemas.microsoft.com/office/drawing/2014/main" val="2212630506"/>
                    </a:ext>
                  </a:extLst>
                </a:gridCol>
                <a:gridCol w="5246109">
                  <a:extLst>
                    <a:ext uri="{9D8B030D-6E8A-4147-A177-3AD203B41FA5}">
                      <a16:colId xmlns:a16="http://schemas.microsoft.com/office/drawing/2014/main" val="1933500211"/>
                    </a:ext>
                  </a:extLst>
                </a:gridCol>
              </a:tblGrid>
              <a:tr h="31726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pledge_days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  <a:cs typeface="+mn-cs"/>
                      </a:endParaRPr>
                    </a:p>
                  </a:txBody>
                  <a:tcPr marL="63071" marR="63071" marT="63071" marB="6307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혈맹활동일수</a:t>
                      </a:r>
                    </a:p>
                  </a:txBody>
                  <a:tcPr marL="22860" marR="22860" marT="15240" marB="1524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2165838"/>
                  </a:ext>
                </a:extLst>
              </a:tr>
              <a:tr h="31726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pledged_char_cnt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  <a:cs typeface="+mn-cs"/>
                      </a:endParaRPr>
                    </a:p>
                  </a:txBody>
                  <a:tcPr marL="63071" marR="63071" marT="63071" marB="6307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혈맹에 가입한 캐릭터 수</a:t>
                      </a:r>
                    </a:p>
                  </a:txBody>
                  <a:tcPr marL="22860" marR="22860" marT="15240" marB="1524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798861"/>
                  </a:ext>
                </a:extLst>
              </a:tr>
              <a:tr h="31726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pledge_cnt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  <a:cs typeface="+mn-cs"/>
                      </a:endParaRPr>
                    </a:p>
                  </a:txBody>
                  <a:tcPr marL="63071" marR="63071" marT="63071" marB="6307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유저의 캐릭터가 가입한 혈맹 수</a:t>
                      </a:r>
                    </a:p>
                  </a:txBody>
                  <a:tcPr marL="22860" marR="22860" marT="15240" marB="1524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2305675"/>
                  </a:ext>
                </a:extLst>
              </a:tr>
              <a:tr h="31726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same_pledged_char_cnt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  <a:cs typeface="+mn-cs"/>
                      </a:endParaRPr>
                    </a:p>
                  </a:txBody>
                  <a:tcPr marL="63071" marR="63071" marT="63071" marB="6307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동일 혈맹인 캐릭터 보유 수</a:t>
                      </a:r>
                    </a:p>
                  </a:txBody>
                  <a:tcPr marL="22860" marR="22860" marT="15240" marB="1524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8490200"/>
                  </a:ext>
                </a:extLst>
              </a:tr>
              <a:tr h="317264"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plural_pledge_cnt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  <a:cs typeface="+mn-cs"/>
                      </a:endParaRPr>
                    </a:p>
                  </a:txBody>
                  <a:tcPr marL="22860" marR="22860" marT="15240" marB="152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같은 혈맹에 있는 캐릭터 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2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개 이상인 혈맹 수</a:t>
                      </a:r>
                    </a:p>
                  </a:txBody>
                  <a:tcPr marL="22860" marR="22860" marT="15240" marB="1524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9264726"/>
                  </a:ext>
                </a:extLst>
              </a:tr>
              <a:tr h="317264"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pledge_changed_char_cnt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  <a:cs typeface="+mn-cs"/>
                      </a:endParaRPr>
                    </a:p>
                  </a:txBody>
                  <a:tcPr marL="22860" marR="22860" marT="15240" marB="152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혈맹 변경 캐릭터 수</a:t>
                      </a:r>
                    </a:p>
                  </a:txBody>
                  <a:tcPr marL="22860" marR="22860" marT="15240" marB="1524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7130210"/>
                  </a:ext>
                </a:extLst>
              </a:tr>
              <a:tr h="317264"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pledge_changed_cnt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  <a:cs typeface="+mn-cs"/>
                      </a:endParaRPr>
                    </a:p>
                  </a:txBody>
                  <a:tcPr marL="22860" marR="22860" marT="15240" marB="152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유저의 총 혈맹 변경 수</a:t>
                      </a:r>
                    </a:p>
                  </a:txBody>
                  <a:tcPr marL="22860" marR="22860" marT="15240" marB="1524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8467337"/>
                  </a:ext>
                </a:extLst>
              </a:tr>
              <a:tr h="264330"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 week#_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pledge_combat_day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  <a:cs typeface="+mn-cs"/>
                      </a:endParaRPr>
                    </a:p>
                  </a:txBody>
                  <a:tcPr marL="22860" marR="22860" marT="15240" marB="152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주별 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혈맹 전투에 참여한 일수</a:t>
                      </a:r>
                    </a:p>
                  </a:txBody>
                  <a:tcPr marL="63071" marR="63071" marT="63071" marB="6307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0362344"/>
                  </a:ext>
                </a:extLst>
              </a:tr>
              <a:tr h="317264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play_server_cnt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  <a:cs typeface="+mn-cs"/>
                      </a:endParaRPr>
                    </a:p>
                  </a:txBody>
                  <a:tcPr marL="22860" marR="22860" marT="15240" marB="1524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이용한 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서버 수의 평균</a:t>
                      </a:r>
                    </a:p>
                  </a:txBody>
                  <a:tcPr marL="22860" marR="22860" marT="15240" marB="1524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2479038"/>
                  </a:ext>
                </a:extLst>
              </a:tr>
              <a:tr h="317264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non_combat_pledge_cnt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  <a:cs typeface="+mn-cs"/>
                      </a:endParaRPr>
                    </a:p>
                  </a:txBody>
                  <a:tcPr marL="22860" marR="22860" marT="15240" marB="1524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소속혈맹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 중 </a:t>
                      </a:r>
                      <a:r>
                        <a:rPr lang="ko-KR" alt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비전투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 혈맹의 수</a:t>
                      </a:r>
                    </a:p>
                  </a:txBody>
                  <a:tcPr marL="22860" marR="22860" marT="15240" marB="1524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729588"/>
                  </a:ext>
                </a:extLst>
              </a:tr>
              <a:tr h="317264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conflict_pledge_cnt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  <a:cs typeface="+mn-cs"/>
                      </a:endParaRPr>
                    </a:p>
                  </a:txBody>
                  <a:tcPr marL="22860" marR="22860" marT="15240" marB="1524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소속혈맹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 중 </a:t>
                      </a:r>
                      <a:r>
                        <a:rPr lang="ko-KR" alt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동일혈맹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 내 전투를 경험한 혈맹 수</a:t>
                      </a:r>
                    </a:p>
                  </a:txBody>
                  <a:tcPr marL="22860" marR="22860" marT="15240" marB="1524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45862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74178"/>
              </p:ext>
            </p:extLst>
          </p:nvPr>
        </p:nvGraphicFramePr>
        <p:xfrm>
          <a:off x="2818527" y="5513498"/>
          <a:ext cx="8678065" cy="599746"/>
        </p:xfrm>
        <a:graphic>
          <a:graphicData uri="http://schemas.openxmlformats.org/drawingml/2006/table">
            <a:tbl>
              <a:tblPr/>
              <a:tblGrid>
                <a:gridCol w="2989441">
                  <a:extLst>
                    <a:ext uri="{9D8B030D-6E8A-4147-A177-3AD203B41FA5}">
                      <a16:colId xmlns:a16="http://schemas.microsoft.com/office/drawing/2014/main" val="1778854486"/>
                    </a:ext>
                  </a:extLst>
                </a:gridCol>
                <a:gridCol w="5688624">
                  <a:extLst>
                    <a:ext uri="{9D8B030D-6E8A-4147-A177-3AD203B41FA5}">
                      <a16:colId xmlns:a16="http://schemas.microsoft.com/office/drawing/2014/main" val="3409725544"/>
                    </a:ext>
                  </a:extLst>
                </a:gridCol>
              </a:tblGrid>
              <a:tr h="299873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play_server_cnt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  <a:cs typeface="+mn-cs"/>
                      </a:endParaRPr>
                    </a:p>
                  </a:txBody>
                  <a:tcPr marL="22860" marR="22860" marT="15240" marB="1524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가입한 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혈맹이 이용한 서버 수들의 평균</a:t>
                      </a:r>
                    </a:p>
                  </a:txBody>
                  <a:tcPr marL="22860" marR="22860" marT="15240" marB="1524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5824590"/>
                  </a:ext>
                </a:extLst>
              </a:tr>
              <a:tr h="299873">
                <a:tc>
                  <a:txBody>
                    <a:bodyPr/>
                    <a:lstStyle/>
                    <a:p>
                      <a:pPr marL="0" algn="l" defTabSz="914400" rtl="0" eaLnBrk="1" fontAlgn="b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combat_play_char_ratio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  <a:cs typeface="+mn-cs"/>
                      </a:endParaRPr>
                    </a:p>
                  </a:txBody>
                  <a:tcPr marL="22860" marR="22860" marT="15240" marB="1524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가입한 혈맹의 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활동 캐릭터 대비 </a:t>
                      </a:r>
                      <a:r>
                        <a:rPr lang="ko-KR" alt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전투참여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 캐릭터 비율들의 평균</a:t>
                      </a:r>
                    </a:p>
                  </a:txBody>
                  <a:tcPr marL="22860" marR="22860" marT="15240" marB="1524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857925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1C0378A-1314-46A9-A5FF-7D81E0BBD2D4}"/>
              </a:ext>
            </a:extLst>
          </p:cNvPr>
          <p:cNvSpPr txBox="1"/>
          <p:nvPr/>
        </p:nvSpPr>
        <p:spPr>
          <a:xfrm>
            <a:off x="1390863" y="1646958"/>
            <a:ext cx="96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혈맹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가입현황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C0378A-1314-46A9-A5FF-7D81E0BBD2D4}"/>
              </a:ext>
            </a:extLst>
          </p:cNvPr>
          <p:cNvSpPr txBox="1"/>
          <p:nvPr/>
        </p:nvSpPr>
        <p:spPr>
          <a:xfrm>
            <a:off x="1390863" y="5517364"/>
            <a:ext cx="96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혈맹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단위활동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98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30831" y="1813762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842867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719E5B1-9FB3-4272-8FBA-05D06FCDF325}"/>
              </a:ext>
            </a:extLst>
          </p:cNvPr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3DF884E-E705-4181-9C9A-CF1C9787F171}"/>
              </a:ext>
            </a:extLst>
          </p:cNvPr>
          <p:cNvSpPr txBox="1"/>
          <p:nvPr/>
        </p:nvSpPr>
        <p:spPr>
          <a:xfrm>
            <a:off x="1183721" y="138484"/>
            <a:ext cx="3040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Feature Engineering -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파생 변수 생성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C0378A-1314-46A9-A5FF-7D81E0BBD2D4}"/>
              </a:ext>
            </a:extLst>
          </p:cNvPr>
          <p:cNvSpPr txBox="1"/>
          <p:nvPr/>
        </p:nvSpPr>
        <p:spPr>
          <a:xfrm>
            <a:off x="1393431" y="1717143"/>
            <a:ext cx="1410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Day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DBB28C-357C-44D0-AA9E-1B9F069CAF47}"/>
              </a:ext>
            </a:extLst>
          </p:cNvPr>
          <p:cNvSpPr txBox="1"/>
          <p:nvPr/>
        </p:nvSpPr>
        <p:spPr>
          <a:xfrm>
            <a:off x="1407327" y="3618050"/>
            <a:ext cx="1410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거래기록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39E27E-7995-4F3B-97E9-59C74672BF8F}"/>
              </a:ext>
            </a:extLst>
          </p:cNvPr>
          <p:cNvSpPr/>
          <p:nvPr/>
        </p:nvSpPr>
        <p:spPr>
          <a:xfrm>
            <a:off x="1481258" y="1003661"/>
            <a:ext cx="2880320" cy="3778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trade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711624" y="1651308"/>
          <a:ext cx="10636512" cy="1697510"/>
        </p:xfrm>
        <a:graphic>
          <a:graphicData uri="http://schemas.openxmlformats.org/drawingml/2006/table">
            <a:tbl>
              <a:tblPr/>
              <a:tblGrid>
                <a:gridCol w="3860251">
                  <a:extLst>
                    <a:ext uri="{9D8B030D-6E8A-4147-A177-3AD203B41FA5}">
                      <a16:colId xmlns:a16="http://schemas.microsoft.com/office/drawing/2014/main" val="1748069520"/>
                    </a:ext>
                  </a:extLst>
                </a:gridCol>
                <a:gridCol w="6776261">
                  <a:extLst>
                    <a:ext uri="{9D8B030D-6E8A-4147-A177-3AD203B41FA5}">
                      <a16:colId xmlns:a16="http://schemas.microsoft.com/office/drawing/2014/main" val="1269770779"/>
                    </a:ext>
                  </a:extLst>
                </a:gridCol>
              </a:tblGrid>
              <a:tr h="31726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last_sell_day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/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last_buy_day</a:t>
                      </a:r>
                      <a:endParaRPr lang="en-US" sz="18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071" marR="63071" marT="63071" marB="6307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판매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구매를 진행한 마지막 활동 일</a:t>
                      </a:r>
                      <a:endParaRPr lang="ko-KR" altLang="en-US" sz="18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071" marR="63071" marT="63071" marB="6307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9728450"/>
                  </a:ext>
                </a:extLst>
              </a:tr>
              <a:tr h="31726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num_sell_day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/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num_buy_day</a:t>
                      </a:r>
                      <a:endParaRPr lang="en-US" sz="18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071" marR="63071" marT="63071" marB="6307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판매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/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구매를 진행한 일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(day)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수</a:t>
                      </a:r>
                      <a:endParaRPr lang="ko-KR" altLang="en-US" sz="180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071" marR="63071" marT="63071" marB="6307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2415521"/>
                  </a:ext>
                </a:extLst>
              </a:tr>
              <a:tr h="31726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last_sell_item_amount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/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last_buy_item_amount</a:t>
                      </a:r>
                      <a:endParaRPr lang="en-US" sz="18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071" marR="63071" marT="63071" marB="6307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마지막 활동 일의 아이템 판매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/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구매량</a:t>
                      </a:r>
                      <a:endParaRPr lang="ko-KR" altLang="en-US" sz="18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071" marR="63071" marT="63071" marB="6307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1289519"/>
                  </a:ext>
                </a:extLst>
              </a:tr>
              <a:tr h="31726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last_sell_item_price / last_buy_item_price</a:t>
                      </a:r>
                      <a:endParaRPr lang="en-US" sz="180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071" marR="63071" marT="63071" marB="6307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마지막 활동 일의 아이템 판매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구매 가격</a:t>
                      </a:r>
                      <a:endParaRPr lang="ko-KR" altLang="en-US" sz="18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071" marR="63071" marT="63071" marB="6307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7662717"/>
                  </a:ext>
                </a:extLst>
              </a:tr>
              <a:tr h="31726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last_sell_item_type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/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last_buy_item_type</a:t>
                      </a:r>
                      <a:endParaRPr lang="en-US" sz="18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071" marR="63071" marT="63071" marB="6307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마지막 활동 일에 판매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  <a:cs typeface="+mn-cs"/>
                        </a:rPr>
                        <a:t>구매한 아이템 종류</a:t>
                      </a:r>
                      <a:endParaRPr lang="ko-KR" altLang="en-US" sz="1100" b="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071" marR="63071" marT="63071" marB="6307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285948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2711624" y="3576446"/>
          <a:ext cx="10636512" cy="2936240"/>
        </p:xfrm>
        <a:graphic>
          <a:graphicData uri="http://schemas.openxmlformats.org/drawingml/2006/table">
            <a:tbl>
              <a:tblPr/>
              <a:tblGrid>
                <a:gridCol w="3860251">
                  <a:extLst>
                    <a:ext uri="{9D8B030D-6E8A-4147-A177-3AD203B41FA5}">
                      <a16:colId xmlns:a16="http://schemas.microsoft.com/office/drawing/2014/main" val="1748069520"/>
                    </a:ext>
                  </a:extLst>
                </a:gridCol>
                <a:gridCol w="6776261">
                  <a:extLst>
                    <a:ext uri="{9D8B030D-6E8A-4147-A177-3AD203B41FA5}">
                      <a16:colId xmlns:a16="http://schemas.microsoft.com/office/drawing/2014/main" val="1269770779"/>
                    </a:ext>
                  </a:extLst>
                </a:gridCol>
              </a:tblGrid>
              <a:tr h="31726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num_sell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/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num_buy</a:t>
                      </a:r>
                      <a:endParaRPr 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총 판매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구매 빈도</a:t>
                      </a:r>
                      <a:endParaRPr lang="ko-KR" alt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9728450"/>
                  </a:ext>
                </a:extLst>
              </a:tr>
              <a:tr h="31726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num_sell_character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/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num_buy_character</a:t>
                      </a:r>
                      <a:endParaRPr 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판매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/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구매를 진행한 캐릭터 수</a:t>
                      </a:r>
                      <a:endParaRPr lang="ko-KR" altLang="en-US" sz="140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2415521"/>
                  </a:ext>
                </a:extLst>
              </a:tr>
              <a:tr h="31726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num_trade_server</a:t>
                      </a:r>
                      <a:endParaRPr 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거래를 진행한 서버 수</a:t>
                      </a:r>
                      <a:endParaRPr lang="ko-KR" altLang="en-US" sz="140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1289519"/>
                  </a:ext>
                </a:extLst>
              </a:tr>
              <a:tr h="31726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sell_item_amount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/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buy_item_amount</a:t>
                      </a:r>
                      <a:endParaRPr 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평균 아이템 판매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/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구매량</a:t>
                      </a:r>
                      <a:endParaRPr lang="ko-KR" alt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7662717"/>
                  </a:ext>
                </a:extLst>
              </a:tr>
              <a:tr h="31726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sell_item_price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/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buy_item_price</a:t>
                      </a:r>
                      <a:endParaRPr 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평균 아이템 판매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구매 가격</a:t>
                      </a:r>
                      <a:endParaRPr lang="ko-KR" alt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285948"/>
                  </a:ext>
                </a:extLst>
              </a:tr>
              <a:tr h="31726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sell_time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/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buy_time</a:t>
                      </a:r>
                      <a:endParaRPr 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판매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구매가 가장 많이 발생한 시간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(hour)</a:t>
                      </a:r>
                      <a:r>
                        <a:rPr lang="en-US" altLang="ko-KR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;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(-1 :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관측되지 않음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)</a:t>
                      </a:r>
                      <a:endParaRPr lang="ko-KR" alt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2658899"/>
                  </a:ext>
                </a:extLst>
              </a:tr>
              <a:tr h="31726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sell_type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/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buy_type</a:t>
                      </a:r>
                      <a:endParaRPr 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판매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구매 시 가장 많이 활용한 거래 종류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;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(1 :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교환창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/ 0 :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개인상점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/ -1 :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관측되지 않음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)</a:t>
                      </a:r>
                      <a:endParaRPr lang="ko-KR" alt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600991"/>
                  </a:ext>
                </a:extLst>
              </a:tr>
              <a:tr h="31726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common_item_sell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/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common_item_buy</a:t>
                      </a:r>
                      <a:endParaRPr 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가장 많이 판매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구매한 아이템의 종류</a:t>
                      </a:r>
                      <a:endParaRPr lang="ko-KR" altLang="en-US" sz="1400" dirty="0">
                        <a:effectLst/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9519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8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30831" y="1813762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842867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719E5B1-9FB3-4272-8FBA-05D06FCDF325}"/>
              </a:ext>
            </a:extLst>
          </p:cNvPr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3DF884E-E705-4181-9C9A-CF1C9787F171}"/>
              </a:ext>
            </a:extLst>
          </p:cNvPr>
          <p:cNvSpPr txBox="1"/>
          <p:nvPr/>
        </p:nvSpPr>
        <p:spPr>
          <a:xfrm>
            <a:off x="1183721" y="138484"/>
            <a:ext cx="3328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Feature Engineering - Flattened Data</a:t>
            </a:r>
          </a:p>
          <a:p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FEADD-A16B-4C32-852D-A4A0606651A2}"/>
              </a:ext>
            </a:extLst>
          </p:cNvPr>
          <p:cNvSpPr txBox="1"/>
          <p:nvPr/>
        </p:nvSpPr>
        <p:spPr>
          <a:xfrm>
            <a:off x="1635139" y="1713583"/>
            <a:ext cx="9846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집계 변수와 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거래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혈맹 변수를 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제외하고 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ctr"/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1~28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일 간의 </a:t>
            </a:r>
            <a:r>
              <a:rPr lang="ko-KR" altLang="en-US" sz="1600" dirty="0" err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시계열적인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특성을 반영할 수 있도록 </a:t>
            </a:r>
            <a:r>
              <a:rPr lang="en-US" altLang="ko-KR" sz="1600" dirty="0">
                <a:solidFill>
                  <a:srgbClr val="C00000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day</a:t>
            </a:r>
            <a:r>
              <a:rPr lang="ko-KR" altLang="en-US" sz="1600" dirty="0">
                <a:solidFill>
                  <a:srgbClr val="C00000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별 변수 생성</a:t>
            </a:r>
            <a:endParaRPr lang="en-US" altLang="ko-KR" sz="1600" dirty="0">
              <a:solidFill>
                <a:srgbClr val="C00000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EA0E9CC-5F47-4A37-8F2B-3E0B1369A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160089"/>
              </p:ext>
            </p:extLst>
          </p:nvPr>
        </p:nvGraphicFramePr>
        <p:xfrm>
          <a:off x="1736208" y="2879409"/>
          <a:ext cx="2847624" cy="2141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517">
                  <a:extLst>
                    <a:ext uri="{9D8B030D-6E8A-4147-A177-3AD203B41FA5}">
                      <a16:colId xmlns:a16="http://schemas.microsoft.com/office/drawing/2014/main" val="1552082679"/>
                    </a:ext>
                  </a:extLst>
                </a:gridCol>
                <a:gridCol w="604296">
                  <a:extLst>
                    <a:ext uri="{9D8B030D-6E8A-4147-A177-3AD203B41FA5}">
                      <a16:colId xmlns:a16="http://schemas.microsoft.com/office/drawing/2014/main" val="232389091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582498730"/>
                    </a:ext>
                  </a:extLst>
                </a:gridCol>
                <a:gridCol w="625739">
                  <a:extLst>
                    <a:ext uri="{9D8B030D-6E8A-4147-A177-3AD203B41FA5}">
                      <a16:colId xmlns:a16="http://schemas.microsoft.com/office/drawing/2014/main" val="2796877327"/>
                    </a:ext>
                  </a:extLst>
                </a:gridCol>
              </a:tblGrid>
              <a:tr h="4489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/>
                        <a:t>acc_id</a:t>
                      </a:r>
                      <a:endParaRPr lang="ko-KR" altLang="en-US" sz="1600" b="0" dirty="0"/>
                    </a:p>
                  </a:txBody>
                  <a:tcP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/>
                        <a:t>day</a:t>
                      </a:r>
                      <a:endParaRPr lang="ko-KR" altLang="en-US" sz="1600" b="0"/>
                    </a:p>
                  </a:txBody>
                  <a:tcP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/>
                        <a:t>col1</a:t>
                      </a:r>
                      <a:endParaRPr lang="ko-KR" altLang="en-US" sz="1600" b="0"/>
                    </a:p>
                  </a:txBody>
                  <a:tcP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…</a:t>
                      </a:r>
                      <a:endParaRPr lang="ko-KR" altLang="en-US" sz="1600" b="0" dirty="0"/>
                    </a:p>
                  </a:txBody>
                  <a:tcP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704583"/>
                  </a:ext>
                </a:extLst>
              </a:tr>
              <a:tr h="338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0.2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662168"/>
                  </a:ext>
                </a:extLst>
              </a:tr>
              <a:tr h="338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621996"/>
                  </a:ext>
                </a:extLst>
              </a:tr>
              <a:tr h="338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177727"/>
                  </a:ext>
                </a:extLst>
              </a:tr>
              <a:tr h="338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1.5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5341"/>
                  </a:ext>
                </a:extLst>
              </a:tr>
              <a:tr h="338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…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…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…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16534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8EF8690-651C-40DF-BE05-E9E3A84E9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9820"/>
              </p:ext>
            </p:extLst>
          </p:nvPr>
        </p:nvGraphicFramePr>
        <p:xfrm>
          <a:off x="5581968" y="3440860"/>
          <a:ext cx="5626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454">
                  <a:extLst>
                    <a:ext uri="{9D8B030D-6E8A-4147-A177-3AD203B41FA5}">
                      <a16:colId xmlns:a16="http://schemas.microsoft.com/office/drawing/2014/main" val="2122620993"/>
                    </a:ext>
                  </a:extLst>
                </a:gridCol>
                <a:gridCol w="1440010">
                  <a:extLst>
                    <a:ext uri="{9D8B030D-6E8A-4147-A177-3AD203B41FA5}">
                      <a16:colId xmlns:a16="http://schemas.microsoft.com/office/drawing/2014/main" val="1961406011"/>
                    </a:ext>
                  </a:extLst>
                </a:gridCol>
                <a:gridCol w="1440010">
                  <a:extLst>
                    <a:ext uri="{9D8B030D-6E8A-4147-A177-3AD203B41FA5}">
                      <a16:colId xmlns:a16="http://schemas.microsoft.com/office/drawing/2014/main" val="616627007"/>
                    </a:ext>
                  </a:extLst>
                </a:gridCol>
                <a:gridCol w="455116">
                  <a:extLst>
                    <a:ext uri="{9D8B030D-6E8A-4147-A177-3AD203B41FA5}">
                      <a16:colId xmlns:a16="http://schemas.microsoft.com/office/drawing/2014/main" val="341276470"/>
                    </a:ext>
                  </a:extLst>
                </a:gridCol>
                <a:gridCol w="1440010">
                  <a:extLst>
                    <a:ext uri="{9D8B030D-6E8A-4147-A177-3AD203B41FA5}">
                      <a16:colId xmlns:a16="http://schemas.microsoft.com/office/drawing/2014/main" val="3882168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/>
                        <a:t>acc_id</a:t>
                      </a:r>
                      <a:endParaRPr lang="ko-KR" altLang="en-US" sz="1600" b="0" dirty="0"/>
                    </a:p>
                  </a:txBody>
                  <a:tcP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/>
                        <a:t>day1_col1</a:t>
                      </a:r>
                      <a:endParaRPr lang="ko-KR" altLang="en-US" sz="1600" b="0"/>
                    </a:p>
                  </a:txBody>
                  <a:tcP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/>
                        <a:t>day2_col1</a:t>
                      </a:r>
                      <a:endParaRPr lang="ko-KR" altLang="en-US" sz="1600" b="0"/>
                    </a:p>
                  </a:txBody>
                  <a:tcP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/>
                        <a:t>…</a:t>
                      </a:r>
                      <a:endParaRPr lang="ko-KR" altLang="en-US" sz="1600" b="0"/>
                    </a:p>
                  </a:txBody>
                  <a:tcP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/>
                        <a:t>day28_col#</a:t>
                      </a:r>
                      <a:endParaRPr lang="ko-KR" altLang="en-US" sz="1600" b="0"/>
                    </a:p>
                  </a:txBody>
                  <a:tcP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47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713395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E9568D4-2470-4368-A75D-30DD0ED953E5}"/>
              </a:ext>
            </a:extLst>
          </p:cNvPr>
          <p:cNvSpPr/>
          <p:nvPr/>
        </p:nvSpPr>
        <p:spPr>
          <a:xfrm>
            <a:off x="4943872" y="3802970"/>
            <a:ext cx="360040" cy="148381"/>
          </a:xfrm>
          <a:prstGeom prst="rightArrow">
            <a:avLst/>
          </a:prstGeom>
          <a:solidFill>
            <a:srgbClr val="E46C0A"/>
          </a:solidFill>
          <a:ln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6CF6F-6ECB-4F4F-9FBC-D6C410399C71}"/>
              </a:ext>
            </a:extLst>
          </p:cNvPr>
          <p:cNvSpPr txBox="1"/>
          <p:nvPr/>
        </p:nvSpPr>
        <p:spPr>
          <a:xfrm>
            <a:off x="3135805" y="5389911"/>
            <a:ext cx="6632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만약</a:t>
            </a:r>
            <a:r>
              <a:rPr lang="en-US" altLang="ko-KR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en-US" altLang="ko-KR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1~28</a:t>
            </a:r>
            <a:r>
              <a:rPr lang="ko-KR" altLang="en-US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일 중 접속하지 않은 </a:t>
            </a:r>
            <a:r>
              <a:rPr lang="en-US" altLang="ko-KR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day</a:t>
            </a:r>
            <a:r>
              <a:rPr lang="ko-KR" altLang="en-US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가 있다면 그 날의 값은 </a:t>
            </a:r>
            <a:r>
              <a:rPr lang="en-US" altLang="ko-KR" dirty="0">
                <a:solidFill>
                  <a:srgbClr val="C00000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</a:t>
            </a:r>
            <a:r>
              <a:rPr lang="ko-KR" altLang="en-US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으로 대체</a:t>
            </a:r>
          </a:p>
        </p:txBody>
      </p:sp>
      <p:sp>
        <p:nvSpPr>
          <p:cNvPr id="18" name="갈매기형 수장 17"/>
          <p:cNvSpPr/>
          <p:nvPr/>
        </p:nvSpPr>
        <p:spPr>
          <a:xfrm>
            <a:off x="1635139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487488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47528" y="104344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Flattened Data</a:t>
            </a:r>
          </a:p>
        </p:txBody>
      </p:sp>
    </p:spTree>
    <p:extLst>
      <p:ext uri="{BB962C8B-B14F-4D97-AF65-F5344CB8AC3E}">
        <p14:creationId xmlns:p14="http://schemas.microsoft.com/office/powerpoint/2010/main" val="23266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83722" y="138484"/>
            <a:ext cx="2391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Feature Selection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0831" y="1813762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842867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719E5B1-9FB3-4272-8FBA-05D06FCDF325}"/>
              </a:ext>
            </a:extLst>
          </p:cNvPr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50527"/>
          <a:stretch/>
        </p:blipFill>
        <p:spPr>
          <a:xfrm>
            <a:off x="1452674" y="1819377"/>
            <a:ext cx="5086067" cy="26953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EFEADD-A16B-4C32-852D-A4A0606651A2}"/>
              </a:ext>
            </a:extLst>
          </p:cNvPr>
          <p:cNvSpPr txBox="1"/>
          <p:nvPr/>
        </p:nvSpPr>
        <p:spPr>
          <a:xfrm>
            <a:off x="1619115" y="4797152"/>
            <a:ext cx="96738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일별 결제금액 평균과 </a:t>
            </a:r>
            <a:r>
              <a:rPr lang="ko-KR" altLang="en-US" sz="1600" dirty="0" err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중위값을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보면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train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과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test1, 2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의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day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 따른 패턴이 다르다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ctr"/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ctr"/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이벤트나 정기 </a:t>
            </a:r>
            <a:r>
              <a:rPr lang="ko-KR" altLang="en-US" sz="1600" dirty="0" err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점검일의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이동으로 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인한 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train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과 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test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의 차이를 줄이기 위해 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ctr"/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ctr"/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평균 결제 금액이 안정적인 날들의 변수를 선택한다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t="49828"/>
          <a:stretch/>
        </p:blipFill>
        <p:spPr>
          <a:xfrm>
            <a:off x="6456040" y="1772816"/>
            <a:ext cx="5086067" cy="273342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143672" y="3418158"/>
            <a:ext cx="1512168" cy="504056"/>
          </a:xfrm>
          <a:prstGeom prst="rect">
            <a:avLst/>
          </a:prstGeom>
          <a:solidFill>
            <a:srgbClr val="FFCA6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91944" y="3418158"/>
            <a:ext cx="432048" cy="504056"/>
          </a:xfrm>
          <a:prstGeom prst="rect">
            <a:avLst/>
          </a:prstGeom>
          <a:solidFill>
            <a:srgbClr val="FFCA6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805674" y="3418158"/>
            <a:ext cx="1030505" cy="504056"/>
          </a:xfrm>
          <a:prstGeom prst="rect">
            <a:avLst/>
          </a:prstGeom>
          <a:solidFill>
            <a:srgbClr val="FFCA6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84232" y="3418158"/>
            <a:ext cx="1512168" cy="504056"/>
          </a:xfrm>
          <a:prstGeom prst="rect">
            <a:avLst/>
          </a:prstGeom>
          <a:solidFill>
            <a:srgbClr val="FFCA6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632504" y="3418158"/>
            <a:ext cx="432048" cy="504056"/>
          </a:xfrm>
          <a:prstGeom prst="rect">
            <a:avLst/>
          </a:prstGeom>
          <a:solidFill>
            <a:srgbClr val="FFCA6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846234" y="3418158"/>
            <a:ext cx="1030505" cy="504056"/>
          </a:xfrm>
          <a:prstGeom prst="rect">
            <a:avLst/>
          </a:prstGeom>
          <a:solidFill>
            <a:srgbClr val="FFCA6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갈매기형 수장 25"/>
          <p:cNvSpPr/>
          <p:nvPr/>
        </p:nvSpPr>
        <p:spPr>
          <a:xfrm>
            <a:off x="1635139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487488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47527" y="1043444"/>
            <a:ext cx="602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270956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30831" y="886791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842867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7924" y="882386"/>
            <a:ext cx="701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Index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BEB551-F191-421C-A721-BCFBF2BFF5E6}"/>
              </a:ext>
            </a:extLst>
          </p:cNvPr>
          <p:cNvSpPr txBox="1"/>
          <p:nvPr/>
        </p:nvSpPr>
        <p:spPr>
          <a:xfrm>
            <a:off x="2279576" y="2020922"/>
            <a:ext cx="6192688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문제 정의 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데이터 이해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&amp; EDA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데이터 전처리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&amp; Feature Engineering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모델링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결과 해석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228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30831" y="1813762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842867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719E5B1-9FB3-4272-8FBA-05D06FCDF325}"/>
              </a:ext>
            </a:extLst>
          </p:cNvPr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A343313-415F-43DC-B874-4B8A71B2E41D}"/>
              </a:ext>
            </a:extLst>
          </p:cNvPr>
          <p:cNvSpPr txBox="1"/>
          <p:nvPr/>
        </p:nvSpPr>
        <p:spPr>
          <a:xfrm>
            <a:off x="1775520" y="1597669"/>
            <a:ext cx="8280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대부분의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feature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 극단적인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outlier 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존재한다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outlier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 영향을 받지않는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robust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train,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test1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test2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를 모두 활용하여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scaling 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진행 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D5EC38-5AE6-4B1E-B102-9452061EF20E}"/>
              </a:ext>
            </a:extLst>
          </p:cNvPr>
          <p:cNvSpPr txBox="1"/>
          <p:nvPr/>
        </p:nvSpPr>
        <p:spPr>
          <a:xfrm>
            <a:off x="1183721" y="138484"/>
            <a:ext cx="3040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Preprocessing- Scaling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386813-9586-4211-8715-8121F255E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2680736"/>
            <a:ext cx="9016735" cy="3311570"/>
          </a:xfrm>
          <a:prstGeom prst="rect">
            <a:avLst/>
          </a:prstGeom>
        </p:spPr>
      </p:pic>
      <p:sp>
        <p:nvSpPr>
          <p:cNvPr id="15" name="갈매기형 수장 14"/>
          <p:cNvSpPr/>
          <p:nvPr/>
        </p:nvSpPr>
        <p:spPr>
          <a:xfrm>
            <a:off x="1635139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487488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7528" y="104344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Robust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56240" y="3113672"/>
                <a:ext cx="2088232" cy="5729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𝑚𝑒𝑑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𝐼𝑄𝑅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40" y="3113672"/>
                <a:ext cx="2088232" cy="5729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60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83722" y="138484"/>
            <a:ext cx="2391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최종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Data Set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예시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0831" y="1813762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842867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719E5B1-9FB3-4272-8FBA-05D06FCDF325}"/>
              </a:ext>
            </a:extLst>
          </p:cNvPr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순서도: 자기 디스크 4">
            <a:extLst>
              <a:ext uri="{FF2B5EF4-FFF2-40B4-BE49-F238E27FC236}">
                <a16:creationId xmlns:a16="http://schemas.microsoft.com/office/drawing/2014/main" id="{163CCADF-99F5-41F1-9DC5-3F98C7704187}"/>
              </a:ext>
            </a:extLst>
          </p:cNvPr>
          <p:cNvSpPr/>
          <p:nvPr/>
        </p:nvSpPr>
        <p:spPr>
          <a:xfrm>
            <a:off x="2135566" y="2036486"/>
            <a:ext cx="1800194" cy="816450"/>
          </a:xfrm>
          <a:prstGeom prst="flowChartMagneticDisk">
            <a:avLst/>
          </a:prstGeom>
          <a:solidFill>
            <a:srgbClr val="95B3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id="{DEEA43CB-8BF3-4D70-B809-8623B49598A4}"/>
              </a:ext>
            </a:extLst>
          </p:cNvPr>
          <p:cNvSpPr/>
          <p:nvPr/>
        </p:nvSpPr>
        <p:spPr>
          <a:xfrm>
            <a:off x="2135566" y="2597111"/>
            <a:ext cx="1800194" cy="816450"/>
          </a:xfrm>
          <a:prstGeom prst="flowChartMagneticDisk">
            <a:avLst/>
          </a:prstGeom>
          <a:solidFill>
            <a:srgbClr val="95B3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자기 디스크 15">
            <a:extLst>
              <a:ext uri="{FF2B5EF4-FFF2-40B4-BE49-F238E27FC236}">
                <a16:creationId xmlns:a16="http://schemas.microsoft.com/office/drawing/2014/main" id="{DB617343-33E9-4708-ADB4-B58BE0F5CD17}"/>
              </a:ext>
            </a:extLst>
          </p:cNvPr>
          <p:cNvSpPr/>
          <p:nvPr/>
        </p:nvSpPr>
        <p:spPr>
          <a:xfrm>
            <a:off x="2135566" y="3188614"/>
            <a:ext cx="1800194" cy="816450"/>
          </a:xfrm>
          <a:prstGeom prst="flowChartMagneticDisk">
            <a:avLst/>
          </a:prstGeom>
          <a:solidFill>
            <a:srgbClr val="95B3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자기 디스크 16">
            <a:extLst>
              <a:ext uri="{FF2B5EF4-FFF2-40B4-BE49-F238E27FC236}">
                <a16:creationId xmlns:a16="http://schemas.microsoft.com/office/drawing/2014/main" id="{AEA8B21A-1966-4454-B85E-4D4A0B27E382}"/>
              </a:ext>
            </a:extLst>
          </p:cNvPr>
          <p:cNvSpPr/>
          <p:nvPr/>
        </p:nvSpPr>
        <p:spPr>
          <a:xfrm>
            <a:off x="2135566" y="3764678"/>
            <a:ext cx="1800194" cy="816450"/>
          </a:xfrm>
          <a:prstGeom prst="flowChartMagneticDisk">
            <a:avLst/>
          </a:prstGeom>
          <a:solidFill>
            <a:srgbClr val="95B3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자기 디스크 17">
            <a:extLst>
              <a:ext uri="{FF2B5EF4-FFF2-40B4-BE49-F238E27FC236}">
                <a16:creationId xmlns:a16="http://schemas.microsoft.com/office/drawing/2014/main" id="{B1C5CD70-E510-4E18-940E-CB4C31A28E8B}"/>
              </a:ext>
            </a:extLst>
          </p:cNvPr>
          <p:cNvSpPr/>
          <p:nvPr/>
        </p:nvSpPr>
        <p:spPr>
          <a:xfrm>
            <a:off x="2135566" y="4340742"/>
            <a:ext cx="1800194" cy="816450"/>
          </a:xfrm>
          <a:prstGeom prst="flowChartMagneticDisk">
            <a:avLst/>
          </a:prstGeom>
          <a:solidFill>
            <a:srgbClr val="95B3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A34EACD-B1BC-4A4D-94B0-E359F14B1327}"/>
              </a:ext>
            </a:extLst>
          </p:cNvPr>
          <p:cNvSpPr/>
          <p:nvPr/>
        </p:nvSpPr>
        <p:spPr>
          <a:xfrm>
            <a:off x="4671581" y="3113672"/>
            <a:ext cx="776347" cy="531348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D33F768-E058-4033-B857-C0F42D2F0397}"/>
              </a:ext>
            </a:extLst>
          </p:cNvPr>
          <p:cNvSpPr/>
          <p:nvPr/>
        </p:nvSpPr>
        <p:spPr>
          <a:xfrm>
            <a:off x="2171574" y="1419365"/>
            <a:ext cx="1728177" cy="449282"/>
          </a:xfrm>
          <a:prstGeom prst="roundRect">
            <a:avLst/>
          </a:prstGeom>
          <a:solidFill>
            <a:srgbClr val="E46C0A"/>
          </a:solidFill>
          <a:ln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Raw data</a:t>
            </a:r>
            <a:endParaRPr lang="ko-KR" altLang="en-US" sz="20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92DC401-B630-478A-910B-474C64B94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23807"/>
              </p:ext>
            </p:extLst>
          </p:nvPr>
        </p:nvGraphicFramePr>
        <p:xfrm>
          <a:off x="6076112" y="2303345"/>
          <a:ext cx="5067465" cy="2565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55208267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3238909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8249873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439373715"/>
                    </a:ext>
                  </a:extLst>
                </a:gridCol>
                <a:gridCol w="927465">
                  <a:extLst>
                    <a:ext uri="{9D8B030D-6E8A-4147-A177-3AD203B41FA5}">
                      <a16:colId xmlns:a16="http://schemas.microsoft.com/office/drawing/2014/main" val="2796877327"/>
                    </a:ext>
                  </a:extLst>
                </a:gridCol>
              </a:tblGrid>
              <a:tr h="505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acc_id</a:t>
                      </a:r>
                      <a:endParaRPr lang="ko-KR" altLang="en-US" b="0"/>
                    </a:p>
                  </a:txBody>
                  <a:tcP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sum_of_&lt;&gt;</a:t>
                      </a:r>
                      <a:endParaRPr lang="ko-KR" altLang="en-US" b="0"/>
                    </a:p>
                  </a:txBody>
                  <a:tcP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…</a:t>
                      </a:r>
                      <a:endParaRPr lang="ko-KR" altLang="en-US" b="0"/>
                    </a:p>
                  </a:txBody>
                  <a:tcP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day1_&lt;&gt;</a:t>
                      </a:r>
                      <a:endParaRPr lang="ko-KR" altLang="en-US" b="0"/>
                    </a:p>
                  </a:txBody>
                  <a:tcP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…</a:t>
                      </a:r>
                      <a:endParaRPr lang="ko-KR" altLang="en-US" b="0"/>
                    </a:p>
                  </a:txBody>
                  <a:tcP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704583"/>
                  </a:ext>
                </a:extLst>
              </a:tr>
              <a:tr h="412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662168"/>
                  </a:ext>
                </a:extLst>
              </a:tr>
              <a:tr h="412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621996"/>
                  </a:ext>
                </a:extLst>
              </a:tr>
              <a:tr h="412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177727"/>
                  </a:ext>
                </a:extLst>
              </a:tr>
              <a:tr h="412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1.5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5341"/>
                  </a:ext>
                </a:extLst>
              </a:tr>
              <a:tr h="412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16534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30C9069-AEAC-49A0-A6B3-844134A942EE}"/>
              </a:ext>
            </a:extLst>
          </p:cNvPr>
          <p:cNvSpPr txBox="1"/>
          <p:nvPr/>
        </p:nvSpPr>
        <p:spPr>
          <a:xfrm>
            <a:off x="6023992" y="1602681"/>
            <a:ext cx="596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acc_id </a:t>
            </a:r>
            <a:r>
              <a:rPr lang="ko-KR" altLang="en-US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기준으로 주어진 </a:t>
            </a:r>
            <a:r>
              <a:rPr lang="en-US" altLang="ko-KR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5</a:t>
            </a:r>
            <a:r>
              <a:rPr lang="ko-KR" altLang="en-US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개의 </a:t>
            </a:r>
            <a:r>
              <a:rPr lang="en-US" altLang="ko-KR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data</a:t>
            </a:r>
            <a:r>
              <a:rPr lang="ko-KR" altLang="en-US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를 모두 정리</a:t>
            </a:r>
          </a:p>
        </p:txBody>
      </p:sp>
    </p:spTree>
    <p:extLst>
      <p:ext uri="{BB962C8B-B14F-4D97-AF65-F5344CB8AC3E}">
        <p14:creationId xmlns:p14="http://schemas.microsoft.com/office/powerpoint/2010/main" val="111831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1744" y="3019018"/>
            <a:ext cx="44362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04. 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모델링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67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839416" y="548680"/>
            <a:ext cx="1237270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99456" y="138484"/>
            <a:ext cx="590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모델링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F5D11EA-764B-4FC1-8357-77B4294E993E}"/>
              </a:ext>
            </a:extLst>
          </p:cNvPr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63D4B9-F7DE-4425-99E5-03C5D9DA5AF3}"/>
              </a:ext>
            </a:extLst>
          </p:cNvPr>
          <p:cNvSpPr/>
          <p:nvPr/>
        </p:nvSpPr>
        <p:spPr>
          <a:xfrm>
            <a:off x="130831" y="2284277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DD545EE2-EC28-485C-A64A-22DBA8F2AAA7}"/>
              </a:ext>
            </a:extLst>
          </p:cNvPr>
          <p:cNvSpPr/>
          <p:nvPr/>
        </p:nvSpPr>
        <p:spPr>
          <a:xfrm rot="5400000">
            <a:off x="842867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45DE84-E200-4DBE-A730-E1E79E009DED}"/>
              </a:ext>
            </a:extLst>
          </p:cNvPr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2B1640-346C-4839-B85D-BD3381FE4887}"/>
              </a:ext>
            </a:extLst>
          </p:cNvPr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E455F-35A7-43DE-947D-7879FBAECDC1}"/>
              </a:ext>
            </a:extLst>
          </p:cNvPr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E852C1-8B26-447B-B103-31F057E106BB}"/>
              </a:ext>
            </a:extLst>
          </p:cNvPr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34AE4B-8D0D-441E-B76F-BBCD92D049DD}"/>
              </a:ext>
            </a:extLst>
          </p:cNvPr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45" name="갈매기형 수장 14">
            <a:extLst>
              <a:ext uri="{FF2B5EF4-FFF2-40B4-BE49-F238E27FC236}">
                <a16:creationId xmlns:a16="http://schemas.microsoft.com/office/drawing/2014/main" id="{C8BFE221-6994-4E99-BD52-1A1405E32490}"/>
              </a:ext>
            </a:extLst>
          </p:cNvPr>
          <p:cNvSpPr/>
          <p:nvPr/>
        </p:nvSpPr>
        <p:spPr>
          <a:xfrm>
            <a:off x="2283211" y="400044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갈매기형 수장 15">
            <a:extLst>
              <a:ext uri="{FF2B5EF4-FFF2-40B4-BE49-F238E27FC236}">
                <a16:creationId xmlns:a16="http://schemas.microsoft.com/office/drawing/2014/main" id="{7D4C745F-ABCF-4C0C-B047-6A77DDF168C1}"/>
              </a:ext>
            </a:extLst>
          </p:cNvPr>
          <p:cNvSpPr/>
          <p:nvPr/>
        </p:nvSpPr>
        <p:spPr>
          <a:xfrm>
            <a:off x="2135560" y="400044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BC9922-3281-4FFF-8F25-C78964797C35}"/>
              </a:ext>
            </a:extLst>
          </p:cNvPr>
          <p:cNvSpPr txBox="1"/>
          <p:nvPr/>
        </p:nvSpPr>
        <p:spPr>
          <a:xfrm>
            <a:off x="2466244" y="3862210"/>
            <a:ext cx="4421841" cy="430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Second approach, </a:t>
            </a:r>
          </a:p>
        </p:txBody>
      </p:sp>
      <p:sp>
        <p:nvSpPr>
          <p:cNvPr id="48" name="갈매기형 수장 14">
            <a:extLst>
              <a:ext uri="{FF2B5EF4-FFF2-40B4-BE49-F238E27FC236}">
                <a16:creationId xmlns:a16="http://schemas.microsoft.com/office/drawing/2014/main" id="{28304BF4-36C3-4A44-AD33-5565F42D4DBF}"/>
              </a:ext>
            </a:extLst>
          </p:cNvPr>
          <p:cNvSpPr/>
          <p:nvPr/>
        </p:nvSpPr>
        <p:spPr>
          <a:xfrm>
            <a:off x="2283211" y="162301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갈매기형 수장 15">
            <a:extLst>
              <a:ext uri="{FF2B5EF4-FFF2-40B4-BE49-F238E27FC236}">
                <a16:creationId xmlns:a16="http://schemas.microsoft.com/office/drawing/2014/main" id="{D6C17552-B3DA-455B-97F3-AC1DF5E96BAE}"/>
              </a:ext>
            </a:extLst>
          </p:cNvPr>
          <p:cNvSpPr/>
          <p:nvPr/>
        </p:nvSpPr>
        <p:spPr>
          <a:xfrm>
            <a:off x="2135560" y="162301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AECFEA-77A9-43B9-8E3D-DF3F5CD29D37}"/>
              </a:ext>
            </a:extLst>
          </p:cNvPr>
          <p:cNvSpPr txBox="1"/>
          <p:nvPr/>
        </p:nvSpPr>
        <p:spPr>
          <a:xfrm>
            <a:off x="2466245" y="1484784"/>
            <a:ext cx="3629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First approach,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6DF4C-B400-4D45-9105-1F61E9281AFC}"/>
              </a:ext>
            </a:extLst>
          </p:cNvPr>
          <p:cNvSpPr txBox="1"/>
          <p:nvPr/>
        </p:nvSpPr>
        <p:spPr>
          <a:xfrm>
            <a:off x="3705057" y="2195572"/>
            <a:ext cx="4695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Deep Learning Model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786EFA-C0A0-4462-9EA5-B392D9830EF3}"/>
              </a:ext>
            </a:extLst>
          </p:cNvPr>
          <p:cNvSpPr txBox="1"/>
          <p:nvPr/>
        </p:nvSpPr>
        <p:spPr>
          <a:xfrm>
            <a:off x="4079776" y="4725144"/>
            <a:ext cx="4695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Tree-based Model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37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839416" y="548680"/>
            <a:ext cx="1237270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F5D11EA-764B-4FC1-8357-77B4294E993E}"/>
              </a:ext>
            </a:extLst>
          </p:cNvPr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63D4B9-F7DE-4425-99E5-03C5D9DA5AF3}"/>
              </a:ext>
            </a:extLst>
          </p:cNvPr>
          <p:cNvSpPr/>
          <p:nvPr/>
        </p:nvSpPr>
        <p:spPr>
          <a:xfrm>
            <a:off x="130831" y="2284277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DD545EE2-EC28-485C-A64A-22DBA8F2AAA7}"/>
              </a:ext>
            </a:extLst>
          </p:cNvPr>
          <p:cNvSpPr/>
          <p:nvPr/>
        </p:nvSpPr>
        <p:spPr>
          <a:xfrm rot="5400000">
            <a:off x="842867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45DE84-E200-4DBE-A730-E1E79E009DED}"/>
              </a:ext>
            </a:extLst>
          </p:cNvPr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2B1640-346C-4839-B85D-BD3381FE4887}"/>
              </a:ext>
            </a:extLst>
          </p:cNvPr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E455F-35A7-43DE-947D-7879FBAECDC1}"/>
              </a:ext>
            </a:extLst>
          </p:cNvPr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E852C1-8B26-447B-B103-31F057E106BB}"/>
              </a:ext>
            </a:extLst>
          </p:cNvPr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34AE4B-8D0D-441E-B76F-BBCD92D049DD}"/>
              </a:ext>
            </a:extLst>
          </p:cNvPr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45" name="갈매기형 수장 14">
            <a:extLst>
              <a:ext uri="{FF2B5EF4-FFF2-40B4-BE49-F238E27FC236}">
                <a16:creationId xmlns:a16="http://schemas.microsoft.com/office/drawing/2014/main" id="{C8BFE221-6994-4E99-BD52-1A1405E32490}"/>
              </a:ext>
            </a:extLst>
          </p:cNvPr>
          <p:cNvSpPr/>
          <p:nvPr/>
        </p:nvSpPr>
        <p:spPr>
          <a:xfrm>
            <a:off x="2283211" y="12629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갈매기형 수장 15">
            <a:extLst>
              <a:ext uri="{FF2B5EF4-FFF2-40B4-BE49-F238E27FC236}">
                <a16:creationId xmlns:a16="http://schemas.microsoft.com/office/drawing/2014/main" id="{7D4C745F-ABCF-4C0C-B047-6A77DDF168C1}"/>
              </a:ext>
            </a:extLst>
          </p:cNvPr>
          <p:cNvSpPr/>
          <p:nvPr/>
        </p:nvSpPr>
        <p:spPr>
          <a:xfrm>
            <a:off x="2135560" y="12629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BC9922-3281-4FFF-8F25-C78964797C35}"/>
              </a:ext>
            </a:extLst>
          </p:cNvPr>
          <p:cNvSpPr txBox="1"/>
          <p:nvPr/>
        </p:nvSpPr>
        <p:spPr>
          <a:xfrm>
            <a:off x="2466244" y="1124744"/>
            <a:ext cx="4421841" cy="430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First approach, </a:t>
            </a:r>
          </a:p>
        </p:txBody>
      </p:sp>
      <p:pic>
        <p:nvPicPr>
          <p:cNvPr id="17" name="Picture 5" descr="https://lh3.googleusercontent.com/m1d5-Mz4smJSJDKSBnujATxa9IvvbrzA-sTmsYNzR0GWlQ9jOVHKojFGxDIP3KdDu2DbSnGO3On54uaykH4pu5EtgKKjwJQR8Yu8TW8SBGsV8vjnACOpQOG1kNz_vDyU">
            <a:extLst>
              <a:ext uri="{FF2B5EF4-FFF2-40B4-BE49-F238E27FC236}">
                <a16:creationId xmlns:a16="http://schemas.microsoft.com/office/drawing/2014/main" id="{C82033F1-763F-4757-9CC3-AFF6EE009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2606438"/>
            <a:ext cx="5693646" cy="305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99456" y="138484"/>
            <a:ext cx="590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모델링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– Deep Learning Model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2BF206-4FBE-4251-899E-E4CA7B3A849F}"/>
              </a:ext>
            </a:extLst>
          </p:cNvPr>
          <p:cNvSpPr txBox="1"/>
          <p:nvPr/>
        </p:nvSpPr>
        <p:spPr>
          <a:xfrm>
            <a:off x="4137106" y="1918573"/>
            <a:ext cx="4695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Deep Learning Model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29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839416" y="548680"/>
            <a:ext cx="1237270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99456" y="138484"/>
            <a:ext cx="590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모델링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– Deep Learning Model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F5D11EA-764B-4FC1-8357-77B4294E993E}"/>
              </a:ext>
            </a:extLst>
          </p:cNvPr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63D4B9-F7DE-4425-99E5-03C5D9DA5AF3}"/>
              </a:ext>
            </a:extLst>
          </p:cNvPr>
          <p:cNvSpPr/>
          <p:nvPr/>
        </p:nvSpPr>
        <p:spPr>
          <a:xfrm>
            <a:off x="130831" y="2284277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DD545EE2-EC28-485C-A64A-22DBA8F2AAA7}"/>
              </a:ext>
            </a:extLst>
          </p:cNvPr>
          <p:cNvSpPr/>
          <p:nvPr/>
        </p:nvSpPr>
        <p:spPr>
          <a:xfrm rot="5400000">
            <a:off x="842867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45DE84-E200-4DBE-A730-E1E79E009DED}"/>
              </a:ext>
            </a:extLst>
          </p:cNvPr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2B1640-346C-4839-B85D-BD3381FE4887}"/>
              </a:ext>
            </a:extLst>
          </p:cNvPr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E455F-35A7-43DE-947D-7879FBAECDC1}"/>
              </a:ext>
            </a:extLst>
          </p:cNvPr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E852C1-8B26-447B-B103-31F057E106BB}"/>
              </a:ext>
            </a:extLst>
          </p:cNvPr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34AE4B-8D0D-441E-B76F-BBCD92D049DD}"/>
              </a:ext>
            </a:extLst>
          </p:cNvPr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pic>
        <p:nvPicPr>
          <p:cNvPr id="14" name="Picture 9" descr="https://lh3.googleusercontent.com/8FhJH0fyIDqOIJpr3GEdHtpkGOOr6N8nWsBzGOu8-KZe-CMVAV__l3uZv2ftHG5pxtdLDnclCn_9B2PaPML4sgPgnk5tsG5Qrgq55qTCEsw8RKAafFKGErJ2Yc-BLaK7">
            <a:extLst>
              <a:ext uri="{FF2B5EF4-FFF2-40B4-BE49-F238E27FC236}">
                <a16:creationId xmlns:a16="http://schemas.microsoft.com/office/drawing/2014/main" id="{FA460733-EB85-4F6B-81B3-CE5C01314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13" y="2182562"/>
            <a:ext cx="31813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414014-1EB7-47DE-9EFE-D9ABE3C14244}"/>
              </a:ext>
            </a:extLst>
          </p:cNvPr>
          <p:cNvSpPr/>
          <p:nvPr/>
        </p:nvSpPr>
        <p:spPr>
          <a:xfrm>
            <a:off x="1786763" y="10620508"/>
            <a:ext cx="9721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Survival_time</a:t>
            </a:r>
            <a:r>
              <a:rPr lang="ko-KR" altLang="en-US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dirty="0" err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Amount_spent</a:t>
            </a:r>
            <a:r>
              <a:rPr lang="ko-KR" altLang="en-US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를 특정 상수로 일괄 예측했을 때</a:t>
            </a:r>
            <a:r>
              <a:rPr lang="en-US" altLang="ko-KR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리더보드 기준</a:t>
            </a:r>
            <a:r>
              <a:rPr lang="ko-KR" altLang="en-US" dirty="0">
                <a:solidFill>
                  <a:srgbClr val="000000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4775.63</a:t>
            </a:r>
            <a:r>
              <a:rPr lang="ko-KR" altLang="en-US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점을 기록</a:t>
            </a:r>
            <a:r>
              <a:rPr lang="en-US" altLang="ko-KR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.</a:t>
            </a:r>
            <a:endParaRPr lang="ko-KR" altLang="en-US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6" name="갈매기형 수장 14">
            <a:extLst>
              <a:ext uri="{FF2B5EF4-FFF2-40B4-BE49-F238E27FC236}">
                <a16:creationId xmlns:a16="http://schemas.microsoft.com/office/drawing/2014/main" id="{B6BA3980-989E-41C6-AA47-51C03FDC750F}"/>
              </a:ext>
            </a:extLst>
          </p:cNvPr>
          <p:cNvSpPr/>
          <p:nvPr/>
        </p:nvSpPr>
        <p:spPr>
          <a:xfrm>
            <a:off x="1563131" y="10114877"/>
            <a:ext cx="140381" cy="154419"/>
          </a:xfrm>
          <a:prstGeom prst="chevron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5">
            <a:extLst>
              <a:ext uri="{FF2B5EF4-FFF2-40B4-BE49-F238E27FC236}">
                <a16:creationId xmlns:a16="http://schemas.microsoft.com/office/drawing/2014/main" id="{C10C8524-DB1E-47D1-988D-3795D0B560AE}"/>
              </a:ext>
            </a:extLst>
          </p:cNvPr>
          <p:cNvSpPr/>
          <p:nvPr/>
        </p:nvSpPr>
        <p:spPr>
          <a:xfrm>
            <a:off x="1415480" y="10114877"/>
            <a:ext cx="140381" cy="154419"/>
          </a:xfrm>
          <a:prstGeom prst="chevron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76" y="1931279"/>
            <a:ext cx="4441355" cy="3033653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6888088" y="2060848"/>
            <a:ext cx="3600400" cy="2664296"/>
          </a:xfrm>
          <a:prstGeom prst="roundRect">
            <a:avLst/>
          </a:prstGeom>
          <a:noFill/>
          <a:ln w="3175"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187461" y="2195814"/>
            <a:ext cx="576064" cy="22612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05937" y="2458691"/>
            <a:ext cx="1215505" cy="2152964"/>
          </a:xfrm>
          <a:prstGeom prst="rect">
            <a:avLst/>
          </a:prstGeom>
          <a:solidFill>
            <a:srgbClr val="FF8F8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800912" y="2458690"/>
            <a:ext cx="1205024" cy="2152965"/>
          </a:xfrm>
          <a:prstGeom prst="rect">
            <a:avLst/>
          </a:prstGeom>
          <a:solidFill>
            <a:srgbClr val="FFCA6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753518" y="2304615"/>
            <a:ext cx="4142682" cy="11114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9414014-1EB7-47DE-9EFE-D9ABE3C14244}"/>
              </a:ext>
            </a:extLst>
          </p:cNvPr>
          <p:cNvSpPr/>
          <p:nvPr/>
        </p:nvSpPr>
        <p:spPr>
          <a:xfrm>
            <a:off x="1555861" y="5373674"/>
            <a:ext cx="9721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Score</a:t>
            </a:r>
            <a:r>
              <a:rPr lang="ko-KR" altLang="en-US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를 가장 크게 한 </a:t>
            </a:r>
            <a:r>
              <a:rPr lang="en-US" altLang="ko-KR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step</a:t>
            </a:r>
            <a:r>
              <a:rPr lang="ko-KR" altLang="en-US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에서의 </a:t>
            </a:r>
            <a:r>
              <a:rPr lang="en-US" altLang="ko-KR" dirty="0" err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survival_time</a:t>
            </a:r>
            <a:r>
              <a:rPr lang="ko-KR" altLang="en-US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dirty="0" err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amount_spent</a:t>
            </a:r>
            <a:r>
              <a:rPr lang="ko-KR" altLang="en-US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은 모든 유저가 같은 값을 가졌으며</a:t>
            </a:r>
            <a:r>
              <a:rPr lang="en-US" altLang="ko-KR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리더보드 기준</a:t>
            </a:r>
            <a:r>
              <a:rPr lang="ko-KR" altLang="en-US" dirty="0">
                <a:solidFill>
                  <a:srgbClr val="000000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4775.63</a:t>
            </a:r>
            <a:r>
              <a:rPr lang="ko-KR" altLang="en-US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점을 기록하였다</a:t>
            </a:r>
            <a:r>
              <a:rPr lang="en-US" altLang="ko-KR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.</a:t>
            </a:r>
          </a:p>
          <a:p>
            <a:endParaRPr lang="en-US" altLang="ko-KR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endParaRPr lang="ko-KR" altLang="en-US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7A56F3-B6E2-47AF-A1D5-FB1540C933C7}"/>
              </a:ext>
            </a:extLst>
          </p:cNvPr>
          <p:cNvSpPr txBox="1"/>
          <p:nvPr/>
        </p:nvSpPr>
        <p:spPr>
          <a:xfrm>
            <a:off x="1758205" y="949159"/>
            <a:ext cx="298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DNN (Deep Neural Network)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4" name="갈매기형 수장 36">
            <a:extLst>
              <a:ext uri="{FF2B5EF4-FFF2-40B4-BE49-F238E27FC236}">
                <a16:creationId xmlns:a16="http://schemas.microsoft.com/office/drawing/2014/main" id="{09DA9BE7-7A61-404D-95ED-0E770C841568}"/>
              </a:ext>
            </a:extLst>
          </p:cNvPr>
          <p:cNvSpPr/>
          <p:nvPr/>
        </p:nvSpPr>
        <p:spPr>
          <a:xfrm>
            <a:off x="1580313" y="1042333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갈매기형 수장 37">
            <a:extLst>
              <a:ext uri="{FF2B5EF4-FFF2-40B4-BE49-F238E27FC236}">
                <a16:creationId xmlns:a16="http://schemas.microsoft.com/office/drawing/2014/main" id="{E0E494F0-0F14-45D8-95D4-760DDC410CD1}"/>
              </a:ext>
            </a:extLst>
          </p:cNvPr>
          <p:cNvSpPr/>
          <p:nvPr/>
        </p:nvSpPr>
        <p:spPr>
          <a:xfrm>
            <a:off x="1432662" y="1042333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2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839416" y="548680"/>
            <a:ext cx="1237270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F5D11EA-764B-4FC1-8357-77B4294E993E}"/>
              </a:ext>
            </a:extLst>
          </p:cNvPr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63D4B9-F7DE-4425-99E5-03C5D9DA5AF3}"/>
              </a:ext>
            </a:extLst>
          </p:cNvPr>
          <p:cNvSpPr/>
          <p:nvPr/>
        </p:nvSpPr>
        <p:spPr>
          <a:xfrm>
            <a:off x="130831" y="2284277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DD545EE2-EC28-485C-A64A-22DBA8F2AAA7}"/>
              </a:ext>
            </a:extLst>
          </p:cNvPr>
          <p:cNvSpPr/>
          <p:nvPr/>
        </p:nvSpPr>
        <p:spPr>
          <a:xfrm rot="5400000">
            <a:off x="842867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45DE84-E200-4DBE-A730-E1E79E009DED}"/>
              </a:ext>
            </a:extLst>
          </p:cNvPr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2B1640-346C-4839-B85D-BD3381FE4887}"/>
              </a:ext>
            </a:extLst>
          </p:cNvPr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E455F-35A7-43DE-947D-7879FBAECDC1}"/>
              </a:ext>
            </a:extLst>
          </p:cNvPr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E852C1-8B26-447B-B103-31F057E106BB}"/>
              </a:ext>
            </a:extLst>
          </p:cNvPr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34AE4B-8D0D-441E-B76F-BBCD92D049DD}"/>
              </a:ext>
            </a:extLst>
          </p:cNvPr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61E93EB-BD0A-4E94-802C-3BC54AF51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2060848"/>
            <a:ext cx="1366466" cy="14666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C49AAC-E17C-4886-A738-A98418969A18}"/>
              </a:ext>
            </a:extLst>
          </p:cNvPr>
          <p:cNvSpPr txBox="1"/>
          <p:nvPr/>
        </p:nvSpPr>
        <p:spPr>
          <a:xfrm>
            <a:off x="1775520" y="4378329"/>
            <a:ext cx="921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다른 유저들의 </a:t>
            </a:r>
            <a:r>
              <a:rPr lang="ko-KR" altLang="en-US" dirty="0" err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생존시간과</a:t>
            </a:r>
            <a:r>
              <a:rPr lang="ko-KR" altLang="en-US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결제금액을 맞추지 못하더라도</a:t>
            </a:r>
            <a:r>
              <a:rPr lang="en-US" altLang="ko-KR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</a:p>
          <a:p>
            <a:pPr algn="ctr"/>
            <a:r>
              <a:rPr lang="ko-KR" altLang="en-US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하루에 돈을 많이 쓰고 빨리 이탈하는 유저를 잘 맞추는 것이 기대이익 증진에 도움이 된다 </a:t>
            </a:r>
            <a:r>
              <a:rPr lang="en-US" altLang="ko-KR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99456" y="138484"/>
            <a:ext cx="590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모델링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– Deep Learning Model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14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839416" y="548680"/>
            <a:ext cx="1237270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F5D11EA-764B-4FC1-8357-77B4294E993E}"/>
              </a:ext>
            </a:extLst>
          </p:cNvPr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63D4B9-F7DE-4425-99E5-03C5D9DA5AF3}"/>
              </a:ext>
            </a:extLst>
          </p:cNvPr>
          <p:cNvSpPr/>
          <p:nvPr/>
        </p:nvSpPr>
        <p:spPr>
          <a:xfrm>
            <a:off x="130831" y="2284277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DD545EE2-EC28-485C-A64A-22DBA8F2AAA7}"/>
              </a:ext>
            </a:extLst>
          </p:cNvPr>
          <p:cNvSpPr/>
          <p:nvPr/>
        </p:nvSpPr>
        <p:spPr>
          <a:xfrm rot="5400000">
            <a:off x="842867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45DE84-E200-4DBE-A730-E1E79E009DED}"/>
              </a:ext>
            </a:extLst>
          </p:cNvPr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2B1640-346C-4839-B85D-BD3381FE4887}"/>
              </a:ext>
            </a:extLst>
          </p:cNvPr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E455F-35A7-43DE-947D-7879FBAECDC1}"/>
              </a:ext>
            </a:extLst>
          </p:cNvPr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E852C1-8B26-447B-B103-31F057E106BB}"/>
              </a:ext>
            </a:extLst>
          </p:cNvPr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34AE4B-8D0D-441E-B76F-BBCD92D049DD}"/>
              </a:ext>
            </a:extLst>
          </p:cNvPr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45" name="갈매기형 수장 14">
            <a:extLst>
              <a:ext uri="{FF2B5EF4-FFF2-40B4-BE49-F238E27FC236}">
                <a16:creationId xmlns:a16="http://schemas.microsoft.com/office/drawing/2014/main" id="{C8BFE221-6994-4E99-BD52-1A1405E32490}"/>
              </a:ext>
            </a:extLst>
          </p:cNvPr>
          <p:cNvSpPr/>
          <p:nvPr/>
        </p:nvSpPr>
        <p:spPr>
          <a:xfrm>
            <a:off x="2283211" y="12629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갈매기형 수장 15">
            <a:extLst>
              <a:ext uri="{FF2B5EF4-FFF2-40B4-BE49-F238E27FC236}">
                <a16:creationId xmlns:a16="http://schemas.microsoft.com/office/drawing/2014/main" id="{7D4C745F-ABCF-4C0C-B047-6A77DDF168C1}"/>
              </a:ext>
            </a:extLst>
          </p:cNvPr>
          <p:cNvSpPr/>
          <p:nvPr/>
        </p:nvSpPr>
        <p:spPr>
          <a:xfrm>
            <a:off x="2135560" y="12629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BC9922-3281-4FFF-8F25-C78964797C35}"/>
              </a:ext>
            </a:extLst>
          </p:cNvPr>
          <p:cNvSpPr txBox="1"/>
          <p:nvPr/>
        </p:nvSpPr>
        <p:spPr>
          <a:xfrm>
            <a:off x="2466244" y="1124744"/>
            <a:ext cx="4421841" cy="430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Second approach, 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97E59-AE5C-474B-8B01-AD8DC259AA70}"/>
              </a:ext>
            </a:extLst>
          </p:cNvPr>
          <p:cNvSpPr txBox="1"/>
          <p:nvPr/>
        </p:nvSpPr>
        <p:spPr>
          <a:xfrm>
            <a:off x="2466244" y="3429000"/>
            <a:ext cx="7446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정형 데이터 예측에서 최고의 성능을 보이는 </a:t>
            </a:r>
            <a:r>
              <a:rPr lang="en-US" altLang="ko-KR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Model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예측 성능 </a:t>
            </a:r>
            <a:r>
              <a:rPr lang="en-US" altLang="ko-KR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DNN</a:t>
            </a:r>
            <a:r>
              <a:rPr lang="ko-KR" altLang="en-US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과 다르게 변수 중요도 등을 출력하여 해석이 가능함</a:t>
            </a:r>
            <a:endParaRPr lang="en-US" altLang="ko-KR" dirty="0"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  <a:p>
            <a:pPr algn="ctr"/>
            <a:r>
              <a:rPr lang="en-US" altLang="ko-KR" dirty="0" err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Hyperparameter</a:t>
            </a:r>
            <a:r>
              <a:rPr lang="ko-KR" altLang="en-US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에 따라 성능에 있어 민감하지만</a:t>
            </a:r>
            <a:r>
              <a:rPr lang="en-US" altLang="ko-KR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최근 빠르고 정확한 </a:t>
            </a:r>
            <a:r>
              <a:rPr lang="en-US" altLang="ko-KR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tuning </a:t>
            </a:r>
            <a:r>
              <a:rPr lang="ko-KR" altLang="en-US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방법론들이 등장하면서 그 </a:t>
            </a:r>
            <a:r>
              <a:rPr lang="ko-KR" altLang="en-US" dirty="0" err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활용성이</a:t>
            </a:r>
            <a:r>
              <a:rPr lang="ko-KR" altLang="en-US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 더욱 커짐</a:t>
            </a:r>
            <a:endParaRPr lang="en-US" altLang="ko-KR" dirty="0"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9456" y="138484"/>
            <a:ext cx="590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모델링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– Tree-based Model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6AB9CE-F038-49CB-82FB-10BF754D5248}"/>
              </a:ext>
            </a:extLst>
          </p:cNvPr>
          <p:cNvSpPr txBox="1"/>
          <p:nvPr/>
        </p:nvSpPr>
        <p:spPr>
          <a:xfrm>
            <a:off x="4079776" y="2060848"/>
            <a:ext cx="4695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Tree-based Model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987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30831" y="2284277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842867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3FBCB53-ADC3-4DAB-B1FD-8E381841AE6E}"/>
              </a:ext>
            </a:extLst>
          </p:cNvPr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0344472" y="1795661"/>
            <a:ext cx="1296144" cy="3355497"/>
            <a:chOff x="10200456" y="2025741"/>
            <a:chExt cx="1296144" cy="1529960"/>
          </a:xfrm>
          <a:solidFill>
            <a:schemeClr val="accent6">
              <a:lumMod val="75000"/>
            </a:schemeClr>
          </a:solidFill>
        </p:grpSpPr>
        <p:sp>
          <p:nvSpPr>
            <p:cNvPr id="15" name="대각선 방향의 모서리가 잘린 사각형 14"/>
            <p:cNvSpPr/>
            <p:nvPr/>
          </p:nvSpPr>
          <p:spPr>
            <a:xfrm>
              <a:off x="10200456" y="2025741"/>
              <a:ext cx="1296144" cy="712427"/>
            </a:xfrm>
            <a:prstGeom prst="snip2Diag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생존 시간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최종 예측</a:t>
              </a:r>
            </a:p>
          </p:txBody>
        </p:sp>
        <p:sp>
          <p:nvSpPr>
            <p:cNvPr id="16" name="대각선 방향의 모서리가 잘린 사각형 15"/>
            <p:cNvSpPr/>
            <p:nvPr/>
          </p:nvSpPr>
          <p:spPr>
            <a:xfrm>
              <a:off x="10200456" y="2836054"/>
              <a:ext cx="1296144" cy="719647"/>
            </a:xfrm>
            <a:prstGeom prst="snip2Diag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평균 결제금액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최종 예측</a:t>
              </a:r>
            </a:p>
          </p:txBody>
        </p:sp>
      </p:grpSp>
      <p:cxnSp>
        <p:nvCxnSpPr>
          <p:cNvPr id="17" name="직선 화살표 연결선 16"/>
          <p:cNvCxnSpPr/>
          <p:nvPr/>
        </p:nvCxnSpPr>
        <p:spPr>
          <a:xfrm>
            <a:off x="10018051" y="2608402"/>
            <a:ext cx="364809" cy="0"/>
          </a:xfrm>
          <a:prstGeom prst="straightConnector1">
            <a:avLst/>
          </a:prstGeom>
          <a:ln w="317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flipH="1">
            <a:off x="3821947" y="2314403"/>
            <a:ext cx="12828" cy="631744"/>
          </a:xfrm>
          <a:prstGeom prst="bentConnector3">
            <a:avLst>
              <a:gd name="adj1" fmla="val -879740"/>
            </a:avLst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605751" y="1795661"/>
            <a:ext cx="1578481" cy="1630243"/>
          </a:xfrm>
          <a:prstGeom prst="rect">
            <a:avLst/>
          </a:prstGeom>
          <a:solidFill>
            <a:srgbClr val="2353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RandomForest</a:t>
            </a:r>
            <a:endParaRPr lang="en-US" altLang="ko-KR" sz="1600" dirty="0"/>
          </a:p>
          <a:p>
            <a:pPr algn="ctr"/>
            <a:r>
              <a:rPr lang="en-US" altLang="ko-KR" sz="1600" dirty="0"/>
              <a:t>Classifier </a:t>
            </a:r>
          </a:p>
          <a:p>
            <a:pPr algn="ctr"/>
            <a:r>
              <a:rPr lang="en-US" altLang="ko-KR" sz="1600" dirty="0"/>
              <a:t>threshold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8462726" y="1795661"/>
            <a:ext cx="1593714" cy="16194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Maximizing score by scaling </a:t>
            </a:r>
            <a:r>
              <a:rPr lang="en-US" altLang="ko-KR" sz="1600" dirty="0" err="1"/>
              <a:t>amount_spent</a:t>
            </a:r>
            <a:endParaRPr lang="en-US" altLang="ko-KR" sz="16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24429" y="1628800"/>
            <a:ext cx="1251828" cy="3268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Raw data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895594" y="2100175"/>
            <a:ext cx="936103" cy="1133065"/>
            <a:chOff x="2855640" y="2179342"/>
            <a:chExt cx="1016975" cy="1303175"/>
          </a:xfrm>
        </p:grpSpPr>
        <p:sp>
          <p:nvSpPr>
            <p:cNvPr id="29" name="순서도: 대체 처리 28"/>
            <p:cNvSpPr/>
            <p:nvPr/>
          </p:nvSpPr>
          <p:spPr>
            <a:xfrm>
              <a:off x="2855640" y="2179342"/>
              <a:ext cx="1016975" cy="576586"/>
            </a:xfrm>
            <a:prstGeom prst="flowChartAlternateProcess">
              <a:avLst/>
            </a:prstGeom>
            <a:solidFill>
              <a:srgbClr val="648F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Yoon 윤고딕 520_TT" panose="02090603020101020101" charset="-127"/>
                  <a:ea typeface="Yoon 윤고딕 520_TT" panose="02090603020101020101" charset="-127"/>
                </a:rPr>
                <a:t>일별 집계</a:t>
              </a:r>
              <a:endParaRPr lang="en-US" altLang="ko-KR" sz="1400" b="1" dirty="0">
                <a:latin typeface="Yoon 윤고딕 520_TT" panose="02090603020101020101" charset="-127"/>
                <a:ea typeface="Yoon 윤고딕 520_TT" panose="02090603020101020101" charset="-127"/>
              </a:endParaRPr>
            </a:p>
            <a:p>
              <a:pPr algn="ctr"/>
              <a:r>
                <a:rPr lang="en-US" altLang="ko-KR" sz="1400" b="1" dirty="0">
                  <a:latin typeface="Yoon 윤고딕 520_TT" panose="02090603020101020101" charset="-127"/>
                  <a:ea typeface="Yoon 윤고딕 520_TT" panose="02090603020101020101" charset="-127"/>
                </a:rPr>
                <a:t>data</a:t>
              </a:r>
              <a:endParaRPr lang="ko-KR" altLang="en-US" sz="1400" b="1" dirty="0">
                <a:latin typeface="Yoon 윤고딕 520_TT" panose="02090603020101020101" charset="-127"/>
                <a:ea typeface="Yoon 윤고딕 520_TT" panose="02090603020101020101" charset="-127"/>
              </a:endParaRPr>
            </a:p>
          </p:txBody>
        </p:sp>
        <p:sp>
          <p:nvSpPr>
            <p:cNvPr id="30" name="순서도: 대체 처리 29"/>
            <p:cNvSpPr/>
            <p:nvPr/>
          </p:nvSpPr>
          <p:spPr>
            <a:xfrm>
              <a:off x="2855640" y="2905931"/>
              <a:ext cx="1003039" cy="576586"/>
            </a:xfrm>
            <a:prstGeom prst="flowChartAlternateProcess">
              <a:avLst/>
            </a:prstGeom>
            <a:solidFill>
              <a:srgbClr val="648F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Yoon 윤고딕 520_TT" panose="02090603020101020101" charset="-127"/>
                  <a:ea typeface="Yoon 윤고딕 520_TT" panose="02090603020101020101" charset="-127"/>
                </a:rPr>
                <a:t>통합 집계</a:t>
              </a:r>
              <a:endParaRPr lang="en-US" altLang="ko-KR" sz="1400" b="1" dirty="0">
                <a:latin typeface="Yoon 윤고딕 520_TT" panose="02090603020101020101" charset="-127"/>
                <a:ea typeface="Yoon 윤고딕 520_TT" panose="02090603020101020101" charset="-127"/>
              </a:endParaRPr>
            </a:p>
            <a:p>
              <a:pPr algn="ctr"/>
              <a:r>
                <a:rPr lang="en-US" altLang="ko-KR" sz="1400" b="1" dirty="0">
                  <a:latin typeface="Yoon 윤고딕 520_TT" panose="02090603020101020101" charset="-127"/>
                  <a:ea typeface="Yoon 윤고딕 520_TT" panose="02090603020101020101" charset="-127"/>
                </a:rPr>
                <a:t>data</a:t>
              </a:r>
              <a:endParaRPr lang="ko-KR" altLang="en-US" sz="1400" b="1" dirty="0">
                <a:latin typeface="Yoon 윤고딕 520_TT" panose="02090603020101020101" charset="-127"/>
                <a:ea typeface="Yoon 윤고딕 520_TT" panose="02090603020101020101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331020" y="1795661"/>
            <a:ext cx="1981004" cy="1628746"/>
            <a:chOff x="4223792" y="2016556"/>
            <a:chExt cx="1981004" cy="1628746"/>
          </a:xfrm>
        </p:grpSpPr>
        <p:sp>
          <p:nvSpPr>
            <p:cNvPr id="32" name="직사각형 31"/>
            <p:cNvSpPr/>
            <p:nvPr/>
          </p:nvSpPr>
          <p:spPr>
            <a:xfrm>
              <a:off x="4239210" y="2016556"/>
              <a:ext cx="1965586" cy="7393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/>
                <a:t>Survival_time</a:t>
              </a:r>
              <a:r>
                <a:rPr lang="en-US" altLang="ko-KR" sz="1600" dirty="0"/>
                <a:t>(1-63)</a:t>
              </a:r>
            </a:p>
            <a:p>
              <a:pPr algn="ctr"/>
              <a:r>
                <a:rPr lang="en-US" altLang="ko-KR" sz="1600" dirty="0" err="1"/>
                <a:t>XGboost</a:t>
              </a:r>
              <a:endParaRPr lang="ko-KR" altLang="en-US" sz="16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223792" y="2905930"/>
              <a:ext cx="1965588" cy="7393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/>
                <a:t>Amount_spent</a:t>
              </a:r>
              <a:endParaRPr lang="en-US" altLang="ko-KR" sz="1600" dirty="0"/>
            </a:p>
            <a:p>
              <a:pPr algn="ctr"/>
              <a:r>
                <a:rPr lang="en-US" altLang="ko-KR" sz="1600" dirty="0" err="1"/>
                <a:t>LightGBM</a:t>
              </a:r>
              <a:endParaRPr lang="ko-KR" altLang="en-US" sz="1600" dirty="0"/>
            </a:p>
          </p:txBody>
        </p:sp>
      </p:grpSp>
      <p:sp>
        <p:nvSpPr>
          <p:cNvPr id="34" name="모서리가 둥근 직사각형 33"/>
          <p:cNvSpPr/>
          <p:nvPr/>
        </p:nvSpPr>
        <p:spPr>
          <a:xfrm>
            <a:off x="6528048" y="4155665"/>
            <a:ext cx="1944216" cy="343775"/>
          </a:xfrm>
          <a:prstGeom prst="roundRect">
            <a:avLst/>
          </a:prstGeom>
          <a:solidFill>
            <a:srgbClr val="F9B47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cross-validation</a:t>
            </a:r>
            <a:endParaRPr lang="ko-KR" altLang="en-US" sz="16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456040" y="4543138"/>
            <a:ext cx="2075230" cy="1284971"/>
          </a:xfrm>
          <a:prstGeom prst="roundRect">
            <a:avLst/>
          </a:prstGeom>
          <a:solidFill>
            <a:srgbClr val="95B3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5-folds </a:t>
            </a:r>
            <a:r>
              <a:rPr lang="ko-KR" altLang="en-US" dirty="0"/>
              <a:t>에서 </a:t>
            </a:r>
            <a:endParaRPr lang="en-US" altLang="ko-KR" dirty="0"/>
          </a:p>
          <a:p>
            <a:pPr algn="ctr"/>
            <a:r>
              <a:rPr lang="ko-KR" altLang="en-US" dirty="0"/>
              <a:t>구한 </a:t>
            </a:r>
            <a:r>
              <a:rPr lang="en-US" altLang="ko-KR" dirty="0"/>
              <a:t>threshold</a:t>
            </a:r>
          </a:p>
          <a:p>
            <a:pPr algn="ctr"/>
            <a:r>
              <a:rPr lang="ko-KR" altLang="en-US" dirty="0"/>
              <a:t>평균을 이용</a:t>
            </a:r>
          </a:p>
        </p:txBody>
      </p:sp>
      <p:cxnSp>
        <p:nvCxnSpPr>
          <p:cNvPr id="36" name="꺾인 연결선 35"/>
          <p:cNvCxnSpPr>
            <a:stCxn id="35" idx="3"/>
            <a:endCxn id="20" idx="2"/>
          </p:cNvCxnSpPr>
          <p:nvPr/>
        </p:nvCxnSpPr>
        <p:spPr>
          <a:xfrm flipV="1">
            <a:off x="8531270" y="3415136"/>
            <a:ext cx="728313" cy="1770488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444352" y="2335378"/>
            <a:ext cx="504056" cy="631744"/>
            <a:chOff x="2391538" y="2350836"/>
            <a:chExt cx="504056" cy="631744"/>
          </a:xfrm>
        </p:grpSpPr>
        <p:cxnSp>
          <p:nvCxnSpPr>
            <p:cNvPr id="38" name="꺾인 연결선 37"/>
            <p:cNvCxnSpPr>
              <a:endCxn id="29" idx="1"/>
            </p:cNvCxnSpPr>
            <p:nvPr/>
          </p:nvCxnSpPr>
          <p:spPr>
            <a:xfrm flipV="1">
              <a:off x="2391538" y="2350836"/>
              <a:ext cx="504056" cy="298209"/>
            </a:xfrm>
            <a:prstGeom prst="bentConnector3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endCxn id="30" idx="1"/>
            </p:cNvCxnSpPr>
            <p:nvPr/>
          </p:nvCxnSpPr>
          <p:spPr>
            <a:xfrm>
              <a:off x="2391538" y="2649045"/>
              <a:ext cx="504056" cy="333535"/>
            </a:xfrm>
            <a:prstGeom prst="bentConnector3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1242287" y="1978125"/>
            <a:ext cx="1217581" cy="2116520"/>
            <a:chOff x="2326167" y="1551228"/>
            <a:chExt cx="2049563" cy="2238868"/>
          </a:xfrm>
        </p:grpSpPr>
        <p:sp>
          <p:nvSpPr>
            <p:cNvPr id="41" name="순서도: 자기 디스크 40"/>
            <p:cNvSpPr/>
            <p:nvPr/>
          </p:nvSpPr>
          <p:spPr>
            <a:xfrm>
              <a:off x="2328639" y="1551228"/>
              <a:ext cx="2047091" cy="618161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99"/>
            </a:p>
          </p:txBody>
        </p:sp>
        <p:sp>
          <p:nvSpPr>
            <p:cNvPr id="42" name="순서도: 자기 디스크 41"/>
            <p:cNvSpPr/>
            <p:nvPr/>
          </p:nvSpPr>
          <p:spPr>
            <a:xfrm>
              <a:off x="2328639" y="1957148"/>
              <a:ext cx="2047091" cy="618161"/>
            </a:xfrm>
            <a:prstGeom prst="flowChartMagneticDisk">
              <a:avLst/>
            </a:prstGeom>
            <a:solidFill>
              <a:srgbClr val="95B3D7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99"/>
            </a:p>
          </p:txBody>
        </p:sp>
        <p:sp>
          <p:nvSpPr>
            <p:cNvPr id="43" name="순서도: 자기 디스크 42"/>
            <p:cNvSpPr/>
            <p:nvPr/>
          </p:nvSpPr>
          <p:spPr>
            <a:xfrm>
              <a:off x="2326169" y="2363068"/>
              <a:ext cx="2047091" cy="618161"/>
            </a:xfrm>
            <a:prstGeom prst="flowChartMagneticDisk">
              <a:avLst/>
            </a:prstGeom>
            <a:solidFill>
              <a:srgbClr val="95B3D7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99"/>
            </a:p>
          </p:txBody>
        </p:sp>
        <p:sp>
          <p:nvSpPr>
            <p:cNvPr id="44" name="순서도: 자기 디스크 43"/>
            <p:cNvSpPr/>
            <p:nvPr/>
          </p:nvSpPr>
          <p:spPr>
            <a:xfrm>
              <a:off x="2326168" y="2759379"/>
              <a:ext cx="2047091" cy="618161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99"/>
            </a:p>
          </p:txBody>
        </p:sp>
        <p:sp>
          <p:nvSpPr>
            <p:cNvPr id="45" name="순서도: 자기 디스크 44"/>
            <p:cNvSpPr/>
            <p:nvPr/>
          </p:nvSpPr>
          <p:spPr>
            <a:xfrm>
              <a:off x="2326167" y="3171935"/>
              <a:ext cx="2047091" cy="618161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99"/>
            </a:p>
          </p:txBody>
        </p:sp>
      </p:grpSp>
      <p:cxnSp>
        <p:nvCxnSpPr>
          <p:cNvPr id="46" name="꺾인 연결선 45"/>
          <p:cNvCxnSpPr>
            <a:stCxn id="32" idx="3"/>
            <a:endCxn id="19" idx="1"/>
          </p:cNvCxnSpPr>
          <p:nvPr/>
        </p:nvCxnSpPr>
        <p:spPr>
          <a:xfrm>
            <a:off x="6312024" y="2165347"/>
            <a:ext cx="293727" cy="445436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9" idx="3"/>
            <a:endCxn id="20" idx="1"/>
          </p:cNvCxnSpPr>
          <p:nvPr/>
        </p:nvCxnSpPr>
        <p:spPr>
          <a:xfrm flipV="1">
            <a:off x="8184232" y="2605399"/>
            <a:ext cx="278494" cy="538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33" idx="3"/>
          </p:cNvCxnSpPr>
          <p:nvPr/>
        </p:nvCxnSpPr>
        <p:spPr>
          <a:xfrm flipV="1">
            <a:off x="6296608" y="2535033"/>
            <a:ext cx="159432" cy="519688"/>
          </a:xfrm>
          <a:prstGeom prst="bentConnector2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20" idx="3"/>
            <a:endCxn id="16" idx="2"/>
          </p:cNvCxnSpPr>
          <p:nvPr/>
        </p:nvCxnSpPr>
        <p:spPr>
          <a:xfrm>
            <a:off x="10056440" y="2605399"/>
            <a:ext cx="288032" cy="1756597"/>
          </a:xfrm>
          <a:prstGeom prst="bentConnector3">
            <a:avLst/>
          </a:prstGeom>
          <a:ln w="317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4" idx="0"/>
          </p:cNvCxnSpPr>
          <p:nvPr/>
        </p:nvCxnSpPr>
        <p:spPr>
          <a:xfrm flipV="1">
            <a:off x="7500156" y="3415136"/>
            <a:ext cx="0" cy="740529"/>
          </a:xfrm>
          <a:prstGeom prst="straightConnector1">
            <a:avLst/>
          </a:prstGeom>
          <a:ln w="317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3941622" y="2228737"/>
            <a:ext cx="399030" cy="825984"/>
            <a:chOff x="2279576" y="2430003"/>
            <a:chExt cx="504056" cy="631744"/>
          </a:xfrm>
        </p:grpSpPr>
        <p:cxnSp>
          <p:nvCxnSpPr>
            <p:cNvPr id="52" name="꺾인 연결선 51"/>
            <p:cNvCxnSpPr/>
            <p:nvPr/>
          </p:nvCxnSpPr>
          <p:spPr>
            <a:xfrm flipV="1">
              <a:off x="2279576" y="2430003"/>
              <a:ext cx="504056" cy="298209"/>
            </a:xfrm>
            <a:prstGeom prst="bentConnector3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꺾인 연결선 52"/>
            <p:cNvCxnSpPr/>
            <p:nvPr/>
          </p:nvCxnSpPr>
          <p:spPr>
            <a:xfrm>
              <a:off x="2279576" y="2728212"/>
              <a:ext cx="504056" cy="333535"/>
            </a:xfrm>
            <a:prstGeom prst="bentConnector3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1199456" y="138484"/>
            <a:ext cx="590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모델링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– Pipeline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8" name="순서도: 자기 디스크 57"/>
          <p:cNvSpPr/>
          <p:nvPr/>
        </p:nvSpPr>
        <p:spPr>
          <a:xfrm>
            <a:off x="1242287" y="4888795"/>
            <a:ext cx="1216112" cy="58438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/>
          </a:p>
        </p:txBody>
      </p:sp>
      <p:sp>
        <p:nvSpPr>
          <p:cNvPr id="59" name="순서도: 자기 디스크 58"/>
          <p:cNvSpPr/>
          <p:nvPr/>
        </p:nvSpPr>
        <p:spPr>
          <a:xfrm>
            <a:off x="1242287" y="5315737"/>
            <a:ext cx="1216112" cy="58438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213109" y="4546156"/>
            <a:ext cx="1251828" cy="3268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test1, 2</a:t>
            </a:r>
            <a:endParaRPr lang="ko-KR" altLang="en-US" dirty="0"/>
          </a:p>
        </p:txBody>
      </p:sp>
      <p:cxnSp>
        <p:nvCxnSpPr>
          <p:cNvPr id="70" name="꺾인 연결선 69"/>
          <p:cNvCxnSpPr>
            <a:stCxn id="59" idx="3"/>
          </p:cNvCxnSpPr>
          <p:nvPr/>
        </p:nvCxnSpPr>
        <p:spPr>
          <a:xfrm rot="16200000" flipH="1">
            <a:off x="5629355" y="2121104"/>
            <a:ext cx="360040" cy="7918065"/>
          </a:xfrm>
          <a:prstGeom prst="bentConnector2">
            <a:avLst/>
          </a:prstGeom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9768408" y="3572834"/>
            <a:ext cx="0" cy="2687323"/>
          </a:xfrm>
          <a:prstGeom prst="line">
            <a:avLst/>
          </a:prstGeom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9768408" y="3572834"/>
            <a:ext cx="432047" cy="0"/>
          </a:xfrm>
          <a:prstGeom prst="straightConnector1">
            <a:avLst/>
          </a:prstGeom>
          <a:ln w="317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E446354-ED64-4A32-A565-B1135C4490A8}"/>
              </a:ext>
            </a:extLst>
          </p:cNvPr>
          <p:cNvSpPr txBox="1"/>
          <p:nvPr/>
        </p:nvSpPr>
        <p:spPr>
          <a:xfrm>
            <a:off x="1758205" y="949159"/>
            <a:ext cx="298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Modeling Pipeline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62" name="갈매기형 수장 36">
            <a:extLst>
              <a:ext uri="{FF2B5EF4-FFF2-40B4-BE49-F238E27FC236}">
                <a16:creationId xmlns:a16="http://schemas.microsoft.com/office/drawing/2014/main" id="{17AAD0D7-0CDA-4DA2-9C00-683B9F842724}"/>
              </a:ext>
            </a:extLst>
          </p:cNvPr>
          <p:cNvSpPr/>
          <p:nvPr/>
        </p:nvSpPr>
        <p:spPr>
          <a:xfrm>
            <a:off x="1580313" y="1042333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갈매기형 수장 37">
            <a:extLst>
              <a:ext uri="{FF2B5EF4-FFF2-40B4-BE49-F238E27FC236}">
                <a16:creationId xmlns:a16="http://schemas.microsoft.com/office/drawing/2014/main" id="{99173861-EAF1-4454-AE69-789697BCEB26}"/>
              </a:ext>
            </a:extLst>
          </p:cNvPr>
          <p:cNvSpPr/>
          <p:nvPr/>
        </p:nvSpPr>
        <p:spPr>
          <a:xfrm>
            <a:off x="1432662" y="1042333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3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839416" y="548680"/>
            <a:ext cx="1237270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99456" y="138484"/>
            <a:ext cx="590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모델링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F5D11EA-764B-4FC1-8357-77B4294E993E}"/>
              </a:ext>
            </a:extLst>
          </p:cNvPr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63D4B9-F7DE-4425-99E5-03C5D9DA5AF3}"/>
              </a:ext>
            </a:extLst>
          </p:cNvPr>
          <p:cNvSpPr/>
          <p:nvPr/>
        </p:nvSpPr>
        <p:spPr>
          <a:xfrm>
            <a:off x="130831" y="2284277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DD545EE2-EC28-485C-A64A-22DBA8F2AAA7}"/>
              </a:ext>
            </a:extLst>
          </p:cNvPr>
          <p:cNvSpPr/>
          <p:nvPr/>
        </p:nvSpPr>
        <p:spPr>
          <a:xfrm rot="5400000">
            <a:off x="842867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45DE84-E200-4DBE-A730-E1E79E009DED}"/>
              </a:ext>
            </a:extLst>
          </p:cNvPr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2B1640-346C-4839-B85D-BD3381FE4887}"/>
              </a:ext>
            </a:extLst>
          </p:cNvPr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E455F-35A7-43DE-947D-7879FBAECDC1}"/>
              </a:ext>
            </a:extLst>
          </p:cNvPr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E852C1-8B26-447B-B103-31F057E106BB}"/>
              </a:ext>
            </a:extLst>
          </p:cNvPr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34AE4B-8D0D-441E-B76F-BBCD92D049DD}"/>
              </a:ext>
            </a:extLst>
          </p:cNvPr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E6D68A-76D6-440C-A131-CDAE8F59B612}"/>
              </a:ext>
            </a:extLst>
          </p:cNvPr>
          <p:cNvGrpSpPr/>
          <p:nvPr/>
        </p:nvGrpSpPr>
        <p:grpSpPr>
          <a:xfrm>
            <a:off x="2351584" y="1772816"/>
            <a:ext cx="2460759" cy="1080120"/>
            <a:chOff x="1835696" y="3068960"/>
            <a:chExt cx="2460759" cy="10801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FC5CAB-4C07-4D50-B7DA-D477D516D693}"/>
                </a:ext>
              </a:extLst>
            </p:cNvPr>
            <p:cNvSpPr txBox="1"/>
            <p:nvPr/>
          </p:nvSpPr>
          <p:spPr>
            <a:xfrm>
              <a:off x="1951693" y="3284984"/>
              <a:ext cx="19722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survival</a:t>
              </a:r>
              <a:r>
                <a:rPr lang="en-US" altLang="ko-KR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_</a:t>
              </a:r>
              <a:r>
                <a:rPr lang="en-US" altLang="ko-KR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time</a:t>
              </a:r>
            </a:p>
            <a:p>
              <a:pPr algn="ctr"/>
              <a:r>
                <a:rPr lang="en-US" altLang="ko-KR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prediction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20" name="오각형 2">
              <a:extLst>
                <a:ext uri="{FF2B5EF4-FFF2-40B4-BE49-F238E27FC236}">
                  <a16:creationId xmlns:a16="http://schemas.microsoft.com/office/drawing/2014/main" id="{6CA31347-EACD-4780-9E23-36773BC3F799}"/>
                </a:ext>
              </a:extLst>
            </p:cNvPr>
            <p:cNvSpPr/>
            <p:nvPr/>
          </p:nvSpPr>
          <p:spPr>
            <a:xfrm>
              <a:off x="1835696" y="3068960"/>
              <a:ext cx="2460759" cy="1080120"/>
            </a:xfrm>
            <a:prstGeom prst="homePlate">
              <a:avLst/>
            </a:prstGeom>
            <a:noFill/>
            <a:ln w="19050">
              <a:solidFill>
                <a:srgbClr val="1737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C60A635-D635-45FD-84D2-AC8314F33A2D}"/>
              </a:ext>
            </a:extLst>
          </p:cNvPr>
          <p:cNvGrpSpPr/>
          <p:nvPr/>
        </p:nvGrpSpPr>
        <p:grpSpPr>
          <a:xfrm rot="10800000">
            <a:off x="7811909" y="1772816"/>
            <a:ext cx="2460759" cy="1080120"/>
            <a:chOff x="1835696" y="3068960"/>
            <a:chExt cx="2460759" cy="10801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08C850-D2A6-42C2-A2B9-AE1777F0A882}"/>
                </a:ext>
              </a:extLst>
            </p:cNvPr>
            <p:cNvSpPr txBox="1"/>
            <p:nvPr/>
          </p:nvSpPr>
          <p:spPr>
            <a:xfrm rot="10800000">
              <a:off x="1994148" y="3286725"/>
              <a:ext cx="178596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amount</a:t>
              </a:r>
              <a:r>
                <a:rPr lang="en-US" altLang="ko-KR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_</a:t>
              </a:r>
              <a:r>
                <a:rPr lang="en-US" altLang="ko-KR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spent</a:t>
              </a:r>
            </a:p>
            <a:p>
              <a:pPr algn="ctr"/>
              <a:r>
                <a:rPr lang="en-US" altLang="ko-KR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prediction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25" name="오각형 2">
              <a:extLst>
                <a:ext uri="{FF2B5EF4-FFF2-40B4-BE49-F238E27FC236}">
                  <a16:creationId xmlns:a16="http://schemas.microsoft.com/office/drawing/2014/main" id="{7738B455-96C8-4A31-9BA0-DC68A02ED987}"/>
                </a:ext>
              </a:extLst>
            </p:cNvPr>
            <p:cNvSpPr/>
            <p:nvPr/>
          </p:nvSpPr>
          <p:spPr>
            <a:xfrm>
              <a:off x="1835696" y="3068960"/>
              <a:ext cx="2460759" cy="1080120"/>
            </a:xfrm>
            <a:prstGeom prst="homePlate">
              <a:avLst/>
            </a:prstGeom>
            <a:noFill/>
            <a:ln w="19050">
              <a:solidFill>
                <a:srgbClr val="1737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B8CE7C8-D1AE-475C-9750-11E52D1813C1}"/>
              </a:ext>
            </a:extLst>
          </p:cNvPr>
          <p:cNvCxnSpPr/>
          <p:nvPr/>
        </p:nvCxnSpPr>
        <p:spPr>
          <a:xfrm>
            <a:off x="6384032" y="836712"/>
            <a:ext cx="0" cy="53549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7525392-E176-4C93-85ED-4FABB65C3A0A}"/>
              </a:ext>
            </a:extLst>
          </p:cNvPr>
          <p:cNvSpPr txBox="1"/>
          <p:nvPr/>
        </p:nvSpPr>
        <p:spPr>
          <a:xfrm>
            <a:off x="1991544" y="3535848"/>
            <a:ext cx="36724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모델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1.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Survival Time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regression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          (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XGBoost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)</a:t>
            </a:r>
            <a:endParaRPr lang="en-US" altLang="ko-KR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endParaRPr lang="en-US" altLang="ko-KR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endParaRPr lang="en-US" altLang="ko-KR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모델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3.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이탈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/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잔존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classification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          ( Random Forest 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FFC9BA-D58C-417D-9C4A-511EDC0418B6}"/>
              </a:ext>
            </a:extLst>
          </p:cNvPr>
          <p:cNvSpPr txBox="1"/>
          <p:nvPr/>
        </p:nvSpPr>
        <p:spPr>
          <a:xfrm>
            <a:off x="7680176" y="3535848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모델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2. Amount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Spent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regression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         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LightGBM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)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모델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4.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과금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/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무과금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c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lassification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           ( Random Forest )</a:t>
            </a:r>
            <a:endParaRPr lang="en-US" altLang="ko-KR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37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99619" y="3005599"/>
            <a:ext cx="2276501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01. </a:t>
              </a:r>
              <a:r>
                <a:rPr lang="ko-KR" altLang="en-US" sz="3000" b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문제 정의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99456" y="138484"/>
            <a:ext cx="590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모델링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– Hyper-Parameter Tuning  </a:t>
            </a:r>
          </a:p>
        </p:txBody>
      </p:sp>
      <p:pic>
        <p:nvPicPr>
          <p:cNvPr id="24" name="Picture 2" descr="https://lh5.googleusercontent.com/4d8sBdFzpAQ25lPUGtYVvuDVRk3o09NDX_p2AJ-hpTlcVlmzAwKhNgciR_Osfx3ISROvsqPR6ihTDs4IIWsPWYGFldnnx4U-wQgtjWO8X0i4EZ781zeMx4VzvgukY5vp">
            <a:extLst>
              <a:ext uri="{FF2B5EF4-FFF2-40B4-BE49-F238E27FC236}">
                <a16:creationId xmlns:a16="http://schemas.microsoft.com/office/drawing/2014/main" id="{EF6B0B2D-63F5-474C-A5C4-8B2D141AD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426" y="2219041"/>
            <a:ext cx="4369031" cy="381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84A2C5-FC40-4027-B923-A19AC9379719}"/>
              </a:ext>
            </a:extLst>
          </p:cNvPr>
          <p:cNvSpPr txBox="1"/>
          <p:nvPr/>
        </p:nvSpPr>
        <p:spPr>
          <a:xfrm>
            <a:off x="6168008" y="1937295"/>
            <a:ext cx="5616624" cy="473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en-US" altLang="ko-KR" sz="1600" dirty="0">
              <a:solidFill>
                <a:srgbClr val="17375E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ctr">
              <a:lnSpc>
                <a:spcPct val="125000"/>
              </a:lnSpc>
            </a:pP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What is Bayesian Optimization?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>
              <a:lnSpc>
                <a:spcPct val="125000"/>
              </a:lnSpc>
            </a:pP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어느 </a:t>
            </a:r>
            <a:r>
              <a:rPr lang="ko-KR" altLang="en-US" sz="1600" dirty="0" err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입력값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x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를 받는 미지의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Objective function f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를 상정하여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</a:p>
          <a:p>
            <a:pPr algn="ctr">
              <a:lnSpc>
                <a:spcPct val="125000"/>
              </a:lnSpc>
            </a:pP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그 </a:t>
            </a:r>
            <a:r>
              <a:rPr lang="ko-KR" altLang="en-US" sz="1600" dirty="0" err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함숫값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f(x)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를 최대로 만드는 </a:t>
            </a:r>
            <a:r>
              <a:rPr lang="ko-KR" altLang="en-US" sz="1600" dirty="0" err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최적해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x∗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를 찾는 방법</a:t>
            </a:r>
          </a:p>
          <a:p>
            <a:pPr algn="ctr">
              <a:lnSpc>
                <a:spcPct val="125000"/>
              </a:lnSpc>
            </a:pPr>
            <a:b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목적 함수의 표현식을 명시적으로 알 지 못하면서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</a:p>
          <a:p>
            <a:pPr algn="ctr">
              <a:lnSpc>
                <a:spcPct val="125000"/>
              </a:lnSpc>
            </a:pP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하나의 </a:t>
            </a:r>
            <a:r>
              <a:rPr lang="ko-KR" altLang="en-US" sz="1600" dirty="0" err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함숫값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f(x)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를 계산하는 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데 </a:t>
            </a:r>
            <a:endParaRPr lang="en-US" altLang="ko-KR" sz="160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오랜 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시간이 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소요되는 경우 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효과적</a:t>
            </a:r>
          </a:p>
          <a:p>
            <a:pPr algn="ctr">
              <a:lnSpc>
                <a:spcPct val="125000"/>
              </a:lnSpc>
            </a:pPr>
            <a:b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가능한 한 적은 수의 </a:t>
            </a:r>
            <a:r>
              <a:rPr lang="ko-KR" altLang="en-US" sz="1600" dirty="0" err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입력값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후보들에 대해서만 그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600" dirty="0" err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함숫값을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순차적으로 조사하여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f(x)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를 최대로 만드는 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1600" dirty="0" err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최적해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x∗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를 빠르고 효과적으로 찾는 것이 주요 목표</a:t>
            </a:r>
          </a:p>
          <a:p>
            <a:pPr>
              <a:lnSpc>
                <a:spcPct val="125000"/>
              </a:lnSpc>
            </a:pPr>
            <a:b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endParaRPr lang="ko-KR" altLang="en-US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F5D11EA-764B-4FC1-8357-77B4294E993E}"/>
              </a:ext>
            </a:extLst>
          </p:cNvPr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63D4B9-F7DE-4425-99E5-03C5D9DA5AF3}"/>
              </a:ext>
            </a:extLst>
          </p:cNvPr>
          <p:cNvSpPr/>
          <p:nvPr/>
        </p:nvSpPr>
        <p:spPr>
          <a:xfrm>
            <a:off x="130831" y="2284277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DD545EE2-EC28-485C-A64A-22DBA8F2AAA7}"/>
              </a:ext>
            </a:extLst>
          </p:cNvPr>
          <p:cNvSpPr/>
          <p:nvPr/>
        </p:nvSpPr>
        <p:spPr>
          <a:xfrm rot="5400000">
            <a:off x="842867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45DE84-E200-4DBE-A730-E1E79E009DED}"/>
              </a:ext>
            </a:extLst>
          </p:cNvPr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2B1640-346C-4839-B85D-BD3381FE4887}"/>
              </a:ext>
            </a:extLst>
          </p:cNvPr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E455F-35A7-43DE-947D-7879FBAECDC1}"/>
              </a:ext>
            </a:extLst>
          </p:cNvPr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E852C1-8B26-447B-B103-31F057E106BB}"/>
              </a:ext>
            </a:extLst>
          </p:cNvPr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34AE4B-8D0D-441E-B76F-BBCD92D049DD}"/>
              </a:ext>
            </a:extLst>
          </p:cNvPr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16" name="갈매기형 수장 15"/>
          <p:cNvSpPr/>
          <p:nvPr/>
        </p:nvSpPr>
        <p:spPr>
          <a:xfrm>
            <a:off x="1635139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487488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7528" y="104344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Hyper Parameter Tuning  :  Bayesian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Opitimization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01746" y="1579825"/>
            <a:ext cx="94958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조정할 수 있는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Tree Model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 대하여 </a:t>
            </a:r>
            <a:r>
              <a:rPr lang="ko-KR" altLang="en-US" sz="1600" dirty="0" err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베이지안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600" dirty="0" err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옵티마이저를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이용하여 최적화하였다</a:t>
            </a:r>
            <a:endParaRPr lang="en-US" altLang="ko-KR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24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83722" y="138484"/>
            <a:ext cx="3760146" cy="31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모델링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– survival_time prediction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0831" y="2284277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842867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3FBCB53-ADC3-4DAB-B1FD-8E381841AE6E}"/>
              </a:ext>
            </a:extLst>
          </p:cNvPr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284A2C5-FC40-4027-B923-A19AC9379719}"/>
              </a:ext>
            </a:extLst>
          </p:cNvPr>
          <p:cNvSpPr txBox="1"/>
          <p:nvPr/>
        </p:nvSpPr>
        <p:spPr>
          <a:xfrm>
            <a:off x="1271464" y="4365104"/>
            <a:ext cx="1077518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생존 시간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Survival_time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은 수치형 변수이긴 하지만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다른 값들에 비해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‘64’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가 매우 많아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이에 의한 </a:t>
            </a:r>
            <a:r>
              <a:rPr lang="ko-KR" altLang="en-US" sz="1600" dirty="0" err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예측값의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 왜곡이 발생 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    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→ 각 유저의 생존 시간을 과대 추정하게 되어 본 분석의 주요 목표 중 하나인 이탈 유저의 탐지를 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어렵게 한다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머신러닝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 모델은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MSE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를 줄이는 방향으로 값을 예측하기 때문에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, parameter tuning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만으로는 이를 해결할 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수 없다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학습을 진행할 유저에 대한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segmentation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이 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선행되어야 한다</a:t>
            </a:r>
            <a:endParaRPr lang="ko-KR" altLang="en-US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C7F5088-194A-481C-A6A9-2E536B07AE13}"/>
              </a:ext>
            </a:extLst>
          </p:cNvPr>
          <p:cNvGrpSpPr/>
          <p:nvPr/>
        </p:nvGrpSpPr>
        <p:grpSpPr>
          <a:xfrm>
            <a:off x="3791686" y="1556792"/>
            <a:ext cx="5544674" cy="2835465"/>
            <a:chOff x="3791686" y="1556792"/>
            <a:chExt cx="5544674" cy="283546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1686" y="1556792"/>
              <a:ext cx="5544674" cy="2835465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B013D2F-2873-4243-BD7E-B8DAC05D2168}"/>
                </a:ext>
              </a:extLst>
            </p:cNvPr>
            <p:cNvSpPr/>
            <p:nvPr/>
          </p:nvSpPr>
          <p:spPr>
            <a:xfrm>
              <a:off x="8436199" y="1634415"/>
              <a:ext cx="122153" cy="26137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3399B596-5A41-4F19-97A8-CBD488510FB8}"/>
                </a:ext>
              </a:extLst>
            </p:cNvPr>
            <p:cNvSpPr/>
            <p:nvPr/>
          </p:nvSpPr>
          <p:spPr>
            <a:xfrm>
              <a:off x="7370159" y="3896883"/>
              <a:ext cx="576064" cy="144016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7C7BC849-E918-48CB-AC0F-638012665A65}"/>
                </a:ext>
              </a:extLst>
            </p:cNvPr>
            <p:cNvSpPr/>
            <p:nvPr/>
          </p:nvSpPr>
          <p:spPr>
            <a:xfrm>
              <a:off x="7588533" y="3668183"/>
              <a:ext cx="357690" cy="144016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11DFE388-241D-43B5-B567-01F5D76AEEE2}"/>
                </a:ext>
              </a:extLst>
            </p:cNvPr>
            <p:cNvSpPr/>
            <p:nvPr/>
          </p:nvSpPr>
          <p:spPr>
            <a:xfrm>
              <a:off x="7701916" y="3439483"/>
              <a:ext cx="244307" cy="144016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갈매기형 수장 15">
            <a:extLst>
              <a:ext uri="{FF2B5EF4-FFF2-40B4-BE49-F238E27FC236}">
                <a16:creationId xmlns:a16="http://schemas.microsoft.com/office/drawing/2014/main" id="{F38D430C-2192-4942-839F-A3F24A779065}"/>
              </a:ext>
            </a:extLst>
          </p:cNvPr>
          <p:cNvSpPr/>
          <p:nvPr/>
        </p:nvSpPr>
        <p:spPr>
          <a:xfrm>
            <a:off x="1635139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16">
            <a:extLst>
              <a:ext uri="{FF2B5EF4-FFF2-40B4-BE49-F238E27FC236}">
                <a16:creationId xmlns:a16="http://schemas.microsoft.com/office/drawing/2014/main" id="{58A5830D-5A95-4A9C-9156-821C72A2F6A6}"/>
              </a:ext>
            </a:extLst>
          </p:cNvPr>
          <p:cNvSpPr/>
          <p:nvPr/>
        </p:nvSpPr>
        <p:spPr>
          <a:xfrm>
            <a:off x="1487488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D39635-876E-4B89-A06C-0D6EB9CA4839}"/>
              </a:ext>
            </a:extLst>
          </p:cNvPr>
          <p:cNvSpPr txBox="1"/>
          <p:nvPr/>
        </p:nvSpPr>
        <p:spPr>
          <a:xfrm>
            <a:off x="1847528" y="104344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1. survival_time regression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81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30831" y="2284277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842867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3FBCB53-ADC3-4DAB-B1FD-8E381841AE6E}"/>
              </a:ext>
            </a:extLst>
          </p:cNvPr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284A2C5-FC40-4027-B923-A19AC9379719}"/>
              </a:ext>
            </a:extLst>
          </p:cNvPr>
          <p:cNvSpPr txBox="1"/>
          <p:nvPr/>
        </p:nvSpPr>
        <p:spPr>
          <a:xfrm>
            <a:off x="1183722" y="1882854"/>
            <a:ext cx="10775183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  따라서</a:t>
            </a:r>
            <a:r>
              <a:rPr lang="en-US" altLang="ko-KR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b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이탈한 </a:t>
            </a:r>
            <a:r>
              <a:rPr lang="ko-KR" altLang="en-US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유저</a:t>
            </a:r>
            <a:r>
              <a:rPr lang="en-US" altLang="ko-KR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(</a:t>
            </a:r>
            <a:r>
              <a:rPr lang="en-US" altLang="ko-KR" dirty="0" err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survival_time</a:t>
            </a:r>
            <a:r>
              <a:rPr lang="en-US" altLang="ko-KR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&lt; 64) </a:t>
            </a:r>
            <a:r>
              <a:rPr lang="ko-KR" altLang="en-US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의 정보 만을 활용하여 학습을 진행</a:t>
            </a:r>
            <a:endParaRPr lang="en-US" altLang="ko-KR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주어진 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score metric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에서 가장 좋은 성능을 보이는 목적함수 </a:t>
            </a:r>
            <a:r>
              <a:rPr lang="en-US" altLang="ko-KR" sz="1600" b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‘count:poisson’(Poisson</a:t>
            </a:r>
            <a:r>
              <a:rPr lang="ko-KR" altLang="en-US" sz="1600" b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b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Regression)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 선택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여러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Boosting 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모형에 해당 목적 함수가 있었지만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같은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hyperparameter boundary 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안에서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tuning 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했을 때 제일 좋은 성능을 낸 </a:t>
            </a:r>
            <a:r>
              <a:rPr lang="en-US" altLang="ko-KR" sz="1600" dirty="0" err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XGBoost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를 최종 예측 모형으로 채택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5-CV Bayesian optimization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을 통해 최대한 많은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parameter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를 동시에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tuning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하여 모델의 성능 향상과 예측의 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안정성을 확보하고자한다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6" name="갈매기형 수장 15">
            <a:extLst>
              <a:ext uri="{FF2B5EF4-FFF2-40B4-BE49-F238E27FC236}">
                <a16:creationId xmlns:a16="http://schemas.microsoft.com/office/drawing/2014/main" id="{147D52D5-8711-4A33-A0EC-6E5F30BB3F64}"/>
              </a:ext>
            </a:extLst>
          </p:cNvPr>
          <p:cNvSpPr/>
          <p:nvPr/>
        </p:nvSpPr>
        <p:spPr>
          <a:xfrm>
            <a:off x="1635139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>
            <a:extLst>
              <a:ext uri="{FF2B5EF4-FFF2-40B4-BE49-F238E27FC236}">
                <a16:creationId xmlns:a16="http://schemas.microsoft.com/office/drawing/2014/main" id="{4537686D-71B3-4619-9F4A-180712CFA4F1}"/>
              </a:ext>
            </a:extLst>
          </p:cNvPr>
          <p:cNvSpPr/>
          <p:nvPr/>
        </p:nvSpPr>
        <p:spPr>
          <a:xfrm>
            <a:off x="1487488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D9A540-EBEB-4E1C-9AC0-7AEC7C8390A9}"/>
              </a:ext>
            </a:extLst>
          </p:cNvPr>
          <p:cNvSpPr txBox="1"/>
          <p:nvPr/>
        </p:nvSpPr>
        <p:spPr>
          <a:xfrm>
            <a:off x="1847528" y="104344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1. survival_time prediction : XGBoost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B4C521-60D6-47EB-A8FD-C15058F3F1E3}"/>
              </a:ext>
            </a:extLst>
          </p:cNvPr>
          <p:cNvSpPr txBox="1"/>
          <p:nvPr/>
        </p:nvSpPr>
        <p:spPr>
          <a:xfrm>
            <a:off x="1183722" y="138484"/>
            <a:ext cx="3760146" cy="31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모델링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– survival_time prediction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92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30831" y="2284277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842867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3FBCB53-ADC3-4DAB-B1FD-8E381841AE6E}"/>
              </a:ext>
            </a:extLst>
          </p:cNvPr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284A2C5-FC40-4027-B923-A19AC9379719}"/>
              </a:ext>
            </a:extLst>
          </p:cNvPr>
          <p:cNvSpPr txBox="1"/>
          <p:nvPr/>
        </p:nvSpPr>
        <p:spPr>
          <a:xfrm>
            <a:off x="965156" y="4874051"/>
            <a:ext cx="11097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(0, 1) 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범위에 </a:t>
            </a:r>
            <a:r>
              <a:rPr lang="en-US" altLang="ko-KR" sz="1600" dirty="0" err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amount_spent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값이 약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99% 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정도 분포하지만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최댓값은 약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39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로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outlier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가 매우 심하게 나타나는 분포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일반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linear model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을 적용할 시 </a:t>
            </a:r>
            <a:r>
              <a:rPr lang="ko-KR" altLang="en-US" sz="1600" dirty="0" err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예측값이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왜곡될 우려가 있으므로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outlier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 강건한 모형을 사용해야 한다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또한 기대 이익에 큰 플러스를 줄 수 있는 유저는 바로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outlier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 해당되는 유저이므로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이들을 담아낼 수 있는 접근 역시 필요하다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135560" y="1679322"/>
            <a:ext cx="7920880" cy="2829798"/>
            <a:chOff x="1081943" y="1494626"/>
            <a:chExt cx="9251442" cy="350006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9F72DFD-C1A1-43C7-ADB8-9E82C180273E}"/>
                </a:ext>
              </a:extLst>
            </p:cNvPr>
            <p:cNvSpPr/>
            <p:nvPr/>
          </p:nvSpPr>
          <p:spPr>
            <a:xfrm>
              <a:off x="7824192" y="1584866"/>
              <a:ext cx="2509193" cy="323822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19474FD-3FE0-44CC-97C1-5B939FF5FCAF}"/>
                </a:ext>
              </a:extLst>
            </p:cNvPr>
            <p:cNvGrpSpPr/>
            <p:nvPr/>
          </p:nvGrpSpPr>
          <p:grpSpPr>
            <a:xfrm>
              <a:off x="1081943" y="1494626"/>
              <a:ext cx="6348011" cy="3500068"/>
              <a:chOff x="2557485" y="1350951"/>
              <a:chExt cx="6348011" cy="3500068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6BA66207-923E-49E8-8979-1C4D571F8C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7797" y="1350951"/>
                <a:ext cx="4456406" cy="3500068"/>
              </a:xfrm>
              <a:prstGeom prst="rect">
                <a:avLst/>
              </a:prstGeom>
            </p:spPr>
          </p:pic>
          <p:cxnSp>
            <p:nvCxnSpPr>
              <p:cNvPr id="3" name="직선 화살표 연결선 2">
                <a:extLst>
                  <a:ext uri="{FF2B5EF4-FFF2-40B4-BE49-F238E27FC236}">
                    <a16:creationId xmlns:a16="http://schemas.microsoft.com/office/drawing/2014/main" id="{BF2780C9-7627-4937-9BBF-A0429B50E3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54040" y="4085280"/>
                <a:ext cx="685776" cy="482295"/>
              </a:xfrm>
              <a:prstGeom prst="straightConnector1">
                <a:avLst/>
              </a:prstGeom>
              <a:ln w="3492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87B604-3C76-446F-856F-FF0CD69F13C9}"/>
                  </a:ext>
                </a:extLst>
              </p:cNvPr>
              <p:cNvSpPr txBox="1"/>
              <p:nvPr/>
            </p:nvSpPr>
            <p:spPr>
              <a:xfrm>
                <a:off x="2557485" y="3828096"/>
                <a:ext cx="1670804" cy="27699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C00000"/>
                    </a:solidFill>
                    <a:latin typeface="Yoon 윤고딕 520_TT" panose="020B0600000101010101" charset="-127"/>
                    <a:ea typeface="Yoon 윤고딕 520_TT" panose="020B0600000101010101" charset="-127"/>
                  </a:rPr>
                  <a:t>상위 </a:t>
                </a:r>
                <a:r>
                  <a:rPr lang="en-US" altLang="ko-KR" sz="1200" b="1" dirty="0">
                    <a:solidFill>
                      <a:srgbClr val="C00000"/>
                    </a:solidFill>
                    <a:latin typeface="Yoon 윤고딕 520_TT" panose="020B0600000101010101" charset="-127"/>
                    <a:ea typeface="Yoon 윤고딕 520_TT" panose="020B0600000101010101" charset="-127"/>
                  </a:rPr>
                  <a:t>1% </a:t>
                </a:r>
                <a:r>
                  <a:rPr lang="ko-KR" altLang="en-US" sz="1200" b="1" dirty="0">
                    <a:solidFill>
                      <a:srgbClr val="C00000"/>
                    </a:solidFill>
                    <a:latin typeface="Yoon 윤고딕 520_TT" panose="020B0600000101010101" charset="-127"/>
                    <a:ea typeface="Yoon 윤고딕 520_TT" panose="020B0600000101010101" charset="-127"/>
                  </a:rPr>
                  <a:t>값 </a:t>
                </a:r>
                <a:r>
                  <a:rPr lang="en-US" altLang="ko-KR" sz="1200" b="1" dirty="0">
                    <a:solidFill>
                      <a:srgbClr val="C00000"/>
                    </a:solidFill>
                    <a:latin typeface="Yoon 윤고딕 520_TT" panose="020B0600000101010101" charset="-127"/>
                    <a:ea typeface="Yoon 윤고딕 520_TT" panose="020B0600000101010101" charset="-127"/>
                  </a:rPr>
                  <a:t>= 1.2154</a:t>
                </a:r>
                <a:endParaRPr lang="ko-KR" altLang="en-US" sz="1200" b="1" dirty="0">
                  <a:solidFill>
                    <a:srgbClr val="C00000"/>
                  </a:solidFill>
                  <a:latin typeface="Yoon 윤고딕 520_TT" panose="020B0600000101010101" charset="-127"/>
                  <a:ea typeface="Yoon 윤고딕 520_TT" panose="020B0600000101010101" charset="-127"/>
                </a:endParaRPr>
              </a:p>
            </p:txBody>
          </p: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4EF6E7CD-0196-4021-98E4-2A62E963B4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24540" y="3789040"/>
                <a:ext cx="1" cy="775169"/>
              </a:xfrm>
              <a:prstGeom prst="straightConnector1">
                <a:avLst/>
              </a:prstGeom>
              <a:ln w="3492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FBC67A-90DC-4F17-9CAF-A949FE11B526}"/>
                  </a:ext>
                </a:extLst>
              </p:cNvPr>
              <p:cNvSpPr txBox="1"/>
              <p:nvPr/>
            </p:nvSpPr>
            <p:spPr>
              <a:xfrm>
                <a:off x="7234692" y="3547542"/>
                <a:ext cx="1670804" cy="27699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C00000"/>
                    </a:solidFill>
                    <a:latin typeface="Yoon 윤고딕 520_TT" panose="020B0600000101010101" charset="-127"/>
                    <a:ea typeface="Yoon 윤고딕 520_TT" panose="020B0600000101010101" charset="-127"/>
                  </a:rPr>
                  <a:t>최댓값 </a:t>
                </a:r>
                <a:r>
                  <a:rPr lang="en-US" altLang="ko-KR" sz="1200" b="1" dirty="0">
                    <a:solidFill>
                      <a:srgbClr val="C00000"/>
                    </a:solidFill>
                    <a:latin typeface="Yoon 윤고딕 520_TT" panose="020B0600000101010101" charset="-127"/>
                    <a:ea typeface="Yoon 윤고딕 520_TT" panose="020B0600000101010101" charset="-127"/>
                  </a:rPr>
                  <a:t>= 39.4126</a:t>
                </a:r>
                <a:endParaRPr lang="ko-KR" altLang="en-US" sz="1200" b="1" dirty="0">
                  <a:solidFill>
                    <a:srgbClr val="C00000"/>
                  </a:solidFill>
                  <a:latin typeface="Yoon 윤고딕 520_TT" panose="020B0600000101010101" charset="-127"/>
                  <a:ea typeface="Yoon 윤고딕 520_TT" panose="020B0600000101010101" charset="-127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B61172-EDB1-4760-8249-A5E843860161}"/>
                </a:ext>
              </a:extLst>
            </p:cNvPr>
            <p:cNvSpPr txBox="1"/>
            <p:nvPr/>
          </p:nvSpPr>
          <p:spPr>
            <a:xfrm>
              <a:off x="8321683" y="1622384"/>
              <a:ext cx="151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Yoon 윤고딕 520_TT" panose="020B0600000101010101" charset="-127"/>
                  <a:ea typeface="Yoon 윤고딕 520_TT" panose="020B0600000101010101" charset="-127"/>
                </a:rPr>
                <a:t>Modeling</a:t>
              </a:r>
              <a:endParaRPr lang="ko-KR" altLang="en-US" sz="2000" b="1" dirty="0">
                <a:latin typeface="Yoon 윤고딕 520_TT" panose="020B0600000101010101" charset="-127"/>
                <a:ea typeface="Yoon 윤고딕 520_TT" panose="020B0600000101010101" charset="-127"/>
              </a:endParaRPr>
            </a:p>
          </p:txBody>
        </p:sp>
        <p:sp>
          <p:nvSpPr>
            <p:cNvPr id="35" name="화살표: 아래쪽 34">
              <a:extLst>
                <a:ext uri="{FF2B5EF4-FFF2-40B4-BE49-F238E27FC236}">
                  <a16:creationId xmlns:a16="http://schemas.microsoft.com/office/drawing/2014/main" id="{941E4BD4-D321-4511-A41F-FD1D11706185}"/>
                </a:ext>
              </a:extLst>
            </p:cNvPr>
            <p:cNvSpPr/>
            <p:nvPr/>
          </p:nvSpPr>
          <p:spPr>
            <a:xfrm rot="16200000">
              <a:off x="7036614" y="2867262"/>
              <a:ext cx="417880" cy="572145"/>
            </a:xfrm>
            <a:prstGeom prst="down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7294C59-3884-4D8B-A933-65B963777B83}"/>
                </a:ext>
              </a:extLst>
            </p:cNvPr>
            <p:cNvGrpSpPr/>
            <p:nvPr/>
          </p:nvGrpSpPr>
          <p:grpSpPr>
            <a:xfrm>
              <a:off x="7939199" y="2048892"/>
              <a:ext cx="2304256" cy="1100991"/>
              <a:chOff x="7939199" y="2091420"/>
              <a:chExt cx="2304256" cy="1100991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AAEF09AF-52AD-458F-BC38-12A4A0031340}"/>
                  </a:ext>
                </a:extLst>
              </p:cNvPr>
              <p:cNvSpPr/>
              <p:nvPr/>
            </p:nvSpPr>
            <p:spPr>
              <a:xfrm>
                <a:off x="7939199" y="2091420"/>
                <a:ext cx="2304256" cy="1100991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5F35E0-1BAD-40E9-B6B1-3265C447D4B3}"/>
                  </a:ext>
                </a:extLst>
              </p:cNvPr>
              <p:cNvSpPr txBox="1"/>
              <p:nvPr/>
            </p:nvSpPr>
            <p:spPr>
              <a:xfrm>
                <a:off x="7966764" y="2472638"/>
                <a:ext cx="227669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>
                    <a:solidFill>
                      <a:schemeClr val="bg1"/>
                    </a:solidFill>
                    <a:latin typeface="Yoon 윤고딕 520_TT" panose="020B0600000101010101" charset="-127"/>
                    <a:ea typeface="Yoon 윤고딕 520_TT" panose="020B0600000101010101" charset="-127"/>
                  </a:rPr>
                  <a:t>(1) Outlier </a:t>
                </a:r>
                <a:r>
                  <a:rPr lang="en-US" altLang="ko-KR" sz="1500" b="1" dirty="0">
                    <a:solidFill>
                      <a:schemeClr val="bg1"/>
                    </a:solidFill>
                    <a:latin typeface="Yoon 윤고딕 520_TT" panose="020B0600000101010101" charset="-127"/>
                    <a:ea typeface="Yoon 윤고딕 520_TT" panose="020B0600000101010101" charset="-127"/>
                  </a:rPr>
                  <a:t>- Robust</a:t>
                </a:r>
                <a:endParaRPr lang="ko-KR" altLang="en-US" sz="1500" b="1" dirty="0">
                  <a:solidFill>
                    <a:schemeClr val="bg1"/>
                  </a:solidFill>
                  <a:latin typeface="Yoon 윤고딕 520_TT" panose="020B0600000101010101" charset="-127"/>
                  <a:ea typeface="Yoon 윤고딕 520_TT" panose="020B0600000101010101" charset="-127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9038D4EF-0E79-4987-8302-DB3E13C9DA53}"/>
                </a:ext>
              </a:extLst>
            </p:cNvPr>
            <p:cNvGrpSpPr/>
            <p:nvPr/>
          </p:nvGrpSpPr>
          <p:grpSpPr>
            <a:xfrm>
              <a:off x="7939199" y="3664449"/>
              <a:ext cx="2304256" cy="1100991"/>
              <a:chOff x="7939199" y="3412385"/>
              <a:chExt cx="2304256" cy="1100991"/>
            </a:xfrm>
          </p:grpSpPr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275F4D34-7EDA-4072-9C33-61D3C7E33F67}"/>
                  </a:ext>
                </a:extLst>
              </p:cNvPr>
              <p:cNvSpPr/>
              <p:nvPr/>
            </p:nvSpPr>
            <p:spPr>
              <a:xfrm>
                <a:off x="7939199" y="3412385"/>
                <a:ext cx="2304256" cy="1100991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214D5A3-F650-4BA9-B4BE-05E32AD03F2A}"/>
                  </a:ext>
                </a:extLst>
              </p:cNvPr>
              <p:cNvSpPr txBox="1"/>
              <p:nvPr/>
            </p:nvSpPr>
            <p:spPr>
              <a:xfrm>
                <a:off x="7953236" y="3793603"/>
                <a:ext cx="227669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>
                    <a:solidFill>
                      <a:schemeClr val="bg1"/>
                    </a:solidFill>
                    <a:latin typeface="Yoon 윤고딕 520_TT" panose="020B0600000101010101" charset="-127"/>
                    <a:ea typeface="Yoon 윤고딕 520_TT" panose="020B0600000101010101" charset="-127"/>
                  </a:rPr>
                  <a:t>(2) Outlier </a:t>
                </a:r>
                <a:r>
                  <a:rPr lang="en-US" altLang="ko-KR" sz="1500" b="1" dirty="0">
                    <a:solidFill>
                      <a:schemeClr val="bg1"/>
                    </a:solidFill>
                    <a:latin typeface="Yoon 윤고딕 520_TT" panose="020B0600000101010101" charset="-127"/>
                    <a:ea typeface="Yoon 윤고딕 520_TT" panose="020B0600000101010101" charset="-127"/>
                  </a:rPr>
                  <a:t>- Embracing</a:t>
                </a:r>
                <a:endParaRPr lang="ko-KR" altLang="en-US" sz="1500" b="1" dirty="0">
                  <a:solidFill>
                    <a:schemeClr val="bg1"/>
                  </a:solidFill>
                  <a:latin typeface="Yoon 윤고딕 520_TT" panose="020B0600000101010101" charset="-127"/>
                  <a:ea typeface="Yoon 윤고딕 520_TT" panose="020B0600000101010101" charset="-127"/>
                </a:endParaRPr>
              </a:p>
            </p:txBody>
          </p:sp>
        </p:grpSp>
        <p:sp>
          <p:nvSpPr>
            <p:cNvPr id="38" name="더하기 기호 37">
              <a:extLst>
                <a:ext uri="{FF2B5EF4-FFF2-40B4-BE49-F238E27FC236}">
                  <a16:creationId xmlns:a16="http://schemas.microsoft.com/office/drawing/2014/main" id="{1A292FC0-5CE1-4637-80C3-5AD48D6EC88C}"/>
                </a:ext>
              </a:extLst>
            </p:cNvPr>
            <p:cNvSpPr/>
            <p:nvPr/>
          </p:nvSpPr>
          <p:spPr>
            <a:xfrm>
              <a:off x="8870232" y="3193551"/>
              <a:ext cx="415069" cy="455508"/>
            </a:xfrm>
            <a:prstGeom prst="mathPlus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" name="갈매기형 수장 15">
            <a:extLst>
              <a:ext uri="{FF2B5EF4-FFF2-40B4-BE49-F238E27FC236}">
                <a16:creationId xmlns:a16="http://schemas.microsoft.com/office/drawing/2014/main" id="{ADD3C1DB-3E18-4F1C-9AF6-0A620C541CA1}"/>
              </a:ext>
            </a:extLst>
          </p:cNvPr>
          <p:cNvSpPr/>
          <p:nvPr/>
        </p:nvSpPr>
        <p:spPr>
          <a:xfrm>
            <a:off x="1635139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16">
            <a:extLst>
              <a:ext uri="{FF2B5EF4-FFF2-40B4-BE49-F238E27FC236}">
                <a16:creationId xmlns:a16="http://schemas.microsoft.com/office/drawing/2014/main" id="{7CA9FE3F-EDF8-4624-9AA3-9554AAB3D340}"/>
              </a:ext>
            </a:extLst>
          </p:cNvPr>
          <p:cNvSpPr/>
          <p:nvPr/>
        </p:nvSpPr>
        <p:spPr>
          <a:xfrm>
            <a:off x="1487488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1ACB0F-38CC-427B-BFB9-C333F51CAC57}"/>
              </a:ext>
            </a:extLst>
          </p:cNvPr>
          <p:cNvSpPr txBox="1"/>
          <p:nvPr/>
        </p:nvSpPr>
        <p:spPr>
          <a:xfrm>
            <a:off x="1847528" y="104344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2. amount_spent regression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F69B5F-9121-4F9C-AB34-67351E8DD050}"/>
              </a:ext>
            </a:extLst>
          </p:cNvPr>
          <p:cNvSpPr txBox="1"/>
          <p:nvPr/>
        </p:nvSpPr>
        <p:spPr>
          <a:xfrm>
            <a:off x="1183722" y="138484"/>
            <a:ext cx="3760146" cy="31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모델링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– amount_spent prediction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46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30831" y="2284277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842867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3FBCB53-ADC3-4DAB-B1FD-8E381841AE6E}"/>
              </a:ext>
            </a:extLst>
          </p:cNvPr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284A2C5-FC40-4027-B923-A19AC9379719}"/>
              </a:ext>
            </a:extLst>
          </p:cNvPr>
          <p:cNvSpPr txBox="1"/>
          <p:nvPr/>
        </p:nvSpPr>
        <p:spPr>
          <a:xfrm>
            <a:off x="1441497" y="1984218"/>
            <a:ext cx="10775183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(1) Outlier-Robust Model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A15CEA-79CF-491C-A60B-F98277417DB3}"/>
              </a:ext>
            </a:extLst>
          </p:cNvPr>
          <p:cNvSpPr/>
          <p:nvPr/>
        </p:nvSpPr>
        <p:spPr>
          <a:xfrm>
            <a:off x="1919536" y="2614519"/>
            <a:ext cx="8808640" cy="205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Outlier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에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Robust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하여 전체적인 분포의 형태를 잘 맞춰줄 수 있는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Boosting model 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적용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Fitting 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속도가 빨라 보다 많은 </a:t>
            </a:r>
            <a:r>
              <a:rPr lang="en-US" altLang="ko-KR" sz="1600" dirty="0" err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hyperparameter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를 빠른 시간 내에 많이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tuning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할 수 있으며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정확도까지 보장하는 </a:t>
            </a:r>
            <a:r>
              <a:rPr lang="en-US" altLang="ko-KR" sz="1600" dirty="0" err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LightGBM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 model 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채택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XGBoost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와 마찬가지로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5-CV Bayesian optimization algorithm 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적용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A9EBA-184D-499F-8E5D-B3D40D5EE463}"/>
              </a:ext>
            </a:extLst>
          </p:cNvPr>
          <p:cNvSpPr txBox="1"/>
          <p:nvPr/>
        </p:nvSpPr>
        <p:spPr>
          <a:xfrm>
            <a:off x="1183722" y="138484"/>
            <a:ext cx="3760146" cy="31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모델링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– amount_spent prediction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갈매기형 수장 15">
            <a:extLst>
              <a:ext uri="{FF2B5EF4-FFF2-40B4-BE49-F238E27FC236}">
                <a16:creationId xmlns:a16="http://schemas.microsoft.com/office/drawing/2014/main" id="{F1E9CFBE-E4DD-434A-AA2E-F83A3A3F7ACC}"/>
              </a:ext>
            </a:extLst>
          </p:cNvPr>
          <p:cNvSpPr/>
          <p:nvPr/>
        </p:nvSpPr>
        <p:spPr>
          <a:xfrm>
            <a:off x="1635139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6">
            <a:extLst>
              <a:ext uri="{FF2B5EF4-FFF2-40B4-BE49-F238E27FC236}">
                <a16:creationId xmlns:a16="http://schemas.microsoft.com/office/drawing/2014/main" id="{D62F352A-E292-4C84-A116-CB02CF863743}"/>
              </a:ext>
            </a:extLst>
          </p:cNvPr>
          <p:cNvSpPr/>
          <p:nvPr/>
        </p:nvSpPr>
        <p:spPr>
          <a:xfrm>
            <a:off x="1487488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61D5CB-415E-4DCA-85F2-CB1C5F975A25}"/>
              </a:ext>
            </a:extLst>
          </p:cNvPr>
          <p:cNvSpPr txBox="1"/>
          <p:nvPr/>
        </p:nvSpPr>
        <p:spPr>
          <a:xfrm>
            <a:off x="1847528" y="104344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2. amount_spent regression : LightGBM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861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E53F25CA-EB24-4682-B8C8-0C90BC072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464" y="1845984"/>
            <a:ext cx="4458346" cy="2410528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30831" y="2284277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842867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3FBCB53-ADC3-4DAB-B1FD-8E381841AE6E}"/>
              </a:ext>
            </a:extLst>
          </p:cNvPr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4BF546A-52AD-49F0-AE43-6CC7B9BDA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847" y="1819563"/>
            <a:ext cx="4366882" cy="2436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C17128-926B-43B6-AAF8-C997369C9622}"/>
              </a:ext>
            </a:extLst>
          </p:cNvPr>
          <p:cNvSpPr txBox="1"/>
          <p:nvPr/>
        </p:nvSpPr>
        <p:spPr>
          <a:xfrm>
            <a:off x="3042120" y="4861029"/>
            <a:ext cx="7302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LightGBM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을 통해 예측한 </a:t>
            </a:r>
            <a:r>
              <a:rPr lang="en-US" altLang="ko-KR" sz="1600" dirty="0" err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amount_spent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의 </a:t>
            </a:r>
            <a:r>
              <a:rPr lang="ko-KR" altLang="en-US" sz="1600" dirty="0" err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예측값과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600" dirty="0" err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실제값을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비교해봤을 때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확실히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1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보다 큰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‘Outlier 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유저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’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 대해서는 제대로 예측하지 못하는 경향을 보였다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C0892B-503C-4ACB-9D8A-47666156D7F4}"/>
              </a:ext>
            </a:extLst>
          </p:cNvPr>
          <p:cNvSpPr/>
          <p:nvPr/>
        </p:nvSpPr>
        <p:spPr>
          <a:xfrm>
            <a:off x="6600056" y="3212976"/>
            <a:ext cx="4366882" cy="8640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D9D07FE-166F-4293-B5C1-BDFCD2A46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584" y="4971992"/>
            <a:ext cx="538804" cy="57829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C5C7828-2A19-4820-A657-DDDADB397916}"/>
              </a:ext>
            </a:extLst>
          </p:cNvPr>
          <p:cNvSpPr txBox="1"/>
          <p:nvPr/>
        </p:nvSpPr>
        <p:spPr>
          <a:xfrm>
            <a:off x="1183722" y="138484"/>
            <a:ext cx="3760146" cy="31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모델링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– amount_spent prediction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9" name="갈매기형 수장 15">
            <a:extLst>
              <a:ext uri="{FF2B5EF4-FFF2-40B4-BE49-F238E27FC236}">
                <a16:creationId xmlns:a16="http://schemas.microsoft.com/office/drawing/2014/main" id="{D1E24BF5-970E-4184-B0D3-C640247B8B38}"/>
              </a:ext>
            </a:extLst>
          </p:cNvPr>
          <p:cNvSpPr/>
          <p:nvPr/>
        </p:nvSpPr>
        <p:spPr>
          <a:xfrm>
            <a:off x="1635139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16">
            <a:extLst>
              <a:ext uri="{FF2B5EF4-FFF2-40B4-BE49-F238E27FC236}">
                <a16:creationId xmlns:a16="http://schemas.microsoft.com/office/drawing/2014/main" id="{A78268BD-8DEE-4CAF-9C2E-9E866168B952}"/>
              </a:ext>
            </a:extLst>
          </p:cNvPr>
          <p:cNvSpPr/>
          <p:nvPr/>
        </p:nvSpPr>
        <p:spPr>
          <a:xfrm>
            <a:off x="1487488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472963-4D0F-465D-A545-F2EDFC234447}"/>
              </a:ext>
            </a:extLst>
          </p:cNvPr>
          <p:cNvSpPr txBox="1"/>
          <p:nvPr/>
        </p:nvSpPr>
        <p:spPr>
          <a:xfrm>
            <a:off x="1847528" y="104344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2. amount_spent regression : LightGBM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7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30831" y="2284277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842867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3FBCB53-ADC3-4DAB-B1FD-8E381841AE6E}"/>
              </a:ext>
            </a:extLst>
          </p:cNvPr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1CB28C9-8830-4A2E-809E-58CAD08F1F7C}"/>
              </a:ext>
            </a:extLst>
          </p:cNvPr>
          <p:cNvSpPr txBox="1"/>
          <p:nvPr/>
        </p:nvSpPr>
        <p:spPr>
          <a:xfrm>
            <a:off x="1183722" y="4529588"/>
            <a:ext cx="107751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오차를 최소화하는데 초점이 맞춰진 기존 </a:t>
            </a:r>
            <a:r>
              <a:rPr lang="ko-KR" altLang="en-US" sz="1600" dirty="0" err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머신러닝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 방법론으로는 기대 이익에 결정적인 역할을 하는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‘Outlier 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유저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’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를 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잡아내는 데 한계 존재 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기존 </a:t>
            </a:r>
            <a:r>
              <a:rPr lang="en-US" altLang="ko-KR" sz="1600" dirty="0" err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LightGBM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의 </a:t>
            </a:r>
            <a:r>
              <a:rPr lang="ko-KR" altLang="en-US" sz="1600" dirty="0" err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예측값을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‘</a:t>
            </a:r>
            <a:r>
              <a:rPr lang="ko-KR" altLang="en-US" sz="1600" dirty="0" err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예측값의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 표준편차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’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로 나누어 주는 </a:t>
            </a:r>
            <a:r>
              <a:rPr lang="en-US" altLang="ko-KR" sz="1600" b="1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Scaling step 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도입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그 결과 </a:t>
            </a:r>
            <a:r>
              <a:rPr lang="ko-KR" altLang="en-US" sz="1600" dirty="0" err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예측값과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 실제 분포의 모양이 더욱 유사해졌으며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, score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도 획기적으로 높일 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수 있었다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화살표: 오른쪽 4">
                <a:extLst>
                  <a:ext uri="{FF2B5EF4-FFF2-40B4-BE49-F238E27FC236}">
                    <a16:creationId xmlns:a16="http://schemas.microsoft.com/office/drawing/2014/main" id="{62558C61-232E-485E-8BA7-AA4FD3D25A22}"/>
                  </a:ext>
                </a:extLst>
              </p:cNvPr>
              <p:cNvSpPr/>
              <p:nvPr/>
            </p:nvSpPr>
            <p:spPr>
              <a:xfrm>
                <a:off x="5723688" y="2767017"/>
                <a:ext cx="1092559" cy="581874"/>
              </a:xfrm>
              <a:prstGeom prst="rightArrow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/>
                  <a:t>std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화살표: 오른쪽 4">
                <a:extLst>
                  <a:ext uri="{FF2B5EF4-FFF2-40B4-BE49-F238E27FC236}">
                    <a16:creationId xmlns:a16="http://schemas.microsoft.com/office/drawing/2014/main" id="{62558C61-232E-485E-8BA7-AA4FD3D25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688" y="2767017"/>
                <a:ext cx="1092559" cy="581874"/>
              </a:xfrm>
              <a:prstGeom prst="rightArrow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0828F865-721E-47D8-A88F-7E0CBD501F67}"/>
              </a:ext>
            </a:extLst>
          </p:cNvPr>
          <p:cNvSpPr/>
          <p:nvPr/>
        </p:nvSpPr>
        <p:spPr>
          <a:xfrm>
            <a:off x="1415480" y="1566034"/>
            <a:ext cx="3110147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(2) Outlier-Embracing scaling</a:t>
            </a:r>
            <a:endParaRPr lang="en-US" altLang="ko-KR" dirty="0"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A67ABD-F2EE-4C05-8F38-B34288795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418" y="2122212"/>
            <a:ext cx="3857602" cy="24073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422634-913D-49BC-B375-2D1969B33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915" y="2039240"/>
            <a:ext cx="4172394" cy="2619302"/>
          </a:xfrm>
          <a:prstGeom prst="rect">
            <a:avLst/>
          </a:prstGeom>
        </p:spPr>
      </p:pic>
      <p:sp>
        <p:nvSpPr>
          <p:cNvPr id="31" name="갈매기형 수장 15">
            <a:extLst>
              <a:ext uri="{FF2B5EF4-FFF2-40B4-BE49-F238E27FC236}">
                <a16:creationId xmlns:a16="http://schemas.microsoft.com/office/drawing/2014/main" id="{31CA5A48-606E-4AE5-853C-28136E5AEDF7}"/>
              </a:ext>
            </a:extLst>
          </p:cNvPr>
          <p:cNvSpPr/>
          <p:nvPr/>
        </p:nvSpPr>
        <p:spPr>
          <a:xfrm>
            <a:off x="1635139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16">
            <a:extLst>
              <a:ext uri="{FF2B5EF4-FFF2-40B4-BE49-F238E27FC236}">
                <a16:creationId xmlns:a16="http://schemas.microsoft.com/office/drawing/2014/main" id="{82F873D1-5C0C-4B2C-84C2-199019DCB0F6}"/>
              </a:ext>
            </a:extLst>
          </p:cNvPr>
          <p:cNvSpPr/>
          <p:nvPr/>
        </p:nvSpPr>
        <p:spPr>
          <a:xfrm>
            <a:off x="1487488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CBA497-96C5-4283-A611-8F8B0F803B6E}"/>
              </a:ext>
            </a:extLst>
          </p:cNvPr>
          <p:cNvSpPr txBox="1"/>
          <p:nvPr/>
        </p:nvSpPr>
        <p:spPr>
          <a:xfrm>
            <a:off x="1847528" y="104344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2. amount_spent regression : Scaling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2AA7ED-F13F-4994-B6DE-011AD7F27688}"/>
              </a:ext>
            </a:extLst>
          </p:cNvPr>
          <p:cNvSpPr txBox="1"/>
          <p:nvPr/>
        </p:nvSpPr>
        <p:spPr>
          <a:xfrm>
            <a:off x="1183722" y="138484"/>
            <a:ext cx="3760146" cy="31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모델링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– amount_spent prediction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094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30831" y="2284277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842867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3FBCB53-ADC3-4DAB-B1FD-8E381841AE6E}"/>
              </a:ext>
            </a:extLst>
          </p:cNvPr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284A2C5-FC40-4027-B923-A19AC9379719}"/>
              </a:ext>
            </a:extLst>
          </p:cNvPr>
          <p:cNvSpPr txBox="1"/>
          <p:nvPr/>
        </p:nvSpPr>
        <p:spPr>
          <a:xfrm>
            <a:off x="1561316" y="1819563"/>
            <a:ext cx="10369146" cy="2319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모델 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1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로 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survival_time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을 예측할 때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      실제 잔존고객임에도 불구하고 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tree model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의 한계로 인하여 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tail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값인 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64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로는 아예 예측하지 않는 문제가 발생하였다</a:t>
            </a:r>
            <a:endParaRPr lang="en-US" altLang="ko-KR" sz="160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이러한 문제를 해결하기 위하여</a:t>
            </a:r>
            <a:endParaRPr lang="en-US" altLang="ko-KR" sz="160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>
                <a:solidFill>
                  <a:schemeClr val="accent6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이탈 고객</a:t>
            </a:r>
            <a:r>
              <a:rPr lang="en-US" altLang="ko-KR" sz="1600" b="1">
                <a:solidFill>
                  <a:schemeClr val="accent6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(survival_time = 1~63) vs </a:t>
            </a:r>
            <a:r>
              <a:rPr lang="ko-KR" altLang="en-US" sz="1600" b="1">
                <a:solidFill>
                  <a:schemeClr val="accent6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잔존 고객</a:t>
            </a:r>
            <a:r>
              <a:rPr lang="en-US" altLang="ko-KR" sz="1600" b="1">
                <a:solidFill>
                  <a:schemeClr val="accent6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(survival_time = 64)</a:t>
            </a:r>
            <a:r>
              <a:rPr lang="ko-KR" altLang="en-US" sz="1600" b="1">
                <a:solidFill>
                  <a:schemeClr val="accent6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으로</a:t>
            </a:r>
            <a:endParaRPr lang="en-US" altLang="ko-KR" sz="160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b="1">
                <a:solidFill>
                  <a:schemeClr val="tx2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binary classification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을 진행한 후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E8318D8-A477-4755-B683-4234B44A5292}"/>
              </a:ext>
            </a:extLst>
          </p:cNvPr>
          <p:cNvGrpSpPr/>
          <p:nvPr/>
        </p:nvGrpSpPr>
        <p:grpSpPr>
          <a:xfrm>
            <a:off x="8616280" y="2775118"/>
            <a:ext cx="3045665" cy="1828153"/>
            <a:chOff x="4346479" y="2780927"/>
            <a:chExt cx="3045665" cy="1828153"/>
          </a:xfrm>
        </p:grpSpPr>
        <p:graphicFrame>
          <p:nvGraphicFramePr>
            <p:cNvPr id="33" name="차트 32">
              <a:extLst>
                <a:ext uri="{FF2B5EF4-FFF2-40B4-BE49-F238E27FC236}">
                  <a16:creationId xmlns:a16="http://schemas.microsoft.com/office/drawing/2014/main" id="{BF6CDC1D-478F-4F8A-B9A0-BF6FA131AADE}"/>
                </a:ext>
              </a:extLst>
            </p:cNvPr>
            <p:cNvGraphicFramePr/>
            <p:nvPr>
              <p:extLst/>
            </p:nvPr>
          </p:nvGraphicFramePr>
          <p:xfrm>
            <a:off x="4346479" y="2780927"/>
            <a:ext cx="3045665" cy="182815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92FB38-197D-4988-9893-7663573132B0}"/>
                </a:ext>
              </a:extLst>
            </p:cNvPr>
            <p:cNvSpPr txBox="1"/>
            <p:nvPr/>
          </p:nvSpPr>
          <p:spPr>
            <a:xfrm>
              <a:off x="5058534" y="3367445"/>
              <a:ext cx="965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4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5</a:t>
              </a:r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%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E2F36D0-7429-49C5-8D67-CBFD3EE6362E}"/>
                </a:ext>
              </a:extLst>
            </p:cNvPr>
            <p:cNvSpPr txBox="1"/>
            <p:nvPr/>
          </p:nvSpPr>
          <p:spPr>
            <a:xfrm>
              <a:off x="5807969" y="3362801"/>
              <a:ext cx="965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55%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2AE3F8-677E-4981-8C88-C8FBF8373F51}"/>
                </a:ext>
              </a:extLst>
            </p:cNvPr>
            <p:cNvSpPr txBox="1"/>
            <p:nvPr/>
          </p:nvSpPr>
          <p:spPr>
            <a:xfrm>
              <a:off x="5735961" y="3775104"/>
              <a:ext cx="96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잔존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F2E9D7-4BCD-486A-8F9B-A2FD4D751EEC}"/>
                </a:ext>
              </a:extLst>
            </p:cNvPr>
            <p:cNvSpPr txBox="1"/>
            <p:nvPr/>
          </p:nvSpPr>
          <p:spPr>
            <a:xfrm>
              <a:off x="5028684" y="3769295"/>
              <a:ext cx="96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이탈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500ACC-16FD-4F06-8C7F-48257E471677}"/>
              </a:ext>
            </a:extLst>
          </p:cNvPr>
          <p:cNvSpPr/>
          <p:nvPr/>
        </p:nvSpPr>
        <p:spPr>
          <a:xfrm>
            <a:off x="2063552" y="4603271"/>
            <a:ext cx="4964912" cy="1706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갈매기형 수장 15">
            <a:extLst>
              <a:ext uri="{FF2B5EF4-FFF2-40B4-BE49-F238E27FC236}">
                <a16:creationId xmlns:a16="http://schemas.microsoft.com/office/drawing/2014/main" id="{84452E6B-9B74-4588-BFCF-B5178FE1C27D}"/>
              </a:ext>
            </a:extLst>
          </p:cNvPr>
          <p:cNvSpPr/>
          <p:nvPr/>
        </p:nvSpPr>
        <p:spPr>
          <a:xfrm>
            <a:off x="1635139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16">
            <a:extLst>
              <a:ext uri="{FF2B5EF4-FFF2-40B4-BE49-F238E27FC236}">
                <a16:creationId xmlns:a16="http://schemas.microsoft.com/office/drawing/2014/main" id="{F430EE8F-8BD5-4621-9DB8-EC2892EE6F20}"/>
              </a:ext>
            </a:extLst>
          </p:cNvPr>
          <p:cNvSpPr/>
          <p:nvPr/>
        </p:nvSpPr>
        <p:spPr>
          <a:xfrm>
            <a:off x="1487488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999867-57C2-477F-BF16-52840D4FA123}"/>
              </a:ext>
            </a:extLst>
          </p:cNvPr>
          <p:cNvSpPr txBox="1"/>
          <p:nvPr/>
        </p:nvSpPr>
        <p:spPr>
          <a:xfrm>
            <a:off x="1847528" y="104344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3.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이탈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/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잔존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classification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45E8CD-B778-48FA-8FEF-0C220FDD3115}"/>
              </a:ext>
            </a:extLst>
          </p:cNvPr>
          <p:cNvSpPr txBox="1"/>
          <p:nvPr/>
        </p:nvSpPr>
        <p:spPr>
          <a:xfrm>
            <a:off x="1183722" y="138484"/>
            <a:ext cx="3760146" cy="31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모델링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– survival_time prediction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68F33-7E2E-4A0E-A6E5-605FAA2F8056}"/>
              </a:ext>
            </a:extLst>
          </p:cNvPr>
          <p:cNvSpPr txBox="1"/>
          <p:nvPr/>
        </p:nvSpPr>
        <p:spPr>
          <a:xfrm>
            <a:off x="2190060" y="4739660"/>
            <a:ext cx="46805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이 때의 분류결과가 </a:t>
            </a:r>
            <a:endParaRPr lang="en-US" altLang="ko-KR" sz="160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b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잔존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이면 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survival_time 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1600" b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64</a:t>
            </a:r>
          </a:p>
          <a:p>
            <a:pPr lvl="1">
              <a:lnSpc>
                <a:spcPct val="150000"/>
              </a:lnSpc>
            </a:pPr>
            <a:r>
              <a:rPr lang="ko-KR" altLang="en-US" b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이탈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이면 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survival_time  </a:t>
            </a:r>
            <a:r>
              <a:rPr lang="ko-KR" altLang="en-US" sz="1600" b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모델 </a:t>
            </a:r>
            <a:r>
              <a:rPr lang="en-US" altLang="ko-KR" sz="1600" b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1</a:t>
            </a:r>
            <a:r>
              <a:rPr lang="ko-KR" altLang="en-US" sz="1600" b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의 </a:t>
            </a:r>
            <a:r>
              <a:rPr lang="en-US" altLang="ko-KR" sz="1600" b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predict </a:t>
            </a:r>
            <a:r>
              <a:rPr lang="ko-KR" altLang="en-US" sz="1600" b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결과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7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30831" y="2284277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842867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3FBCB53-ADC3-4DAB-B1FD-8E381841AE6E}"/>
              </a:ext>
            </a:extLst>
          </p:cNvPr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A4DF08-1975-4C2D-A80A-0E4F82E209E5}"/>
              </a:ext>
            </a:extLst>
          </p:cNvPr>
          <p:cNvSpPr/>
          <p:nvPr/>
        </p:nvSpPr>
        <p:spPr>
          <a:xfrm>
            <a:off x="1674159" y="2109714"/>
            <a:ext cx="1588662" cy="110994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모델 </a:t>
            </a:r>
            <a:r>
              <a:rPr lang="en-US" altLang="ko-KR" sz="160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Survival time Prediction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44416DD-95E1-4C30-AED9-EDDFF5D009EC}"/>
              </a:ext>
            </a:extLst>
          </p:cNvPr>
          <p:cNvSpPr/>
          <p:nvPr/>
        </p:nvSpPr>
        <p:spPr>
          <a:xfrm>
            <a:off x="5914048" y="2093050"/>
            <a:ext cx="1586864" cy="110994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모델 </a:t>
            </a:r>
            <a:r>
              <a:rPr lang="en-US" altLang="ko-KR" sz="1600"/>
              <a:t>3</a:t>
            </a:r>
          </a:p>
          <a:p>
            <a:pPr algn="ctr"/>
            <a:r>
              <a:rPr lang="ko-KR" altLang="en-US" sz="1400"/>
              <a:t>이탈 </a:t>
            </a:r>
            <a:r>
              <a:rPr lang="en-US" altLang="ko-KR" sz="1400"/>
              <a:t>/ </a:t>
            </a:r>
            <a:r>
              <a:rPr lang="ko-KR" altLang="en-US" sz="1400"/>
              <a:t>잔존</a:t>
            </a:r>
            <a:endParaRPr lang="en-US" altLang="ko-KR" sz="1400"/>
          </a:p>
          <a:p>
            <a:pPr algn="ctr"/>
            <a:r>
              <a:rPr lang="en-US" altLang="ko-KR" sz="1400"/>
              <a:t>Classification</a:t>
            </a: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D958C1B5-AD1F-4B96-984C-E5191E2A3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643004"/>
              </p:ext>
            </p:extLst>
          </p:nvPr>
        </p:nvGraphicFramePr>
        <p:xfrm>
          <a:off x="3431703" y="1749674"/>
          <a:ext cx="1890795" cy="18953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02017">
                  <a:extLst>
                    <a:ext uri="{9D8B030D-6E8A-4147-A177-3AD203B41FA5}">
                      <a16:colId xmlns:a16="http://schemas.microsoft.com/office/drawing/2014/main" val="3463648889"/>
                    </a:ext>
                  </a:extLst>
                </a:gridCol>
                <a:gridCol w="1188778">
                  <a:extLst>
                    <a:ext uri="{9D8B030D-6E8A-4147-A177-3AD203B41FA5}">
                      <a16:colId xmlns:a16="http://schemas.microsoft.com/office/drawing/2014/main" val="3092750356"/>
                    </a:ext>
                  </a:extLst>
                </a:gridCol>
              </a:tblGrid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acc_id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survival_time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4106843323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54.234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4168985241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63.678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509877129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20.343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660383401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941648388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5329C263-8FA4-430E-8DAD-AFDCC432B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808896"/>
              </p:ext>
            </p:extLst>
          </p:nvPr>
        </p:nvGraphicFramePr>
        <p:xfrm>
          <a:off x="7671188" y="1749674"/>
          <a:ext cx="3532962" cy="18953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7060">
                  <a:extLst>
                    <a:ext uri="{9D8B030D-6E8A-4147-A177-3AD203B41FA5}">
                      <a16:colId xmlns:a16="http://schemas.microsoft.com/office/drawing/2014/main" val="3463648889"/>
                    </a:ext>
                  </a:extLst>
                </a:gridCol>
                <a:gridCol w="958634">
                  <a:extLst>
                    <a:ext uri="{9D8B030D-6E8A-4147-A177-3AD203B41FA5}">
                      <a16:colId xmlns:a16="http://schemas.microsoft.com/office/drawing/2014/main" val="3092750356"/>
                    </a:ext>
                  </a:extLst>
                </a:gridCol>
                <a:gridCol w="958634">
                  <a:extLst>
                    <a:ext uri="{9D8B030D-6E8A-4147-A177-3AD203B41FA5}">
                      <a16:colId xmlns:a16="http://schemas.microsoft.com/office/drawing/2014/main" val="463304751"/>
                    </a:ext>
                  </a:extLst>
                </a:gridCol>
                <a:gridCol w="958634">
                  <a:extLst>
                    <a:ext uri="{9D8B030D-6E8A-4147-A177-3AD203B41FA5}">
                      <a16:colId xmlns:a16="http://schemas.microsoft.com/office/drawing/2014/main" val="1307845348"/>
                    </a:ext>
                  </a:extLst>
                </a:gridCol>
              </a:tblGrid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acc_id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이탈 확률</a:t>
                      </a:r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생존 확률</a:t>
                      </a:r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생존 여부</a:t>
                      </a:r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4106843323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0.32</a:t>
                      </a:r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0.68</a:t>
                      </a:r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생존</a:t>
                      </a:r>
                      <a:endParaRPr lang="en-US" altLang="ko-KR" sz="1200"/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4168985241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0.03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0.97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생존</a:t>
                      </a:r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509877129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0.90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0.10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이탈</a:t>
                      </a:r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660383401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/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941648388"/>
                  </a:ext>
                </a:extLst>
              </a:tr>
            </a:tbl>
          </a:graphicData>
        </a:graphic>
      </p:graphicFrame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77925B0-301B-4FA1-9E50-B75DF4C1155B}"/>
              </a:ext>
            </a:extLst>
          </p:cNvPr>
          <p:cNvSpPr/>
          <p:nvPr/>
        </p:nvSpPr>
        <p:spPr>
          <a:xfrm>
            <a:off x="4588250" y="5013176"/>
            <a:ext cx="648068" cy="50405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164E2D-C207-4E7F-B272-12BAD6F53766}"/>
              </a:ext>
            </a:extLst>
          </p:cNvPr>
          <p:cNvSpPr/>
          <p:nvPr/>
        </p:nvSpPr>
        <p:spPr>
          <a:xfrm>
            <a:off x="7678793" y="2115742"/>
            <a:ext cx="3525357" cy="7796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B31B2CEC-40AF-4098-BC6A-E8237268909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466" y="4281525"/>
          <a:ext cx="1890795" cy="18953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02017">
                  <a:extLst>
                    <a:ext uri="{9D8B030D-6E8A-4147-A177-3AD203B41FA5}">
                      <a16:colId xmlns:a16="http://schemas.microsoft.com/office/drawing/2014/main" val="3463648889"/>
                    </a:ext>
                  </a:extLst>
                </a:gridCol>
                <a:gridCol w="1188778">
                  <a:extLst>
                    <a:ext uri="{9D8B030D-6E8A-4147-A177-3AD203B41FA5}">
                      <a16:colId xmlns:a16="http://schemas.microsoft.com/office/drawing/2014/main" val="3092750356"/>
                    </a:ext>
                  </a:extLst>
                </a:gridCol>
              </a:tblGrid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acc_id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survival_time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4106843323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solidFill>
                            <a:srgbClr val="C00000"/>
                          </a:solidFill>
                        </a:rPr>
                        <a:t>64</a:t>
                      </a:r>
                      <a:endParaRPr lang="ko-KR" altLang="en-US" sz="1800">
                        <a:solidFill>
                          <a:srgbClr val="C00000"/>
                        </a:solidFill>
                      </a:endParaRPr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4168985241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solidFill>
                            <a:srgbClr val="C00000"/>
                          </a:solidFill>
                        </a:rPr>
                        <a:t>64</a:t>
                      </a:r>
                      <a:endParaRPr lang="ko-KR" altLang="en-US" sz="1200">
                        <a:solidFill>
                          <a:srgbClr val="C00000"/>
                        </a:solidFill>
                      </a:endParaRPr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509877129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20.343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660383401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941648388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1A346B0-32C5-4579-A23B-A50603E3DB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04674" y="4281525"/>
          <a:ext cx="2875902" cy="18953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58634">
                  <a:extLst>
                    <a:ext uri="{9D8B030D-6E8A-4147-A177-3AD203B41FA5}">
                      <a16:colId xmlns:a16="http://schemas.microsoft.com/office/drawing/2014/main" val="3092750356"/>
                    </a:ext>
                  </a:extLst>
                </a:gridCol>
                <a:gridCol w="958634">
                  <a:extLst>
                    <a:ext uri="{9D8B030D-6E8A-4147-A177-3AD203B41FA5}">
                      <a16:colId xmlns:a16="http://schemas.microsoft.com/office/drawing/2014/main" val="463304751"/>
                    </a:ext>
                  </a:extLst>
                </a:gridCol>
                <a:gridCol w="958634">
                  <a:extLst>
                    <a:ext uri="{9D8B030D-6E8A-4147-A177-3AD203B41FA5}">
                      <a16:colId xmlns:a16="http://schemas.microsoft.com/office/drawing/2014/main" val="1307845348"/>
                    </a:ext>
                  </a:extLst>
                </a:gridCol>
              </a:tblGrid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이탈 확률</a:t>
                      </a:r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생존 확률</a:t>
                      </a:r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생존 여부</a:t>
                      </a:r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4106843323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0.32</a:t>
                      </a:r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0.68</a:t>
                      </a:r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생존</a:t>
                      </a:r>
                      <a:endParaRPr lang="en-US" altLang="ko-KR" sz="1200"/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4168985241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0.03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0.97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생존</a:t>
                      </a:r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509877129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0.90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0.10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이탈</a:t>
                      </a:r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660383401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/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9416483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D9D1B80D-98EA-4C20-932F-6E9436F07515}"/>
              </a:ext>
            </a:extLst>
          </p:cNvPr>
          <p:cNvSpPr/>
          <p:nvPr/>
        </p:nvSpPr>
        <p:spPr>
          <a:xfrm>
            <a:off x="7180538" y="4281525"/>
            <a:ext cx="1224136" cy="1895350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32EF6A-8535-4AC7-91AD-64969FE4C64C}"/>
              </a:ext>
            </a:extLst>
          </p:cNvPr>
          <p:cNvSpPr txBox="1"/>
          <p:nvPr/>
        </p:nvSpPr>
        <p:spPr>
          <a:xfrm>
            <a:off x="2085387" y="4820851"/>
            <a:ext cx="1890795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Survival Time</a:t>
            </a:r>
          </a:p>
          <a:p>
            <a:pPr algn="ctr">
              <a:lnSpc>
                <a:spcPct val="150000"/>
              </a:lnSpc>
            </a:pP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예측 결과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5" name="갈매기형 수장 15">
            <a:extLst>
              <a:ext uri="{FF2B5EF4-FFF2-40B4-BE49-F238E27FC236}">
                <a16:creationId xmlns:a16="http://schemas.microsoft.com/office/drawing/2014/main" id="{382DB8ED-4CE2-440B-9DDB-80AAE26CE253}"/>
              </a:ext>
            </a:extLst>
          </p:cNvPr>
          <p:cNvSpPr/>
          <p:nvPr/>
        </p:nvSpPr>
        <p:spPr>
          <a:xfrm>
            <a:off x="1635139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갈매기형 수장 16">
            <a:extLst>
              <a:ext uri="{FF2B5EF4-FFF2-40B4-BE49-F238E27FC236}">
                <a16:creationId xmlns:a16="http://schemas.microsoft.com/office/drawing/2014/main" id="{D285B375-BF0A-491F-956F-A79381B4DED4}"/>
              </a:ext>
            </a:extLst>
          </p:cNvPr>
          <p:cNvSpPr/>
          <p:nvPr/>
        </p:nvSpPr>
        <p:spPr>
          <a:xfrm>
            <a:off x="1487488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0C668F-3EA5-45FF-85A2-C1A0EF215FB0}"/>
              </a:ext>
            </a:extLst>
          </p:cNvPr>
          <p:cNvSpPr txBox="1"/>
          <p:nvPr/>
        </p:nvSpPr>
        <p:spPr>
          <a:xfrm>
            <a:off x="1847528" y="104344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survival_time prediction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결과 예시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B09EBF-CA01-4433-9468-20E1FE951DA8}"/>
              </a:ext>
            </a:extLst>
          </p:cNvPr>
          <p:cNvSpPr txBox="1"/>
          <p:nvPr/>
        </p:nvSpPr>
        <p:spPr>
          <a:xfrm>
            <a:off x="1183722" y="138484"/>
            <a:ext cx="3760146" cy="31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모델링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– survival_time prediction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757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30831" y="2284277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842867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3FBCB53-ADC3-4DAB-B1FD-8E381841AE6E}"/>
              </a:ext>
            </a:extLst>
          </p:cNvPr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284A2C5-FC40-4027-B923-A19AC9379719}"/>
              </a:ext>
            </a:extLst>
          </p:cNvPr>
          <p:cNvSpPr txBox="1"/>
          <p:nvPr/>
        </p:nvSpPr>
        <p:spPr>
          <a:xfrm>
            <a:off x="1559502" y="1864635"/>
            <a:ext cx="10369146" cy="219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Survival time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과 마찬가지로 모델 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3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으로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amount_spent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값을 예측할 때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      실제 무과금고객임에도 불구하고 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tree model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의 한계로 인하여 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tail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값인 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으로는 거의 예측하지 않는 문제가 발생하였다</a:t>
            </a:r>
            <a:endParaRPr lang="en-US" altLang="ko-KR" sz="160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따라서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>
                <a:solidFill>
                  <a:schemeClr val="accent6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과금</a:t>
            </a:r>
            <a:r>
              <a:rPr lang="en-US" altLang="ko-KR" sz="1600" b="1">
                <a:solidFill>
                  <a:schemeClr val="accent6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(amount_spent</a:t>
            </a:r>
            <a:r>
              <a:rPr lang="ko-KR" altLang="en-US" sz="1600" b="1">
                <a:solidFill>
                  <a:schemeClr val="accent6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en-US" altLang="ko-KR" sz="1600" b="1">
                <a:solidFill>
                  <a:schemeClr val="accent6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&gt; 0) vs </a:t>
            </a:r>
            <a:r>
              <a:rPr lang="ko-KR" altLang="en-US" sz="1600" b="1">
                <a:solidFill>
                  <a:schemeClr val="accent6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무과금</a:t>
            </a:r>
            <a:r>
              <a:rPr lang="en-US" altLang="ko-KR" sz="1600" b="1">
                <a:solidFill>
                  <a:schemeClr val="accent6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(amount_spent = 0)</a:t>
            </a:r>
            <a:r>
              <a:rPr lang="ko-KR" altLang="en-US" sz="1600" b="1">
                <a:solidFill>
                  <a:schemeClr val="accent6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으로</a:t>
            </a:r>
            <a:endParaRPr lang="en-US" altLang="ko-KR" sz="160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b="1">
                <a:solidFill>
                  <a:schemeClr val="tx2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binary classification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을 진행한 후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38EE08-07AD-48EB-ADC3-6F214318EAEA}"/>
              </a:ext>
            </a:extLst>
          </p:cNvPr>
          <p:cNvGrpSpPr/>
          <p:nvPr/>
        </p:nvGrpSpPr>
        <p:grpSpPr>
          <a:xfrm>
            <a:off x="8112224" y="2647632"/>
            <a:ext cx="3744416" cy="2221528"/>
            <a:chOff x="7896200" y="2132856"/>
            <a:chExt cx="3744416" cy="2221528"/>
          </a:xfrm>
        </p:grpSpPr>
        <p:graphicFrame>
          <p:nvGraphicFramePr>
            <p:cNvPr id="27" name="차트 26">
              <a:extLst>
                <a:ext uri="{FF2B5EF4-FFF2-40B4-BE49-F238E27FC236}">
                  <a16:creationId xmlns:a16="http://schemas.microsoft.com/office/drawing/2014/main" id="{729E2D32-4181-4806-8450-9A063C5A3F78}"/>
                </a:ext>
              </a:extLst>
            </p:cNvPr>
            <p:cNvGraphicFramePr/>
            <p:nvPr>
              <p:extLst/>
            </p:nvPr>
          </p:nvGraphicFramePr>
          <p:xfrm>
            <a:off x="7896200" y="2132856"/>
            <a:ext cx="3744416" cy="22215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4C357A-C611-486B-9FD6-DEB9F1B4803E}"/>
                </a:ext>
              </a:extLst>
            </p:cNvPr>
            <p:cNvSpPr txBox="1"/>
            <p:nvPr/>
          </p:nvSpPr>
          <p:spPr>
            <a:xfrm>
              <a:off x="8793706" y="2842218"/>
              <a:ext cx="965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41%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3F99C7-8725-441E-B9B8-DB2EC5AD22EE}"/>
                </a:ext>
              </a:extLst>
            </p:cNvPr>
            <p:cNvSpPr txBox="1"/>
            <p:nvPr/>
          </p:nvSpPr>
          <p:spPr>
            <a:xfrm>
              <a:off x="9782055" y="2842218"/>
              <a:ext cx="965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59%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2B6A13-358E-491C-AEBD-D15ECF72C05D}"/>
                </a:ext>
              </a:extLst>
            </p:cNvPr>
            <p:cNvSpPr txBox="1"/>
            <p:nvPr/>
          </p:nvSpPr>
          <p:spPr>
            <a:xfrm>
              <a:off x="9768407" y="3202256"/>
              <a:ext cx="96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과금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DAAB2B-88F8-4C84-8B45-7E2079AB1826}"/>
                </a:ext>
              </a:extLst>
            </p:cNvPr>
            <p:cNvSpPr txBox="1"/>
            <p:nvPr/>
          </p:nvSpPr>
          <p:spPr>
            <a:xfrm>
              <a:off x="8802948" y="3177672"/>
              <a:ext cx="96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무과금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sp>
        <p:nvSpPr>
          <p:cNvPr id="26" name="갈매기형 수장 15">
            <a:extLst>
              <a:ext uri="{FF2B5EF4-FFF2-40B4-BE49-F238E27FC236}">
                <a16:creationId xmlns:a16="http://schemas.microsoft.com/office/drawing/2014/main" id="{249C3DA0-A4BF-489F-A95D-E99D0052C85E}"/>
              </a:ext>
            </a:extLst>
          </p:cNvPr>
          <p:cNvSpPr/>
          <p:nvPr/>
        </p:nvSpPr>
        <p:spPr>
          <a:xfrm>
            <a:off x="1635139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갈매기형 수장 16">
            <a:extLst>
              <a:ext uri="{FF2B5EF4-FFF2-40B4-BE49-F238E27FC236}">
                <a16:creationId xmlns:a16="http://schemas.microsoft.com/office/drawing/2014/main" id="{BC77B1C3-6147-491B-A72E-BFE1DDA084E3}"/>
              </a:ext>
            </a:extLst>
          </p:cNvPr>
          <p:cNvSpPr/>
          <p:nvPr/>
        </p:nvSpPr>
        <p:spPr>
          <a:xfrm>
            <a:off x="1487488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E07EF3-99EF-420B-87A9-651CD30AC032}"/>
              </a:ext>
            </a:extLst>
          </p:cNvPr>
          <p:cNvSpPr txBox="1"/>
          <p:nvPr/>
        </p:nvSpPr>
        <p:spPr>
          <a:xfrm>
            <a:off x="1847528" y="104344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4.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과금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/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무과금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classification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AAED45-3C53-4DD5-9DE8-9A7D71F9DA7A}"/>
              </a:ext>
            </a:extLst>
          </p:cNvPr>
          <p:cNvSpPr txBox="1"/>
          <p:nvPr/>
        </p:nvSpPr>
        <p:spPr>
          <a:xfrm>
            <a:off x="1183722" y="138484"/>
            <a:ext cx="3760146" cy="31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모델링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– amount_spent prediction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E77F52-A4EE-4F53-994A-EF284F6992FB}"/>
              </a:ext>
            </a:extLst>
          </p:cNvPr>
          <p:cNvSpPr/>
          <p:nvPr/>
        </p:nvSpPr>
        <p:spPr>
          <a:xfrm>
            <a:off x="2067193" y="4513249"/>
            <a:ext cx="5108925" cy="1796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1CE1BD-B3BA-4122-80A0-5E5980FA5679}"/>
              </a:ext>
            </a:extLst>
          </p:cNvPr>
          <p:cNvSpPr txBox="1"/>
          <p:nvPr/>
        </p:nvSpPr>
        <p:spPr>
          <a:xfrm>
            <a:off x="2139201" y="4688557"/>
            <a:ext cx="4964911" cy="1373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이 때의 분류결과가 </a:t>
            </a:r>
            <a:endParaRPr lang="en-US" altLang="ko-KR" sz="160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50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b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무과금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이면 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amount_spent 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1600" b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0</a:t>
            </a:r>
          </a:p>
          <a:p>
            <a:pPr lvl="1">
              <a:lnSpc>
                <a:spcPct val="150000"/>
              </a:lnSpc>
            </a:pPr>
            <a:r>
              <a:rPr lang="ko-KR" altLang="en-US" b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과금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이면 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amount_spent     </a:t>
            </a:r>
            <a:r>
              <a:rPr lang="ko-KR" altLang="en-US" sz="1600" b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모델 </a:t>
            </a:r>
            <a:r>
              <a:rPr lang="en-US" altLang="ko-KR" sz="1600" b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3</a:t>
            </a:r>
            <a:r>
              <a:rPr lang="ko-KR" altLang="en-US" sz="1600" b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의 </a:t>
            </a:r>
            <a:r>
              <a:rPr lang="en-US" altLang="ko-KR" sz="1600" b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predict </a:t>
            </a:r>
            <a:r>
              <a:rPr lang="ko-KR" altLang="en-US" sz="1600" b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58752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F4355E-6694-409C-9C45-C1AFD9434FC7}"/>
              </a:ext>
            </a:extLst>
          </p:cNvPr>
          <p:cNvSpPr/>
          <p:nvPr/>
        </p:nvSpPr>
        <p:spPr>
          <a:xfrm>
            <a:off x="2544700" y="2656412"/>
            <a:ext cx="288032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83722" y="138484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문제 정의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0831" y="886791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842867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CDCD64-8E23-4E31-A461-4B41DFC3EB4B}"/>
              </a:ext>
            </a:extLst>
          </p:cNvPr>
          <p:cNvSpPr txBox="1"/>
          <p:nvPr/>
        </p:nvSpPr>
        <p:spPr>
          <a:xfrm>
            <a:off x="1183722" y="1196752"/>
            <a:ext cx="10456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리니지 고객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유저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) 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활동 데이터를 활용하여 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C00000"/>
                </a:solidFill>
                <a:latin typeface="Yoon 윤고딕 520_TT" pitchFamily="18" charset="-127"/>
                <a:ea typeface="Yoon 윤고딕 520_TT" pitchFamily="18" charset="-127"/>
              </a:rPr>
              <a:t>잔존 가치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를 고려한 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C00000"/>
                </a:solidFill>
                <a:latin typeface="Yoon 윤고딕 520_TT" pitchFamily="18" charset="-127"/>
                <a:ea typeface="Yoon 윤고딕 520_TT" pitchFamily="18" charset="-127"/>
              </a:rPr>
              <a:t>이탈 예측 모형 개발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rgbClr val="C000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720DB3-38B1-438D-ACE7-754FBC86DA16}"/>
              </a:ext>
            </a:extLst>
          </p:cNvPr>
          <p:cNvSpPr txBox="1"/>
          <p:nvPr/>
        </p:nvSpPr>
        <p:spPr>
          <a:xfrm>
            <a:off x="2831106" y="2625658"/>
            <a:ext cx="2261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분석 문제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E2D40F-E17D-45D7-89CE-811E34652B90}"/>
              </a:ext>
            </a:extLst>
          </p:cNvPr>
          <p:cNvSpPr txBox="1"/>
          <p:nvPr/>
        </p:nvSpPr>
        <p:spPr>
          <a:xfrm>
            <a:off x="2188539" y="3315706"/>
            <a:ext cx="3546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유저 이탈 여부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유저 생존 기간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이탈 시기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)</a:t>
            </a:r>
          </a:p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유저의 생존 기간에 따른 평균 결제 금액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고객별 예상 매출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3458C9-2A09-4B66-A788-E5DD406218C6}"/>
              </a:ext>
            </a:extLst>
          </p:cNvPr>
          <p:cNvSpPr txBox="1"/>
          <p:nvPr/>
        </p:nvSpPr>
        <p:spPr>
          <a:xfrm>
            <a:off x="2626445" y="4559753"/>
            <a:ext cx="3333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고객의 기대이익을 고려한 모형 구축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갈매기형 수장 11">
            <a:extLst>
              <a:ext uri="{FF2B5EF4-FFF2-40B4-BE49-F238E27FC236}">
                <a16:creationId xmlns:a16="http://schemas.microsoft.com/office/drawing/2014/main" id="{78CAEEE1-DBC7-4970-BCA6-E0695D82337D}"/>
              </a:ext>
            </a:extLst>
          </p:cNvPr>
          <p:cNvSpPr/>
          <p:nvPr/>
        </p:nvSpPr>
        <p:spPr>
          <a:xfrm>
            <a:off x="2499235" y="464349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갈매기형 수장 12">
            <a:extLst>
              <a:ext uri="{FF2B5EF4-FFF2-40B4-BE49-F238E27FC236}">
                <a16:creationId xmlns:a16="http://schemas.microsoft.com/office/drawing/2014/main" id="{72DE656E-D1F1-4F67-BBB4-C34F81A81951}"/>
              </a:ext>
            </a:extLst>
          </p:cNvPr>
          <p:cNvSpPr/>
          <p:nvPr/>
        </p:nvSpPr>
        <p:spPr>
          <a:xfrm>
            <a:off x="2351584" y="464349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F73C25-B733-4E9A-B9C5-6B60DAF4CAB2}"/>
              </a:ext>
            </a:extLst>
          </p:cNvPr>
          <p:cNvSpPr/>
          <p:nvPr/>
        </p:nvSpPr>
        <p:spPr>
          <a:xfrm>
            <a:off x="7176120" y="2657258"/>
            <a:ext cx="288032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CBD54E-6D6F-4A13-ACFC-08D33E6CE1DB}"/>
              </a:ext>
            </a:extLst>
          </p:cNvPr>
          <p:cNvSpPr txBox="1"/>
          <p:nvPr/>
        </p:nvSpPr>
        <p:spPr>
          <a:xfrm>
            <a:off x="7248128" y="2624248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이탈 기준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F63C7A-F956-467F-8C66-F51E610492F6}"/>
              </a:ext>
            </a:extLst>
          </p:cNvPr>
          <p:cNvSpPr txBox="1"/>
          <p:nvPr/>
        </p:nvSpPr>
        <p:spPr>
          <a:xfrm>
            <a:off x="6991536" y="3632360"/>
            <a:ext cx="3249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64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일 동안 이탈하지 않으면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  <a:sym typeface="Wingdings" panose="05000000000000000000" pitchFamily="2" charset="2"/>
              </a:rPr>
              <a:t>잔존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  <a:sym typeface="Wingdings" panose="05000000000000000000" pitchFamily="2" charset="2"/>
            </a:endParaRPr>
          </a:p>
          <a:p>
            <a:pPr algn="ctr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  <a:sym typeface="Wingdings" panose="05000000000000000000" pitchFamily="2" charset="2"/>
            </a:endParaRP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64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일 전에 이탈하면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  <a:sym typeface="Wingdings" panose="05000000000000000000" pitchFamily="2" charset="2"/>
              </a:rPr>
              <a:t>이탈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8A48203-7B5D-4BE9-9D30-813480375CFB}"/>
              </a:ext>
            </a:extLst>
          </p:cNvPr>
          <p:cNvSpPr/>
          <p:nvPr/>
        </p:nvSpPr>
        <p:spPr>
          <a:xfrm>
            <a:off x="2639616" y="5371696"/>
            <a:ext cx="72481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잔존가치의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합이 최대가 되도록 고객의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생존기간과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결제액을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예측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AA9C17-201F-4AAC-8A72-F57D3A2BC037}"/>
              </a:ext>
            </a:extLst>
          </p:cNvPr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1730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30831" y="2284277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842867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3FBCB53-ADC3-4DAB-B1FD-8E381841AE6E}"/>
              </a:ext>
            </a:extLst>
          </p:cNvPr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77925B0-301B-4FA1-9E50-B75DF4C1155B}"/>
              </a:ext>
            </a:extLst>
          </p:cNvPr>
          <p:cNvSpPr/>
          <p:nvPr/>
        </p:nvSpPr>
        <p:spPr>
          <a:xfrm>
            <a:off x="4588250" y="5013176"/>
            <a:ext cx="648068" cy="50405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164E2D-C207-4E7F-B272-12BAD6F53766}"/>
              </a:ext>
            </a:extLst>
          </p:cNvPr>
          <p:cNvSpPr/>
          <p:nvPr/>
        </p:nvSpPr>
        <p:spPr>
          <a:xfrm>
            <a:off x="7678793" y="2138884"/>
            <a:ext cx="3525357" cy="7796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D1B80D-98EA-4C20-932F-6E9436F07515}"/>
              </a:ext>
            </a:extLst>
          </p:cNvPr>
          <p:cNvSpPr/>
          <p:nvPr/>
        </p:nvSpPr>
        <p:spPr>
          <a:xfrm>
            <a:off x="7180538" y="4281525"/>
            <a:ext cx="1224136" cy="1895350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32EF6A-8535-4AC7-91AD-64969FE4C64C}"/>
              </a:ext>
            </a:extLst>
          </p:cNvPr>
          <p:cNvSpPr txBox="1"/>
          <p:nvPr/>
        </p:nvSpPr>
        <p:spPr>
          <a:xfrm>
            <a:off x="2085387" y="4820851"/>
            <a:ext cx="1890795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Amount Spent</a:t>
            </a:r>
          </a:p>
          <a:p>
            <a:pPr algn="ctr">
              <a:lnSpc>
                <a:spcPct val="150000"/>
              </a:lnSpc>
            </a:pP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예측 결과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4F2AA74-2318-4023-B430-A4713BA64D92}"/>
              </a:ext>
            </a:extLst>
          </p:cNvPr>
          <p:cNvSpPr/>
          <p:nvPr/>
        </p:nvSpPr>
        <p:spPr>
          <a:xfrm>
            <a:off x="1674159" y="2132856"/>
            <a:ext cx="1588662" cy="1109946"/>
          </a:xfrm>
          <a:prstGeom prst="rect">
            <a:avLst/>
          </a:prstGeom>
          <a:noFill/>
          <a:ln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모델 </a:t>
            </a:r>
            <a:r>
              <a:rPr lang="en-US" altLang="ko-KR" sz="160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Amount spent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Prediction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C50D356-8EAA-4C75-8932-4FD78C0466C3}"/>
              </a:ext>
            </a:extLst>
          </p:cNvPr>
          <p:cNvSpPr/>
          <p:nvPr/>
        </p:nvSpPr>
        <p:spPr>
          <a:xfrm>
            <a:off x="5914048" y="2127165"/>
            <a:ext cx="1586864" cy="1109946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모델 </a:t>
            </a:r>
            <a:r>
              <a:rPr lang="en-US" altLang="ko-KR" sz="1600"/>
              <a:t>4</a:t>
            </a:r>
          </a:p>
          <a:p>
            <a:pPr algn="ctr"/>
            <a:r>
              <a:rPr lang="ko-KR" altLang="en-US" sz="1400"/>
              <a:t>과금 </a:t>
            </a:r>
            <a:r>
              <a:rPr lang="en-US" altLang="ko-KR" sz="1400"/>
              <a:t>/ </a:t>
            </a:r>
            <a:r>
              <a:rPr lang="ko-KR" altLang="en-US" sz="1400"/>
              <a:t>무과금 </a:t>
            </a:r>
            <a:endParaRPr lang="en-US" altLang="ko-KR" sz="1400"/>
          </a:p>
          <a:p>
            <a:pPr algn="ctr"/>
            <a:r>
              <a:rPr lang="en-US" altLang="ko-KR" sz="1400"/>
              <a:t>Classification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F7BCBF6B-D509-42BC-BAD9-DAAB23E60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80767"/>
              </p:ext>
            </p:extLst>
          </p:nvPr>
        </p:nvGraphicFramePr>
        <p:xfrm>
          <a:off x="3431703" y="1772816"/>
          <a:ext cx="1890795" cy="189535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702017">
                  <a:extLst>
                    <a:ext uri="{9D8B030D-6E8A-4147-A177-3AD203B41FA5}">
                      <a16:colId xmlns:a16="http://schemas.microsoft.com/office/drawing/2014/main" val="3463648889"/>
                    </a:ext>
                  </a:extLst>
                </a:gridCol>
                <a:gridCol w="1188778">
                  <a:extLst>
                    <a:ext uri="{9D8B030D-6E8A-4147-A177-3AD203B41FA5}">
                      <a16:colId xmlns:a16="http://schemas.microsoft.com/office/drawing/2014/main" val="3092750356"/>
                    </a:ext>
                  </a:extLst>
                </a:gridCol>
              </a:tblGrid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acc_id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amount_spent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4106843323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0.0000</a:t>
                      </a:r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4168985241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0.0056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509877129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1.4285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660383401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941648388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0D9E9EFB-FB36-4F49-9336-742C66C21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161188"/>
              </p:ext>
            </p:extLst>
          </p:nvPr>
        </p:nvGraphicFramePr>
        <p:xfrm>
          <a:off x="7675604" y="1789056"/>
          <a:ext cx="3532961" cy="189535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46523">
                  <a:extLst>
                    <a:ext uri="{9D8B030D-6E8A-4147-A177-3AD203B41FA5}">
                      <a16:colId xmlns:a16="http://schemas.microsoft.com/office/drawing/2014/main" val="3463648889"/>
                    </a:ext>
                  </a:extLst>
                </a:gridCol>
                <a:gridCol w="962146">
                  <a:extLst>
                    <a:ext uri="{9D8B030D-6E8A-4147-A177-3AD203B41FA5}">
                      <a16:colId xmlns:a16="http://schemas.microsoft.com/office/drawing/2014/main" val="3092750356"/>
                    </a:ext>
                  </a:extLst>
                </a:gridCol>
                <a:gridCol w="962146">
                  <a:extLst>
                    <a:ext uri="{9D8B030D-6E8A-4147-A177-3AD203B41FA5}">
                      <a16:colId xmlns:a16="http://schemas.microsoft.com/office/drawing/2014/main" val="463304751"/>
                    </a:ext>
                  </a:extLst>
                </a:gridCol>
                <a:gridCol w="962146">
                  <a:extLst>
                    <a:ext uri="{9D8B030D-6E8A-4147-A177-3AD203B41FA5}">
                      <a16:colId xmlns:a16="http://schemas.microsoft.com/office/drawing/2014/main" val="1036315643"/>
                    </a:ext>
                  </a:extLst>
                </a:gridCol>
              </a:tblGrid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acc_id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과금 확률</a:t>
                      </a:r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무과금 확률</a:t>
                      </a:r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과금 여부</a:t>
                      </a:r>
                      <a:endParaRPr lang="en-US" altLang="ko-KR" sz="1200"/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4106843323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0.02</a:t>
                      </a:r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0.98</a:t>
                      </a:r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무과금</a:t>
                      </a:r>
                      <a:endParaRPr lang="en-US" altLang="ko-KR" sz="1200"/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4168985241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0.30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0.70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무과금</a:t>
                      </a:r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509877129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0.10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0.90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과금</a:t>
                      </a:r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660383401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/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941648388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5A927CF7-54B2-4817-B360-8944CA310C1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09461" y="4269954"/>
          <a:ext cx="1890795" cy="189535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702017">
                  <a:extLst>
                    <a:ext uri="{9D8B030D-6E8A-4147-A177-3AD203B41FA5}">
                      <a16:colId xmlns:a16="http://schemas.microsoft.com/office/drawing/2014/main" val="3463648889"/>
                    </a:ext>
                  </a:extLst>
                </a:gridCol>
                <a:gridCol w="1188778">
                  <a:extLst>
                    <a:ext uri="{9D8B030D-6E8A-4147-A177-3AD203B41FA5}">
                      <a16:colId xmlns:a16="http://schemas.microsoft.com/office/drawing/2014/main" val="3092750356"/>
                    </a:ext>
                  </a:extLst>
                </a:gridCol>
              </a:tblGrid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acc_id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amount_spent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4106843323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4168985241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sz="1800">
                        <a:solidFill>
                          <a:srgbClr val="C00000"/>
                        </a:solidFill>
                      </a:endParaRPr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509877129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1.4285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660383401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941648388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811B99BB-FF07-4987-8878-75A78E3750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00256" y="4269954"/>
          <a:ext cx="2886438" cy="189535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962146">
                  <a:extLst>
                    <a:ext uri="{9D8B030D-6E8A-4147-A177-3AD203B41FA5}">
                      <a16:colId xmlns:a16="http://schemas.microsoft.com/office/drawing/2014/main" val="3092750356"/>
                    </a:ext>
                  </a:extLst>
                </a:gridCol>
                <a:gridCol w="962146">
                  <a:extLst>
                    <a:ext uri="{9D8B030D-6E8A-4147-A177-3AD203B41FA5}">
                      <a16:colId xmlns:a16="http://schemas.microsoft.com/office/drawing/2014/main" val="463304751"/>
                    </a:ext>
                  </a:extLst>
                </a:gridCol>
                <a:gridCol w="962146">
                  <a:extLst>
                    <a:ext uri="{9D8B030D-6E8A-4147-A177-3AD203B41FA5}">
                      <a16:colId xmlns:a16="http://schemas.microsoft.com/office/drawing/2014/main" val="1036315643"/>
                    </a:ext>
                  </a:extLst>
                </a:gridCol>
              </a:tblGrid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과금 확률</a:t>
                      </a:r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무과금 확률</a:t>
                      </a:r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과금 여부</a:t>
                      </a:r>
                      <a:endParaRPr lang="en-US" altLang="ko-KR" sz="1200"/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4106843323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0.02</a:t>
                      </a:r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0.98</a:t>
                      </a:r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무과금</a:t>
                      </a:r>
                      <a:endParaRPr lang="en-US" altLang="ko-KR" sz="1200"/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4168985241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0.30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0.70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무과금</a:t>
                      </a:r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509877129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0.10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0.90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과금</a:t>
                      </a:r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660383401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/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941648388"/>
                  </a:ext>
                </a:extLst>
              </a:tr>
            </a:tbl>
          </a:graphicData>
        </a:graphic>
      </p:graphicFrame>
      <p:sp>
        <p:nvSpPr>
          <p:cNvPr id="26" name="갈매기형 수장 15">
            <a:extLst>
              <a:ext uri="{FF2B5EF4-FFF2-40B4-BE49-F238E27FC236}">
                <a16:creationId xmlns:a16="http://schemas.microsoft.com/office/drawing/2014/main" id="{DEC40BD8-EBC9-4E44-ABA9-AC2607E1D2A2}"/>
              </a:ext>
            </a:extLst>
          </p:cNvPr>
          <p:cNvSpPr/>
          <p:nvPr/>
        </p:nvSpPr>
        <p:spPr>
          <a:xfrm>
            <a:off x="1635139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16">
            <a:extLst>
              <a:ext uri="{FF2B5EF4-FFF2-40B4-BE49-F238E27FC236}">
                <a16:creationId xmlns:a16="http://schemas.microsoft.com/office/drawing/2014/main" id="{68AA3B52-50B8-48F3-B862-734D8135D500}"/>
              </a:ext>
            </a:extLst>
          </p:cNvPr>
          <p:cNvSpPr/>
          <p:nvPr/>
        </p:nvSpPr>
        <p:spPr>
          <a:xfrm>
            <a:off x="1487488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C5ACCB-3FA1-4312-8D6F-D82B666301F0}"/>
              </a:ext>
            </a:extLst>
          </p:cNvPr>
          <p:cNvSpPr txBox="1"/>
          <p:nvPr/>
        </p:nvSpPr>
        <p:spPr>
          <a:xfrm>
            <a:off x="1847528" y="104344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amount_spent prediction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결과 예시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8E6A3D-5833-4458-B4A8-ED9C39C68D79}"/>
              </a:ext>
            </a:extLst>
          </p:cNvPr>
          <p:cNvSpPr txBox="1"/>
          <p:nvPr/>
        </p:nvSpPr>
        <p:spPr>
          <a:xfrm>
            <a:off x="1183722" y="138484"/>
            <a:ext cx="3760146" cy="31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모델링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– amount_spent prediction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88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83722" y="138484"/>
            <a:ext cx="3760146" cy="31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모델링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–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예측 결과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0831" y="2284277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842867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3FBCB53-ADC3-4DAB-B1FD-8E381841AE6E}"/>
              </a:ext>
            </a:extLst>
          </p:cNvPr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F871E4-23EB-4147-9D74-DC90666D32C5}"/>
              </a:ext>
            </a:extLst>
          </p:cNvPr>
          <p:cNvSpPr txBox="1"/>
          <p:nvPr/>
        </p:nvSpPr>
        <p:spPr>
          <a:xfrm>
            <a:off x="1631504" y="1628800"/>
            <a:ext cx="9515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그러나 모델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3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모델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4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에서 분류한 결과를 그대로 적용하면 오히려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score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가 떨어지는 결과를 보였다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F7E02-DDB8-4E31-B2B5-2A8A52405591}"/>
              </a:ext>
            </a:extLst>
          </p:cNvPr>
          <p:cNvSpPr txBox="1"/>
          <p:nvPr/>
        </p:nvSpPr>
        <p:spPr>
          <a:xfrm>
            <a:off x="1271464" y="227687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Why?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EC0516-1970-4803-8981-EF21D867878D}"/>
              </a:ext>
            </a:extLst>
          </p:cNvPr>
          <p:cNvSpPr txBox="1"/>
          <p:nvPr/>
        </p:nvSpPr>
        <p:spPr>
          <a:xfrm>
            <a:off x="4152468" y="3284984"/>
            <a:ext cx="10224452" cy="121571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유저가 생존할 것이라고 예측시 기대이익이 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이 되어버리는 문제 발생</a:t>
            </a:r>
            <a:endParaRPr lang="en-US" altLang="ko-KR" sz="160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b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확실하게 생존할 유저만 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생존으로 예측해야함</a:t>
            </a:r>
            <a:endParaRPr lang="en-US" altLang="ko-KR" sz="1600"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600" b="1">
                <a:solidFill>
                  <a:srgbClr val="C00000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생존이라고 분류할 확률이 높은 유저만 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생존으로 판단하고 예측값을 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64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로 보냄</a:t>
            </a:r>
            <a:endParaRPr lang="en-US" altLang="ko-KR" sz="1600"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067899-6779-43B9-AD54-8EB7105D6A39}"/>
              </a:ext>
            </a:extLst>
          </p:cNvPr>
          <p:cNvSpPr txBox="1"/>
          <p:nvPr/>
        </p:nvSpPr>
        <p:spPr>
          <a:xfrm>
            <a:off x="4151784" y="4877579"/>
            <a:ext cx="11072814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유저가 과금하지 않을 것이라고 예측시 기대이익이 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이 되어버리는 문제 발생</a:t>
            </a:r>
            <a:endParaRPr lang="en-US" altLang="ko-KR" sz="160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b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확실하게 과금하지 않을 유저만 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무과금으로 예측해야함</a:t>
            </a:r>
            <a:endParaRPr lang="en-US" altLang="ko-KR" sz="1600"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600" b="1">
                <a:solidFill>
                  <a:srgbClr val="C00000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무과금이라고 분류할 확률이 높은 유저만 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예측값을 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0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으로 보냄</a:t>
            </a:r>
            <a:endParaRPr lang="en-US" altLang="ko-KR" sz="1600"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B0D12E-A231-4555-9DB7-537FA5EA2E7B}"/>
              </a:ext>
            </a:extLst>
          </p:cNvPr>
          <p:cNvSpPr/>
          <p:nvPr/>
        </p:nvSpPr>
        <p:spPr>
          <a:xfrm>
            <a:off x="1709836" y="2852936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Score function</a:t>
            </a:r>
            <a:r>
              <a:rPr lang="ko-KR" altLang="en-US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의 특성상</a:t>
            </a:r>
            <a:r>
              <a:rPr lang="en-US" altLang="ko-KR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</a:t>
            </a:r>
            <a:r>
              <a:rPr lang="ko-KR" altLang="en-US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4A6455-755F-4459-85FB-542C9BE76704}"/>
              </a:ext>
            </a:extLst>
          </p:cNvPr>
          <p:cNvSpPr txBox="1"/>
          <p:nvPr/>
        </p:nvSpPr>
        <p:spPr>
          <a:xfrm>
            <a:off x="2146276" y="3779748"/>
            <a:ext cx="158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Survival Time</a:t>
            </a:r>
            <a:endParaRPr lang="ko-KR" altLang="en-US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E8DDC9-A3E4-4965-B348-2AD0B5C641A0}"/>
              </a:ext>
            </a:extLst>
          </p:cNvPr>
          <p:cNvSpPr txBox="1"/>
          <p:nvPr/>
        </p:nvSpPr>
        <p:spPr>
          <a:xfrm>
            <a:off x="2146276" y="5291916"/>
            <a:ext cx="158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Amount Spent</a:t>
            </a:r>
            <a:endParaRPr lang="ko-KR" altLang="en-US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D7CB46-AFBE-479B-B348-731F66DCCE25}"/>
              </a:ext>
            </a:extLst>
          </p:cNvPr>
          <p:cNvCxnSpPr/>
          <p:nvPr/>
        </p:nvCxnSpPr>
        <p:spPr>
          <a:xfrm>
            <a:off x="4223792" y="3429000"/>
            <a:ext cx="0" cy="26642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5FE817B-9651-4ACE-BB0C-E17F51C0444F}"/>
              </a:ext>
            </a:extLst>
          </p:cNvPr>
          <p:cNvCxnSpPr/>
          <p:nvPr/>
        </p:nvCxnSpPr>
        <p:spPr>
          <a:xfrm>
            <a:off x="2063552" y="4725144"/>
            <a:ext cx="94330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갈매기형 수장 15">
            <a:extLst>
              <a:ext uri="{FF2B5EF4-FFF2-40B4-BE49-F238E27FC236}">
                <a16:creationId xmlns:a16="http://schemas.microsoft.com/office/drawing/2014/main" id="{5AB602E7-A8D4-4A81-9301-98C66410530F}"/>
              </a:ext>
            </a:extLst>
          </p:cNvPr>
          <p:cNvSpPr/>
          <p:nvPr/>
        </p:nvSpPr>
        <p:spPr>
          <a:xfrm>
            <a:off x="1635139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갈매기형 수장 16">
            <a:extLst>
              <a:ext uri="{FF2B5EF4-FFF2-40B4-BE49-F238E27FC236}">
                <a16:creationId xmlns:a16="http://schemas.microsoft.com/office/drawing/2014/main" id="{8891CB84-6E1E-48C9-9DAB-8731DD6D397C}"/>
              </a:ext>
            </a:extLst>
          </p:cNvPr>
          <p:cNvSpPr/>
          <p:nvPr/>
        </p:nvSpPr>
        <p:spPr>
          <a:xfrm>
            <a:off x="1487488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79CFAB-6860-4E59-BCC6-6CB608190164}"/>
              </a:ext>
            </a:extLst>
          </p:cNvPr>
          <p:cNvSpPr txBox="1"/>
          <p:nvPr/>
        </p:nvSpPr>
        <p:spPr>
          <a:xfrm>
            <a:off x="1847528" y="104344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예측결과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60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30831" y="2284277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842867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3FBCB53-ADC3-4DAB-B1FD-8E381841AE6E}"/>
              </a:ext>
            </a:extLst>
          </p:cNvPr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F8DBD20-4B2F-49B5-8985-A4ADC5F68EBB}"/>
              </a:ext>
            </a:extLst>
          </p:cNvPr>
          <p:cNvSpPr txBox="1"/>
          <p:nvPr/>
        </p:nvSpPr>
        <p:spPr>
          <a:xfrm>
            <a:off x="1183722" y="138484"/>
            <a:ext cx="3760146" cy="31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모델링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–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예측 결과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C316D9-501B-465E-937A-81DF77EAF805}"/>
              </a:ext>
            </a:extLst>
          </p:cNvPr>
          <p:cNvSpPr txBox="1"/>
          <p:nvPr/>
        </p:nvSpPr>
        <p:spPr>
          <a:xfrm>
            <a:off x="1487488" y="2087270"/>
            <a:ext cx="237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RandomForest</a:t>
            </a:r>
            <a:endParaRPr lang="ko-KR" altLang="en-US" b="1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720B4-7345-4422-B52A-07CE3DE8A283}"/>
              </a:ext>
            </a:extLst>
          </p:cNvPr>
          <p:cNvSpPr txBox="1"/>
          <p:nvPr/>
        </p:nvSpPr>
        <p:spPr>
          <a:xfrm>
            <a:off x="1843890" y="2566065"/>
            <a:ext cx="9721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다양한 모델 중 가장 높은 자체평가점수를 얻은 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RandomForest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를 선택하였다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FBE45F-E27F-4DBE-BAE3-B72A0403BE36}"/>
              </a:ext>
            </a:extLst>
          </p:cNvPr>
          <p:cNvSpPr txBox="1"/>
          <p:nvPr/>
        </p:nvSpPr>
        <p:spPr>
          <a:xfrm>
            <a:off x="1055440" y="4829670"/>
            <a:ext cx="1101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 </a:t>
            </a:r>
            <a:r>
              <a:rPr lang="en-US" altLang="ko-KR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Grid search</a:t>
            </a:r>
            <a:r>
              <a:rPr lang="ko-KR" altLang="en-US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를 통해 </a:t>
            </a:r>
            <a:r>
              <a:rPr lang="en-US" altLang="ko-KR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score</a:t>
            </a:r>
            <a:r>
              <a:rPr lang="ko-KR" altLang="en-US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를 최대로 하는 </a:t>
            </a:r>
            <a:r>
              <a:rPr lang="ko-KR" altLang="en-US">
                <a:solidFill>
                  <a:srgbClr val="C00000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최적의 생존 확률의 </a:t>
            </a:r>
            <a:r>
              <a:rPr lang="en-US" altLang="ko-KR">
                <a:solidFill>
                  <a:srgbClr val="C00000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threshold</a:t>
            </a:r>
            <a:r>
              <a:rPr lang="ko-KR" altLang="en-US">
                <a:solidFill>
                  <a:srgbClr val="C00000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무과금 확률의 </a:t>
            </a:r>
            <a:r>
              <a:rPr lang="en-US" altLang="ko-KR">
                <a:solidFill>
                  <a:srgbClr val="C00000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threshold </a:t>
            </a:r>
            <a:r>
              <a:rPr lang="ko-KR" altLang="en-US">
                <a:solidFill>
                  <a:srgbClr val="C00000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조합</a:t>
            </a:r>
            <a:r>
              <a:rPr lang="ko-KR" altLang="en-US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을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35405D-32FD-4EC9-B33A-5C827AE8AE54}"/>
              </a:ext>
            </a:extLst>
          </p:cNvPr>
          <p:cNvSpPr/>
          <p:nvPr/>
        </p:nvSpPr>
        <p:spPr>
          <a:xfrm>
            <a:off x="1373680" y="4437112"/>
            <a:ext cx="1040275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8E094-70CA-4006-8E6E-0A7A4BE87D93}"/>
              </a:ext>
            </a:extLst>
          </p:cNvPr>
          <p:cNvSpPr txBox="1"/>
          <p:nvPr/>
        </p:nvSpPr>
        <p:spPr>
          <a:xfrm>
            <a:off x="1893817" y="3366488"/>
            <a:ext cx="986509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앞에서 말했듯이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   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확실하게 생존할 유저와 확실하게 돈을 쓰지않을 유저를 분류할 때 확률임곗값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(threshold)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을 높여주어야 한다</a:t>
            </a:r>
            <a:endParaRPr lang="en-US" altLang="ko-KR" sz="160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6" name="갈매기형 수장 15">
            <a:extLst>
              <a:ext uri="{FF2B5EF4-FFF2-40B4-BE49-F238E27FC236}">
                <a16:creationId xmlns:a16="http://schemas.microsoft.com/office/drawing/2014/main" id="{752A0FE5-E744-4543-8958-153C83A84F94}"/>
              </a:ext>
            </a:extLst>
          </p:cNvPr>
          <p:cNvSpPr/>
          <p:nvPr/>
        </p:nvSpPr>
        <p:spPr>
          <a:xfrm>
            <a:off x="1635139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16">
            <a:extLst>
              <a:ext uri="{FF2B5EF4-FFF2-40B4-BE49-F238E27FC236}">
                <a16:creationId xmlns:a16="http://schemas.microsoft.com/office/drawing/2014/main" id="{827BC49A-6143-4586-9DA9-4650970642C9}"/>
              </a:ext>
            </a:extLst>
          </p:cNvPr>
          <p:cNvSpPr/>
          <p:nvPr/>
        </p:nvSpPr>
        <p:spPr>
          <a:xfrm>
            <a:off x="1487488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4C857E-6DC5-4C7B-88EC-C6D5FD553877}"/>
              </a:ext>
            </a:extLst>
          </p:cNvPr>
          <p:cNvSpPr txBox="1"/>
          <p:nvPr/>
        </p:nvSpPr>
        <p:spPr>
          <a:xfrm>
            <a:off x="1847528" y="1043444"/>
            <a:ext cx="816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3 .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이탈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/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잔존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classification &amp;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4 .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과금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/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무과금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77123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83722" y="138484"/>
            <a:ext cx="3760146" cy="31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모델링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– threshold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적용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0831" y="2284277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842867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3FBCB53-ADC3-4DAB-B1FD-8E381841AE6E}"/>
              </a:ext>
            </a:extLst>
          </p:cNvPr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E1846BB-ACF0-43CA-8972-086366BA3C69}"/>
              </a:ext>
            </a:extLst>
          </p:cNvPr>
          <p:cNvSpPr txBox="1"/>
          <p:nvPr/>
        </p:nvSpPr>
        <p:spPr>
          <a:xfrm>
            <a:off x="1055440" y="1186879"/>
            <a:ext cx="1101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>
                <a:solidFill>
                  <a:srgbClr val="C00000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최적의 생존 확률의 </a:t>
            </a:r>
            <a:r>
              <a:rPr lang="en-US" altLang="ko-KR">
                <a:solidFill>
                  <a:srgbClr val="C00000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threshold</a:t>
            </a:r>
            <a:r>
              <a:rPr lang="ko-KR" altLang="en-US">
                <a:solidFill>
                  <a:srgbClr val="C00000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무과금 확률의 </a:t>
            </a:r>
            <a:r>
              <a:rPr lang="en-US" altLang="ko-KR">
                <a:solidFill>
                  <a:srgbClr val="C00000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threshold </a:t>
            </a:r>
            <a:r>
              <a:rPr lang="ko-KR" altLang="en-US">
                <a:solidFill>
                  <a:srgbClr val="C00000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조합</a:t>
            </a:r>
            <a:endParaRPr lang="ko-KR" altLang="en-US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pic>
        <p:nvPicPr>
          <p:cNvPr id="27" name="Picture 6" descr="Grid Search ê²°ê³¼ì Random Search ê²°ê³¼ ë¹êµ ìì&lt;br&gt;&lt;small&gt;\[Bergstra and Bengio(2012)\]&lt;/small&gt;">
            <a:extLst>
              <a:ext uri="{FF2B5EF4-FFF2-40B4-BE49-F238E27FC236}">
                <a16:creationId xmlns:a16="http://schemas.microsoft.com/office/drawing/2014/main" id="{7C7F41E2-B5F9-4A8E-B03D-E72E48385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9"/>
          <a:stretch/>
        </p:blipFill>
        <p:spPr bwMode="auto">
          <a:xfrm>
            <a:off x="1594873" y="1991744"/>
            <a:ext cx="1562631" cy="169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3CF9D54-EF80-4A5B-9833-20C4367322E5}"/>
              </a:ext>
            </a:extLst>
          </p:cNvPr>
          <p:cNvSpPr/>
          <p:nvPr/>
        </p:nvSpPr>
        <p:spPr>
          <a:xfrm>
            <a:off x="3503713" y="2276872"/>
            <a:ext cx="424984" cy="292497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A3850-3699-477B-B3CB-549BF6560D7B}"/>
              </a:ext>
            </a:extLst>
          </p:cNvPr>
          <p:cNvSpPr txBox="1"/>
          <p:nvPr/>
        </p:nvSpPr>
        <p:spPr>
          <a:xfrm>
            <a:off x="4280150" y="2023604"/>
            <a:ext cx="5328592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Best </a:t>
            </a:r>
            <a:r>
              <a:rPr lang="ko-KR" altLang="en-US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생존확률 </a:t>
            </a:r>
            <a:r>
              <a:rPr lang="en-US" altLang="ko-KR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threshold    </a:t>
            </a:r>
            <a:r>
              <a:rPr lang="en-US" altLang="ko-KR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 0.8</a:t>
            </a:r>
            <a:endParaRPr lang="en-US" altLang="ko-KR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Best </a:t>
            </a:r>
            <a:r>
              <a:rPr lang="ko-KR" altLang="en-US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무과금확률 </a:t>
            </a:r>
            <a:r>
              <a:rPr lang="en-US" altLang="ko-KR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threshold </a:t>
            </a:r>
            <a:r>
              <a:rPr lang="en-US" altLang="ko-KR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 0.9</a:t>
            </a:r>
            <a:endParaRPr lang="ko-KR" altLang="en-US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339288-6FCB-42E2-8833-6807AD10C06D}"/>
              </a:ext>
            </a:extLst>
          </p:cNvPr>
          <p:cNvSpPr txBox="1"/>
          <p:nvPr/>
        </p:nvSpPr>
        <p:spPr>
          <a:xfrm>
            <a:off x="4151784" y="1628800"/>
            <a:ext cx="668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예시</a:t>
            </a: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D3034DAC-99EF-428E-BFD4-2F09C93413E2}"/>
              </a:ext>
            </a:extLst>
          </p:cNvPr>
          <p:cNvSpPr/>
          <p:nvPr/>
        </p:nvSpPr>
        <p:spPr>
          <a:xfrm>
            <a:off x="3503713" y="4512683"/>
            <a:ext cx="424984" cy="292497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EDA140A5-90A2-4EEB-9E59-330D4AB2E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557147"/>
              </p:ext>
            </p:extLst>
          </p:nvPr>
        </p:nvGraphicFramePr>
        <p:xfrm>
          <a:off x="6405092" y="3140968"/>
          <a:ext cx="1420581" cy="142400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27435">
                  <a:extLst>
                    <a:ext uri="{9D8B030D-6E8A-4147-A177-3AD203B41FA5}">
                      <a16:colId xmlns:a16="http://schemas.microsoft.com/office/drawing/2014/main" val="3463648889"/>
                    </a:ext>
                  </a:extLst>
                </a:gridCol>
                <a:gridCol w="893146">
                  <a:extLst>
                    <a:ext uri="{9D8B030D-6E8A-4147-A177-3AD203B41FA5}">
                      <a16:colId xmlns:a16="http://schemas.microsoft.com/office/drawing/2014/main" val="3092750356"/>
                    </a:ext>
                  </a:extLst>
                </a:gridCol>
              </a:tblGrid>
              <a:tr h="284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acc_id</a:t>
                      </a:r>
                      <a:endParaRPr lang="ko-KR" altLang="en-US" sz="900"/>
                    </a:p>
                  </a:txBody>
                  <a:tcPr marL="48881" marR="48881" marT="24441" marB="2444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survival_time</a:t>
                      </a:r>
                      <a:endParaRPr lang="ko-KR" altLang="en-US" sz="900"/>
                    </a:p>
                  </a:txBody>
                  <a:tcPr marL="48881" marR="48881" marT="24441" marB="24441" anchor="ctr"/>
                </a:tc>
                <a:extLst>
                  <a:ext uri="{0D108BD9-81ED-4DB2-BD59-A6C34878D82A}">
                    <a16:rowId xmlns:a16="http://schemas.microsoft.com/office/drawing/2014/main" val="4106843323"/>
                  </a:ext>
                </a:extLst>
              </a:tr>
              <a:tr h="284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1</a:t>
                      </a:r>
                      <a:endParaRPr lang="ko-KR" altLang="en-US" sz="900"/>
                    </a:p>
                  </a:txBody>
                  <a:tcPr marL="48881" marR="48881" marT="24441" marB="2444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54.234</a:t>
                      </a:r>
                      <a:endParaRPr lang="ko-KR" altLang="en-US" sz="900"/>
                    </a:p>
                  </a:txBody>
                  <a:tcPr marL="48881" marR="48881" marT="24441" marB="24441" anchor="ctr"/>
                </a:tc>
                <a:extLst>
                  <a:ext uri="{0D108BD9-81ED-4DB2-BD59-A6C34878D82A}">
                    <a16:rowId xmlns:a16="http://schemas.microsoft.com/office/drawing/2014/main" val="4168985241"/>
                  </a:ext>
                </a:extLst>
              </a:tr>
              <a:tr h="284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2</a:t>
                      </a:r>
                      <a:endParaRPr lang="ko-KR" altLang="en-US" sz="900"/>
                    </a:p>
                  </a:txBody>
                  <a:tcPr marL="48881" marR="48881" marT="24441" marB="2444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C00000"/>
                          </a:solidFill>
                        </a:rPr>
                        <a:t>64</a:t>
                      </a:r>
                      <a:endParaRPr lang="ko-KR" altLang="en-US" sz="900">
                        <a:solidFill>
                          <a:srgbClr val="C00000"/>
                        </a:solidFill>
                      </a:endParaRPr>
                    </a:p>
                  </a:txBody>
                  <a:tcPr marL="48881" marR="48881" marT="24441" marB="24441" anchor="ctr"/>
                </a:tc>
                <a:extLst>
                  <a:ext uri="{0D108BD9-81ED-4DB2-BD59-A6C34878D82A}">
                    <a16:rowId xmlns:a16="http://schemas.microsoft.com/office/drawing/2014/main" val="1509877129"/>
                  </a:ext>
                </a:extLst>
              </a:tr>
              <a:tr h="284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3</a:t>
                      </a:r>
                      <a:endParaRPr lang="ko-KR" altLang="en-US" sz="900"/>
                    </a:p>
                  </a:txBody>
                  <a:tcPr marL="48881" marR="48881" marT="24441" marB="2444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20.343</a:t>
                      </a:r>
                      <a:endParaRPr lang="ko-KR" altLang="en-US" sz="900"/>
                    </a:p>
                  </a:txBody>
                  <a:tcPr marL="48881" marR="48881" marT="24441" marB="24441" anchor="ctr"/>
                </a:tc>
                <a:extLst>
                  <a:ext uri="{0D108BD9-81ED-4DB2-BD59-A6C34878D82A}">
                    <a16:rowId xmlns:a16="http://schemas.microsoft.com/office/drawing/2014/main" val="1660383401"/>
                  </a:ext>
                </a:extLst>
              </a:tr>
              <a:tr h="284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…</a:t>
                      </a:r>
                      <a:endParaRPr lang="ko-KR" altLang="en-US" sz="900"/>
                    </a:p>
                  </a:txBody>
                  <a:tcPr marL="48881" marR="48881" marT="24441" marB="2444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…</a:t>
                      </a:r>
                    </a:p>
                  </a:txBody>
                  <a:tcPr marL="48881" marR="48881" marT="24441" marB="24441" anchor="ctr"/>
                </a:tc>
                <a:extLst>
                  <a:ext uri="{0D108BD9-81ED-4DB2-BD59-A6C34878D82A}">
                    <a16:rowId xmlns:a16="http://schemas.microsoft.com/office/drawing/2014/main" val="1941648388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488F1136-BF5D-4136-9E11-EA10214CC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844684"/>
              </p:ext>
            </p:extLst>
          </p:nvPr>
        </p:nvGraphicFramePr>
        <p:xfrm>
          <a:off x="7824192" y="3140968"/>
          <a:ext cx="2457495" cy="142400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9165">
                  <a:extLst>
                    <a:ext uri="{9D8B030D-6E8A-4147-A177-3AD203B41FA5}">
                      <a16:colId xmlns:a16="http://schemas.microsoft.com/office/drawing/2014/main" val="3092750356"/>
                    </a:ext>
                  </a:extLst>
                </a:gridCol>
                <a:gridCol w="819165">
                  <a:extLst>
                    <a:ext uri="{9D8B030D-6E8A-4147-A177-3AD203B41FA5}">
                      <a16:colId xmlns:a16="http://schemas.microsoft.com/office/drawing/2014/main" val="463304751"/>
                    </a:ext>
                  </a:extLst>
                </a:gridCol>
                <a:gridCol w="819165">
                  <a:extLst>
                    <a:ext uri="{9D8B030D-6E8A-4147-A177-3AD203B41FA5}">
                      <a16:colId xmlns:a16="http://schemas.microsoft.com/office/drawing/2014/main" val="1307845348"/>
                    </a:ext>
                  </a:extLst>
                </a:gridCol>
              </a:tblGrid>
              <a:tr h="284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이탈 확률</a:t>
                      </a:r>
                    </a:p>
                  </a:txBody>
                  <a:tcPr marL="48881" marR="48881" marT="24441" marB="2444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생존 확률</a:t>
                      </a:r>
                    </a:p>
                  </a:txBody>
                  <a:tcPr marL="48881" marR="48881" marT="24441" marB="2444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생존 여부</a:t>
                      </a:r>
                    </a:p>
                  </a:txBody>
                  <a:tcPr marL="48881" marR="48881" marT="24441" marB="24441" anchor="ctr"/>
                </a:tc>
                <a:extLst>
                  <a:ext uri="{0D108BD9-81ED-4DB2-BD59-A6C34878D82A}">
                    <a16:rowId xmlns:a16="http://schemas.microsoft.com/office/drawing/2014/main" val="4106843323"/>
                  </a:ext>
                </a:extLst>
              </a:tr>
              <a:tr h="284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0.32</a:t>
                      </a:r>
                    </a:p>
                  </a:txBody>
                  <a:tcPr marL="48881" marR="48881" marT="24441" marB="2444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0.68</a:t>
                      </a:r>
                    </a:p>
                  </a:txBody>
                  <a:tcPr marL="48881" marR="48881" marT="24441" marB="2444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이탈</a:t>
                      </a:r>
                      <a:endParaRPr lang="en-US" altLang="ko-KR" sz="900"/>
                    </a:p>
                  </a:txBody>
                  <a:tcPr marL="48881" marR="48881" marT="24441" marB="24441" anchor="ctr"/>
                </a:tc>
                <a:extLst>
                  <a:ext uri="{0D108BD9-81ED-4DB2-BD59-A6C34878D82A}">
                    <a16:rowId xmlns:a16="http://schemas.microsoft.com/office/drawing/2014/main" val="4168985241"/>
                  </a:ext>
                </a:extLst>
              </a:tr>
              <a:tr h="284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0.03</a:t>
                      </a:r>
                      <a:endParaRPr lang="ko-KR" altLang="en-US" sz="900"/>
                    </a:p>
                  </a:txBody>
                  <a:tcPr marL="48881" marR="48881" marT="24441" marB="2444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0.97</a:t>
                      </a:r>
                      <a:endParaRPr lang="ko-KR" altLang="en-US" sz="900"/>
                    </a:p>
                  </a:txBody>
                  <a:tcPr marL="48881" marR="48881" marT="24441" marB="2444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생존</a:t>
                      </a:r>
                    </a:p>
                  </a:txBody>
                  <a:tcPr marL="48881" marR="48881" marT="24441" marB="24441" anchor="ctr"/>
                </a:tc>
                <a:extLst>
                  <a:ext uri="{0D108BD9-81ED-4DB2-BD59-A6C34878D82A}">
                    <a16:rowId xmlns:a16="http://schemas.microsoft.com/office/drawing/2014/main" val="1509877129"/>
                  </a:ext>
                </a:extLst>
              </a:tr>
              <a:tr h="284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0.90</a:t>
                      </a:r>
                      <a:endParaRPr lang="ko-KR" altLang="en-US" sz="900"/>
                    </a:p>
                  </a:txBody>
                  <a:tcPr marL="48881" marR="48881" marT="24441" marB="2444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0.10</a:t>
                      </a:r>
                      <a:endParaRPr lang="ko-KR" altLang="en-US" sz="900"/>
                    </a:p>
                  </a:txBody>
                  <a:tcPr marL="48881" marR="48881" marT="24441" marB="2444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이탈</a:t>
                      </a:r>
                    </a:p>
                  </a:txBody>
                  <a:tcPr marL="48881" marR="48881" marT="24441" marB="24441" anchor="ctr"/>
                </a:tc>
                <a:extLst>
                  <a:ext uri="{0D108BD9-81ED-4DB2-BD59-A6C34878D82A}">
                    <a16:rowId xmlns:a16="http://schemas.microsoft.com/office/drawing/2014/main" val="1660383401"/>
                  </a:ext>
                </a:extLst>
              </a:tr>
              <a:tr h="284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…</a:t>
                      </a:r>
                    </a:p>
                  </a:txBody>
                  <a:tcPr marL="48881" marR="48881" marT="24441" marB="24441"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/>
                    </a:p>
                  </a:txBody>
                  <a:tcPr marL="48881" marR="48881" marT="24441" marB="24441"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/>
                    </a:p>
                  </a:txBody>
                  <a:tcPr marL="48881" marR="48881" marT="24441" marB="24441" anchor="ctr"/>
                </a:tc>
                <a:extLst>
                  <a:ext uri="{0D108BD9-81ED-4DB2-BD59-A6C34878D82A}">
                    <a16:rowId xmlns:a16="http://schemas.microsoft.com/office/drawing/2014/main" val="1941648388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39146B7C-416B-4BD1-9C98-327FD6C41F55}"/>
              </a:ext>
            </a:extLst>
          </p:cNvPr>
          <p:cNvSpPr/>
          <p:nvPr/>
        </p:nvSpPr>
        <p:spPr>
          <a:xfrm>
            <a:off x="6904480" y="3140969"/>
            <a:ext cx="919712" cy="1424005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999314-7662-425A-B670-A40A865D7ACE}"/>
              </a:ext>
            </a:extLst>
          </p:cNvPr>
          <p:cNvSpPr txBox="1"/>
          <p:nvPr/>
        </p:nvSpPr>
        <p:spPr>
          <a:xfrm>
            <a:off x="4412648" y="3585297"/>
            <a:ext cx="1507750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Survival Time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예측 결과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0BAC890-0BEE-47CE-954A-125131C40DEF}"/>
              </a:ext>
            </a:extLst>
          </p:cNvPr>
          <p:cNvSpPr/>
          <p:nvPr/>
        </p:nvSpPr>
        <p:spPr>
          <a:xfrm>
            <a:off x="6405092" y="3699081"/>
            <a:ext cx="3525357" cy="30777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A6CE2DD-1C72-47AF-B40D-AE8939DB397B}"/>
              </a:ext>
            </a:extLst>
          </p:cNvPr>
          <p:cNvCxnSpPr>
            <a:cxnSpLocks/>
          </p:cNvCxnSpPr>
          <p:nvPr/>
        </p:nvCxnSpPr>
        <p:spPr>
          <a:xfrm flipH="1">
            <a:off x="10056440" y="3861048"/>
            <a:ext cx="28756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45773B7-87B2-461F-B853-D91FB19BFD6D}"/>
              </a:ext>
            </a:extLst>
          </p:cNvPr>
          <p:cNvSpPr txBox="1"/>
          <p:nvPr/>
        </p:nvSpPr>
        <p:spPr>
          <a:xfrm>
            <a:off x="10488022" y="357301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생존확률이 </a:t>
            </a:r>
            <a:endParaRPr lang="en-US" altLang="ko-KR" sz="140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en-US" altLang="ko-KR" sz="14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0.8 </a:t>
            </a:r>
            <a:r>
              <a:rPr lang="ko-KR" altLang="en-US" sz="14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이상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86894F1-F7EC-4EAF-8189-8BF9D3CEC7C1}"/>
              </a:ext>
            </a:extLst>
          </p:cNvPr>
          <p:cNvSpPr/>
          <p:nvPr/>
        </p:nvSpPr>
        <p:spPr>
          <a:xfrm>
            <a:off x="6904480" y="4802047"/>
            <a:ext cx="919712" cy="1424005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2B5C92-6EDC-425F-9483-0FE4E2F62B77}"/>
              </a:ext>
            </a:extLst>
          </p:cNvPr>
          <p:cNvSpPr txBox="1"/>
          <p:nvPr/>
        </p:nvSpPr>
        <p:spPr>
          <a:xfrm>
            <a:off x="4298518" y="4938736"/>
            <a:ext cx="1890795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Amount Spent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예측 결과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E84D16C8-6E41-4538-8A9A-6DE4AAA1E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120056"/>
              </p:ext>
            </p:extLst>
          </p:nvPr>
        </p:nvGraphicFramePr>
        <p:xfrm>
          <a:off x="6384032" y="4797152"/>
          <a:ext cx="1562640" cy="146517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80179">
                  <a:extLst>
                    <a:ext uri="{9D8B030D-6E8A-4147-A177-3AD203B41FA5}">
                      <a16:colId xmlns:a16="http://schemas.microsoft.com/office/drawing/2014/main" val="3463648889"/>
                    </a:ext>
                  </a:extLst>
                </a:gridCol>
                <a:gridCol w="982461">
                  <a:extLst>
                    <a:ext uri="{9D8B030D-6E8A-4147-A177-3AD203B41FA5}">
                      <a16:colId xmlns:a16="http://schemas.microsoft.com/office/drawing/2014/main" val="3092750356"/>
                    </a:ext>
                  </a:extLst>
                </a:gridCol>
              </a:tblGrid>
              <a:tr h="325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acc_id</a:t>
                      </a:r>
                      <a:endParaRPr lang="ko-KR" altLang="en-US" sz="900"/>
                    </a:p>
                  </a:txBody>
                  <a:tcPr marL="53769" marR="53769" marT="24441" marB="2444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amount_spent</a:t>
                      </a:r>
                      <a:endParaRPr lang="ko-KR" altLang="en-US" sz="900"/>
                    </a:p>
                  </a:txBody>
                  <a:tcPr marL="53769" marR="53769" marT="24441" marB="24441" anchor="ctr"/>
                </a:tc>
                <a:extLst>
                  <a:ext uri="{0D108BD9-81ED-4DB2-BD59-A6C34878D82A}">
                    <a16:rowId xmlns:a16="http://schemas.microsoft.com/office/drawing/2014/main" val="4106843323"/>
                  </a:ext>
                </a:extLst>
              </a:tr>
              <a:tr h="284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1</a:t>
                      </a:r>
                      <a:endParaRPr lang="ko-KR" altLang="en-US" sz="900"/>
                    </a:p>
                  </a:txBody>
                  <a:tcPr marL="53769" marR="53769" marT="24441" marB="2444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53769" marR="53769" marT="24441" marB="24441" anchor="ctr"/>
                </a:tc>
                <a:extLst>
                  <a:ext uri="{0D108BD9-81ED-4DB2-BD59-A6C34878D82A}">
                    <a16:rowId xmlns:a16="http://schemas.microsoft.com/office/drawing/2014/main" val="4168985241"/>
                  </a:ext>
                </a:extLst>
              </a:tr>
              <a:tr h="284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2</a:t>
                      </a:r>
                      <a:endParaRPr lang="ko-KR" altLang="en-US" sz="900"/>
                    </a:p>
                  </a:txBody>
                  <a:tcPr marL="53769" marR="53769" marT="24441" marB="2444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0.0056</a:t>
                      </a:r>
                      <a:endParaRPr lang="ko-KR" altLang="en-US" sz="900"/>
                    </a:p>
                  </a:txBody>
                  <a:tcPr marL="53769" marR="53769" marT="24441" marB="24441" anchor="ctr"/>
                </a:tc>
                <a:extLst>
                  <a:ext uri="{0D108BD9-81ED-4DB2-BD59-A6C34878D82A}">
                    <a16:rowId xmlns:a16="http://schemas.microsoft.com/office/drawing/2014/main" val="1509877129"/>
                  </a:ext>
                </a:extLst>
              </a:tr>
              <a:tr h="284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3</a:t>
                      </a:r>
                      <a:endParaRPr lang="ko-KR" altLang="en-US" sz="900"/>
                    </a:p>
                  </a:txBody>
                  <a:tcPr marL="53769" marR="53769" marT="24441" marB="2444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1.4285</a:t>
                      </a:r>
                      <a:endParaRPr lang="ko-KR" altLang="en-US" sz="900"/>
                    </a:p>
                  </a:txBody>
                  <a:tcPr marL="53769" marR="53769" marT="24441" marB="24441" anchor="ctr"/>
                </a:tc>
                <a:extLst>
                  <a:ext uri="{0D108BD9-81ED-4DB2-BD59-A6C34878D82A}">
                    <a16:rowId xmlns:a16="http://schemas.microsoft.com/office/drawing/2014/main" val="1660383401"/>
                  </a:ext>
                </a:extLst>
              </a:tr>
              <a:tr h="284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…</a:t>
                      </a:r>
                      <a:endParaRPr lang="ko-KR" altLang="en-US" sz="900"/>
                    </a:p>
                  </a:txBody>
                  <a:tcPr marL="53769" marR="53769" marT="24441" marB="2444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…</a:t>
                      </a:r>
                    </a:p>
                  </a:txBody>
                  <a:tcPr marL="53769" marR="53769" marT="24441" marB="24441" anchor="ctr"/>
                </a:tc>
                <a:extLst>
                  <a:ext uri="{0D108BD9-81ED-4DB2-BD59-A6C34878D82A}">
                    <a16:rowId xmlns:a16="http://schemas.microsoft.com/office/drawing/2014/main" val="1941648388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57F833BB-A2FF-467C-9BAD-9849E54A6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40309"/>
              </p:ext>
            </p:extLst>
          </p:nvPr>
        </p:nvGraphicFramePr>
        <p:xfrm>
          <a:off x="7896200" y="4797152"/>
          <a:ext cx="2385486" cy="146517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795162">
                  <a:extLst>
                    <a:ext uri="{9D8B030D-6E8A-4147-A177-3AD203B41FA5}">
                      <a16:colId xmlns:a16="http://schemas.microsoft.com/office/drawing/2014/main" val="3092750356"/>
                    </a:ext>
                  </a:extLst>
                </a:gridCol>
                <a:gridCol w="795162">
                  <a:extLst>
                    <a:ext uri="{9D8B030D-6E8A-4147-A177-3AD203B41FA5}">
                      <a16:colId xmlns:a16="http://schemas.microsoft.com/office/drawing/2014/main" val="463304751"/>
                    </a:ext>
                  </a:extLst>
                </a:gridCol>
                <a:gridCol w="795162">
                  <a:extLst>
                    <a:ext uri="{9D8B030D-6E8A-4147-A177-3AD203B41FA5}">
                      <a16:colId xmlns:a16="http://schemas.microsoft.com/office/drawing/2014/main" val="1036315643"/>
                    </a:ext>
                  </a:extLst>
                </a:gridCol>
              </a:tblGrid>
              <a:tr h="3259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과금 확률</a:t>
                      </a:r>
                    </a:p>
                  </a:txBody>
                  <a:tcPr marL="53769" marR="53769" marT="24441" marB="2444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무과금 확률</a:t>
                      </a:r>
                    </a:p>
                  </a:txBody>
                  <a:tcPr marL="53769" marR="53769" marT="24441" marB="2444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과금 여부</a:t>
                      </a:r>
                      <a:endParaRPr lang="en-US" altLang="ko-KR" sz="900"/>
                    </a:p>
                  </a:txBody>
                  <a:tcPr marL="53769" marR="53769" marT="24441" marB="24441" anchor="ctr"/>
                </a:tc>
                <a:extLst>
                  <a:ext uri="{0D108BD9-81ED-4DB2-BD59-A6C34878D82A}">
                    <a16:rowId xmlns:a16="http://schemas.microsoft.com/office/drawing/2014/main" val="4106843323"/>
                  </a:ext>
                </a:extLst>
              </a:tr>
              <a:tr h="284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0.02</a:t>
                      </a:r>
                    </a:p>
                  </a:txBody>
                  <a:tcPr marL="53769" marR="53769" marT="24441" marB="2444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0.98</a:t>
                      </a:r>
                    </a:p>
                  </a:txBody>
                  <a:tcPr marL="53769" marR="53769" marT="24441" marB="2444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무과금</a:t>
                      </a:r>
                      <a:endParaRPr lang="en-US" altLang="ko-KR" sz="900"/>
                    </a:p>
                  </a:txBody>
                  <a:tcPr marL="53769" marR="53769" marT="24441" marB="24441" anchor="ctr"/>
                </a:tc>
                <a:extLst>
                  <a:ext uri="{0D108BD9-81ED-4DB2-BD59-A6C34878D82A}">
                    <a16:rowId xmlns:a16="http://schemas.microsoft.com/office/drawing/2014/main" val="4168985241"/>
                  </a:ext>
                </a:extLst>
              </a:tr>
              <a:tr h="284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0.30</a:t>
                      </a:r>
                      <a:endParaRPr lang="ko-KR" altLang="en-US" sz="900"/>
                    </a:p>
                  </a:txBody>
                  <a:tcPr marL="53769" marR="53769" marT="24441" marB="2444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0.70</a:t>
                      </a:r>
                      <a:endParaRPr lang="ko-KR" altLang="en-US" sz="900"/>
                    </a:p>
                  </a:txBody>
                  <a:tcPr marL="53769" marR="53769" marT="24441" marB="2444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무과금</a:t>
                      </a:r>
                    </a:p>
                  </a:txBody>
                  <a:tcPr marL="53769" marR="53769" marT="24441" marB="24441" anchor="ctr"/>
                </a:tc>
                <a:extLst>
                  <a:ext uri="{0D108BD9-81ED-4DB2-BD59-A6C34878D82A}">
                    <a16:rowId xmlns:a16="http://schemas.microsoft.com/office/drawing/2014/main" val="1509877129"/>
                  </a:ext>
                </a:extLst>
              </a:tr>
              <a:tr h="284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0.10</a:t>
                      </a:r>
                      <a:endParaRPr lang="ko-KR" altLang="en-US" sz="900"/>
                    </a:p>
                  </a:txBody>
                  <a:tcPr marL="53769" marR="53769" marT="24441" marB="2444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0.90</a:t>
                      </a:r>
                      <a:endParaRPr lang="ko-KR" altLang="en-US" sz="900"/>
                    </a:p>
                  </a:txBody>
                  <a:tcPr marL="53769" marR="53769" marT="24441" marB="2444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과금</a:t>
                      </a:r>
                    </a:p>
                  </a:txBody>
                  <a:tcPr marL="53769" marR="53769" marT="24441" marB="24441" anchor="ctr"/>
                </a:tc>
                <a:extLst>
                  <a:ext uri="{0D108BD9-81ED-4DB2-BD59-A6C34878D82A}">
                    <a16:rowId xmlns:a16="http://schemas.microsoft.com/office/drawing/2014/main" val="1660383401"/>
                  </a:ext>
                </a:extLst>
              </a:tr>
              <a:tr h="284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…</a:t>
                      </a:r>
                    </a:p>
                  </a:txBody>
                  <a:tcPr marL="53769" marR="53769" marT="24441" marB="24441"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/>
                    </a:p>
                  </a:txBody>
                  <a:tcPr marL="53769" marR="53769" marT="24441" marB="24441"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/>
                    </a:p>
                  </a:txBody>
                  <a:tcPr marL="53769" marR="53769" marT="24441" marB="24441" anchor="ctr"/>
                </a:tc>
                <a:extLst>
                  <a:ext uri="{0D108BD9-81ED-4DB2-BD59-A6C34878D82A}">
                    <a16:rowId xmlns:a16="http://schemas.microsoft.com/office/drawing/2014/main" val="1941648388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6FCB1369-3F9C-4FE3-A690-49DA14C040EA}"/>
              </a:ext>
            </a:extLst>
          </p:cNvPr>
          <p:cNvSpPr/>
          <p:nvPr/>
        </p:nvSpPr>
        <p:spPr>
          <a:xfrm>
            <a:off x="6405092" y="5123085"/>
            <a:ext cx="3525357" cy="30777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66CD76E-569A-4FD4-89E2-D993F11C220F}"/>
              </a:ext>
            </a:extLst>
          </p:cNvPr>
          <p:cNvCxnSpPr>
            <a:cxnSpLocks/>
          </p:cNvCxnSpPr>
          <p:nvPr/>
        </p:nvCxnSpPr>
        <p:spPr>
          <a:xfrm flipH="1">
            <a:off x="10056440" y="5285052"/>
            <a:ext cx="28756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9C37476-0884-478C-896C-1F7F173693C3}"/>
              </a:ext>
            </a:extLst>
          </p:cNvPr>
          <p:cNvSpPr txBox="1"/>
          <p:nvPr/>
        </p:nvSpPr>
        <p:spPr>
          <a:xfrm>
            <a:off x="10488022" y="499702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무과금확률이 </a:t>
            </a:r>
            <a:endParaRPr lang="en-US" altLang="ko-KR" sz="140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en-US" altLang="ko-KR" sz="14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0.9 </a:t>
            </a:r>
            <a:r>
              <a:rPr lang="ko-KR" altLang="en-US" sz="14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이상</a:t>
            </a:r>
          </a:p>
        </p:txBody>
      </p:sp>
    </p:spTree>
    <p:extLst>
      <p:ext uri="{BB962C8B-B14F-4D97-AF65-F5344CB8AC3E}">
        <p14:creationId xmlns:p14="http://schemas.microsoft.com/office/powerpoint/2010/main" val="191590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83722" y="138484"/>
            <a:ext cx="3760146" cy="31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모델링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– threshold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찾기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0831" y="2284277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842867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3FBCB53-ADC3-4DAB-B1FD-8E381841AE6E}"/>
              </a:ext>
            </a:extLst>
          </p:cNvPr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0D9E92B-046F-4EC5-8D3F-E5BD7F5E8D18}"/>
              </a:ext>
            </a:extLst>
          </p:cNvPr>
          <p:cNvSpPr txBox="1"/>
          <p:nvPr/>
        </p:nvSpPr>
        <p:spPr>
          <a:xfrm>
            <a:off x="1244520" y="1089668"/>
            <a:ext cx="420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즉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acc_id 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기준으로 예측값을 종합해보면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61DC610C-8F41-40E5-82A0-30A2676851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99398" y="2823605"/>
          <a:ext cx="3309168" cy="201069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88890">
                  <a:extLst>
                    <a:ext uri="{9D8B030D-6E8A-4147-A177-3AD203B41FA5}">
                      <a16:colId xmlns:a16="http://schemas.microsoft.com/office/drawing/2014/main" val="2708062448"/>
                    </a:ext>
                  </a:extLst>
                </a:gridCol>
                <a:gridCol w="1260139">
                  <a:extLst>
                    <a:ext uri="{9D8B030D-6E8A-4147-A177-3AD203B41FA5}">
                      <a16:colId xmlns:a16="http://schemas.microsoft.com/office/drawing/2014/main" val="4252850064"/>
                    </a:ext>
                  </a:extLst>
                </a:gridCol>
                <a:gridCol w="1260139">
                  <a:extLst>
                    <a:ext uri="{9D8B030D-6E8A-4147-A177-3AD203B41FA5}">
                      <a16:colId xmlns:a16="http://schemas.microsoft.com/office/drawing/2014/main" val="3630122976"/>
                    </a:ext>
                  </a:extLst>
                </a:gridCol>
              </a:tblGrid>
              <a:tr h="40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acc_id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survival_time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amount_spent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19911"/>
                  </a:ext>
                </a:extLst>
              </a:tr>
              <a:tr h="40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54.234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sz="2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496038"/>
                  </a:ext>
                </a:extLst>
              </a:tr>
              <a:tr h="40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rgbClr val="C00000"/>
                          </a:solidFill>
                        </a:rPr>
                        <a:t>64</a:t>
                      </a:r>
                      <a:endParaRPr lang="ko-KR" altLang="en-US" sz="12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0.0056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61956"/>
                  </a:ext>
                </a:extLst>
              </a:tr>
              <a:tr h="40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20.343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1.4285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808956"/>
                  </a:ext>
                </a:extLst>
              </a:tr>
              <a:tr h="40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09956"/>
                  </a:ext>
                </a:extLst>
              </a:tr>
            </a:tbl>
          </a:graphicData>
        </a:graphic>
      </p:graphicFrame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5BF9559B-2410-46C1-97FC-A364998C9842}"/>
              </a:ext>
            </a:extLst>
          </p:cNvPr>
          <p:cNvSpPr/>
          <p:nvPr/>
        </p:nvSpPr>
        <p:spPr>
          <a:xfrm>
            <a:off x="6744072" y="3524150"/>
            <a:ext cx="781050" cy="6096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1900E89-CA81-4D95-9413-E98A2E54BB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03512" y="1628800"/>
          <a:ext cx="1890795" cy="18953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02017">
                  <a:extLst>
                    <a:ext uri="{9D8B030D-6E8A-4147-A177-3AD203B41FA5}">
                      <a16:colId xmlns:a16="http://schemas.microsoft.com/office/drawing/2014/main" val="3463648889"/>
                    </a:ext>
                  </a:extLst>
                </a:gridCol>
                <a:gridCol w="1188778">
                  <a:extLst>
                    <a:ext uri="{9D8B030D-6E8A-4147-A177-3AD203B41FA5}">
                      <a16:colId xmlns:a16="http://schemas.microsoft.com/office/drawing/2014/main" val="3092750356"/>
                    </a:ext>
                  </a:extLst>
                </a:gridCol>
              </a:tblGrid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acc_id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survival_time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4106843323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54.234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4168985241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63.678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509877129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20.343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660383401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941648388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2865D0B2-2D4A-4CA9-B8EC-A0DF88AB7D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75720" y="1628800"/>
          <a:ext cx="2875902" cy="18953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58634">
                  <a:extLst>
                    <a:ext uri="{9D8B030D-6E8A-4147-A177-3AD203B41FA5}">
                      <a16:colId xmlns:a16="http://schemas.microsoft.com/office/drawing/2014/main" val="3092750356"/>
                    </a:ext>
                  </a:extLst>
                </a:gridCol>
                <a:gridCol w="958634">
                  <a:extLst>
                    <a:ext uri="{9D8B030D-6E8A-4147-A177-3AD203B41FA5}">
                      <a16:colId xmlns:a16="http://schemas.microsoft.com/office/drawing/2014/main" val="463304751"/>
                    </a:ext>
                  </a:extLst>
                </a:gridCol>
                <a:gridCol w="958634">
                  <a:extLst>
                    <a:ext uri="{9D8B030D-6E8A-4147-A177-3AD203B41FA5}">
                      <a16:colId xmlns:a16="http://schemas.microsoft.com/office/drawing/2014/main" val="1307845348"/>
                    </a:ext>
                  </a:extLst>
                </a:gridCol>
              </a:tblGrid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이탈 확률</a:t>
                      </a:r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생존 확률</a:t>
                      </a:r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생존 여부</a:t>
                      </a:r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4106843323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0.32</a:t>
                      </a:r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0.68</a:t>
                      </a:r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이탈</a:t>
                      </a:r>
                      <a:endParaRPr lang="en-US" altLang="ko-KR" sz="1200"/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4168985241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0.03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0.97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생존</a:t>
                      </a:r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509877129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0.90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0.10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이탈</a:t>
                      </a:r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660383401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/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941648388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8A5DA59-D7EE-480B-AE6E-E0CF63251B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03514" y="4253714"/>
          <a:ext cx="1890795" cy="189535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702017">
                  <a:extLst>
                    <a:ext uri="{9D8B030D-6E8A-4147-A177-3AD203B41FA5}">
                      <a16:colId xmlns:a16="http://schemas.microsoft.com/office/drawing/2014/main" val="3463648889"/>
                    </a:ext>
                  </a:extLst>
                </a:gridCol>
                <a:gridCol w="1188778">
                  <a:extLst>
                    <a:ext uri="{9D8B030D-6E8A-4147-A177-3AD203B41FA5}">
                      <a16:colId xmlns:a16="http://schemas.microsoft.com/office/drawing/2014/main" val="3092750356"/>
                    </a:ext>
                  </a:extLst>
                </a:gridCol>
              </a:tblGrid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acc_id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amount_spent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4106843323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0.0000</a:t>
                      </a:r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4168985241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0.0056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509877129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1.4285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660383401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941648388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045E591D-F05F-4757-8622-5C1A23DC73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94307" y="4253714"/>
          <a:ext cx="2886438" cy="189535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962146">
                  <a:extLst>
                    <a:ext uri="{9D8B030D-6E8A-4147-A177-3AD203B41FA5}">
                      <a16:colId xmlns:a16="http://schemas.microsoft.com/office/drawing/2014/main" val="3092750356"/>
                    </a:ext>
                  </a:extLst>
                </a:gridCol>
                <a:gridCol w="962146">
                  <a:extLst>
                    <a:ext uri="{9D8B030D-6E8A-4147-A177-3AD203B41FA5}">
                      <a16:colId xmlns:a16="http://schemas.microsoft.com/office/drawing/2014/main" val="463304751"/>
                    </a:ext>
                  </a:extLst>
                </a:gridCol>
                <a:gridCol w="962146">
                  <a:extLst>
                    <a:ext uri="{9D8B030D-6E8A-4147-A177-3AD203B41FA5}">
                      <a16:colId xmlns:a16="http://schemas.microsoft.com/office/drawing/2014/main" val="1036315643"/>
                    </a:ext>
                  </a:extLst>
                </a:gridCol>
              </a:tblGrid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과금 확률</a:t>
                      </a:r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무과금 확률</a:t>
                      </a:r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과금 여부</a:t>
                      </a:r>
                      <a:endParaRPr lang="en-US" altLang="ko-KR" sz="1200"/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4106843323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0.02</a:t>
                      </a:r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0.98</a:t>
                      </a:r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무과금</a:t>
                      </a:r>
                      <a:endParaRPr lang="en-US" altLang="ko-KR" sz="1200"/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4168985241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0.30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0.70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과금</a:t>
                      </a:r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509877129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0.10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0.90</a:t>
                      </a:r>
                      <a:endParaRPr lang="ko-KR" altLang="en-US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과금</a:t>
                      </a:r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660383401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/>
                    </a:p>
                  </a:txBody>
                  <a:tcPr marL="65061" marR="65061" marT="32530" marB="32530"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/>
                    </a:p>
                  </a:txBody>
                  <a:tcPr marL="65061" marR="65061" marT="32530" marB="32530" anchor="ctr"/>
                </a:tc>
                <a:extLst>
                  <a:ext uri="{0D108BD9-81ED-4DB2-BD59-A6C34878D82A}">
                    <a16:rowId xmlns:a16="http://schemas.microsoft.com/office/drawing/2014/main" val="1941648388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7FDB4484-6D25-442B-B700-1564A19D9446}"/>
              </a:ext>
            </a:extLst>
          </p:cNvPr>
          <p:cNvSpPr/>
          <p:nvPr/>
        </p:nvSpPr>
        <p:spPr>
          <a:xfrm>
            <a:off x="1703512" y="2424221"/>
            <a:ext cx="4720392" cy="3567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ACEE4BF-4D78-42BA-A718-8D06446731CC}"/>
              </a:ext>
            </a:extLst>
          </p:cNvPr>
          <p:cNvSpPr/>
          <p:nvPr/>
        </p:nvSpPr>
        <p:spPr>
          <a:xfrm>
            <a:off x="1731230" y="4636186"/>
            <a:ext cx="4720392" cy="3567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32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83722" y="138484"/>
            <a:ext cx="3760146" cy="31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모델링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– Reflect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on score function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0831" y="2284277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842867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3FBCB53-ADC3-4DAB-B1FD-8E381841AE6E}"/>
              </a:ext>
            </a:extLst>
          </p:cNvPr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B4562C-1217-48DA-9930-B1F2035850A1}"/>
              </a:ext>
            </a:extLst>
          </p:cNvPr>
          <p:cNvSpPr txBox="1"/>
          <p:nvPr/>
        </p:nvSpPr>
        <p:spPr>
          <a:xfrm>
            <a:off x="1276486" y="3951693"/>
            <a:ext cx="1081693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특히 상위 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1~3% 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이내의 결제 금액은 대부분의 결제 금액보다 훨씬 클 뿐만 아니라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변동성도 매우 크다</a:t>
            </a:r>
            <a:endParaRPr lang="en-US" altLang="ko-KR" sz="1600"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따라서 </a:t>
            </a:r>
            <a:r>
              <a:rPr lang="en-US" altLang="ko-KR" sz="1600" dirty="0" err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amount_spent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의 </a:t>
            </a:r>
            <a:r>
              <a:rPr lang="ko-KR" altLang="en-US" sz="1600" err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예측값이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‘</a:t>
            </a:r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몇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이상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(threshold)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몇 이하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(ceiling)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값일 때 몇 배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(scale)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를 </a:t>
            </a:r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곱한다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’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는 </a:t>
            </a:r>
            <a:endParaRPr lang="en-US" altLang="ko-KR" sz="1600"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     adjustment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를 모델링의 마지막 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과정으로 수행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adjustment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에 필요한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3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가지의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parameter 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는</a:t>
            </a:r>
            <a:r>
              <a:rPr lang="en-US" altLang="ko-KR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 Grid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search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를 통해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score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를 최대화하는 </a:t>
            </a:r>
            <a:r>
              <a:rPr lang="ko-KR" altLang="en-US" sz="16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것으로 채택한다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60672-7DC9-4242-8D3E-469DC21590E5}"/>
              </a:ext>
            </a:extLst>
          </p:cNvPr>
          <p:cNvSpPr txBox="1"/>
          <p:nvPr/>
        </p:nvSpPr>
        <p:spPr>
          <a:xfrm>
            <a:off x="1320315" y="2082002"/>
            <a:ext cx="642445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기대 이익</a:t>
            </a:r>
            <a:r>
              <a:rPr lang="en-US" altLang="ko-KR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(Score)</a:t>
            </a:r>
            <a:r>
              <a:rPr lang="ko-KR" altLang="en-US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 최적화의 핵심은</a:t>
            </a:r>
            <a:endParaRPr lang="en-US" altLang="ko-KR"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3E568C-8360-4928-8CF5-C741857AAAC0}"/>
              </a:ext>
            </a:extLst>
          </p:cNvPr>
          <p:cNvSpPr txBox="1"/>
          <p:nvPr/>
        </p:nvSpPr>
        <p:spPr>
          <a:xfrm>
            <a:off x="2207568" y="3058405"/>
            <a:ext cx="8151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‘</a:t>
            </a:r>
            <a:r>
              <a:rPr lang="ko-KR" altLang="en-US" sz="2400" b="1">
                <a:solidFill>
                  <a:srgbClr val="C00000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많은 금액을 결제하는 유저의 결제 금액</a:t>
            </a:r>
            <a:r>
              <a:rPr lang="ko-KR" altLang="en-US" sz="2400" b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을 정확히 예측하는 것</a:t>
            </a:r>
            <a:r>
              <a:rPr lang="en-US" altLang="ko-KR" sz="2400" b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’</a:t>
            </a:r>
            <a:r>
              <a:rPr lang="ko-KR" altLang="en-US" sz="2400" b="1">
                <a:latin typeface="Yoon 윤고딕 520_TT" panose="02090603020101020101" pitchFamily="18" charset="-127"/>
                <a:ea typeface="Yoon 윤고딕 520_TT" panose="02090603020101020101" pitchFamily="18" charset="-127"/>
                <a:sym typeface="Wingdings" panose="05000000000000000000" pitchFamily="2" charset="2"/>
              </a:rPr>
              <a:t> </a:t>
            </a:r>
            <a:endParaRPr lang="en-US" altLang="ko-KR" sz="2400" b="1">
              <a:latin typeface="Yoon 윤고딕 520_TT" panose="02090603020101020101" pitchFamily="18" charset="-127"/>
              <a:ea typeface="Yoon 윤고딕 520_TT" panose="0209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50" name="갈매기형 수장 15">
            <a:extLst>
              <a:ext uri="{FF2B5EF4-FFF2-40B4-BE49-F238E27FC236}">
                <a16:creationId xmlns:a16="http://schemas.microsoft.com/office/drawing/2014/main" id="{2CD3FB05-A431-4E6B-A90C-3A15B562D0D3}"/>
              </a:ext>
            </a:extLst>
          </p:cNvPr>
          <p:cNvSpPr/>
          <p:nvPr/>
        </p:nvSpPr>
        <p:spPr>
          <a:xfrm>
            <a:off x="1635139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갈매기형 수장 16">
            <a:extLst>
              <a:ext uri="{FF2B5EF4-FFF2-40B4-BE49-F238E27FC236}">
                <a16:creationId xmlns:a16="http://schemas.microsoft.com/office/drawing/2014/main" id="{57909F0C-B872-4C9D-9C5F-D03B1B431738}"/>
              </a:ext>
            </a:extLst>
          </p:cNvPr>
          <p:cNvSpPr/>
          <p:nvPr/>
        </p:nvSpPr>
        <p:spPr>
          <a:xfrm>
            <a:off x="1487488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5C52C0-AE01-4857-864E-FB67C8C5102B}"/>
              </a:ext>
            </a:extLst>
          </p:cNvPr>
          <p:cNvSpPr txBox="1"/>
          <p:nvPr/>
        </p:nvSpPr>
        <p:spPr>
          <a:xfrm>
            <a:off x="1847528" y="104344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amount_spent adjusting by score function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8DAC37-CAAC-48B2-8089-82A981D9E7C4}"/>
              </a:ext>
            </a:extLst>
          </p:cNvPr>
          <p:cNvSpPr/>
          <p:nvPr/>
        </p:nvSpPr>
        <p:spPr>
          <a:xfrm>
            <a:off x="4583832" y="4365104"/>
            <a:ext cx="5544616" cy="396857"/>
          </a:xfrm>
          <a:prstGeom prst="rect">
            <a:avLst/>
          </a:prstGeom>
          <a:solidFill>
            <a:srgbClr val="B9CD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57562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83722" y="138484"/>
            <a:ext cx="3760146" cy="31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모델링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– Reflect on score function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0831" y="2284277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842867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3FBCB53-ADC3-4DAB-B1FD-8E381841AE6E}"/>
              </a:ext>
            </a:extLst>
          </p:cNvPr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FD478B0-DFC2-415B-885F-F14ECB832F04}"/>
              </a:ext>
            </a:extLst>
          </p:cNvPr>
          <p:cNvGrpSpPr/>
          <p:nvPr/>
        </p:nvGrpSpPr>
        <p:grpSpPr>
          <a:xfrm>
            <a:off x="2670748" y="2212223"/>
            <a:ext cx="7473979" cy="3240355"/>
            <a:chOff x="3063795" y="2492896"/>
            <a:chExt cx="6351725" cy="27538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994EAAA-C8EE-4350-A989-F008F1CECFC9}"/>
                </a:ext>
              </a:extLst>
            </p:cNvPr>
            <p:cNvSpPr/>
            <p:nvPr/>
          </p:nvSpPr>
          <p:spPr>
            <a:xfrm>
              <a:off x="3063795" y="2492896"/>
              <a:ext cx="6351725" cy="2753800"/>
            </a:xfrm>
            <a:prstGeom prst="rect">
              <a:avLst/>
            </a:prstGeom>
            <a:solidFill>
              <a:srgbClr val="B9CDE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48B140D-F2CE-4400-AC29-AC198FF6C22C}"/>
                </a:ext>
              </a:extLst>
            </p:cNvPr>
            <p:cNvGrpSpPr/>
            <p:nvPr/>
          </p:nvGrpSpPr>
          <p:grpSpPr>
            <a:xfrm>
              <a:off x="3359696" y="2604895"/>
              <a:ext cx="5766955" cy="2552297"/>
              <a:chOff x="3359696" y="2604895"/>
              <a:chExt cx="5766955" cy="2552297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032B480-0392-40CE-9CD1-3FEFA7513BBF}"/>
                  </a:ext>
                </a:extLst>
              </p:cNvPr>
              <p:cNvGrpSpPr/>
              <p:nvPr/>
            </p:nvGrpSpPr>
            <p:grpSpPr>
              <a:xfrm>
                <a:off x="3359696" y="2910562"/>
                <a:ext cx="5766955" cy="1171937"/>
                <a:chOff x="6305709" y="1751521"/>
                <a:chExt cx="5766955" cy="1065397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0EDFFC5F-F018-46FF-8498-E145D930576D}"/>
                    </a:ext>
                  </a:extLst>
                </p:cNvPr>
                <p:cNvGrpSpPr/>
                <p:nvPr/>
              </p:nvGrpSpPr>
              <p:grpSpPr>
                <a:xfrm>
                  <a:off x="6305709" y="1751521"/>
                  <a:ext cx="5766955" cy="188925"/>
                  <a:chOff x="1413665" y="2227095"/>
                  <a:chExt cx="6343650" cy="228600"/>
                </a:xfrm>
              </p:grpSpPr>
              <p:pic>
                <p:nvPicPr>
                  <p:cNvPr id="2" name="그림 1">
                    <a:extLst>
                      <a:ext uri="{FF2B5EF4-FFF2-40B4-BE49-F238E27FC236}">
                        <a16:creationId xmlns:a16="http://schemas.microsoft.com/office/drawing/2014/main" id="{FE83A1E8-BE58-4D4D-B362-20C057AFA5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13665" y="2227095"/>
                    <a:ext cx="6343650" cy="228600"/>
                  </a:xfrm>
                  <a:prstGeom prst="rect">
                    <a:avLst/>
                  </a:prstGeom>
                </p:spPr>
              </p:pic>
              <p:sp>
                <p:nvSpPr>
                  <p:cNvPr id="3" name="직사각형 2">
                    <a:extLst>
                      <a:ext uri="{FF2B5EF4-FFF2-40B4-BE49-F238E27FC236}">
                        <a16:creationId xmlns:a16="http://schemas.microsoft.com/office/drawing/2014/main" id="{17B79E0C-DBF7-4803-BD0A-589C459AD7D4}"/>
                      </a:ext>
                    </a:extLst>
                  </p:cNvPr>
                  <p:cNvSpPr/>
                  <p:nvPr/>
                </p:nvSpPr>
                <p:spPr>
                  <a:xfrm>
                    <a:off x="4439816" y="2249470"/>
                    <a:ext cx="432048" cy="17141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A52AD849-990C-4168-9FDE-7C3280BEAD39}"/>
                      </a:ext>
                    </a:extLst>
                  </p:cNvPr>
                  <p:cNvSpPr/>
                  <p:nvPr/>
                </p:nvSpPr>
                <p:spPr>
                  <a:xfrm>
                    <a:off x="5735960" y="2249470"/>
                    <a:ext cx="243880" cy="17141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E6DDAA4A-16E5-4CF7-9FDE-BC2733FB3D7F}"/>
                      </a:ext>
                    </a:extLst>
                  </p:cNvPr>
                  <p:cNvSpPr/>
                  <p:nvPr/>
                </p:nvSpPr>
                <p:spPr>
                  <a:xfrm>
                    <a:off x="6747046" y="2249470"/>
                    <a:ext cx="357066" cy="17141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cxnSp>
              <p:nvCxnSpPr>
                <p:cNvPr id="14" name="연결선: 꺾임 13">
                  <a:extLst>
                    <a:ext uri="{FF2B5EF4-FFF2-40B4-BE49-F238E27FC236}">
                      <a16:creationId xmlns:a16="http://schemas.microsoft.com/office/drawing/2014/main" id="{0373C4A4-2EAF-49D4-ABA3-BBD1F95BED8F}"/>
                    </a:ext>
                  </a:extLst>
                </p:cNvPr>
                <p:cNvCxnSpPr>
                  <a:cxnSpLocks/>
                  <a:stCxn id="3" idx="2"/>
                </p:cNvCxnSpPr>
                <p:nvPr/>
              </p:nvCxnSpPr>
              <p:spPr>
                <a:xfrm rot="16200000" flipH="1">
                  <a:off x="9737757" y="1427065"/>
                  <a:ext cx="157888" cy="1127118"/>
                </a:xfrm>
                <a:prstGeom prst="bentConnector2">
                  <a:avLst/>
                </a:prstGeom>
                <a:ln w="28575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연결선: 꺾임 17">
                  <a:extLst>
                    <a:ext uri="{FF2B5EF4-FFF2-40B4-BE49-F238E27FC236}">
                      <a16:creationId xmlns:a16="http://schemas.microsoft.com/office/drawing/2014/main" id="{FD2D2FA4-9DFA-4471-8825-8A37E396758F}"/>
                    </a:ext>
                  </a:extLst>
                </p:cNvPr>
                <p:cNvCxnSpPr>
                  <a:cxnSpLocks/>
                  <a:stCxn id="20" idx="2"/>
                </p:cNvCxnSpPr>
                <p:nvPr/>
              </p:nvCxnSpPr>
              <p:spPr>
                <a:xfrm rot="5400000">
                  <a:off x="10746596" y="1499625"/>
                  <a:ext cx="157890" cy="982000"/>
                </a:xfrm>
                <a:prstGeom prst="bentConnector2">
                  <a:avLst/>
                </a:prstGeom>
                <a:ln w="28575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552AEBB5-2CB1-424F-8AF1-312D26D8CB86}"/>
                    </a:ext>
                  </a:extLst>
                </p:cNvPr>
                <p:cNvCxnSpPr>
                  <a:cxnSpLocks/>
                  <a:stCxn id="19" idx="2"/>
                </p:cNvCxnSpPr>
                <p:nvPr/>
              </p:nvCxnSpPr>
              <p:spPr>
                <a:xfrm>
                  <a:off x="10345923" y="1911680"/>
                  <a:ext cx="0" cy="716098"/>
                </a:xfrm>
                <a:prstGeom prst="line">
                  <a:avLst/>
                </a:prstGeom>
                <a:ln w="28575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화살표: 아래쪽 41">
                  <a:extLst>
                    <a:ext uri="{FF2B5EF4-FFF2-40B4-BE49-F238E27FC236}">
                      <a16:creationId xmlns:a16="http://schemas.microsoft.com/office/drawing/2014/main" id="{474463B7-F624-4031-9C3C-29743BF03ED0}"/>
                    </a:ext>
                  </a:extLst>
                </p:cNvPr>
                <p:cNvSpPr/>
                <p:nvPr/>
              </p:nvSpPr>
              <p:spPr>
                <a:xfrm>
                  <a:off x="10334540" y="2377899"/>
                  <a:ext cx="45719" cy="439019"/>
                </a:xfrm>
                <a:prstGeom prst="downArrow">
                  <a:avLst/>
                </a:prstGeom>
                <a:solidFill>
                  <a:srgbClr val="C00000"/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64A8F6B-5E4C-4598-8CF0-04C124CA0E0B}"/>
                    </a:ext>
                  </a:extLst>
                </p:cNvPr>
                <p:cNvSpPr txBox="1"/>
                <p:nvPr/>
              </p:nvSpPr>
              <p:spPr>
                <a:xfrm>
                  <a:off x="9692678" y="2265954"/>
                  <a:ext cx="1306488" cy="27979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</a:rPr>
                    <a:t>Grid Search</a:t>
                  </a:r>
                  <a:endParaRPr lang="ko-KR" alt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2E3FBD8B-6A77-4C08-AA07-3F9BCACC98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6766"/>
              <a:stretch/>
            </p:blipFill>
            <p:spPr>
              <a:xfrm>
                <a:off x="3359696" y="4124510"/>
                <a:ext cx="5766954" cy="1032682"/>
              </a:xfrm>
              <a:prstGeom prst="rect">
                <a:avLst/>
              </a:prstGeom>
            </p:spPr>
          </p:pic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51C9FFAA-34B9-4546-8BBC-8CA0B861AEE9}"/>
                  </a:ext>
                </a:extLst>
              </p:cNvPr>
              <p:cNvSpPr/>
              <p:nvPr/>
            </p:nvSpPr>
            <p:spPr>
              <a:xfrm>
                <a:off x="3382117" y="4988606"/>
                <a:ext cx="3356951" cy="155313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493F93B-A70B-4EA2-BED3-C0A92ADC5A80}"/>
                  </a:ext>
                </a:extLst>
              </p:cNvPr>
              <p:cNvSpPr txBox="1"/>
              <p:nvPr/>
            </p:nvSpPr>
            <p:spPr>
              <a:xfrm>
                <a:off x="5896020" y="2604895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tx2">
                        <a:lumMod val="75000"/>
                      </a:schemeClr>
                    </a:solidFill>
                  </a:rPr>
                  <a:t>‘</a:t>
                </a:r>
                <a:r>
                  <a:rPr lang="ko-KR" altLang="en-US" sz="1400" i="1" dirty="0">
                    <a:solidFill>
                      <a:schemeClr val="tx2">
                        <a:lumMod val="75000"/>
                      </a:schemeClr>
                    </a:solidFill>
                  </a:rPr>
                  <a:t>몇 배</a:t>
                </a:r>
                <a:r>
                  <a:rPr lang="en-US" altLang="ko-KR" sz="1400" i="1" dirty="0">
                    <a:solidFill>
                      <a:schemeClr val="tx2">
                        <a:lumMod val="75000"/>
                      </a:schemeClr>
                    </a:solidFill>
                  </a:rPr>
                  <a:t>’</a:t>
                </a:r>
                <a:endParaRPr lang="ko-KR" altLang="en-US" sz="1400" i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B2002BE-62BD-4787-B366-AFA33E7B9023}"/>
                  </a:ext>
                </a:extLst>
              </p:cNvPr>
              <p:cNvSpPr txBox="1"/>
              <p:nvPr/>
            </p:nvSpPr>
            <p:spPr>
              <a:xfrm>
                <a:off x="6982313" y="2610040"/>
                <a:ext cx="8691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tx2">
                        <a:lumMod val="75000"/>
                      </a:schemeClr>
                    </a:solidFill>
                  </a:rPr>
                  <a:t>‘</a:t>
                </a:r>
                <a:r>
                  <a:rPr lang="ko-KR" altLang="en-US" sz="1400" i="1" dirty="0">
                    <a:solidFill>
                      <a:schemeClr val="tx2">
                        <a:lumMod val="75000"/>
                      </a:schemeClr>
                    </a:solidFill>
                  </a:rPr>
                  <a:t>몇 이상</a:t>
                </a:r>
                <a:r>
                  <a:rPr lang="en-US" altLang="ko-KR" sz="1400" i="1" dirty="0">
                    <a:solidFill>
                      <a:schemeClr val="tx2">
                        <a:lumMod val="75000"/>
                      </a:schemeClr>
                    </a:solidFill>
                  </a:rPr>
                  <a:t>’</a:t>
                </a:r>
                <a:endParaRPr lang="ko-KR" altLang="en-US" sz="1400" i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C9358E-385C-4BEA-AB6F-34AF958A2097}"/>
                  </a:ext>
                </a:extLst>
              </p:cNvPr>
              <p:cNvSpPr txBox="1"/>
              <p:nvPr/>
            </p:nvSpPr>
            <p:spPr>
              <a:xfrm>
                <a:off x="7935952" y="2606617"/>
                <a:ext cx="8691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tx2">
                        <a:lumMod val="75000"/>
                      </a:schemeClr>
                    </a:solidFill>
                  </a:rPr>
                  <a:t>‘</a:t>
                </a:r>
                <a:r>
                  <a:rPr lang="ko-KR" altLang="en-US" sz="1400" i="1" dirty="0">
                    <a:solidFill>
                      <a:schemeClr val="tx2">
                        <a:lumMod val="75000"/>
                      </a:schemeClr>
                    </a:solidFill>
                  </a:rPr>
                  <a:t>몇 이하</a:t>
                </a:r>
                <a:r>
                  <a:rPr lang="en-US" altLang="ko-KR" sz="1400" i="1" dirty="0">
                    <a:solidFill>
                      <a:schemeClr val="tx2">
                        <a:lumMod val="75000"/>
                      </a:schemeClr>
                    </a:solidFill>
                  </a:rPr>
                  <a:t>’</a:t>
                </a:r>
                <a:endParaRPr lang="ko-KR" altLang="en-US" sz="1400" i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E5D77FC-567F-4427-8F54-0ADF1519C0E8}"/>
              </a:ext>
            </a:extLst>
          </p:cNvPr>
          <p:cNvSpPr txBox="1"/>
          <p:nvPr/>
        </p:nvSpPr>
        <p:spPr>
          <a:xfrm>
            <a:off x="5391056" y="5569495"/>
            <a:ext cx="240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&lt; Grid Search </a:t>
            </a:r>
            <a:r>
              <a:rPr lang="ko-KR" altLang="en-US" sz="14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과정 예시 </a:t>
            </a:r>
            <a:r>
              <a:rPr lang="en-US" altLang="ko-KR" sz="140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&gt;</a:t>
            </a:r>
            <a:endParaRPr lang="ko-KR" altLang="en-US" sz="140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50" name="갈매기형 수장 15">
            <a:extLst>
              <a:ext uri="{FF2B5EF4-FFF2-40B4-BE49-F238E27FC236}">
                <a16:creationId xmlns:a16="http://schemas.microsoft.com/office/drawing/2014/main" id="{2CD3FB05-A431-4E6B-A90C-3A15B562D0D3}"/>
              </a:ext>
            </a:extLst>
          </p:cNvPr>
          <p:cNvSpPr/>
          <p:nvPr/>
        </p:nvSpPr>
        <p:spPr>
          <a:xfrm>
            <a:off x="1635139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갈매기형 수장 16">
            <a:extLst>
              <a:ext uri="{FF2B5EF4-FFF2-40B4-BE49-F238E27FC236}">
                <a16:creationId xmlns:a16="http://schemas.microsoft.com/office/drawing/2014/main" id="{57909F0C-B872-4C9D-9C5F-D03B1B431738}"/>
              </a:ext>
            </a:extLst>
          </p:cNvPr>
          <p:cNvSpPr/>
          <p:nvPr/>
        </p:nvSpPr>
        <p:spPr>
          <a:xfrm>
            <a:off x="1487488" y="11247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5C52C0-AE01-4857-864E-FB67C8C5102B}"/>
              </a:ext>
            </a:extLst>
          </p:cNvPr>
          <p:cNvSpPr txBox="1"/>
          <p:nvPr/>
        </p:nvSpPr>
        <p:spPr>
          <a:xfrm>
            <a:off x="1847528" y="104344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amount_spent adjusting by score function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7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1744" y="3019018"/>
            <a:ext cx="44362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05. </a:t>
            </a:r>
            <a:r>
              <a:rPr lang="ko-KR" altLang="en-US" sz="3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사후분석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25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30831" y="2774685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862997" y="310024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776C5E5-7E7A-48D5-B6E1-D112DEC1B9A2}"/>
              </a:ext>
            </a:extLst>
          </p:cNvPr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99456" y="138484"/>
            <a:ext cx="590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사후분석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– 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LIME(Local Interpretable Model-Agnostic Explanation)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6ED70C9-BC33-4FE4-8632-E28508A36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1407317"/>
            <a:ext cx="7690559" cy="432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1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30831" y="2774685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854777" y="310024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776C5E5-7E7A-48D5-B6E1-D112DEC1B9A2}"/>
              </a:ext>
            </a:extLst>
          </p:cNvPr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D7082207-E617-4811-8B92-5794C71E6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3" y="4581128"/>
            <a:ext cx="5729825" cy="15121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C1A70D-6DD8-4910-8EE3-51C439D4963C}"/>
              </a:ext>
            </a:extLst>
          </p:cNvPr>
          <p:cNvSpPr txBox="1"/>
          <p:nvPr/>
        </p:nvSpPr>
        <p:spPr>
          <a:xfrm>
            <a:off x="1385607" y="1365592"/>
            <a:ext cx="977595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LIME </a:t>
            </a:r>
          </a:p>
          <a:p>
            <a:r>
              <a:rPr lang="en-US" altLang="ko-KR" sz="2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	:</a:t>
            </a:r>
            <a:r>
              <a:rPr lang="ko-KR" altLang="en-US" sz="2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어떤 예측 모델이든 그 모델이 왜 그렇게 예측했는지 설명해주는 모델</a:t>
            </a:r>
            <a:endParaRPr lang="en-US" altLang="ko-KR" sz="2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8E6D5A-4568-465B-9E15-49A42A40B801}"/>
              </a:ext>
            </a:extLst>
          </p:cNvPr>
          <p:cNvSpPr/>
          <p:nvPr/>
        </p:nvSpPr>
        <p:spPr>
          <a:xfrm>
            <a:off x="1385607" y="2348597"/>
            <a:ext cx="10670304" cy="3021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endParaRPr lang="en-US" altLang="ko-KR" dirty="0">
              <a:solidFill>
                <a:srgbClr val="11111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>
              <a:spcBef>
                <a:spcPts val="1000"/>
              </a:spcBef>
            </a:pPr>
            <a:r>
              <a:rPr lang="ko-KR" altLang="en-US" sz="1600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관심 변수의 값을 중심으로 임의의 값을 생성한 뒤</a:t>
            </a:r>
            <a:r>
              <a:rPr lang="en-US" altLang="ko-KR" sz="1600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1600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그에 따른 예측 값이 바뀌는 정도를 확인하여</a:t>
            </a:r>
            <a:endParaRPr lang="en-US" altLang="ko-KR" sz="1600" dirty="0">
              <a:solidFill>
                <a:srgbClr val="11111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>
              <a:spcBef>
                <a:spcPts val="1000"/>
              </a:spcBef>
            </a:pPr>
            <a:r>
              <a:rPr lang="ko-KR" altLang="en-US" sz="1600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해당 변수의 중요도를 파악</a:t>
            </a:r>
            <a:endParaRPr lang="en-US" altLang="ko-KR" sz="1600" dirty="0">
              <a:solidFill>
                <a:srgbClr val="11111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>
              <a:spcBef>
                <a:spcPts val="1000"/>
              </a:spcBef>
            </a:pPr>
            <a:endParaRPr lang="en-US" altLang="ko-KR" sz="1600" dirty="0">
              <a:solidFill>
                <a:srgbClr val="11111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>
              <a:spcBef>
                <a:spcPts val="1000"/>
              </a:spcBef>
            </a:pPr>
            <a:r>
              <a:rPr lang="ko-KR" altLang="en-US" sz="1600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라임은 어떤 예측 모델이더라도 적용</a:t>
            </a:r>
            <a:r>
              <a:rPr lang="en-US" altLang="ko-KR" sz="1600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600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가능하기 때문에</a:t>
            </a:r>
            <a:r>
              <a:rPr lang="en-US" altLang="ko-KR" sz="1600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1600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딥러닝</a:t>
            </a:r>
            <a:r>
              <a:rPr lang="en-US" altLang="ko-KR" sz="1600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600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혹은 복잡한 머신 러닝 모델 설명 시 사용 가능</a:t>
            </a:r>
            <a:endParaRPr lang="en-US" altLang="ko-KR" sz="1600" dirty="0">
              <a:solidFill>
                <a:srgbClr val="11111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>
              <a:spcBef>
                <a:spcPts val="1000"/>
              </a:spcBef>
            </a:pPr>
            <a:endParaRPr lang="en-US" altLang="ko-KR" sz="1600" dirty="0">
              <a:solidFill>
                <a:srgbClr val="11111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>
              <a:spcBef>
                <a:spcPts val="1000"/>
              </a:spcBef>
            </a:pPr>
            <a:r>
              <a:rPr lang="ko-KR" altLang="en-US" sz="1600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앞서 사용한 </a:t>
            </a:r>
            <a:r>
              <a:rPr lang="en-US" altLang="ko-KR" sz="1600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4 </a:t>
            </a:r>
            <a:r>
              <a:rPr lang="ko-KR" altLang="en-US" sz="1600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종류의 모델에 </a:t>
            </a:r>
            <a:r>
              <a:rPr lang="en-US" altLang="ko-KR" sz="1600" dirty="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LIME</a:t>
            </a:r>
            <a:r>
              <a:rPr lang="ko-KR" altLang="en-US" sz="1600">
                <a:solidFill>
                  <a:srgbClr val="11111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을 적용</a:t>
            </a:r>
            <a:endParaRPr lang="en-US" altLang="ko-KR" sz="1600" dirty="0">
              <a:solidFill>
                <a:srgbClr val="11111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>
              <a:spcBef>
                <a:spcPts val="1000"/>
              </a:spcBef>
            </a:pPr>
            <a:endParaRPr lang="en-US" altLang="ko-KR" dirty="0">
              <a:solidFill>
                <a:srgbClr val="11111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9456" y="138484"/>
            <a:ext cx="590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사후분석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– 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LIME(Local Interpretable Model-Agnostic Explanation)</a:t>
            </a:r>
          </a:p>
        </p:txBody>
      </p:sp>
    </p:spTree>
    <p:extLst>
      <p:ext uri="{BB962C8B-B14F-4D97-AF65-F5344CB8AC3E}">
        <p14:creationId xmlns:p14="http://schemas.microsoft.com/office/powerpoint/2010/main" val="87903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19983" y="3005599"/>
            <a:ext cx="4436257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02. </a:t>
              </a:r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데이터 이해 </a:t>
              </a:r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&amp; EDA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547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F5D11EA-764B-4FC1-8357-77B4294E993E}"/>
              </a:ext>
            </a:extLst>
          </p:cNvPr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63D4B9-F7DE-4425-99E5-03C5D9DA5AF3}"/>
              </a:ext>
            </a:extLst>
          </p:cNvPr>
          <p:cNvSpPr/>
          <p:nvPr/>
        </p:nvSpPr>
        <p:spPr>
          <a:xfrm>
            <a:off x="130831" y="2780928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DD545EE2-EC28-485C-A64A-22DBA8F2AAA7}"/>
              </a:ext>
            </a:extLst>
          </p:cNvPr>
          <p:cNvSpPr/>
          <p:nvPr/>
        </p:nvSpPr>
        <p:spPr>
          <a:xfrm rot="5400000">
            <a:off x="860451" y="311735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45DE84-E200-4DBE-A730-E1E79E009DED}"/>
              </a:ext>
            </a:extLst>
          </p:cNvPr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2B1640-346C-4839-B85D-BD3381FE4887}"/>
              </a:ext>
            </a:extLst>
          </p:cNvPr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E455F-35A7-43DE-947D-7879FBAECDC1}"/>
              </a:ext>
            </a:extLst>
          </p:cNvPr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E852C1-8B26-447B-B103-31F057E106BB}"/>
              </a:ext>
            </a:extLst>
          </p:cNvPr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34AE4B-8D0D-441E-B76F-BBCD92D049DD}"/>
              </a:ext>
            </a:extLst>
          </p:cNvPr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0A8655-D05D-4A4F-9A3B-B455F80CBA58}"/>
              </a:ext>
            </a:extLst>
          </p:cNvPr>
          <p:cNvSpPr/>
          <p:nvPr/>
        </p:nvSpPr>
        <p:spPr>
          <a:xfrm>
            <a:off x="5256584" y="4630777"/>
            <a:ext cx="6096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/>
              <a:t>('27.00 &lt; </a:t>
            </a:r>
            <a:r>
              <a:rPr lang="ko-KR" altLang="en-US" sz="1500" dirty="0" err="1"/>
              <a:t>num_of_days</a:t>
            </a:r>
            <a:r>
              <a:rPr lang="ko-KR" altLang="en-US" sz="1500" dirty="0"/>
              <a:t> &lt;= 28.00', 0.020877388057330328)</a:t>
            </a:r>
          </a:p>
          <a:p>
            <a:r>
              <a:rPr lang="ko-KR" altLang="en-US" sz="1500" dirty="0"/>
              <a:t>('25.00 &lt; </a:t>
            </a:r>
            <a:r>
              <a:rPr lang="ko-KR" altLang="en-US" sz="1500" dirty="0" err="1"/>
              <a:t>pledge_days</a:t>
            </a:r>
            <a:r>
              <a:rPr lang="ko-KR" altLang="en-US" sz="1500" dirty="0"/>
              <a:t> &lt;= 28.00', 0.017796451557984077)</a:t>
            </a:r>
          </a:p>
          <a:p>
            <a:r>
              <a:rPr lang="ko-KR" altLang="en-US" sz="1500" dirty="0"/>
              <a:t>('</a:t>
            </a:r>
            <a:r>
              <a:rPr lang="ko-KR" altLang="en-US" sz="1500" dirty="0" err="1"/>
              <a:t>sum_of_npckill</a:t>
            </a:r>
            <a:r>
              <a:rPr lang="ko-KR" altLang="en-US" sz="1500" dirty="0"/>
              <a:t> &lt;= 0.98', -0.01758699842664315)</a:t>
            </a:r>
          </a:p>
          <a:p>
            <a:r>
              <a:rPr lang="ko-KR" altLang="en-US" sz="1500" dirty="0"/>
              <a:t>('</a:t>
            </a:r>
            <a:r>
              <a:rPr lang="ko-KR" altLang="en-US" sz="1500" dirty="0" err="1"/>
              <a:t>sum_of_playtime</a:t>
            </a:r>
            <a:r>
              <a:rPr lang="ko-KR" altLang="en-US" sz="1500" dirty="0"/>
              <a:t> &gt; 77.87', 0.0122524491067536)</a:t>
            </a:r>
          </a:p>
          <a:p>
            <a:r>
              <a:rPr lang="ko-KR" altLang="en-US" sz="1500" dirty="0"/>
              <a:t>('</a:t>
            </a:r>
            <a:r>
              <a:rPr lang="ko-KR" altLang="en-US" sz="1500" dirty="0" err="1"/>
              <a:t>level_up_rate</a:t>
            </a:r>
            <a:r>
              <a:rPr lang="ko-KR" altLang="en-US" sz="1500" dirty="0"/>
              <a:t> &lt;= 0.00', 0.01159283103090177)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DF3560AC-82DA-46A7-BCC4-FAE6FE44EE7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32149" y="1904580"/>
          <a:ext cx="2674937" cy="202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비트맵 이미지" r:id="rId4" imgW="2674800" imgH="2026800" progId="Paint.Picture">
                  <p:embed/>
                </p:oleObj>
              </mc:Choice>
              <mc:Fallback>
                <p:oleObj name="비트맵 이미지" r:id="rId4" imgW="2674800" imgH="2026800" progId="Paint.Picture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DF3560AC-82DA-46A7-BCC4-FAE6FE44EE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32149" y="1904580"/>
                        <a:ext cx="2674937" cy="2027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B192430-6464-4981-8C56-7D2F49E25485}"/>
              </a:ext>
            </a:extLst>
          </p:cNvPr>
          <p:cNvSpPr txBox="1"/>
          <p:nvPr/>
        </p:nvSpPr>
        <p:spPr>
          <a:xfrm>
            <a:off x="8304584" y="2301292"/>
            <a:ext cx="252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27&lt;</a:t>
            </a:r>
            <a:r>
              <a:rPr lang="en-US" altLang="ko-KR" dirty="0" err="1"/>
              <a:t>num_of_days</a:t>
            </a:r>
            <a:r>
              <a:rPr lang="en-US" altLang="ko-KR" dirty="0"/>
              <a:t>&lt;=28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4A1C74-C450-4230-9503-21713734D2D7}"/>
              </a:ext>
            </a:extLst>
          </p:cNvPr>
          <p:cNvSpPr txBox="1"/>
          <p:nvPr/>
        </p:nvSpPr>
        <p:spPr>
          <a:xfrm>
            <a:off x="8304584" y="2670624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25&lt;</a:t>
            </a:r>
            <a:r>
              <a:rPr lang="en-US" altLang="ko-KR" dirty="0" err="1"/>
              <a:t>pledge_days</a:t>
            </a:r>
            <a:r>
              <a:rPr lang="en-US" altLang="ko-KR" dirty="0"/>
              <a:t>&lt;=28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731C8-3CA3-471F-A1B9-9C7637693E22}"/>
              </a:ext>
            </a:extLst>
          </p:cNvPr>
          <p:cNvSpPr txBox="1"/>
          <p:nvPr/>
        </p:nvSpPr>
        <p:spPr>
          <a:xfrm>
            <a:off x="8304584" y="3256181"/>
            <a:ext cx="2635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sum_of_playtime</a:t>
            </a:r>
            <a:r>
              <a:rPr lang="en-US" altLang="ko-KR" dirty="0"/>
              <a:t>&gt;77.87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165CEF-28C6-41E2-B7EB-636FC0BABF53}"/>
              </a:ext>
            </a:extLst>
          </p:cNvPr>
          <p:cNvSpPr txBox="1"/>
          <p:nvPr/>
        </p:nvSpPr>
        <p:spPr>
          <a:xfrm>
            <a:off x="8304584" y="3602465"/>
            <a:ext cx="1975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level_up_rate</a:t>
            </a:r>
            <a:r>
              <a:rPr lang="en-US" altLang="ko-KR" dirty="0"/>
              <a:t>&lt;=0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8366F5-314C-477D-B3AC-8A516B9736B8}"/>
              </a:ext>
            </a:extLst>
          </p:cNvPr>
          <p:cNvSpPr txBox="1"/>
          <p:nvPr/>
        </p:nvSpPr>
        <p:spPr>
          <a:xfrm>
            <a:off x="5347452" y="2969959"/>
            <a:ext cx="244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sum_of_npckill</a:t>
            </a:r>
            <a:r>
              <a:rPr lang="en-US" altLang="ko-KR" dirty="0"/>
              <a:t>&lt;=0.98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571961-4F07-4124-9A85-7F3358BFB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5625" y="2089599"/>
            <a:ext cx="3028950" cy="1162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663144-DAB7-41AF-A155-598088AFE0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2800" y="3501755"/>
            <a:ext cx="2514600" cy="23622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99456" y="138484"/>
            <a:ext cx="590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사후분석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– 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LIME(Local Interpretable Model-Agnostic Explanation)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C1A70D-6DD8-4910-8EE3-51C439D4963C}"/>
              </a:ext>
            </a:extLst>
          </p:cNvPr>
          <p:cNvSpPr txBox="1"/>
          <p:nvPr/>
        </p:nvSpPr>
        <p:spPr>
          <a:xfrm>
            <a:off x="1199456" y="1031818"/>
            <a:ext cx="9775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-&gt; </a:t>
            </a:r>
            <a:r>
              <a:rPr lang="ko-KR" altLang="en-US" sz="20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실제 </a:t>
            </a:r>
            <a:r>
              <a:rPr lang="en-US" altLang="ko-KR" sz="2000" i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survival_yn</a:t>
            </a:r>
            <a:r>
              <a:rPr lang="en-US" altLang="ko-KR" sz="20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=</a:t>
            </a:r>
            <a:r>
              <a:rPr lang="ko-KR" altLang="en-US" sz="20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20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1 </a:t>
            </a:r>
            <a:r>
              <a:rPr lang="ko-KR" altLang="en-US" sz="20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인 </a:t>
            </a:r>
            <a:r>
              <a:rPr lang="en-US" altLang="ko-KR" sz="20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observation</a:t>
            </a:r>
            <a:r>
              <a:rPr lang="ko-KR" altLang="en-US" sz="20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을 </a:t>
            </a:r>
            <a:r>
              <a:rPr lang="en-US" altLang="ko-KR" sz="20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1</a:t>
            </a:r>
            <a:r>
              <a:rPr lang="ko-KR" altLang="en-US" sz="20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로 예측한 경우</a:t>
            </a:r>
            <a:endParaRPr lang="en-US" altLang="ko-KR" sz="2000" i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0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F5D11EA-764B-4FC1-8357-77B4294E993E}"/>
              </a:ext>
            </a:extLst>
          </p:cNvPr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63D4B9-F7DE-4425-99E5-03C5D9DA5AF3}"/>
              </a:ext>
            </a:extLst>
          </p:cNvPr>
          <p:cNvSpPr/>
          <p:nvPr/>
        </p:nvSpPr>
        <p:spPr>
          <a:xfrm>
            <a:off x="130831" y="2780928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DD545EE2-EC28-485C-A64A-22DBA8F2AAA7}"/>
              </a:ext>
            </a:extLst>
          </p:cNvPr>
          <p:cNvSpPr/>
          <p:nvPr/>
        </p:nvSpPr>
        <p:spPr>
          <a:xfrm rot="5400000">
            <a:off x="854777" y="311085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45DE84-E200-4DBE-A730-E1E79E009DED}"/>
              </a:ext>
            </a:extLst>
          </p:cNvPr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2B1640-346C-4839-B85D-BD3381FE4887}"/>
              </a:ext>
            </a:extLst>
          </p:cNvPr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E455F-35A7-43DE-947D-7879FBAECDC1}"/>
              </a:ext>
            </a:extLst>
          </p:cNvPr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E852C1-8B26-447B-B103-31F057E106BB}"/>
              </a:ext>
            </a:extLst>
          </p:cNvPr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34AE4B-8D0D-441E-B76F-BBCD92D049DD}"/>
              </a:ext>
            </a:extLst>
          </p:cNvPr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C1A70D-6DD8-4910-8EE3-51C439D4963C}"/>
              </a:ext>
            </a:extLst>
          </p:cNvPr>
          <p:cNvSpPr txBox="1"/>
          <p:nvPr/>
        </p:nvSpPr>
        <p:spPr>
          <a:xfrm>
            <a:off x="1199456" y="1031818"/>
            <a:ext cx="9775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-&gt; </a:t>
            </a:r>
            <a:r>
              <a:rPr lang="ko-KR" altLang="en-US" sz="20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실제 </a:t>
            </a:r>
            <a:r>
              <a:rPr lang="en-US" altLang="ko-KR" sz="2000" i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survival_yn</a:t>
            </a:r>
            <a:r>
              <a:rPr lang="en-US" altLang="ko-KR" sz="20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=</a:t>
            </a:r>
            <a:r>
              <a:rPr lang="ko-KR" altLang="en-US" sz="20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20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1 </a:t>
            </a:r>
            <a:r>
              <a:rPr lang="ko-KR" altLang="en-US" sz="20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인 </a:t>
            </a:r>
            <a:r>
              <a:rPr lang="en-US" altLang="ko-KR" sz="20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observation</a:t>
            </a:r>
            <a:r>
              <a:rPr lang="ko-KR" altLang="en-US" sz="20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을 </a:t>
            </a:r>
            <a:r>
              <a:rPr lang="en-US" altLang="ko-KR" sz="20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1</a:t>
            </a:r>
            <a:r>
              <a:rPr lang="ko-KR" altLang="en-US" sz="20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로 예측한 경우</a:t>
            </a:r>
            <a:endParaRPr lang="en-US" altLang="ko-KR" sz="2000" i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0A8655-D05D-4A4F-9A3B-B455F80CBA58}"/>
              </a:ext>
            </a:extLst>
          </p:cNvPr>
          <p:cNvSpPr/>
          <p:nvPr/>
        </p:nvSpPr>
        <p:spPr>
          <a:xfrm>
            <a:off x="5256584" y="4630777"/>
            <a:ext cx="6096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/>
              <a:t>('27.00 &lt; </a:t>
            </a:r>
            <a:r>
              <a:rPr lang="ko-KR" altLang="en-US" sz="1500" dirty="0" err="1"/>
              <a:t>num_of_days</a:t>
            </a:r>
            <a:r>
              <a:rPr lang="ko-KR" altLang="en-US" sz="1500" dirty="0"/>
              <a:t> &lt;= 28.00', 0.020877388057330328)</a:t>
            </a:r>
          </a:p>
          <a:p>
            <a:r>
              <a:rPr lang="ko-KR" altLang="en-US" sz="1500" dirty="0"/>
              <a:t>('25.00 &lt; </a:t>
            </a:r>
            <a:r>
              <a:rPr lang="ko-KR" altLang="en-US" sz="1500" dirty="0" err="1"/>
              <a:t>pledge_days</a:t>
            </a:r>
            <a:r>
              <a:rPr lang="ko-KR" altLang="en-US" sz="1500" dirty="0"/>
              <a:t> &lt;= 28.00', 0.017796451557984077)</a:t>
            </a:r>
          </a:p>
          <a:p>
            <a:r>
              <a:rPr lang="ko-KR" altLang="en-US" sz="1500" dirty="0"/>
              <a:t>('</a:t>
            </a:r>
            <a:r>
              <a:rPr lang="ko-KR" altLang="en-US" sz="1500" dirty="0" err="1"/>
              <a:t>sum_of_npckill</a:t>
            </a:r>
            <a:r>
              <a:rPr lang="ko-KR" altLang="en-US" sz="1500" dirty="0"/>
              <a:t> &lt;= 0.98', -0.01758699842664315)</a:t>
            </a:r>
          </a:p>
          <a:p>
            <a:r>
              <a:rPr lang="ko-KR" altLang="en-US" sz="1500" dirty="0"/>
              <a:t>('</a:t>
            </a:r>
            <a:r>
              <a:rPr lang="ko-KR" altLang="en-US" sz="1500" dirty="0" err="1"/>
              <a:t>sum_of_playtime</a:t>
            </a:r>
            <a:r>
              <a:rPr lang="ko-KR" altLang="en-US" sz="1500" dirty="0"/>
              <a:t> &gt; 77.87', 0.0122524491067536)</a:t>
            </a:r>
          </a:p>
          <a:p>
            <a:r>
              <a:rPr lang="ko-KR" altLang="en-US" sz="1500" dirty="0"/>
              <a:t>('</a:t>
            </a:r>
            <a:r>
              <a:rPr lang="ko-KR" altLang="en-US" sz="1500" dirty="0" err="1"/>
              <a:t>level_up_rate</a:t>
            </a:r>
            <a:r>
              <a:rPr lang="ko-KR" altLang="en-US" sz="1500" dirty="0"/>
              <a:t> &lt;= 0.00', 0.01159283103090177)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DF3560AC-82DA-46A7-BCC4-FAE6FE44EE7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32149" y="1904580"/>
          <a:ext cx="2674937" cy="202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비트맵 이미지" r:id="rId4" imgW="2674800" imgH="2026800" progId="Paint.Picture">
                  <p:embed/>
                </p:oleObj>
              </mc:Choice>
              <mc:Fallback>
                <p:oleObj name="비트맵 이미지" r:id="rId4" imgW="2674800" imgH="2026800" progId="Paint.Picture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DF3560AC-82DA-46A7-BCC4-FAE6FE44EE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32149" y="1904580"/>
                        <a:ext cx="2674937" cy="2027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B192430-6464-4981-8C56-7D2F49E25485}"/>
              </a:ext>
            </a:extLst>
          </p:cNvPr>
          <p:cNvSpPr txBox="1"/>
          <p:nvPr/>
        </p:nvSpPr>
        <p:spPr>
          <a:xfrm>
            <a:off x="8304584" y="2301292"/>
            <a:ext cx="252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27&lt;</a:t>
            </a:r>
            <a:r>
              <a:rPr lang="en-US" altLang="ko-KR" dirty="0" err="1"/>
              <a:t>num_of_days</a:t>
            </a:r>
            <a:r>
              <a:rPr lang="en-US" altLang="ko-KR" dirty="0"/>
              <a:t>&lt;=28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4A1C74-C450-4230-9503-21713734D2D7}"/>
              </a:ext>
            </a:extLst>
          </p:cNvPr>
          <p:cNvSpPr txBox="1"/>
          <p:nvPr/>
        </p:nvSpPr>
        <p:spPr>
          <a:xfrm>
            <a:off x="8304584" y="2670624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25&lt;</a:t>
            </a:r>
            <a:r>
              <a:rPr lang="en-US" altLang="ko-KR" dirty="0" err="1"/>
              <a:t>pledge_days</a:t>
            </a:r>
            <a:r>
              <a:rPr lang="en-US" altLang="ko-KR" dirty="0"/>
              <a:t>&lt;=28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731C8-3CA3-471F-A1B9-9C7637693E22}"/>
              </a:ext>
            </a:extLst>
          </p:cNvPr>
          <p:cNvSpPr txBox="1"/>
          <p:nvPr/>
        </p:nvSpPr>
        <p:spPr>
          <a:xfrm>
            <a:off x="8304584" y="3256181"/>
            <a:ext cx="2635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sum_of_playtime</a:t>
            </a:r>
            <a:r>
              <a:rPr lang="en-US" altLang="ko-KR" dirty="0"/>
              <a:t>&gt;77.87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165CEF-28C6-41E2-B7EB-636FC0BABF53}"/>
              </a:ext>
            </a:extLst>
          </p:cNvPr>
          <p:cNvSpPr txBox="1"/>
          <p:nvPr/>
        </p:nvSpPr>
        <p:spPr>
          <a:xfrm>
            <a:off x="8304584" y="3602465"/>
            <a:ext cx="1975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level_up_rate</a:t>
            </a:r>
            <a:r>
              <a:rPr lang="en-US" altLang="ko-KR" dirty="0"/>
              <a:t>&lt;=0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8366F5-314C-477D-B3AC-8A516B9736B8}"/>
              </a:ext>
            </a:extLst>
          </p:cNvPr>
          <p:cNvSpPr txBox="1"/>
          <p:nvPr/>
        </p:nvSpPr>
        <p:spPr>
          <a:xfrm>
            <a:off x="5347452" y="2969959"/>
            <a:ext cx="244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sum_of_npckill</a:t>
            </a:r>
            <a:r>
              <a:rPr lang="en-US" altLang="ko-KR" dirty="0"/>
              <a:t>&lt;=0.98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571961-4F07-4124-9A85-7F3358BFB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5625" y="2089599"/>
            <a:ext cx="3028950" cy="1162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663144-DAB7-41AF-A155-598088AFE0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2800" y="3501755"/>
            <a:ext cx="2514600" cy="23622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BD9D06-5CA4-4D2B-A6E3-0697159CE7A4}"/>
              </a:ext>
            </a:extLst>
          </p:cNvPr>
          <p:cNvSpPr/>
          <p:nvPr/>
        </p:nvSpPr>
        <p:spPr>
          <a:xfrm>
            <a:off x="2264666" y="4321666"/>
            <a:ext cx="2332226" cy="36825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C07C0E-74B3-4549-B915-6AC60BFD09BC}"/>
              </a:ext>
            </a:extLst>
          </p:cNvPr>
          <p:cNvSpPr/>
          <p:nvPr/>
        </p:nvSpPr>
        <p:spPr>
          <a:xfrm>
            <a:off x="5347452" y="4869160"/>
            <a:ext cx="5085422" cy="25621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3AE2646-1190-499B-9561-87664096ABC6}"/>
              </a:ext>
            </a:extLst>
          </p:cNvPr>
          <p:cNvSpPr/>
          <p:nvPr/>
        </p:nvSpPr>
        <p:spPr>
          <a:xfrm>
            <a:off x="8359511" y="2708920"/>
            <a:ext cx="2417009" cy="35224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99456" y="138484"/>
            <a:ext cx="590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사후분석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– 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LIME(Local Interpretable Model-Agnostic Explanation)</a:t>
            </a:r>
          </a:p>
        </p:txBody>
      </p:sp>
    </p:spTree>
    <p:extLst>
      <p:ext uri="{BB962C8B-B14F-4D97-AF65-F5344CB8AC3E}">
        <p14:creationId xmlns:p14="http://schemas.microsoft.com/office/powerpoint/2010/main" val="285842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F5D11EA-764B-4FC1-8357-77B4294E993E}"/>
              </a:ext>
            </a:extLst>
          </p:cNvPr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63D4B9-F7DE-4425-99E5-03C5D9DA5AF3}"/>
              </a:ext>
            </a:extLst>
          </p:cNvPr>
          <p:cNvSpPr/>
          <p:nvPr/>
        </p:nvSpPr>
        <p:spPr>
          <a:xfrm>
            <a:off x="130831" y="2780928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DD545EE2-EC28-485C-A64A-22DBA8F2AAA7}"/>
              </a:ext>
            </a:extLst>
          </p:cNvPr>
          <p:cNvSpPr/>
          <p:nvPr/>
        </p:nvSpPr>
        <p:spPr>
          <a:xfrm rot="5400000">
            <a:off x="862997" y="312370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45DE84-E200-4DBE-A730-E1E79E009DED}"/>
              </a:ext>
            </a:extLst>
          </p:cNvPr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2B1640-346C-4839-B85D-BD3381FE4887}"/>
              </a:ext>
            </a:extLst>
          </p:cNvPr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E455F-35A7-43DE-947D-7879FBAECDC1}"/>
              </a:ext>
            </a:extLst>
          </p:cNvPr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E852C1-8B26-447B-B103-31F057E106BB}"/>
              </a:ext>
            </a:extLst>
          </p:cNvPr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34AE4B-8D0D-441E-B76F-BBCD92D049DD}"/>
              </a:ext>
            </a:extLst>
          </p:cNvPr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BACAB0-A953-41FC-B0D7-03E0C7351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959" y="1988840"/>
            <a:ext cx="6190082" cy="42607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E9D26F-56D7-4ECD-B5C4-451A296FFE8C}"/>
              </a:ext>
            </a:extLst>
          </p:cNvPr>
          <p:cNvSpPr txBox="1"/>
          <p:nvPr/>
        </p:nvSpPr>
        <p:spPr>
          <a:xfrm>
            <a:off x="1582849" y="1286907"/>
            <a:ext cx="9775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혈맹 활동에 얼마나 참여하는가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99456" y="138484"/>
            <a:ext cx="590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사후분석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– 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LIME(Local Interpretable Model-Agnostic Explanation)</a:t>
            </a:r>
          </a:p>
        </p:txBody>
      </p:sp>
    </p:spTree>
    <p:extLst>
      <p:ext uri="{BB962C8B-B14F-4D97-AF65-F5344CB8AC3E}">
        <p14:creationId xmlns:p14="http://schemas.microsoft.com/office/powerpoint/2010/main" val="368031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F5D11EA-764B-4FC1-8357-77B4294E993E}"/>
              </a:ext>
            </a:extLst>
          </p:cNvPr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63D4B9-F7DE-4425-99E5-03C5D9DA5AF3}"/>
              </a:ext>
            </a:extLst>
          </p:cNvPr>
          <p:cNvSpPr/>
          <p:nvPr/>
        </p:nvSpPr>
        <p:spPr>
          <a:xfrm>
            <a:off x="130831" y="2780928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DD545EE2-EC28-485C-A64A-22DBA8F2AAA7}"/>
              </a:ext>
            </a:extLst>
          </p:cNvPr>
          <p:cNvSpPr/>
          <p:nvPr/>
        </p:nvSpPr>
        <p:spPr>
          <a:xfrm rot="5400000">
            <a:off x="862997" y="311100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45DE84-E200-4DBE-A730-E1E79E009DED}"/>
              </a:ext>
            </a:extLst>
          </p:cNvPr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2B1640-346C-4839-B85D-BD3381FE4887}"/>
              </a:ext>
            </a:extLst>
          </p:cNvPr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E455F-35A7-43DE-947D-7879FBAECDC1}"/>
              </a:ext>
            </a:extLst>
          </p:cNvPr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E852C1-8B26-447B-B103-31F057E106BB}"/>
              </a:ext>
            </a:extLst>
          </p:cNvPr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34AE4B-8D0D-441E-B76F-BBCD92D049DD}"/>
              </a:ext>
            </a:extLst>
          </p:cNvPr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B9E6D0-85DA-4441-AB05-2C9C698FFFCB}"/>
              </a:ext>
            </a:extLst>
          </p:cNvPr>
          <p:cNvSpPr txBox="1"/>
          <p:nvPr/>
        </p:nvSpPr>
        <p:spPr>
          <a:xfrm>
            <a:off x="1582849" y="1340768"/>
            <a:ext cx="9775951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혈맹 활동</a:t>
            </a:r>
            <a:endParaRPr lang="en-US" altLang="ko-KR" sz="2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endParaRPr lang="en-US" altLang="ko-KR" sz="2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endParaRPr lang="en-US" altLang="ko-KR" sz="2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기간 내에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pledge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활동일이 많을수록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survival_time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증가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→ 혈맹 활동 지원을 통한 추가 생존 기간 증가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endParaRPr lang="en-US" altLang="ko-KR" sz="2300" i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en-US" altLang="ko-KR" sz="23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		“</a:t>
            </a:r>
            <a:r>
              <a:rPr lang="ko-KR" altLang="en-US" sz="23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게임 내 사회활동이 지속적인 플레이의 원동력</a:t>
            </a:r>
            <a:r>
              <a:rPr lang="en-US" altLang="ko-KR" sz="23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”</a:t>
            </a:r>
          </a:p>
          <a:p>
            <a:endParaRPr lang="en-US" altLang="ko-KR" sz="2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9456" y="138484"/>
            <a:ext cx="590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사후분석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– 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LIME(Local Interpretable Model-Agnostic Explanation)</a:t>
            </a:r>
          </a:p>
        </p:txBody>
      </p:sp>
    </p:spTree>
    <p:extLst>
      <p:ext uri="{BB962C8B-B14F-4D97-AF65-F5344CB8AC3E}">
        <p14:creationId xmlns:p14="http://schemas.microsoft.com/office/powerpoint/2010/main" val="300268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54B0FD73-EBA5-4E63-A2D9-F31415D47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39" y="1983231"/>
            <a:ext cx="2501430" cy="2260707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F5D11EA-764B-4FC1-8357-77B4294E993E}"/>
              </a:ext>
            </a:extLst>
          </p:cNvPr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63D4B9-F7DE-4425-99E5-03C5D9DA5AF3}"/>
              </a:ext>
            </a:extLst>
          </p:cNvPr>
          <p:cNvSpPr/>
          <p:nvPr/>
        </p:nvSpPr>
        <p:spPr>
          <a:xfrm>
            <a:off x="130831" y="2780928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DD545EE2-EC28-485C-A64A-22DBA8F2AAA7}"/>
              </a:ext>
            </a:extLst>
          </p:cNvPr>
          <p:cNvSpPr/>
          <p:nvPr/>
        </p:nvSpPr>
        <p:spPr>
          <a:xfrm rot="5400000">
            <a:off x="862997" y="311391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45DE84-E200-4DBE-A730-E1E79E009DED}"/>
              </a:ext>
            </a:extLst>
          </p:cNvPr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2B1640-346C-4839-B85D-BD3381FE4887}"/>
              </a:ext>
            </a:extLst>
          </p:cNvPr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E455F-35A7-43DE-947D-7879FBAECDC1}"/>
              </a:ext>
            </a:extLst>
          </p:cNvPr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E852C1-8B26-447B-B103-31F057E106BB}"/>
              </a:ext>
            </a:extLst>
          </p:cNvPr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34AE4B-8D0D-441E-B76F-BBCD92D049DD}"/>
              </a:ext>
            </a:extLst>
          </p:cNvPr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0A8655-D05D-4A4F-9A3B-B455F80CBA58}"/>
              </a:ext>
            </a:extLst>
          </p:cNvPr>
          <p:cNvSpPr/>
          <p:nvPr/>
        </p:nvSpPr>
        <p:spPr>
          <a:xfrm>
            <a:off x="5299842" y="4558769"/>
            <a:ext cx="6096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('</a:t>
            </a:r>
            <a:r>
              <a:rPr lang="en-US" altLang="ko-KR" sz="1500" dirty="0" err="1"/>
              <a:t>pay_day_cnt</a:t>
            </a:r>
            <a:r>
              <a:rPr lang="en-US" altLang="ko-KR" sz="1500" dirty="0"/>
              <a:t> &lt;= 0.00', -0.07904589126085286)</a:t>
            </a:r>
          </a:p>
          <a:p>
            <a:r>
              <a:rPr lang="en-US" altLang="ko-KR" sz="1500" dirty="0"/>
              <a:t>('</a:t>
            </a:r>
            <a:r>
              <a:rPr lang="en-US" altLang="ko-KR" sz="1500" dirty="0" err="1"/>
              <a:t>sum_amount_spent</a:t>
            </a:r>
            <a:r>
              <a:rPr lang="en-US" altLang="ko-KR" sz="1500" dirty="0"/>
              <a:t> &lt;= 0.00', -0.060467484029733926)</a:t>
            </a:r>
          </a:p>
          <a:p>
            <a:r>
              <a:rPr lang="en-US" altLang="ko-KR" sz="1500" dirty="0"/>
              <a:t>('</a:t>
            </a:r>
            <a:r>
              <a:rPr lang="en-US" altLang="ko-KR" sz="1500" dirty="0" err="1"/>
              <a:t>sum_of_fishing</a:t>
            </a:r>
            <a:r>
              <a:rPr lang="en-US" altLang="ko-KR" sz="1500" dirty="0"/>
              <a:t> &lt;= 0.00', -0.03727603810009532)</a:t>
            </a:r>
          </a:p>
          <a:p>
            <a:r>
              <a:rPr lang="en-US" altLang="ko-KR" sz="1500" dirty="0"/>
              <a:t>('</a:t>
            </a:r>
            <a:r>
              <a:rPr lang="en-US" altLang="ko-KR" sz="1500" dirty="0" err="1"/>
              <a:t>non_combat_play_time_sum</a:t>
            </a:r>
            <a:r>
              <a:rPr lang="en-US" altLang="ko-KR" sz="1500" dirty="0"/>
              <a:t> &gt; 0.11', -0.016549714318445274)</a:t>
            </a:r>
          </a:p>
          <a:p>
            <a:r>
              <a:rPr lang="en-US" altLang="ko-KR" sz="1500" dirty="0"/>
              <a:t>('</a:t>
            </a:r>
            <a:r>
              <a:rPr lang="en-US" altLang="ko-KR" sz="1500" dirty="0" err="1"/>
              <a:t>total_max_level</a:t>
            </a:r>
            <a:r>
              <a:rPr lang="en-US" altLang="ko-KR" sz="1500" dirty="0"/>
              <a:t> &lt;= 14.00', -0.016257129785629695)</a:t>
            </a:r>
            <a:endParaRPr lang="ko-KR" alt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92430-6464-4981-8C56-7D2F49E25485}"/>
              </a:ext>
            </a:extLst>
          </p:cNvPr>
          <p:cNvSpPr txBox="1"/>
          <p:nvPr/>
        </p:nvSpPr>
        <p:spPr>
          <a:xfrm>
            <a:off x="7104328" y="2371167"/>
            <a:ext cx="194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/>
              <a:t>pay_day_cnt</a:t>
            </a:r>
            <a:r>
              <a:rPr lang="en-US" altLang="ko-KR" dirty="0"/>
              <a:t>&lt;=0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4A1C74-C450-4230-9503-21713734D2D7}"/>
              </a:ext>
            </a:extLst>
          </p:cNvPr>
          <p:cNvSpPr txBox="1"/>
          <p:nvPr/>
        </p:nvSpPr>
        <p:spPr>
          <a:xfrm>
            <a:off x="6127553" y="2740499"/>
            <a:ext cx="292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/>
              <a:t>sum_amount_spent</a:t>
            </a:r>
            <a:r>
              <a:rPr lang="en-US" altLang="ko-KR" dirty="0"/>
              <a:t>&lt;=0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731C8-3CA3-471F-A1B9-9C7637693E22}"/>
              </a:ext>
            </a:extLst>
          </p:cNvPr>
          <p:cNvSpPr txBox="1"/>
          <p:nvPr/>
        </p:nvSpPr>
        <p:spPr>
          <a:xfrm>
            <a:off x="5367200" y="3491077"/>
            <a:ext cx="368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/>
              <a:t>non_combat_play_time_sum</a:t>
            </a:r>
            <a:r>
              <a:rPr lang="en-US" altLang="ko-KR" dirty="0"/>
              <a:t>&gt;0.11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165CEF-28C6-41E2-B7EB-636FC0BABF53}"/>
              </a:ext>
            </a:extLst>
          </p:cNvPr>
          <p:cNvSpPr txBox="1"/>
          <p:nvPr/>
        </p:nvSpPr>
        <p:spPr>
          <a:xfrm>
            <a:off x="6417680" y="3837361"/>
            <a:ext cx="263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/>
              <a:t>total_max_level</a:t>
            </a:r>
            <a:r>
              <a:rPr lang="en-US" altLang="ko-KR" dirty="0"/>
              <a:t>&lt;=14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8366F5-314C-477D-B3AC-8A516B9736B8}"/>
              </a:ext>
            </a:extLst>
          </p:cNvPr>
          <p:cNvSpPr txBox="1"/>
          <p:nvPr/>
        </p:nvSpPr>
        <p:spPr>
          <a:xfrm>
            <a:off x="6608616" y="3088231"/>
            <a:ext cx="244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/>
              <a:t>sum_of_fishing</a:t>
            </a:r>
            <a:r>
              <a:rPr lang="en-US" altLang="ko-KR" dirty="0"/>
              <a:t>&lt;=0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0B88A3-6E5F-43CF-9992-54D2C5F2D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496" y="3506257"/>
            <a:ext cx="3224848" cy="229900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20CDAD4-9E86-4FC0-BC77-BB723E8CB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1171" y="2126383"/>
            <a:ext cx="3162396" cy="109805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99456" y="138484"/>
            <a:ext cx="590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사후분석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– 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LIME(Local Interpretable Model-Agnostic Explanation)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C1A70D-6DD8-4910-8EE3-51C439D4963C}"/>
              </a:ext>
            </a:extLst>
          </p:cNvPr>
          <p:cNvSpPr txBox="1"/>
          <p:nvPr/>
        </p:nvSpPr>
        <p:spPr>
          <a:xfrm>
            <a:off x="1199456" y="1031818"/>
            <a:ext cx="9775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-&gt; </a:t>
            </a:r>
            <a:r>
              <a:rPr lang="ko-KR" altLang="en-US" sz="2000" i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실제 </a:t>
            </a:r>
            <a:r>
              <a:rPr lang="en-US" altLang="ko-KR" sz="2000" i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amount_</a:t>
            </a:r>
            <a:r>
              <a:rPr lang="en-US" altLang="ko-KR" sz="2000" i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yn</a:t>
            </a:r>
            <a:r>
              <a:rPr lang="en-US" altLang="ko-KR" sz="20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2000" i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=</a:t>
            </a:r>
            <a:r>
              <a:rPr lang="ko-KR" altLang="en-US" sz="2000" i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20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0</a:t>
            </a:r>
            <a:r>
              <a:rPr lang="en-US" altLang="ko-KR" sz="2000" i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20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인 </a:t>
            </a:r>
            <a:r>
              <a:rPr lang="en-US" altLang="ko-KR" sz="20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observation</a:t>
            </a:r>
            <a:r>
              <a:rPr lang="ko-KR" altLang="en-US" sz="2000" i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을 </a:t>
            </a:r>
            <a:r>
              <a:rPr lang="en-US" altLang="ko-KR" sz="2000" i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0</a:t>
            </a:r>
            <a:r>
              <a:rPr lang="ko-KR" altLang="en-US" sz="2000" i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으로 </a:t>
            </a:r>
            <a:r>
              <a:rPr lang="ko-KR" altLang="en-US" sz="20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예측한 경우</a:t>
            </a:r>
            <a:endParaRPr lang="en-US" altLang="ko-KR" sz="2000" i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45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54B0FD73-EBA5-4E63-A2D9-F31415D47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39" y="1962521"/>
            <a:ext cx="2501430" cy="2260707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F5D11EA-764B-4FC1-8357-77B4294E993E}"/>
              </a:ext>
            </a:extLst>
          </p:cNvPr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63D4B9-F7DE-4425-99E5-03C5D9DA5AF3}"/>
              </a:ext>
            </a:extLst>
          </p:cNvPr>
          <p:cNvSpPr/>
          <p:nvPr/>
        </p:nvSpPr>
        <p:spPr>
          <a:xfrm>
            <a:off x="130831" y="2780928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DD545EE2-EC28-485C-A64A-22DBA8F2AAA7}"/>
              </a:ext>
            </a:extLst>
          </p:cNvPr>
          <p:cNvSpPr/>
          <p:nvPr/>
        </p:nvSpPr>
        <p:spPr>
          <a:xfrm rot="5400000">
            <a:off x="862997" y="311391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45DE84-E200-4DBE-A730-E1E79E009DED}"/>
              </a:ext>
            </a:extLst>
          </p:cNvPr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2B1640-346C-4839-B85D-BD3381FE4887}"/>
              </a:ext>
            </a:extLst>
          </p:cNvPr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E455F-35A7-43DE-947D-7879FBAECDC1}"/>
              </a:ext>
            </a:extLst>
          </p:cNvPr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E852C1-8B26-447B-B103-31F057E106BB}"/>
              </a:ext>
            </a:extLst>
          </p:cNvPr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34AE4B-8D0D-441E-B76F-BBCD92D049DD}"/>
              </a:ext>
            </a:extLst>
          </p:cNvPr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0A8655-D05D-4A4F-9A3B-B455F80CBA58}"/>
              </a:ext>
            </a:extLst>
          </p:cNvPr>
          <p:cNvSpPr/>
          <p:nvPr/>
        </p:nvSpPr>
        <p:spPr>
          <a:xfrm>
            <a:off x="5299842" y="4538059"/>
            <a:ext cx="6096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('</a:t>
            </a:r>
            <a:r>
              <a:rPr lang="en-US" altLang="ko-KR" sz="1500" dirty="0" err="1"/>
              <a:t>pay_day_cnt</a:t>
            </a:r>
            <a:r>
              <a:rPr lang="en-US" altLang="ko-KR" sz="1500" dirty="0"/>
              <a:t> &lt;= 0.00', -0.07904589126085286)</a:t>
            </a:r>
          </a:p>
          <a:p>
            <a:r>
              <a:rPr lang="en-US" altLang="ko-KR" sz="1500" dirty="0"/>
              <a:t>('</a:t>
            </a:r>
            <a:r>
              <a:rPr lang="en-US" altLang="ko-KR" sz="1500" dirty="0" err="1"/>
              <a:t>sum_amount_spent</a:t>
            </a:r>
            <a:r>
              <a:rPr lang="en-US" altLang="ko-KR" sz="1500" dirty="0"/>
              <a:t> &lt;= 0.00', -0.060467484029733926)</a:t>
            </a:r>
          </a:p>
          <a:p>
            <a:r>
              <a:rPr lang="en-US" altLang="ko-KR" sz="1500" dirty="0"/>
              <a:t>('</a:t>
            </a:r>
            <a:r>
              <a:rPr lang="en-US" altLang="ko-KR" sz="1500" dirty="0" err="1"/>
              <a:t>sum_of_fishing</a:t>
            </a:r>
            <a:r>
              <a:rPr lang="en-US" altLang="ko-KR" sz="1500" dirty="0"/>
              <a:t> &lt;= 0.00', -0.03727603810009532)</a:t>
            </a:r>
          </a:p>
          <a:p>
            <a:r>
              <a:rPr lang="en-US" altLang="ko-KR" sz="1500" dirty="0"/>
              <a:t>('</a:t>
            </a:r>
            <a:r>
              <a:rPr lang="en-US" altLang="ko-KR" sz="1500" dirty="0" err="1"/>
              <a:t>non_combat_play_time_sum</a:t>
            </a:r>
            <a:r>
              <a:rPr lang="en-US" altLang="ko-KR" sz="1500" dirty="0"/>
              <a:t> &gt; 0.11', -0.016549714318445274)</a:t>
            </a:r>
          </a:p>
          <a:p>
            <a:r>
              <a:rPr lang="en-US" altLang="ko-KR" sz="1500" dirty="0"/>
              <a:t>('</a:t>
            </a:r>
            <a:r>
              <a:rPr lang="en-US" altLang="ko-KR" sz="1500" dirty="0" err="1"/>
              <a:t>total_max_level</a:t>
            </a:r>
            <a:r>
              <a:rPr lang="en-US" altLang="ko-KR" sz="1500" dirty="0"/>
              <a:t> &lt;= 14.00', -0.016257129785629695)</a:t>
            </a:r>
            <a:endParaRPr lang="ko-KR" alt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92430-6464-4981-8C56-7D2F49E25485}"/>
              </a:ext>
            </a:extLst>
          </p:cNvPr>
          <p:cNvSpPr txBox="1"/>
          <p:nvPr/>
        </p:nvSpPr>
        <p:spPr>
          <a:xfrm>
            <a:off x="7104328" y="2350457"/>
            <a:ext cx="194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/>
              <a:t>pay_day_cnt</a:t>
            </a:r>
            <a:r>
              <a:rPr lang="en-US" altLang="ko-KR" dirty="0"/>
              <a:t>&lt;=0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4A1C74-C450-4230-9503-21713734D2D7}"/>
              </a:ext>
            </a:extLst>
          </p:cNvPr>
          <p:cNvSpPr txBox="1"/>
          <p:nvPr/>
        </p:nvSpPr>
        <p:spPr>
          <a:xfrm>
            <a:off x="6127553" y="2719789"/>
            <a:ext cx="292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/>
              <a:t>sum_amount_spent</a:t>
            </a:r>
            <a:r>
              <a:rPr lang="en-US" altLang="ko-KR" dirty="0"/>
              <a:t>&lt;=0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731C8-3CA3-471F-A1B9-9C7637693E22}"/>
              </a:ext>
            </a:extLst>
          </p:cNvPr>
          <p:cNvSpPr txBox="1"/>
          <p:nvPr/>
        </p:nvSpPr>
        <p:spPr>
          <a:xfrm>
            <a:off x="5367200" y="3470367"/>
            <a:ext cx="368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/>
              <a:t>non_combat_play_time_sum</a:t>
            </a:r>
            <a:r>
              <a:rPr lang="en-US" altLang="ko-KR" dirty="0"/>
              <a:t>&gt;0.11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165CEF-28C6-41E2-B7EB-636FC0BABF53}"/>
              </a:ext>
            </a:extLst>
          </p:cNvPr>
          <p:cNvSpPr txBox="1"/>
          <p:nvPr/>
        </p:nvSpPr>
        <p:spPr>
          <a:xfrm>
            <a:off x="6417680" y="3816651"/>
            <a:ext cx="263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/>
              <a:t>total_max_level</a:t>
            </a:r>
            <a:r>
              <a:rPr lang="en-US" altLang="ko-KR" dirty="0"/>
              <a:t>&lt;=14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8366F5-314C-477D-B3AC-8A516B9736B8}"/>
              </a:ext>
            </a:extLst>
          </p:cNvPr>
          <p:cNvSpPr txBox="1"/>
          <p:nvPr/>
        </p:nvSpPr>
        <p:spPr>
          <a:xfrm>
            <a:off x="6608616" y="3067521"/>
            <a:ext cx="244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/>
              <a:t>sum_of_fishing</a:t>
            </a:r>
            <a:r>
              <a:rPr lang="en-US" altLang="ko-KR" dirty="0"/>
              <a:t>&lt;=0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0B88A3-6E5F-43CF-9992-54D2C5F2D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496" y="3485547"/>
            <a:ext cx="3224848" cy="229900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20CDAD4-9E86-4FC0-BC77-BB723E8CB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1171" y="2105673"/>
            <a:ext cx="3162396" cy="109805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99456" y="138484"/>
            <a:ext cx="590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사후분석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– 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LIME(Local Interpretable Model-Agnostic Explanation)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FCC4624-0380-415C-BA3B-134E9C5C3FF7}"/>
              </a:ext>
            </a:extLst>
          </p:cNvPr>
          <p:cNvSpPr/>
          <p:nvPr/>
        </p:nvSpPr>
        <p:spPr>
          <a:xfrm>
            <a:off x="1631504" y="5404380"/>
            <a:ext cx="3024336" cy="30255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19BEC8-7212-4D2E-BFEC-8990BBBA0F42}"/>
              </a:ext>
            </a:extLst>
          </p:cNvPr>
          <p:cNvSpPr/>
          <p:nvPr/>
        </p:nvSpPr>
        <p:spPr>
          <a:xfrm>
            <a:off x="6672064" y="3834729"/>
            <a:ext cx="2954150" cy="38828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3DE364E-AA6D-4C0F-9C15-96A066999A9C}"/>
              </a:ext>
            </a:extLst>
          </p:cNvPr>
          <p:cNvSpPr/>
          <p:nvPr/>
        </p:nvSpPr>
        <p:spPr>
          <a:xfrm>
            <a:off x="5367200" y="5488150"/>
            <a:ext cx="4647202" cy="3171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4C85A4-7044-43F6-804C-F4E0FA169104}"/>
              </a:ext>
            </a:extLst>
          </p:cNvPr>
          <p:cNvSpPr txBox="1"/>
          <p:nvPr/>
        </p:nvSpPr>
        <p:spPr>
          <a:xfrm>
            <a:off x="1199456" y="1031818"/>
            <a:ext cx="9775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-&gt; </a:t>
            </a:r>
            <a:r>
              <a:rPr lang="ko-KR" altLang="en-US" sz="2000" i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실제 </a:t>
            </a:r>
            <a:r>
              <a:rPr lang="en-US" altLang="ko-KR" sz="2000" i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amount_</a:t>
            </a:r>
            <a:r>
              <a:rPr lang="en-US" altLang="ko-KR" sz="2000" i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yn</a:t>
            </a:r>
            <a:r>
              <a:rPr lang="en-US" altLang="ko-KR" sz="20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2000" i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=</a:t>
            </a:r>
            <a:r>
              <a:rPr lang="ko-KR" altLang="en-US" sz="2000" i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20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0</a:t>
            </a:r>
            <a:r>
              <a:rPr lang="en-US" altLang="ko-KR" sz="2000" i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20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인 </a:t>
            </a:r>
            <a:r>
              <a:rPr lang="en-US" altLang="ko-KR" sz="20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observation</a:t>
            </a:r>
            <a:r>
              <a:rPr lang="ko-KR" altLang="en-US" sz="2000" i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을 </a:t>
            </a:r>
            <a:r>
              <a:rPr lang="en-US" altLang="ko-KR" sz="2000" i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0</a:t>
            </a:r>
            <a:r>
              <a:rPr lang="ko-KR" altLang="en-US" sz="2000" i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으로 </a:t>
            </a:r>
            <a:r>
              <a:rPr lang="ko-KR" altLang="en-US" sz="2000" i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예측한 경우</a:t>
            </a:r>
            <a:endParaRPr lang="en-US" altLang="ko-KR" sz="2000" i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44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F5D11EA-764B-4FC1-8357-77B4294E993E}"/>
              </a:ext>
            </a:extLst>
          </p:cNvPr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63D4B9-F7DE-4425-99E5-03C5D9DA5AF3}"/>
              </a:ext>
            </a:extLst>
          </p:cNvPr>
          <p:cNvSpPr/>
          <p:nvPr/>
        </p:nvSpPr>
        <p:spPr>
          <a:xfrm>
            <a:off x="130831" y="2780928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DD545EE2-EC28-485C-A64A-22DBA8F2AAA7}"/>
              </a:ext>
            </a:extLst>
          </p:cNvPr>
          <p:cNvSpPr/>
          <p:nvPr/>
        </p:nvSpPr>
        <p:spPr>
          <a:xfrm rot="5400000">
            <a:off x="854777" y="311100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45DE84-E200-4DBE-A730-E1E79E009DED}"/>
              </a:ext>
            </a:extLst>
          </p:cNvPr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2B1640-346C-4839-B85D-BD3381FE4887}"/>
              </a:ext>
            </a:extLst>
          </p:cNvPr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E455F-35A7-43DE-947D-7879FBAECDC1}"/>
              </a:ext>
            </a:extLst>
          </p:cNvPr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E852C1-8B26-447B-B103-31F057E106BB}"/>
              </a:ext>
            </a:extLst>
          </p:cNvPr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34AE4B-8D0D-441E-B76F-BBCD92D049DD}"/>
              </a:ext>
            </a:extLst>
          </p:cNvPr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1E9CD1-E537-4D12-A019-D0835C7AC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526" y="1772816"/>
            <a:ext cx="6484947" cy="43617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0C9452-1C44-482B-8CF6-6B75309CD53B}"/>
              </a:ext>
            </a:extLst>
          </p:cNvPr>
          <p:cNvSpPr txBox="1"/>
          <p:nvPr/>
        </p:nvSpPr>
        <p:spPr>
          <a:xfrm>
            <a:off x="1582849" y="1124744"/>
            <a:ext cx="97759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본캐의 </a:t>
            </a:r>
            <a:r>
              <a:rPr lang="ko-KR" altLang="en-US" sz="2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레벨이 어느정도 되는가</a:t>
            </a:r>
            <a:endParaRPr lang="en-US" altLang="ko-KR" sz="2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99456" y="138484"/>
            <a:ext cx="590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사후분석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– 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LIME(Local Interpretable Model-Agnostic Explanation)</a:t>
            </a:r>
          </a:p>
        </p:txBody>
      </p:sp>
    </p:spTree>
    <p:extLst>
      <p:ext uri="{BB962C8B-B14F-4D97-AF65-F5344CB8AC3E}">
        <p14:creationId xmlns:p14="http://schemas.microsoft.com/office/powerpoint/2010/main" val="148270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F5D11EA-764B-4FC1-8357-77B4294E993E}"/>
              </a:ext>
            </a:extLst>
          </p:cNvPr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63D4B9-F7DE-4425-99E5-03C5D9DA5AF3}"/>
              </a:ext>
            </a:extLst>
          </p:cNvPr>
          <p:cNvSpPr/>
          <p:nvPr/>
        </p:nvSpPr>
        <p:spPr>
          <a:xfrm>
            <a:off x="130831" y="2780928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DD545EE2-EC28-485C-A64A-22DBA8F2AAA7}"/>
              </a:ext>
            </a:extLst>
          </p:cNvPr>
          <p:cNvSpPr/>
          <p:nvPr/>
        </p:nvSpPr>
        <p:spPr>
          <a:xfrm rot="5400000">
            <a:off x="854777" y="311100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45DE84-E200-4DBE-A730-E1E79E009DED}"/>
              </a:ext>
            </a:extLst>
          </p:cNvPr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2B1640-346C-4839-B85D-BD3381FE4887}"/>
              </a:ext>
            </a:extLst>
          </p:cNvPr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E455F-35A7-43DE-947D-7879FBAECDC1}"/>
              </a:ext>
            </a:extLst>
          </p:cNvPr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E852C1-8B26-447B-B103-31F057E106BB}"/>
              </a:ext>
            </a:extLst>
          </p:cNvPr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34AE4B-8D0D-441E-B76F-BBCD92D049DD}"/>
              </a:ext>
            </a:extLst>
          </p:cNvPr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1E9CD1-E537-4D12-A019-D0835C7AC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526" y="1772816"/>
            <a:ext cx="6484947" cy="43617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0C9452-1C44-482B-8CF6-6B75309CD53B}"/>
              </a:ext>
            </a:extLst>
          </p:cNvPr>
          <p:cNvSpPr txBox="1"/>
          <p:nvPr/>
        </p:nvSpPr>
        <p:spPr>
          <a:xfrm>
            <a:off x="1582849" y="1124744"/>
            <a:ext cx="97759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본캐의 </a:t>
            </a:r>
            <a:r>
              <a:rPr lang="ko-KR" altLang="en-US" sz="2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레벨이 어느정도 되는가</a:t>
            </a:r>
            <a:endParaRPr lang="en-US" altLang="ko-KR" sz="2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99456" y="138484"/>
            <a:ext cx="590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사후분석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– 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LIME(Local Interpretable Model-Agnostic Explanation)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101E090-5C2A-4CA5-8383-4AA40FE7D67A}"/>
              </a:ext>
            </a:extLst>
          </p:cNvPr>
          <p:cNvSpPr/>
          <p:nvPr/>
        </p:nvSpPr>
        <p:spPr>
          <a:xfrm>
            <a:off x="5848512" y="1847861"/>
            <a:ext cx="607528" cy="638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25A9D04-77D3-4931-AB89-A4243B802E49}"/>
              </a:ext>
            </a:extLst>
          </p:cNvPr>
          <p:cNvSpPr/>
          <p:nvPr/>
        </p:nvSpPr>
        <p:spPr>
          <a:xfrm>
            <a:off x="4871864" y="3062863"/>
            <a:ext cx="607528" cy="638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225235-0E25-4873-9837-755410DAF8B7}"/>
              </a:ext>
            </a:extLst>
          </p:cNvPr>
          <p:cNvSpPr txBox="1"/>
          <p:nvPr/>
        </p:nvSpPr>
        <p:spPr>
          <a:xfrm>
            <a:off x="5501296" y="1484784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40~44</a:t>
            </a:r>
            <a:r>
              <a:rPr lang="ko-KR" altLang="en-US" dirty="0"/>
              <a:t>레벨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AD9565-C1BE-4DFA-9D09-D717EB7DD9A5}"/>
              </a:ext>
            </a:extLst>
          </p:cNvPr>
          <p:cNvSpPr txBox="1"/>
          <p:nvPr/>
        </p:nvSpPr>
        <p:spPr>
          <a:xfrm>
            <a:off x="4511824" y="2693531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25~29</a:t>
            </a:r>
            <a:r>
              <a:rPr lang="ko-KR" altLang="en-US" dirty="0"/>
              <a:t>레벨</a:t>
            </a:r>
          </a:p>
        </p:txBody>
      </p:sp>
    </p:spTree>
    <p:extLst>
      <p:ext uri="{BB962C8B-B14F-4D97-AF65-F5344CB8AC3E}">
        <p14:creationId xmlns:p14="http://schemas.microsoft.com/office/powerpoint/2010/main" val="357849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F5D11EA-764B-4FC1-8357-77B4294E993E}"/>
              </a:ext>
            </a:extLst>
          </p:cNvPr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63D4B9-F7DE-4425-99E5-03C5D9DA5AF3}"/>
              </a:ext>
            </a:extLst>
          </p:cNvPr>
          <p:cNvSpPr/>
          <p:nvPr/>
        </p:nvSpPr>
        <p:spPr>
          <a:xfrm>
            <a:off x="130831" y="2780928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DD545EE2-EC28-485C-A64A-22DBA8F2AAA7}"/>
              </a:ext>
            </a:extLst>
          </p:cNvPr>
          <p:cNvSpPr/>
          <p:nvPr/>
        </p:nvSpPr>
        <p:spPr>
          <a:xfrm rot="5400000">
            <a:off x="852381" y="311100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45DE84-E200-4DBE-A730-E1E79E009DED}"/>
              </a:ext>
            </a:extLst>
          </p:cNvPr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2B1640-346C-4839-B85D-BD3381FE4887}"/>
              </a:ext>
            </a:extLst>
          </p:cNvPr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E455F-35A7-43DE-947D-7879FBAECDC1}"/>
              </a:ext>
            </a:extLst>
          </p:cNvPr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E852C1-8B26-447B-B103-31F057E106BB}"/>
              </a:ext>
            </a:extLst>
          </p:cNvPr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34AE4B-8D0D-441E-B76F-BBCD92D049DD}"/>
              </a:ext>
            </a:extLst>
          </p:cNvPr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99456" y="138484"/>
            <a:ext cx="590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사후분석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– 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LIME(Local Interpretable Model-Agnostic Explanation)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25CC6C-9580-47E7-8522-7D2A100EE698}"/>
              </a:ext>
            </a:extLst>
          </p:cNvPr>
          <p:cNvSpPr txBox="1"/>
          <p:nvPr/>
        </p:nvSpPr>
        <p:spPr>
          <a:xfrm>
            <a:off x="1582849" y="1340768"/>
            <a:ext cx="977595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막피</a:t>
            </a:r>
            <a:r>
              <a:rPr lang="ko-KR" altLang="en-US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이슈 </a:t>
            </a:r>
            <a:endParaRPr lang="en-US" altLang="ko-KR" sz="2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endParaRPr lang="en-US" altLang="ko-KR" sz="2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1988840"/>
            <a:ext cx="6021956" cy="420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0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F5D11EA-764B-4FC1-8357-77B4294E993E}"/>
              </a:ext>
            </a:extLst>
          </p:cNvPr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63D4B9-F7DE-4425-99E5-03C5D9DA5AF3}"/>
              </a:ext>
            </a:extLst>
          </p:cNvPr>
          <p:cNvSpPr/>
          <p:nvPr/>
        </p:nvSpPr>
        <p:spPr>
          <a:xfrm>
            <a:off x="130831" y="2780928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DD545EE2-EC28-485C-A64A-22DBA8F2AAA7}"/>
              </a:ext>
            </a:extLst>
          </p:cNvPr>
          <p:cNvSpPr/>
          <p:nvPr/>
        </p:nvSpPr>
        <p:spPr>
          <a:xfrm rot="5400000">
            <a:off x="852381" y="311100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45DE84-E200-4DBE-A730-E1E79E009DED}"/>
              </a:ext>
            </a:extLst>
          </p:cNvPr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2B1640-346C-4839-B85D-BD3381FE4887}"/>
              </a:ext>
            </a:extLst>
          </p:cNvPr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E455F-35A7-43DE-947D-7879FBAECDC1}"/>
              </a:ext>
            </a:extLst>
          </p:cNvPr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E852C1-8B26-447B-B103-31F057E106BB}"/>
              </a:ext>
            </a:extLst>
          </p:cNvPr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34AE4B-8D0D-441E-B76F-BBCD92D049DD}"/>
              </a:ext>
            </a:extLst>
          </p:cNvPr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99456" y="138484"/>
            <a:ext cx="590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사후분석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– 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LIME(Local Interpretable Model-Agnostic Explanation)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25CC6C-9580-47E7-8522-7D2A100EE698}"/>
              </a:ext>
            </a:extLst>
          </p:cNvPr>
          <p:cNvSpPr txBox="1"/>
          <p:nvPr/>
        </p:nvSpPr>
        <p:spPr>
          <a:xfrm>
            <a:off x="1582849" y="1340768"/>
            <a:ext cx="977595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막피</a:t>
            </a:r>
            <a:r>
              <a:rPr lang="ko-KR" altLang="en-US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이슈 </a:t>
            </a:r>
            <a:endParaRPr lang="en-US" altLang="ko-KR" sz="2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endParaRPr lang="en-US" altLang="ko-KR" sz="2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1988840"/>
            <a:ext cx="6021956" cy="42075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FAB95-3F1D-4B1B-8A24-D06300E9E836}"/>
              </a:ext>
            </a:extLst>
          </p:cNvPr>
          <p:cNvSpPr/>
          <p:nvPr/>
        </p:nvSpPr>
        <p:spPr>
          <a:xfrm>
            <a:off x="7392144" y="2137090"/>
            <a:ext cx="1485452" cy="352839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8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71308" y="142254"/>
            <a:ext cx="1239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데이터 이해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0831" y="886791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842867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E2D40F-E17D-45D7-89CE-811E34652B90}"/>
              </a:ext>
            </a:extLst>
          </p:cNvPr>
          <p:cNvSpPr txBox="1"/>
          <p:nvPr/>
        </p:nvSpPr>
        <p:spPr>
          <a:xfrm>
            <a:off x="1845628" y="4379665"/>
            <a:ext cx="90196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주어진 데이터는 캐릭터의 각 항목별 일일 활동 집계이며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한 명의 유저가 갖는 캐릭터는 하나 이상이다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그러나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예측해야 할 대상은 유저의 생존 시간과 그 기간에 따른 일 평균 결제 금액이므로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하나의 유저가 갖는 캐릭터의 변수들을 평균하거나 합산하여 유저기준으로 정렬한다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863752" y="1412776"/>
            <a:ext cx="1915649" cy="2672782"/>
            <a:chOff x="2326167" y="1551228"/>
            <a:chExt cx="2047092" cy="2238868"/>
          </a:xfrm>
        </p:grpSpPr>
        <p:sp>
          <p:nvSpPr>
            <p:cNvPr id="55" name="순서도: 자기 디스크 54"/>
            <p:cNvSpPr/>
            <p:nvPr/>
          </p:nvSpPr>
          <p:spPr>
            <a:xfrm>
              <a:off x="2328639" y="1551228"/>
              <a:ext cx="2044620" cy="618161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99"/>
            </a:p>
          </p:txBody>
        </p:sp>
        <p:sp>
          <p:nvSpPr>
            <p:cNvPr id="56" name="순서도: 자기 디스크 55"/>
            <p:cNvSpPr/>
            <p:nvPr/>
          </p:nvSpPr>
          <p:spPr>
            <a:xfrm>
              <a:off x="2328639" y="1957148"/>
              <a:ext cx="2044620" cy="618161"/>
            </a:xfrm>
            <a:prstGeom prst="flowChartMagneticDisk">
              <a:avLst/>
            </a:prstGeom>
            <a:solidFill>
              <a:srgbClr val="95B3D7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99"/>
            </a:p>
          </p:txBody>
        </p:sp>
        <p:sp>
          <p:nvSpPr>
            <p:cNvPr id="57" name="순서도: 자기 디스크 56"/>
            <p:cNvSpPr/>
            <p:nvPr/>
          </p:nvSpPr>
          <p:spPr>
            <a:xfrm>
              <a:off x="2326169" y="2385016"/>
              <a:ext cx="2047089" cy="618161"/>
            </a:xfrm>
            <a:prstGeom prst="flowChartMagneticDisk">
              <a:avLst/>
            </a:prstGeom>
            <a:solidFill>
              <a:srgbClr val="95B3D7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99"/>
            </a:p>
          </p:txBody>
        </p:sp>
        <p:sp>
          <p:nvSpPr>
            <p:cNvPr id="58" name="순서도: 자기 디스크 57"/>
            <p:cNvSpPr/>
            <p:nvPr/>
          </p:nvSpPr>
          <p:spPr>
            <a:xfrm>
              <a:off x="2326168" y="2759379"/>
              <a:ext cx="2047091" cy="618161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99"/>
            </a:p>
          </p:txBody>
        </p:sp>
        <p:sp>
          <p:nvSpPr>
            <p:cNvPr id="59" name="순서도: 자기 디스크 58"/>
            <p:cNvSpPr/>
            <p:nvPr/>
          </p:nvSpPr>
          <p:spPr>
            <a:xfrm>
              <a:off x="2326167" y="3171935"/>
              <a:ext cx="2047091" cy="618161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99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3884737" y="1545542"/>
          <a:ext cx="1873677" cy="23926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73677">
                  <a:extLst>
                    <a:ext uri="{9D8B030D-6E8A-4147-A177-3AD203B41FA5}">
                      <a16:colId xmlns:a16="http://schemas.microsoft.com/office/drawing/2014/main" val="1947836843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Yoon 윤고딕 520_TT" panose="02090603020101020101" charset="-127"/>
                          <a:ea typeface="Yoon 윤고딕 520_TT" panose="02090603020101020101" charset="-127"/>
                        </a:rPr>
                        <a:t> train _ label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Yoon 윤고딕 520_TT" panose="02090603020101020101" charset="-127"/>
                        <a:ea typeface="Yoon 윤고딕 520_TT" panose="02090603020101020101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678777"/>
                  </a:ext>
                </a:extLst>
              </a:tr>
              <a:tr h="39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Yoon 윤고딕 520_TT" panose="02090603020101020101" charset="-127"/>
                          <a:ea typeface="Yoon 윤고딕 520_TT" panose="02090603020101020101" charset="-127"/>
                        </a:rPr>
                        <a:t> train _ activity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Yoon 윤고딕 520_TT" panose="02090603020101020101" charset="-127"/>
                        <a:ea typeface="Yoon 윤고딕 520_TT" panose="02090603020101020101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395783"/>
                  </a:ext>
                </a:extLst>
              </a:tr>
              <a:tr h="39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Yoon 윤고딕 520_TT" panose="02090603020101020101" charset="-127"/>
                          <a:ea typeface="Yoon 윤고딕 520_TT" panose="02090603020101020101" charset="-127"/>
                        </a:rPr>
                        <a:t> train _ combat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85317"/>
                  </a:ext>
                </a:extLst>
              </a:tr>
              <a:tr h="39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Yoon 윤고딕 520_TT" panose="02090603020101020101" charset="-127"/>
                          <a:ea typeface="Yoon 윤고딕 520_TT" panose="02090603020101020101" charset="-127"/>
                        </a:rPr>
                        <a:t> train _ trade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Yoon 윤고딕 520_TT" panose="02090603020101020101" charset="-127"/>
                        <a:ea typeface="Yoon 윤고딕 520_TT" panose="02090603020101020101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119583"/>
                  </a:ext>
                </a:extLst>
              </a:tr>
              <a:tr h="39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Yoon 윤고딕 520_TT" panose="02090603020101020101" charset="-127"/>
                          <a:ea typeface="Yoon 윤고딕 520_TT" panose="02090603020101020101" charset="-127"/>
                        </a:rPr>
                        <a:t> train _ pledge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Yoon 윤고딕 520_TT" panose="02090603020101020101" charset="-127"/>
                        <a:ea typeface="Yoon 윤고딕 520_TT" panose="02090603020101020101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406028"/>
                  </a:ext>
                </a:extLst>
              </a:tr>
              <a:tr h="39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Yoon 윤고딕 520_TT" panose="02090603020101020101" charset="-127"/>
                          <a:ea typeface="Yoon 윤고딕 520_TT" panose="02090603020101020101" charset="-127"/>
                        </a:rPr>
                        <a:t> train _ payment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Yoon 윤고딕 520_TT" panose="02090603020101020101" charset="-127"/>
                        <a:ea typeface="Yoon 윤고딕 520_TT" panose="02090603020101020101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646879"/>
                  </a:ext>
                </a:extLst>
              </a:tr>
            </a:tbl>
          </a:graphicData>
        </a:graphic>
      </p:graphicFrame>
      <p:cxnSp>
        <p:nvCxnSpPr>
          <p:cNvPr id="86" name="직선 연결선 85"/>
          <p:cNvCxnSpPr/>
          <p:nvPr/>
        </p:nvCxnSpPr>
        <p:spPr>
          <a:xfrm>
            <a:off x="5779400" y="2114862"/>
            <a:ext cx="288033" cy="0"/>
          </a:xfrm>
          <a:prstGeom prst="line">
            <a:avLst/>
          </a:prstGeom>
          <a:ln w="31750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6067433" y="2117174"/>
            <a:ext cx="0" cy="1671866"/>
          </a:xfrm>
          <a:prstGeom prst="line">
            <a:avLst/>
          </a:prstGeom>
          <a:ln w="31750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779401" y="3789040"/>
            <a:ext cx="288033" cy="0"/>
          </a:xfrm>
          <a:prstGeom prst="line">
            <a:avLst/>
          </a:prstGeom>
          <a:ln w="31750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endCxn id="103" idx="1"/>
          </p:cNvCxnSpPr>
          <p:nvPr/>
        </p:nvCxnSpPr>
        <p:spPr>
          <a:xfrm>
            <a:off x="5779400" y="1772816"/>
            <a:ext cx="864097" cy="8943"/>
          </a:xfrm>
          <a:prstGeom prst="straightConnector1">
            <a:avLst/>
          </a:prstGeom>
          <a:ln w="31750">
            <a:solidFill>
              <a:srgbClr val="173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endCxn id="104" idx="1"/>
          </p:cNvCxnSpPr>
          <p:nvPr/>
        </p:nvCxnSpPr>
        <p:spPr>
          <a:xfrm>
            <a:off x="6067433" y="2924944"/>
            <a:ext cx="576064" cy="0"/>
          </a:xfrm>
          <a:prstGeom prst="straightConnector1">
            <a:avLst/>
          </a:prstGeom>
          <a:ln w="31750">
            <a:solidFill>
              <a:srgbClr val="173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643497" y="159709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유저 아이디 기준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643497" y="2740278"/>
            <a:ext cx="236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r>
              <a:rPr lang="ko-KR" altLang="en-US" dirty="0"/>
              <a:t>캐릭터 아이디 기준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A1F9D6-20DB-4C12-AB38-C1FCECF3771B}"/>
              </a:ext>
            </a:extLst>
          </p:cNvPr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15862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F5D11EA-764B-4FC1-8357-77B4294E993E}"/>
              </a:ext>
            </a:extLst>
          </p:cNvPr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63D4B9-F7DE-4425-99E5-03C5D9DA5AF3}"/>
              </a:ext>
            </a:extLst>
          </p:cNvPr>
          <p:cNvSpPr/>
          <p:nvPr/>
        </p:nvSpPr>
        <p:spPr>
          <a:xfrm>
            <a:off x="130831" y="2780928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DD545EE2-EC28-485C-A64A-22DBA8F2AAA7}"/>
              </a:ext>
            </a:extLst>
          </p:cNvPr>
          <p:cNvSpPr/>
          <p:nvPr/>
        </p:nvSpPr>
        <p:spPr>
          <a:xfrm rot="5400000">
            <a:off x="852381" y="311100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45DE84-E200-4DBE-A730-E1E79E009DED}"/>
              </a:ext>
            </a:extLst>
          </p:cNvPr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2B1640-346C-4839-B85D-BD3381FE4887}"/>
              </a:ext>
            </a:extLst>
          </p:cNvPr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E455F-35A7-43DE-947D-7879FBAECDC1}"/>
              </a:ext>
            </a:extLst>
          </p:cNvPr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E852C1-8B26-447B-B103-31F057E106BB}"/>
              </a:ext>
            </a:extLst>
          </p:cNvPr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34AE4B-8D0D-441E-B76F-BBCD92D049DD}"/>
              </a:ext>
            </a:extLst>
          </p:cNvPr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99456" y="138484"/>
            <a:ext cx="590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사후분석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– 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LIME(Local Interpretable Model-Agnostic Explanation)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25CC6C-9580-47E7-8522-7D2A100EE698}"/>
              </a:ext>
            </a:extLst>
          </p:cNvPr>
          <p:cNvSpPr txBox="1"/>
          <p:nvPr/>
        </p:nvSpPr>
        <p:spPr>
          <a:xfrm>
            <a:off x="1582849" y="1340768"/>
            <a:ext cx="977595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막피</a:t>
            </a:r>
            <a:r>
              <a:rPr lang="ko-KR" altLang="en-US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이슈 </a:t>
            </a:r>
            <a:endParaRPr lang="en-US" altLang="ko-KR" sz="2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endParaRPr lang="en-US" altLang="ko-KR" sz="2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25CC6C-9580-47E7-8522-7D2A100EE698}"/>
              </a:ext>
            </a:extLst>
          </p:cNvPr>
          <p:cNvSpPr txBox="1"/>
          <p:nvPr/>
        </p:nvSpPr>
        <p:spPr>
          <a:xfrm>
            <a:off x="1582849" y="1340768"/>
            <a:ext cx="977595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막피</a:t>
            </a:r>
            <a:r>
              <a:rPr lang="ko-KR" altLang="en-US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이슈</a:t>
            </a:r>
            <a:endParaRPr lang="en-US" altLang="ko-KR" sz="28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endParaRPr lang="en-US" altLang="ko-KR" sz="2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endParaRPr lang="en-US" altLang="ko-KR" sz="2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endParaRPr lang="en-US" altLang="ko-KR" sz="2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endParaRPr lang="en-US" altLang="ko-KR" sz="2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endParaRPr lang="en-US" altLang="ko-KR" sz="2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4EF1E-F30E-4C8E-BE1A-5B3AAC148179}"/>
              </a:ext>
            </a:extLst>
          </p:cNvPr>
          <p:cNvSpPr txBox="1"/>
          <p:nvPr/>
        </p:nvSpPr>
        <p:spPr>
          <a:xfrm>
            <a:off x="1968327" y="2632844"/>
            <a:ext cx="864082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막피를 가한 횟수에 비하여 막피를 당한 횟수의 비율이 높은 경우</a:t>
            </a:r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survival_time</a:t>
            </a:r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이 급격하게 낮아지는 것을 확인</a:t>
            </a:r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무차별적인 </a:t>
            </a:r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PK</a:t>
            </a:r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로 인하여 게임 플레이에 지장이 생기고</a:t>
            </a:r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이로 인하여 이탈하는 플레이어들이 많음</a:t>
            </a:r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95106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F5D11EA-764B-4FC1-8357-77B4294E993E}"/>
              </a:ext>
            </a:extLst>
          </p:cNvPr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63D4B9-F7DE-4425-99E5-03C5D9DA5AF3}"/>
              </a:ext>
            </a:extLst>
          </p:cNvPr>
          <p:cNvSpPr/>
          <p:nvPr/>
        </p:nvSpPr>
        <p:spPr>
          <a:xfrm>
            <a:off x="130831" y="2780928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DD545EE2-EC28-485C-A64A-22DBA8F2AAA7}"/>
              </a:ext>
            </a:extLst>
          </p:cNvPr>
          <p:cNvSpPr/>
          <p:nvPr/>
        </p:nvSpPr>
        <p:spPr>
          <a:xfrm rot="5400000">
            <a:off x="852381" y="311100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45DE84-E200-4DBE-A730-E1E79E009DED}"/>
              </a:ext>
            </a:extLst>
          </p:cNvPr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2B1640-346C-4839-B85D-BD3381FE4887}"/>
              </a:ext>
            </a:extLst>
          </p:cNvPr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E455F-35A7-43DE-947D-7879FBAECDC1}"/>
              </a:ext>
            </a:extLst>
          </p:cNvPr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E852C1-8B26-447B-B103-31F057E106BB}"/>
              </a:ext>
            </a:extLst>
          </p:cNvPr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34AE4B-8D0D-441E-B76F-BBCD92D049DD}"/>
              </a:ext>
            </a:extLst>
          </p:cNvPr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99456" y="138484"/>
            <a:ext cx="590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사후분석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– 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LIME(Local Interpretable Model-Agnostic Explanation)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5CC6C-9580-47E7-8522-7D2A100EE698}"/>
              </a:ext>
            </a:extLst>
          </p:cNvPr>
          <p:cNvSpPr txBox="1"/>
          <p:nvPr/>
        </p:nvSpPr>
        <p:spPr>
          <a:xfrm>
            <a:off x="1208024" y="1679322"/>
            <a:ext cx="9775951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기대 이익 최대화를 위한 방안</a:t>
            </a:r>
            <a:endParaRPr lang="en-US" altLang="ko-KR" sz="4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ctr"/>
            <a:endParaRPr lang="en-US" altLang="ko-KR" sz="2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2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2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2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육성 가이드라인 개편</a:t>
            </a:r>
            <a:endParaRPr lang="en-US" altLang="ko-KR" sz="2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2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2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특정 레벨 유저에 대한 맞춤 프로모션</a:t>
            </a:r>
            <a:endParaRPr lang="en-US" altLang="ko-KR" sz="2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2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23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막피</a:t>
            </a:r>
            <a:r>
              <a:rPr lang="ko-KR" altLang="en-US" sz="2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23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이슈 개선</a:t>
            </a:r>
            <a:endParaRPr lang="en-US" altLang="ko-KR" sz="2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2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185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7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68066" y="558523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우리팀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4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화이팅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7570" y="2564904"/>
            <a:ext cx="275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2019 BigContest</a:t>
            </a:r>
            <a:endParaRPr lang="en-US" altLang="ko-KR" sz="11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03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30831" y="886791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842867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9716A8-D926-4351-9470-EE449D285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700808"/>
            <a:ext cx="9953625" cy="16478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771B6E8-0DA6-4DD5-A900-536A3B27B6E9}"/>
              </a:ext>
            </a:extLst>
          </p:cNvPr>
          <p:cNvSpPr txBox="1"/>
          <p:nvPr/>
        </p:nvSpPr>
        <p:spPr>
          <a:xfrm>
            <a:off x="1464509" y="4221088"/>
            <a:ext cx="9953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제공된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train, test1,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test2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데이터는 각각 수집된 시점이 다른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time-shift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된 특성을 가진다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train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데이터에 오버피팅되면 오히려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test1, test2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데이터의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시점에는 맞지않을 수 있다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최대한 시간의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변화에 강건한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모델을 만들어야 한다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308" y="142254"/>
            <a:ext cx="1239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데이터 이해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D975A1-F6B1-4E4A-AE96-D089B45EA82C}"/>
              </a:ext>
            </a:extLst>
          </p:cNvPr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42634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30831" y="886791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842867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8BFB6D-BCBB-4323-A3F6-94A0276C514E}"/>
              </a:ext>
            </a:extLst>
          </p:cNvPr>
          <p:cNvSpPr txBox="1"/>
          <p:nvPr/>
        </p:nvSpPr>
        <p:spPr>
          <a:xfrm>
            <a:off x="1758205" y="949159"/>
            <a:ext cx="298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생존 시간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: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survival_time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1" name="갈매기형 수장 36">
            <a:extLst>
              <a:ext uri="{FF2B5EF4-FFF2-40B4-BE49-F238E27FC236}">
                <a16:creationId xmlns:a16="http://schemas.microsoft.com/office/drawing/2014/main" id="{77B3620B-8FB0-4C0E-A9DE-6A1AACDA67AF}"/>
              </a:ext>
            </a:extLst>
          </p:cNvPr>
          <p:cNvSpPr/>
          <p:nvPr/>
        </p:nvSpPr>
        <p:spPr>
          <a:xfrm>
            <a:off x="1580313" y="104233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갈매기형 수장 37">
            <a:extLst>
              <a:ext uri="{FF2B5EF4-FFF2-40B4-BE49-F238E27FC236}">
                <a16:creationId xmlns:a16="http://schemas.microsoft.com/office/drawing/2014/main" id="{E8E46B36-014F-474A-AABE-AA1DA517042E}"/>
              </a:ext>
            </a:extLst>
          </p:cNvPr>
          <p:cNvSpPr/>
          <p:nvPr/>
        </p:nvSpPr>
        <p:spPr>
          <a:xfrm>
            <a:off x="1432662" y="104233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738955" y="1699154"/>
            <a:ext cx="5371245" cy="2847239"/>
            <a:chOff x="1183722" y="2143567"/>
            <a:chExt cx="5371245" cy="3131963"/>
          </a:xfrm>
        </p:grpSpPr>
        <p:graphicFrame>
          <p:nvGraphicFramePr>
            <p:cNvPr id="53" name="차트 52">
              <a:extLst>
                <a:ext uri="{FF2B5EF4-FFF2-40B4-BE49-F238E27FC236}">
                  <a16:creationId xmlns:a16="http://schemas.microsoft.com/office/drawing/2014/main" id="{CE660833-1229-4EDD-98FC-4542A4FB28E7}"/>
                </a:ext>
              </a:extLst>
            </p:cNvPr>
            <p:cNvGraphicFramePr/>
            <p:nvPr>
              <p:extLst/>
            </p:nvPr>
          </p:nvGraphicFramePr>
          <p:xfrm>
            <a:off x="1183722" y="2143567"/>
            <a:ext cx="5371245" cy="31319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13FA74C-E991-4E09-AF6E-70BCC72B4D67}"/>
                </a:ext>
              </a:extLst>
            </p:cNvPr>
            <p:cNvSpPr txBox="1"/>
            <p:nvPr/>
          </p:nvSpPr>
          <p:spPr>
            <a:xfrm>
              <a:off x="3279164" y="3253506"/>
              <a:ext cx="965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45%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88D1015-FC2C-42F0-ACEE-ED520DA1E1DB}"/>
                </a:ext>
              </a:extLst>
            </p:cNvPr>
            <p:cNvSpPr txBox="1"/>
            <p:nvPr/>
          </p:nvSpPr>
          <p:spPr>
            <a:xfrm>
              <a:off x="1983020" y="3253866"/>
              <a:ext cx="965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55%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F5B3F0D-29FF-48C9-8A2C-A7CDA9D9E1C9}"/>
                </a:ext>
              </a:extLst>
            </p:cNvPr>
            <p:cNvSpPr txBox="1"/>
            <p:nvPr/>
          </p:nvSpPr>
          <p:spPr>
            <a:xfrm>
              <a:off x="1974408" y="3820278"/>
              <a:ext cx="965459" cy="44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잔존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BB79C01-1E7E-48BC-BD67-DC08A59B2A2D}"/>
                </a:ext>
              </a:extLst>
            </p:cNvPr>
            <p:cNvSpPr txBox="1"/>
            <p:nvPr/>
          </p:nvSpPr>
          <p:spPr>
            <a:xfrm>
              <a:off x="3249314" y="3820278"/>
              <a:ext cx="965459" cy="44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이탈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6EE2D40F-E17D-45D7-89CE-811E34652B90}"/>
              </a:ext>
            </a:extLst>
          </p:cNvPr>
          <p:cNvSpPr txBox="1"/>
          <p:nvPr/>
        </p:nvSpPr>
        <p:spPr>
          <a:xfrm>
            <a:off x="1847528" y="4684978"/>
            <a:ext cx="9019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잔존과 이탈 고객의 비율은 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balanced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하다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생존시간으로 보면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일에서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64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일 중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64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일이 전체 중에서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55%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를 차지한다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이탈 고객 중에서도 생존기간이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1, 8, 29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일인 이탈자가 많다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1988840"/>
            <a:ext cx="4331613" cy="2406452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971308" y="142254"/>
            <a:ext cx="2028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데이터 이해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– label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분포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2F8FF0-936F-4377-9D58-9294EB2EA6F8}"/>
              </a:ext>
            </a:extLst>
          </p:cNvPr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96921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838952" y="548680"/>
            <a:ext cx="1360997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E2D40F-E17D-45D7-89CE-811E34652B90}"/>
              </a:ext>
            </a:extLst>
          </p:cNvPr>
          <p:cNvSpPr txBox="1"/>
          <p:nvPr/>
        </p:nvSpPr>
        <p:spPr>
          <a:xfrm>
            <a:off x="1908893" y="4913873"/>
            <a:ext cx="9019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결제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금액이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인 유저는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59%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로 절반 이상의 유저가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과금을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하지 않았다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실제로 큰 금액을 결제한 유저는 이탈한다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하지만 기대이익을 크게 하기 위해서 큰 금액을 결제 하는 유저가 이탈하지 않는 것이 중요하다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1431883"/>
            <a:ext cx="5542005" cy="338297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971308" y="142254"/>
            <a:ext cx="2028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데이터 이해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– label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분포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8BFB6D-BCBB-4323-A3F6-94A0276C514E}"/>
              </a:ext>
            </a:extLst>
          </p:cNvPr>
          <p:cNvSpPr txBox="1"/>
          <p:nvPr/>
        </p:nvSpPr>
        <p:spPr>
          <a:xfrm>
            <a:off x="1758204" y="949159"/>
            <a:ext cx="412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평균 결제 금액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: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amount_spent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8" name="갈매기형 수장 36">
            <a:extLst>
              <a:ext uri="{FF2B5EF4-FFF2-40B4-BE49-F238E27FC236}">
                <a16:creationId xmlns:a16="http://schemas.microsoft.com/office/drawing/2014/main" id="{77B3620B-8FB0-4C0E-A9DE-6A1AACDA67AF}"/>
              </a:ext>
            </a:extLst>
          </p:cNvPr>
          <p:cNvSpPr/>
          <p:nvPr/>
        </p:nvSpPr>
        <p:spPr>
          <a:xfrm>
            <a:off x="1580313" y="104233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갈매기형 수장 37">
            <a:extLst>
              <a:ext uri="{FF2B5EF4-FFF2-40B4-BE49-F238E27FC236}">
                <a16:creationId xmlns:a16="http://schemas.microsoft.com/office/drawing/2014/main" id="{E8E46B36-014F-474A-AABE-AA1DA517042E}"/>
              </a:ext>
            </a:extLst>
          </p:cNvPr>
          <p:cNvSpPr/>
          <p:nvPr/>
        </p:nvSpPr>
        <p:spPr>
          <a:xfrm>
            <a:off x="1432662" y="104233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B082F3-D486-44EF-94A7-9C77B613ED8E}"/>
              </a:ext>
            </a:extLst>
          </p:cNvPr>
          <p:cNvCxnSpPr/>
          <p:nvPr/>
        </p:nvCxnSpPr>
        <p:spPr>
          <a:xfrm>
            <a:off x="823680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7B4A93-A247-4627-9A1E-6E0D9C5705C9}"/>
              </a:ext>
            </a:extLst>
          </p:cNvPr>
          <p:cNvSpPr/>
          <p:nvPr/>
        </p:nvSpPr>
        <p:spPr>
          <a:xfrm>
            <a:off x="130831" y="886791"/>
            <a:ext cx="834325" cy="3435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2AD52CA9-179C-42BB-965F-5D8F1E6B735C}"/>
              </a:ext>
            </a:extLst>
          </p:cNvPr>
          <p:cNvSpPr/>
          <p:nvPr/>
        </p:nvSpPr>
        <p:spPr>
          <a:xfrm rot="5400000">
            <a:off x="842867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E97301-E85E-434B-9F7C-08BA5C8F5A91}"/>
              </a:ext>
            </a:extLst>
          </p:cNvPr>
          <p:cNvSpPr txBox="1"/>
          <p:nvPr/>
        </p:nvSpPr>
        <p:spPr>
          <a:xfrm>
            <a:off x="263663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861D1A-70F8-4E37-9328-A548A9E3C358}"/>
              </a:ext>
            </a:extLst>
          </p:cNvPr>
          <p:cNvSpPr txBox="1"/>
          <p:nvPr/>
        </p:nvSpPr>
        <p:spPr>
          <a:xfrm>
            <a:off x="247618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6BF910-E144-46FE-9363-A885750A1D77}"/>
              </a:ext>
            </a:extLst>
          </p:cNvPr>
          <p:cNvSpPr txBox="1"/>
          <p:nvPr/>
        </p:nvSpPr>
        <p:spPr>
          <a:xfrm>
            <a:off x="247618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CC4ACD-0837-4F1E-9C79-0D8CFD295AB2}"/>
              </a:ext>
            </a:extLst>
          </p:cNvPr>
          <p:cNvSpPr txBox="1"/>
          <p:nvPr/>
        </p:nvSpPr>
        <p:spPr>
          <a:xfrm>
            <a:off x="247618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061280-5BEF-4D31-9484-AB31DA53DA88}"/>
              </a:ext>
            </a:extLst>
          </p:cNvPr>
          <p:cNvSpPr txBox="1"/>
          <p:nvPr/>
        </p:nvSpPr>
        <p:spPr>
          <a:xfrm>
            <a:off x="247618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18278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4237</TotalTime>
  <Words>4167</Words>
  <Application>Microsoft Office PowerPoint</Application>
  <PresentationFormat>와이드스크린</PresentationFormat>
  <Paragraphs>1137</Paragraphs>
  <Slides>62</Slides>
  <Notes>41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0" baseType="lpstr">
      <vt:lpstr>Arial</vt:lpstr>
      <vt:lpstr>Wingdings</vt:lpstr>
      <vt:lpstr>Yoon 윤고딕 550_TT</vt:lpstr>
      <vt:lpstr>Yoon 윤고딕 520_TT</vt:lpstr>
      <vt:lpstr>Cambria Math</vt:lpstr>
      <vt:lpstr>맑은 고딕</vt:lpstr>
      <vt:lpstr>Office 테마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JUNG MINJI</cp:lastModifiedBy>
  <cp:revision>375</cp:revision>
  <dcterms:created xsi:type="dcterms:W3CDTF">2013-09-05T09:43:46Z</dcterms:created>
  <dcterms:modified xsi:type="dcterms:W3CDTF">2019-09-10T08:26:30Z</dcterms:modified>
</cp:coreProperties>
</file>