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391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EB6977-A669-4C77-B10F-DCFF158C1BAC}" type="datetime1">
              <a:rPr lang="en-US" smtClean="0"/>
              <a:t>10/26/2018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Vectorization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67F36-CC2A-4517-9B3A-105E06CF2EA9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B8FBB5-224A-40CB-8EF8-BC053702F863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85639-B02D-4EF1-8AAA-D3853A270639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42C5F9-B94B-4CA7-BEBF-2FBB9FE7347A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032B00-8038-4FD8-AB93-39B9B15FFDFE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1EBDA-1758-4B21-8DA4-E5A9048CFDF2}" type="datetime1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8CE9C-6401-4BB8-B5EF-42E91AFD0914}" type="datetime1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09D18D-373B-42AA-BFFE-D0E12A464BFD}" type="datetime1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C07BF-8FD0-42F2-90EE-B7090FB89E8F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9CBA9-75B1-4610-9D30-08B4183CBF1E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F06437A0-550A-4EA1-BBA1-97730CC02E87}" type="datetime1">
              <a:rPr lang="en-US" smtClean="0"/>
              <a:t>10/26/2018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hyperlink" Target="https://www.rstudio.com/products/rstudio/download/#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documentation.org/packages/sna/versions/2.4/topics/gc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QAP (Quadratic Assignment </a:t>
            </a:r>
            <a:r>
              <a:rPr lang="en-US" dirty="0" smtClean="0"/>
              <a:t>Procedure)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QAP </a:t>
            </a:r>
          </a:p>
          <a:p>
            <a:pPr lvl="1"/>
            <a:r>
              <a:rPr lang="en-US" sz="2000" dirty="0"/>
              <a:t>Quadratic Assignment </a:t>
            </a:r>
            <a:r>
              <a:rPr lang="en-US" sz="2000" dirty="0" smtClean="0"/>
              <a:t>Procedure</a:t>
            </a:r>
          </a:p>
          <a:p>
            <a:pPr lvl="1"/>
            <a:r>
              <a:rPr lang="ko-KR" altLang="en-US" sz="2000" dirty="0" smtClean="0"/>
              <a:t>종속변수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관계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사람간 혹은 단어간 등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인 경우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회귀분석 혹은 상관관계 분석을 하는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모수 추정치의 표준 오차 </a:t>
            </a:r>
            <a:r>
              <a:rPr lang="en-US" altLang="ko-KR" sz="1800" dirty="0" smtClean="0"/>
              <a:t>(standard error)</a:t>
            </a:r>
            <a:r>
              <a:rPr lang="ko-KR" altLang="en-US" sz="1800" dirty="0" smtClean="0"/>
              <a:t>를 계산할 때 사용되는 방법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표본 데이터를 가지고 도출된 결과가 통계적으로 유의미한지를 계산할 때 사용되는 방법 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SE</a:t>
            </a:r>
            <a:r>
              <a:rPr lang="ko-KR" altLang="en-US" sz="1800" dirty="0" smtClean="0"/>
              <a:t>를 구할 때 </a:t>
            </a:r>
            <a:r>
              <a:rPr lang="en-US" altLang="ko-KR" sz="1800" dirty="0" smtClean="0"/>
              <a:t>permutation </a:t>
            </a:r>
            <a:r>
              <a:rPr lang="ko-KR" altLang="en-US" sz="1800" dirty="0" smtClean="0"/>
              <a:t>기반의 </a:t>
            </a:r>
            <a:r>
              <a:rPr lang="en-US" altLang="ko-KR" sz="1800" dirty="0" smtClean="0"/>
              <a:t>simulation </a:t>
            </a:r>
            <a:r>
              <a:rPr lang="ko-KR" altLang="en-US" sz="1800" dirty="0" smtClean="0"/>
              <a:t>방법 사용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permutation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resampling </a:t>
            </a:r>
            <a:r>
              <a:rPr lang="ko-KR" altLang="en-US" sz="1400" dirty="0" smtClean="0"/>
              <a:t>기법 중 하나 </a:t>
            </a:r>
            <a:r>
              <a:rPr lang="en-US" altLang="ko-KR" sz="1400" dirty="0" smtClean="0"/>
              <a:t>(resampling without replacement)</a:t>
            </a:r>
          </a:p>
          <a:p>
            <a:pPr lvl="1"/>
            <a:r>
              <a:rPr lang="ko-KR" altLang="en-US" sz="2000" dirty="0" smtClean="0"/>
              <a:t>두가지 종류</a:t>
            </a:r>
            <a:endParaRPr lang="en-US" altLang="ko-KR" sz="2000" dirty="0" smtClean="0"/>
          </a:p>
          <a:p>
            <a:pPr lvl="2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QAP Regression</a:t>
            </a:r>
          </a:p>
          <a:p>
            <a:pPr lvl="2"/>
            <a:r>
              <a:rPr lang="en-US" sz="1800" b="1" dirty="0" smtClean="0"/>
              <a:t>QAP correlation</a:t>
            </a:r>
          </a:p>
          <a:p>
            <a:pPr lvl="3"/>
            <a:r>
              <a:rPr lang="ko-KR" altLang="en-US" sz="1400" dirty="0" smtClean="0"/>
              <a:t>여기서는 </a:t>
            </a:r>
            <a:r>
              <a:rPr lang="en-US" altLang="ko-KR" sz="1400" dirty="0" smtClean="0"/>
              <a:t>QAP correlation</a:t>
            </a:r>
            <a:r>
              <a:rPr lang="ko-KR" altLang="en-US" sz="1400" dirty="0" smtClean="0"/>
              <a:t>만 다룸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왜냐하면</a:t>
            </a:r>
            <a:r>
              <a:rPr lang="en-US" altLang="ko-KR" sz="1400" dirty="0" smtClean="0"/>
              <a:t>, QAP regression</a:t>
            </a:r>
            <a:r>
              <a:rPr lang="ko-KR" altLang="en-US" sz="1400" dirty="0" smtClean="0"/>
              <a:t>은 텍스트 분석에서는 많이 사용되지 않기 때문에</a:t>
            </a:r>
            <a:r>
              <a:rPr lang="en-US" altLang="ko-KR" sz="1400" dirty="0" smtClean="0"/>
              <a:t>)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5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QAP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사용 용도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동일한 노드로 구성이 된 서로 다른 두개의 네트워크 간의 </a:t>
            </a:r>
            <a:r>
              <a:rPr lang="en-US" altLang="ko-KR" sz="2000" dirty="0" smtClean="0"/>
              <a:t>tie </a:t>
            </a:r>
            <a:r>
              <a:rPr lang="ko-KR" altLang="en-US" sz="2000" dirty="0" smtClean="0"/>
              <a:t>구조의 유사성을 파악하는 목적으로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예</a:t>
            </a:r>
            <a:endParaRPr lang="en-US" altLang="ko-KR" sz="2000" dirty="0"/>
          </a:p>
          <a:p>
            <a:pPr lvl="2"/>
            <a:r>
              <a:rPr lang="en-US" sz="1800" dirty="0" smtClean="0"/>
              <a:t>social network</a:t>
            </a:r>
            <a:r>
              <a:rPr lang="ko-KR" altLang="en-US" sz="1800" dirty="0" smtClean="0"/>
              <a:t>의 경우</a:t>
            </a:r>
            <a:endParaRPr lang="en-US" altLang="ko-KR" sz="1800" dirty="0" smtClean="0"/>
          </a:p>
          <a:p>
            <a:pPr lvl="3"/>
            <a:r>
              <a:rPr lang="ko-KR" altLang="en-US" sz="1600" dirty="0" smtClean="0"/>
              <a:t>동일한 사람들이 갖는 서로 다른 관계의 유사도를 파악하는데 사용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예를 들어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친구 관계와 직장 동료 관계가 얼마나 유사한지를 파악하고자 하는 경우</a:t>
            </a:r>
            <a:endParaRPr lang="en-US" altLang="ko-KR" sz="1600" dirty="0" smtClean="0"/>
          </a:p>
          <a:p>
            <a:pPr lvl="2"/>
            <a:r>
              <a:rPr lang="en-US" sz="1800" dirty="0" smtClean="0"/>
              <a:t>semantic network</a:t>
            </a:r>
            <a:r>
              <a:rPr lang="ko-KR" altLang="en-US" sz="1800" dirty="0" smtClean="0"/>
              <a:t>의 경우</a:t>
            </a:r>
            <a:endParaRPr lang="en-US" altLang="ko-KR" sz="1800" dirty="0" smtClean="0"/>
          </a:p>
          <a:p>
            <a:pPr lvl="3"/>
            <a:r>
              <a:rPr lang="ko-KR" altLang="en-US" sz="1600" dirty="0" smtClean="0"/>
              <a:t>동일한 단어들에 대해서 단어들의 관계가 서로 다른 네트워크에서 어떻게 다른지를 파악하고자 하는 경우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예를 들어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두 개의 신문사가 동일한 단어들을 사용하는 방식이 같은지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다른지를 파악하고자 하는 경우에 사용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6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QAP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Semantic network</a:t>
            </a:r>
            <a:r>
              <a:rPr lang="ko-KR" altLang="en-US" sz="2400" dirty="0" smtClean="0"/>
              <a:t>에서의 </a:t>
            </a:r>
            <a:r>
              <a:rPr lang="en-US" altLang="ko-KR" sz="2400" dirty="0" smtClean="0"/>
              <a:t>QAP correlation</a:t>
            </a:r>
          </a:p>
          <a:p>
            <a:pPr lvl="1"/>
            <a:r>
              <a:rPr lang="ko-KR" altLang="en-US" sz="1800" dirty="0" smtClean="0"/>
              <a:t>가정</a:t>
            </a:r>
            <a:r>
              <a:rPr lang="en-US" altLang="ko-KR" sz="1800" dirty="0" smtClean="0"/>
              <a:t>:</a:t>
            </a:r>
          </a:p>
          <a:p>
            <a:pPr lvl="2"/>
            <a:r>
              <a:rPr lang="ko-KR" altLang="en-US" sz="1400" dirty="0" smtClean="0"/>
              <a:t>동일한 단어들에 대해서 관계의 구조가 비슷하다면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서로 다른 텍스트에서 각 단어들이 사용된 방식이 비슷하다는 것을 의미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신문기사의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서로 다른 신문기사에서 해당 단어들을 사용하는 방식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혹은 기술하는 방식이 비슷하는 것을 의미하는 것으로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단어들로 표현이 되는 주제나 이슈에 대해서 비슷한 비슷한 입장을 취하고 있다는 것으로 해석할 수 있음</a:t>
            </a:r>
            <a:r>
              <a:rPr lang="en-US" altLang="ko-KR" sz="1400" dirty="0" smtClean="0"/>
              <a:t>	</a:t>
            </a:r>
          </a:p>
          <a:p>
            <a:pPr lvl="1"/>
            <a:r>
              <a:rPr lang="ko-KR" altLang="en-US" sz="1800" dirty="0" smtClean="0"/>
              <a:t>예</a:t>
            </a:r>
            <a:endParaRPr lang="en-US" altLang="ko-KR" sz="1800" dirty="0" smtClean="0"/>
          </a:p>
          <a:p>
            <a:pPr lvl="2"/>
            <a:r>
              <a:rPr lang="en-US" sz="1400" dirty="0" smtClean="0"/>
              <a:t>RQ: </a:t>
            </a:r>
            <a:r>
              <a:rPr lang="ko-KR" altLang="en-US" sz="1400" dirty="0" smtClean="0"/>
              <a:t>보수와 진보 신문사는 북한의 비슷한 이슈에 대해서 다루고 있는가</a:t>
            </a:r>
            <a:r>
              <a:rPr lang="en-US" altLang="ko-KR" sz="1400" dirty="0" smtClean="0"/>
              <a:t>? </a:t>
            </a:r>
          </a:p>
          <a:p>
            <a:pPr lvl="2"/>
            <a:r>
              <a:rPr lang="ko-KR" altLang="en-US" sz="1400" dirty="0" smtClean="0"/>
              <a:t>준비물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조사를 하고자하는 단어들을 선택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북한과 관련된 주요 키워드들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en-US" sz="1400" dirty="0" smtClean="0"/>
              <a:t>예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북한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미사일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정상회담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휴전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트럼프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개성공단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교류 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8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QAP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Case 1: </a:t>
            </a:r>
            <a:r>
              <a:rPr lang="ko-KR" altLang="en-US" sz="2400" dirty="0" smtClean="0"/>
              <a:t>두 신문사 모두 핵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미사일을 중점적으로 다루는 경우 </a:t>
            </a:r>
            <a:r>
              <a:rPr lang="en-US" altLang="ko-KR" sz="2400" dirty="0" smtClean="0"/>
              <a:t>(correlation</a:t>
            </a:r>
            <a:r>
              <a:rPr lang="ko-KR" altLang="en-US" sz="2400" dirty="0" smtClean="0"/>
              <a:t>이 높다</a:t>
            </a:r>
            <a:r>
              <a:rPr lang="en-US" altLang="ko-KR" sz="2400" dirty="0" smtClean="0"/>
              <a:t>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576" y="2971800"/>
            <a:ext cx="3456384" cy="3426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055490" y="5243003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북한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83185" y="4058844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미사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16754" y="5067350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북한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10752" y="5966048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트럼프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93280" y="5784857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미국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12552" y="5966048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휴전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43608" y="4492352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인권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50218" y="4123928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정상회담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78246" y="3201072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실험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23145" y="3163388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핵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54302" y="3452575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개성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35893" y="4058844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교류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5" idx="4"/>
            <a:endCxn id="6" idx="0"/>
          </p:cNvCxnSpPr>
          <p:nvPr/>
        </p:nvCxnSpPr>
        <p:spPr>
          <a:xfrm flipH="1">
            <a:off x="2394351" y="3524051"/>
            <a:ext cx="67655" cy="1718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6"/>
            <a:endCxn id="14" idx="2"/>
          </p:cNvCxnSpPr>
          <p:nvPr/>
        </p:nvCxnSpPr>
        <p:spPr>
          <a:xfrm>
            <a:off x="2800867" y="3343720"/>
            <a:ext cx="577379" cy="37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4"/>
            <a:endCxn id="6" idx="7"/>
          </p:cNvCxnSpPr>
          <p:nvPr/>
        </p:nvCxnSpPr>
        <p:spPr>
          <a:xfrm flipH="1">
            <a:off x="2633962" y="3561735"/>
            <a:ext cx="1083145" cy="173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6" idx="4"/>
          </p:cNvCxnSpPr>
          <p:nvPr/>
        </p:nvCxnSpPr>
        <p:spPr>
          <a:xfrm flipV="1">
            <a:off x="2351413" y="5603666"/>
            <a:ext cx="42938" cy="36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4"/>
          </p:cNvCxnSpPr>
          <p:nvPr/>
        </p:nvCxnSpPr>
        <p:spPr>
          <a:xfrm flipH="1">
            <a:off x="2591781" y="4419507"/>
            <a:ext cx="230265" cy="823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5"/>
            <a:endCxn id="7" idx="0"/>
          </p:cNvCxnSpPr>
          <p:nvPr/>
        </p:nvCxnSpPr>
        <p:spPr>
          <a:xfrm>
            <a:off x="2701617" y="3471233"/>
            <a:ext cx="120429" cy="587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38236" y="2974504"/>
            <a:ext cx="3456384" cy="3426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Oval 25"/>
          <p:cNvSpPr/>
          <p:nvPr/>
        </p:nvSpPr>
        <p:spPr>
          <a:xfrm>
            <a:off x="6438150" y="5245707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북한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65845" y="4061548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미사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699414" y="5070054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북한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293412" y="5968752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트럼프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75940" y="5787561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미국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95212" y="5968752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휴전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26268" y="4495056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인권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932878" y="4126632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정상회담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760906" y="3203776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실험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14684" y="3163387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핵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36962" y="3455279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개성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8553" y="4061548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교류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5" idx="4"/>
            <a:endCxn id="26" idx="0"/>
          </p:cNvCxnSpPr>
          <p:nvPr/>
        </p:nvCxnSpPr>
        <p:spPr>
          <a:xfrm>
            <a:off x="6453545" y="3524050"/>
            <a:ext cx="323466" cy="1721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6"/>
            <a:endCxn id="34" idx="2"/>
          </p:cNvCxnSpPr>
          <p:nvPr/>
        </p:nvCxnSpPr>
        <p:spPr>
          <a:xfrm>
            <a:off x="6792406" y="3343719"/>
            <a:ext cx="968500" cy="403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4"/>
            <a:endCxn id="26" idx="7"/>
          </p:cNvCxnSpPr>
          <p:nvPr/>
        </p:nvCxnSpPr>
        <p:spPr>
          <a:xfrm flipH="1">
            <a:off x="7016622" y="3564439"/>
            <a:ext cx="1083145" cy="173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7" idx="4"/>
          </p:cNvCxnSpPr>
          <p:nvPr/>
        </p:nvCxnSpPr>
        <p:spPr>
          <a:xfrm flipH="1">
            <a:off x="6974441" y="4422211"/>
            <a:ext cx="230265" cy="823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5"/>
            <a:endCxn id="27" idx="0"/>
          </p:cNvCxnSpPr>
          <p:nvPr/>
        </p:nvCxnSpPr>
        <p:spPr>
          <a:xfrm>
            <a:off x="6693156" y="3471232"/>
            <a:ext cx="511550" cy="59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3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QAP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Case 2: </a:t>
            </a:r>
            <a:r>
              <a:rPr lang="ko-KR" altLang="en-US" sz="2400" dirty="0" smtClean="0"/>
              <a:t>한 신문사는 미사일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다른 신문사는 정상회담 </a:t>
            </a:r>
            <a:r>
              <a:rPr lang="en-US" altLang="ko-KR" sz="2400" dirty="0" smtClean="0"/>
              <a:t>(correlation</a:t>
            </a:r>
            <a:r>
              <a:rPr lang="ko-KR" altLang="en-US" sz="2400" dirty="0" smtClean="0"/>
              <a:t>이 낮다</a:t>
            </a:r>
            <a:r>
              <a:rPr lang="en-US" altLang="ko-KR" sz="2400" dirty="0" smtClean="0"/>
              <a:t>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576" y="2971800"/>
            <a:ext cx="3456384" cy="3426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055490" y="5243003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북한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83185" y="4058844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미사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16754" y="5067350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</a:t>
            </a:r>
            <a:r>
              <a:rPr lang="ko-KR" altLang="en-US" sz="1100" dirty="0">
                <a:solidFill>
                  <a:schemeClr val="tx1"/>
                </a:solidFill>
              </a:rPr>
              <a:t>본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10752" y="5966048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트럼프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93280" y="5784857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미국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12552" y="5966048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휴전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43608" y="4492352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인권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50218" y="4123928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정상회담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78246" y="3201072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실험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23145" y="3163388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핵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54302" y="3452575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개성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35893" y="4058844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교류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5" idx="4"/>
            <a:endCxn id="6" idx="0"/>
          </p:cNvCxnSpPr>
          <p:nvPr/>
        </p:nvCxnSpPr>
        <p:spPr>
          <a:xfrm flipH="1">
            <a:off x="2394351" y="3524051"/>
            <a:ext cx="67655" cy="1718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6"/>
            <a:endCxn id="14" idx="2"/>
          </p:cNvCxnSpPr>
          <p:nvPr/>
        </p:nvCxnSpPr>
        <p:spPr>
          <a:xfrm>
            <a:off x="2800867" y="3343720"/>
            <a:ext cx="577379" cy="37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4"/>
            <a:endCxn id="6" idx="7"/>
          </p:cNvCxnSpPr>
          <p:nvPr/>
        </p:nvCxnSpPr>
        <p:spPr>
          <a:xfrm flipH="1">
            <a:off x="2633962" y="3561735"/>
            <a:ext cx="1083145" cy="173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6" idx="4"/>
          </p:cNvCxnSpPr>
          <p:nvPr/>
        </p:nvCxnSpPr>
        <p:spPr>
          <a:xfrm flipV="1">
            <a:off x="2351413" y="5603666"/>
            <a:ext cx="42938" cy="36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4"/>
          </p:cNvCxnSpPr>
          <p:nvPr/>
        </p:nvCxnSpPr>
        <p:spPr>
          <a:xfrm flipH="1">
            <a:off x="2591781" y="4419507"/>
            <a:ext cx="230265" cy="823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5"/>
            <a:endCxn id="7" idx="0"/>
          </p:cNvCxnSpPr>
          <p:nvPr/>
        </p:nvCxnSpPr>
        <p:spPr>
          <a:xfrm>
            <a:off x="2701617" y="3471233"/>
            <a:ext cx="120429" cy="587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38236" y="2974504"/>
            <a:ext cx="3456384" cy="3426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Oval 25"/>
          <p:cNvSpPr/>
          <p:nvPr/>
        </p:nvSpPr>
        <p:spPr>
          <a:xfrm>
            <a:off x="6438150" y="5245707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북한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007045" y="3584706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미사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699414" y="5070054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일</a:t>
            </a:r>
            <a:r>
              <a:rPr lang="ko-KR" altLang="en-US" sz="1100">
                <a:solidFill>
                  <a:schemeClr val="tx1"/>
                </a:solidFill>
              </a:rPr>
              <a:t>본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293412" y="5968752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트럼프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75940" y="5787561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미국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527567" y="5696965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휴전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26268" y="4495056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인권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932878" y="4126632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정상회담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760906" y="3203776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실험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505805" y="3166092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핵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36962" y="3455279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개성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8553" y="4061548"/>
            <a:ext cx="677722" cy="3606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교류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27" idx="4"/>
          </p:cNvCxnSpPr>
          <p:nvPr/>
        </p:nvCxnSpPr>
        <p:spPr>
          <a:xfrm flipH="1">
            <a:off x="6866428" y="3945369"/>
            <a:ext cx="479478" cy="1297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7"/>
            <a:endCxn id="33" idx="3"/>
          </p:cNvCxnSpPr>
          <p:nvPr/>
        </p:nvCxnSpPr>
        <p:spPr bwMode="auto">
          <a:xfrm flipV="1">
            <a:off x="7016622" y="4434477"/>
            <a:ext cx="1015506" cy="864048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>
            <a:stCxn id="26" idx="5"/>
            <a:endCxn id="30" idx="1"/>
          </p:cNvCxnSpPr>
          <p:nvPr/>
        </p:nvCxnSpPr>
        <p:spPr bwMode="auto">
          <a:xfrm>
            <a:off x="7016622" y="5553552"/>
            <a:ext cx="658568" cy="2868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>
            <a:stCxn id="26" idx="2"/>
            <a:endCxn id="29" idx="7"/>
          </p:cNvCxnSpPr>
          <p:nvPr/>
        </p:nvCxnSpPr>
        <p:spPr bwMode="auto">
          <a:xfrm flipH="1">
            <a:off x="5871884" y="5426039"/>
            <a:ext cx="566266" cy="5955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26" idx="4"/>
            <a:endCxn id="31" idx="0"/>
          </p:cNvCxnSpPr>
          <p:nvPr/>
        </p:nvCxnSpPr>
        <p:spPr bwMode="auto">
          <a:xfrm>
            <a:off x="6777011" y="5606370"/>
            <a:ext cx="89417" cy="905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endCxn id="30" idx="3"/>
          </p:cNvCxnSpPr>
          <p:nvPr/>
        </p:nvCxnSpPr>
        <p:spPr bwMode="auto">
          <a:xfrm flipV="1">
            <a:off x="5971134" y="6095406"/>
            <a:ext cx="1704056" cy="536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37" idx="4"/>
            <a:endCxn id="26" idx="0"/>
          </p:cNvCxnSpPr>
          <p:nvPr/>
        </p:nvCxnSpPr>
        <p:spPr bwMode="auto">
          <a:xfrm>
            <a:off x="6257414" y="4422211"/>
            <a:ext cx="519597" cy="823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7" idx="6"/>
            <a:endCxn id="33" idx="2"/>
          </p:cNvCxnSpPr>
          <p:nvPr/>
        </p:nvCxnSpPr>
        <p:spPr bwMode="auto">
          <a:xfrm>
            <a:off x="6596275" y="4241880"/>
            <a:ext cx="1336603" cy="65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495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QAP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실습</a:t>
            </a:r>
            <a:r>
              <a:rPr lang="en-US" altLang="ko-KR" sz="2800" dirty="0" smtClean="0"/>
              <a:t>: </a:t>
            </a:r>
            <a:r>
              <a:rPr lang="en-US" sz="2800" dirty="0"/>
              <a:t>R</a:t>
            </a:r>
            <a:r>
              <a:rPr lang="ko-KR" altLang="en-US" sz="2800" dirty="0"/>
              <a:t>을 통한 </a:t>
            </a:r>
            <a:r>
              <a:rPr lang="en-US" altLang="ko-KR" sz="2800" dirty="0"/>
              <a:t>QAP </a:t>
            </a:r>
            <a:r>
              <a:rPr lang="ko-KR" altLang="en-US" sz="2800" dirty="0"/>
              <a:t>해보기</a:t>
            </a:r>
            <a:endParaRPr lang="en-US" altLang="ko-KR" sz="2800" dirty="0" smtClean="0"/>
          </a:p>
          <a:p>
            <a:pPr lvl="1"/>
            <a:r>
              <a:rPr lang="en-US" sz="2400" dirty="0" smtClean="0"/>
              <a:t>QAP </a:t>
            </a:r>
            <a:r>
              <a:rPr lang="ko-KR" altLang="en-US" sz="2400" dirty="0" smtClean="0"/>
              <a:t>분석에 사용되는 </a:t>
            </a:r>
            <a:r>
              <a:rPr lang="en-US" altLang="ko-KR" sz="2400" dirty="0" smtClean="0"/>
              <a:t>tools</a:t>
            </a:r>
          </a:p>
          <a:p>
            <a:pPr lvl="2"/>
            <a:r>
              <a:rPr lang="en-US" sz="2000" dirty="0" smtClean="0"/>
              <a:t>UCINET, R </a:t>
            </a:r>
          </a:p>
          <a:p>
            <a:pPr lvl="1"/>
            <a:r>
              <a:rPr lang="ko-KR" altLang="en-US" dirty="0" smtClean="0"/>
              <a:t>순서</a:t>
            </a:r>
            <a:endParaRPr lang="en-US" altLang="ko-KR" dirty="0" smtClean="0"/>
          </a:p>
          <a:p>
            <a:pPr lvl="2"/>
            <a:r>
              <a:rPr lang="en-US" dirty="0" smtClean="0"/>
              <a:t>Python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NetworkX</a:t>
            </a:r>
            <a:r>
              <a:rPr lang="ko-KR" altLang="en-US" dirty="0" smtClean="0"/>
              <a:t>를 이용한 그래프 생성하기</a:t>
            </a:r>
            <a:endParaRPr lang="en-US" altLang="ko-KR" dirty="0" smtClean="0"/>
          </a:p>
          <a:p>
            <a:pPr lvl="3"/>
            <a:r>
              <a:rPr lang="en-US" dirty="0" err="1" smtClean="0"/>
              <a:t>QAP_summit_example.ipynb</a:t>
            </a:r>
            <a:r>
              <a:rPr lang="en-US" dirty="0" smtClean="0"/>
              <a:t>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2"/>
            <a:r>
              <a:rPr lang="en-US" dirty="0" smtClean="0"/>
              <a:t>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QAP </a:t>
            </a:r>
            <a:r>
              <a:rPr lang="ko-KR" altLang="en-US" dirty="0" smtClean="0"/>
              <a:t>작업하기</a:t>
            </a:r>
            <a:endParaRPr lang="en-US" altLang="ko-KR" dirty="0" smtClean="0"/>
          </a:p>
          <a:p>
            <a:pPr lvl="3"/>
            <a:r>
              <a:rPr lang="en-US" dirty="0" err="1" smtClean="0"/>
              <a:t>R_QAP_Example.R</a:t>
            </a:r>
            <a:r>
              <a:rPr lang="en-US" dirty="0" smtClean="0"/>
              <a:t> </a:t>
            </a:r>
            <a:r>
              <a:rPr lang="ko-KR" altLang="en-US" dirty="0" smtClean="0"/>
              <a:t>참조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5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ko-KR" altLang="en-US" dirty="0" smtClean="0"/>
              <a:t>설치하기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lvl="1"/>
            <a:r>
              <a:rPr lang="en-US" dirty="0" smtClean="0"/>
              <a:t>R Studio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lvl="2"/>
            <a:r>
              <a:rPr lang="en-US" u="sng" dirty="0">
                <a:hlinkClick r:id="rId2"/>
              </a:rPr>
              <a:t>https://www.rstudio.com/products/rstudio/download/#</a:t>
            </a:r>
            <a:r>
              <a:rPr lang="en-US" u="sng" dirty="0" smtClean="0">
                <a:hlinkClick r:id="rId2"/>
              </a:rPr>
              <a:t>download</a:t>
            </a:r>
            <a:endParaRPr lang="en-US" u="sng" dirty="0" smtClean="0"/>
          </a:p>
          <a:p>
            <a:pPr lvl="1"/>
            <a:r>
              <a:rPr lang="en-US" dirty="0" smtClean="0"/>
              <a:t>R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lvl="2"/>
            <a:r>
              <a:rPr lang="en-US" u="sng" dirty="0">
                <a:hlinkClick r:id="rId3"/>
              </a:rPr>
              <a:t>https://cran.r-project.org/bin/windows/base/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0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gcor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gcor</a:t>
            </a:r>
            <a:r>
              <a:rPr lang="en-US" sz="2400" dirty="0" smtClean="0"/>
              <a:t>() </a:t>
            </a:r>
            <a:r>
              <a:rPr lang="ko-KR" altLang="en-US" sz="2400" dirty="0" smtClean="0"/>
              <a:t>함수 이해하기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네트워크 간의 상관관계 구하기</a:t>
            </a:r>
            <a:endParaRPr lang="en-US" altLang="ko-KR" sz="2000" dirty="0" smtClean="0"/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www.rdocumentation.org/packages/sna/versions/2.4/topics/gcor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0387"/>
            <a:ext cx="62579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037906" y="4581586"/>
                <a:ext cx="2953694" cy="1438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30000" dirty="0" smtClean="0"/>
                  <a:t>G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ko-KR" altLang="en-US" dirty="0"/>
                  <a:t>인접행렬 </a:t>
                </a:r>
                <a:r>
                  <a:rPr lang="en-US" dirty="0"/>
                  <a:t>of </a:t>
                </a:r>
                <a:r>
                  <a:rPr lang="en-US" dirty="0" smtClean="0"/>
                  <a:t>G, </a:t>
                </a:r>
              </a:p>
              <a:p>
                <a:r>
                  <a:rPr lang="en-US" dirty="0" smtClean="0"/>
                  <a:t>|</a:t>
                </a:r>
                <a:r>
                  <a:rPr lang="en-US" dirty="0"/>
                  <a:t>V| = # of </a:t>
                </a:r>
                <a:r>
                  <a:rPr lang="en-US" dirty="0" smtClean="0"/>
                  <a:t>nodes,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|</m:t>
                              </m:r>
                              <m:r>
                                <a:rPr lang="en-US" i="1"/>
                                <m:t>𝑉</m:t>
                              </m:r>
                              <m:r>
                                <a:rPr lang="en-US" i="1"/>
                                <m:t>|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:r>
                  <a:rPr lang="en-US" baseline="-25000" dirty="0"/>
                  <a:t>|V|</a:t>
                </a:r>
                <a:r>
                  <a:rPr lang="en-US" dirty="0"/>
                  <a:t>C</a:t>
                </a:r>
                <a:r>
                  <a:rPr lang="en-US" baseline="-25000" dirty="0"/>
                  <a:t>2, </a:t>
                </a:r>
                <a:endParaRPr lang="en-US" baseline="-25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𝐺</m:t>
                        </m:r>
                      </m:sub>
                    </m:sSub>
                    <m:r>
                      <a:rPr lang="en-US" i="1" baseline="-25000"/>
                      <m:t>=</m:t>
                    </m:r>
                  </m:oMath>
                </a14:m>
                <a:r>
                  <a:rPr lang="en-US" dirty="0"/>
                  <a:t>matrix cell </a:t>
                </a:r>
                <a:r>
                  <a:rPr lang="ko-KR" altLang="en-US" dirty="0"/>
                  <a:t>값들의 평균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906" y="4581586"/>
                <a:ext cx="2953694" cy="1438214"/>
              </a:xfrm>
              <a:prstGeom prst="rect">
                <a:avLst/>
              </a:prstGeom>
              <a:blipFill rotWithShape="1">
                <a:blip r:embed="rId4"/>
                <a:stretch>
                  <a:fillRect l="-1649" t="-2542" r="-825" b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672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28458</TotalTime>
  <Words>434</Words>
  <Application>Microsoft Office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01013022</vt:lpstr>
      <vt:lpstr>QAP (Quadratic Assignment Procedure)</vt:lpstr>
      <vt:lpstr>QAP</vt:lpstr>
      <vt:lpstr>QAP correlation</vt:lpstr>
      <vt:lpstr>QAP correlation</vt:lpstr>
      <vt:lpstr>QAP correlation</vt:lpstr>
      <vt:lpstr>QAP correlation</vt:lpstr>
      <vt:lpstr>QAP Correlation</vt:lpstr>
      <vt:lpstr>R 설치하기</vt:lpstr>
      <vt:lpstr>gcor()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262</cp:revision>
  <dcterms:created xsi:type="dcterms:W3CDTF">2015-01-19T14:33:39Z</dcterms:created>
  <dcterms:modified xsi:type="dcterms:W3CDTF">2018-10-26T15:34:52Z</dcterms:modified>
</cp:coreProperties>
</file>