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446" r:id="rId3"/>
    <p:sldId id="456" r:id="rId4"/>
    <p:sldId id="462" r:id="rId5"/>
    <p:sldId id="457" r:id="rId6"/>
    <p:sldId id="459" r:id="rId7"/>
    <p:sldId id="461" r:id="rId8"/>
    <p:sldId id="391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EB6977-A669-4C77-B10F-DCFF158C1BAC}" type="datetime1">
              <a:rPr lang="en-US" smtClean="0"/>
              <a:t>8/9/2018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Vectorization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67F36-CC2A-4517-9B3A-105E06CF2EA9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8FBB5-224A-40CB-8EF8-BC053702F863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85639-B02D-4EF1-8AAA-D3853A270639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42C5F9-B94B-4CA7-BEBF-2FBB9FE7347A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032B00-8038-4FD8-AB93-39B9B15FFDFE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1EBDA-1758-4B21-8DA4-E5A9048CFDF2}" type="datetime1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8CE9C-6401-4BB8-B5EF-42E91AFD0914}" type="datetime1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09D18D-373B-42AA-BFFE-D0E12A464BFD}" type="datetime1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C07BF-8FD0-42F2-90EE-B7090FB89E8F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9CBA9-75B1-4610-9D30-08B4183CBF1E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06437A0-550A-4EA1-BBA1-97730CC02E87}" type="datetime1">
              <a:rPr lang="en-US" smtClean="0"/>
              <a:t>8/9/2018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Overall process</a:t>
            </a:r>
          </a:p>
          <a:p>
            <a:pPr lvl="1"/>
            <a:r>
              <a:rPr lang="en-US" sz="2400" dirty="0" smtClean="0"/>
              <a:t>Text data collection</a:t>
            </a:r>
          </a:p>
          <a:p>
            <a:pPr lvl="2"/>
            <a:r>
              <a:rPr lang="en-US" sz="2000" dirty="0" smtClean="0"/>
              <a:t>Web scraping</a:t>
            </a:r>
          </a:p>
          <a:p>
            <a:pPr lvl="2"/>
            <a:r>
              <a:rPr lang="en-US" sz="2000" dirty="0" smtClean="0"/>
              <a:t>Preprocessing</a:t>
            </a:r>
          </a:p>
          <a:p>
            <a:pPr lvl="3"/>
            <a:r>
              <a:rPr lang="en-US" sz="1800" dirty="0" err="1" smtClean="0"/>
              <a:t>PoS</a:t>
            </a:r>
            <a:r>
              <a:rPr lang="en-US" sz="1800" dirty="0" smtClean="0"/>
              <a:t> tagging</a:t>
            </a:r>
          </a:p>
          <a:p>
            <a:pPr lvl="3"/>
            <a:r>
              <a:rPr lang="ko-KR" altLang="en-US" sz="1800" dirty="0" smtClean="0"/>
              <a:t>특정 품사의 단어들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(i.e., features) </a:t>
            </a:r>
            <a:r>
              <a:rPr lang="ko-KR" altLang="en-US" sz="1800" dirty="0" smtClean="0"/>
              <a:t>만 선택</a:t>
            </a:r>
            <a:endParaRPr lang="en-US" altLang="ko-KR" sz="1800" dirty="0" smtClean="0"/>
          </a:p>
          <a:p>
            <a:pPr lvl="2"/>
            <a:r>
              <a:rPr lang="en-US" sz="2000" dirty="0" smtClean="0"/>
              <a:t>Representation (vectorization)</a:t>
            </a:r>
          </a:p>
          <a:p>
            <a:pPr lvl="3"/>
            <a:r>
              <a:rPr lang="en-US" sz="1800" dirty="0" smtClean="0"/>
              <a:t>Bag of words model</a:t>
            </a:r>
          </a:p>
          <a:p>
            <a:pPr lvl="2"/>
            <a:r>
              <a:rPr lang="en-US" sz="2000" dirty="0" smtClean="0"/>
              <a:t>Applying a ML algorithms for training data</a:t>
            </a:r>
          </a:p>
          <a:p>
            <a:pPr lvl="3"/>
            <a:r>
              <a:rPr lang="en-US" sz="1800" dirty="0" smtClean="0"/>
              <a:t>Applying the results of the learning to new data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Bag of words (</a:t>
            </a:r>
            <a:r>
              <a:rPr lang="en-US" sz="2800" dirty="0" err="1" smtClean="0"/>
              <a:t>BoW</a:t>
            </a:r>
            <a:r>
              <a:rPr lang="en-US" sz="2800" dirty="0" smtClean="0"/>
              <a:t>) model</a:t>
            </a:r>
          </a:p>
          <a:p>
            <a:pPr lvl="1"/>
            <a:r>
              <a:rPr lang="ko-KR" altLang="en-US" sz="2400" dirty="0" smtClean="0"/>
              <a:t>문서를 단어들의 집합으로 간주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문서를 단어들로 구성된 하나의 </a:t>
            </a:r>
            <a:r>
              <a:rPr lang="en-US" altLang="ko-KR" sz="2400" dirty="0" smtClean="0"/>
              <a:t>vector</a:t>
            </a:r>
            <a:r>
              <a:rPr lang="ko-KR" altLang="en-US" sz="2400" dirty="0" smtClean="0"/>
              <a:t>로 간주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이러한 </a:t>
            </a:r>
            <a:r>
              <a:rPr lang="en-US" altLang="ko-KR" sz="2400" dirty="0" smtClean="0"/>
              <a:t>vector</a:t>
            </a:r>
            <a:r>
              <a:rPr lang="ko-KR" altLang="en-US" sz="2400" dirty="0" smtClean="0"/>
              <a:t>들로 구성이 된 </a:t>
            </a:r>
            <a:r>
              <a:rPr lang="en-US" altLang="ko-KR" sz="2400" dirty="0" smtClean="0"/>
              <a:t>matrix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document-term matrix (DTM)</a:t>
            </a:r>
            <a:r>
              <a:rPr lang="ko-KR" altLang="en-US" sz="2400" dirty="0" smtClean="0"/>
              <a:t>이라고 함</a:t>
            </a:r>
            <a:endParaRPr lang="en-US" sz="2400" dirty="0" smtClean="0"/>
          </a:p>
          <a:p>
            <a:r>
              <a:rPr lang="ko-KR" altLang="en-US" sz="2800" dirty="0" smtClean="0"/>
              <a:t>참조</a:t>
            </a:r>
            <a:r>
              <a:rPr lang="en-US" altLang="ko-KR" sz="2800" dirty="0" smtClean="0"/>
              <a:t>: Vectorization_ver1.0.pdf</a:t>
            </a: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5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Example: three documents</a:t>
            </a:r>
          </a:p>
          <a:p>
            <a:pPr lvl="1"/>
            <a:r>
              <a:rPr lang="en-US" sz="1800" dirty="0" smtClean="0"/>
              <a:t>Doc 1: ‘banana apple </a:t>
            </a:r>
            <a:r>
              <a:rPr lang="en-US" sz="1800" dirty="0" err="1" smtClean="0"/>
              <a:t>apple</a:t>
            </a:r>
            <a:r>
              <a:rPr lang="en-US" sz="1800" dirty="0" smtClean="0"/>
              <a:t> orange’</a:t>
            </a:r>
          </a:p>
          <a:p>
            <a:pPr lvl="1"/>
            <a:r>
              <a:rPr lang="en-US" sz="1800" dirty="0" smtClean="0"/>
              <a:t>Doc 2: ‘apple carrot eggplant carrot’</a:t>
            </a:r>
          </a:p>
          <a:p>
            <a:pPr lvl="1"/>
            <a:r>
              <a:rPr lang="en-US" sz="1800" dirty="0" smtClean="0"/>
              <a:t>Doc 3: ‘banana mango orange </a:t>
            </a:r>
            <a:r>
              <a:rPr lang="en-US" sz="1800" dirty="0" err="1" smtClean="0"/>
              <a:t>orange</a:t>
            </a:r>
            <a:r>
              <a:rPr lang="en-US" sz="1800" dirty="0" smtClean="0"/>
              <a:t>’</a:t>
            </a:r>
          </a:p>
          <a:p>
            <a:pPr lvl="1"/>
            <a:r>
              <a:rPr lang="en-US" sz="1800" dirty="0" smtClean="0"/>
              <a:t>all words: ‘apple’, ‘banana’, ‘carrot’, ‘eggplant’, ‘mango’, ‘orange’</a:t>
            </a:r>
          </a:p>
          <a:p>
            <a:r>
              <a:rPr lang="en-US" sz="2000" dirty="0" smtClean="0"/>
              <a:t>Vectorization</a:t>
            </a:r>
          </a:p>
          <a:p>
            <a:pPr lvl="1"/>
            <a:r>
              <a:rPr lang="ko-KR" altLang="en-US" sz="1800" dirty="0" smtClean="0"/>
              <a:t>각 문서를 문서에 사용된 단어들로 구성이 된 </a:t>
            </a:r>
            <a:r>
              <a:rPr lang="en-US" altLang="ko-KR" sz="1800" dirty="0" smtClean="0"/>
              <a:t>vector</a:t>
            </a:r>
            <a:r>
              <a:rPr lang="ko-KR" altLang="en-US" sz="1800" dirty="0" smtClean="0"/>
              <a:t>로 표현 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같은 </a:t>
            </a:r>
            <a:r>
              <a:rPr lang="en-US" altLang="ko-KR" sz="1800" dirty="0" smtClean="0"/>
              <a:t>corpus</a:t>
            </a:r>
            <a:r>
              <a:rPr lang="ko-KR" altLang="en-US" sz="1800" dirty="0" smtClean="0"/>
              <a:t>에 포함이된 문서들의 </a:t>
            </a:r>
            <a:r>
              <a:rPr lang="en-US" altLang="ko-KR" sz="1800" dirty="0" smtClean="0"/>
              <a:t>vector </a:t>
            </a:r>
            <a:r>
              <a:rPr lang="ko-KR" altLang="en-US" sz="1800" dirty="0" smtClean="0"/>
              <a:t>크기는 같다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전체 단어의 수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sz="1800" dirty="0" smtClean="0"/>
              <a:t>Vector</a:t>
            </a:r>
            <a:r>
              <a:rPr lang="ko-KR" altLang="en-US" sz="1800" dirty="0" smtClean="0"/>
              <a:t>의 각 </a:t>
            </a:r>
            <a:r>
              <a:rPr lang="en-US" altLang="ko-KR" sz="1800" dirty="0" smtClean="0"/>
              <a:t>element</a:t>
            </a:r>
            <a:r>
              <a:rPr lang="ko-KR" altLang="en-US" sz="1800" dirty="0" smtClean="0"/>
              <a:t>의 값을 무엇으로 할 것이냐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en-US" sz="1400" dirty="0" smtClean="0"/>
              <a:t>Binary (</a:t>
            </a:r>
            <a:r>
              <a:rPr lang="ko-KR" altLang="en-US" sz="1400" dirty="0" smtClean="0"/>
              <a:t>존재여부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sz="1400" dirty="0" smtClean="0"/>
              <a:t>Frequency (</a:t>
            </a:r>
            <a:r>
              <a:rPr lang="ko-KR" altLang="en-US" sz="1400" dirty="0" smtClean="0"/>
              <a:t>사용빈도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sz="1400" dirty="0" smtClean="0"/>
              <a:t>TF-IDF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0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DTM</a:t>
            </a:r>
          </a:p>
          <a:p>
            <a:pPr lvl="1"/>
            <a:r>
              <a:rPr lang="en-US" sz="2000" dirty="0" smtClean="0"/>
              <a:t>Cell values</a:t>
            </a:r>
          </a:p>
          <a:p>
            <a:pPr lvl="2"/>
            <a:r>
              <a:rPr lang="en-US" sz="1800" dirty="0" smtClean="0"/>
              <a:t>Binary (</a:t>
            </a:r>
            <a:r>
              <a:rPr lang="ko-KR" altLang="en-US" sz="1800" dirty="0" smtClean="0"/>
              <a:t>단어의 출현 여부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sz="1800" dirty="0" smtClean="0"/>
              <a:t>Frequency, </a:t>
            </a:r>
            <a:r>
              <a:rPr lang="en-US" sz="1800" dirty="0" err="1" smtClean="0"/>
              <a:t>tf-idf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sz="2200" dirty="0" smtClean="0"/>
              <a:t>Example: frequency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52676"/>
              </p:ext>
            </p:extLst>
          </p:nvPr>
        </p:nvGraphicFramePr>
        <p:xfrm>
          <a:off x="1524001" y="4267200"/>
          <a:ext cx="5638801" cy="1618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543"/>
                <a:gridCol w="805543"/>
                <a:gridCol w="805543"/>
                <a:gridCol w="805543"/>
                <a:gridCol w="805543"/>
                <a:gridCol w="805543"/>
                <a:gridCol w="805543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banana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carrot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eggplant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mango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orange</a:t>
                      </a:r>
                      <a:endParaRPr lang="en-US" sz="1100" dirty="0"/>
                    </a:p>
                  </a:txBody>
                  <a:tcPr anchor="ctr"/>
                </a:tc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Doc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Doc 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Doc 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69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TF-IDF</a:t>
            </a:r>
          </a:p>
          <a:p>
            <a:pPr marL="742950" lvl="2" indent="-342900">
              <a:buSzPct val="60000"/>
            </a:pPr>
            <a:r>
              <a:rPr lang="ko-KR" altLang="en-US" sz="1800" dirty="0"/>
              <a:t>특정 </a:t>
            </a:r>
            <a:r>
              <a:rPr lang="ko-KR" altLang="en-US" sz="1800" dirty="0" smtClean="0"/>
              <a:t>단어가 특정 문서의 </a:t>
            </a:r>
            <a:r>
              <a:rPr lang="en-US" altLang="ko-KR" sz="1800" dirty="0"/>
              <a:t>uniqueness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얼마나 나타내는가를 계산하기 </a:t>
            </a:r>
            <a:r>
              <a:rPr lang="ko-KR" altLang="en-US" sz="1800" dirty="0"/>
              <a:t>위해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marL="742950" lvl="2" indent="-342900">
              <a:buSzPct val="60000"/>
            </a:pPr>
            <a:r>
              <a:rPr lang="en-US" sz="1800" dirty="0" smtClean="0"/>
              <a:t>TF-IDF</a:t>
            </a:r>
            <a:r>
              <a:rPr lang="ko-KR" altLang="en-US" sz="1800" dirty="0" smtClean="0"/>
              <a:t>가 높을수록 해당 단어는 다른 문서에서는 적게 사용되고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문서에서 많이 사용되고 있다는 뜻으로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단어가 해당 문서의 </a:t>
            </a:r>
            <a:r>
              <a:rPr lang="en-US" altLang="ko-KR" sz="1800" dirty="0" smtClean="0"/>
              <a:t>uniqueness</a:t>
            </a:r>
            <a:r>
              <a:rPr lang="ko-KR" altLang="en-US" sz="1800" dirty="0" smtClean="0"/>
              <a:t>를 많이 나타낸다고 볼 수 있음</a:t>
            </a:r>
            <a:endParaRPr lang="en-US" sz="1800" dirty="0" smtClean="0"/>
          </a:p>
          <a:p>
            <a:r>
              <a:rPr lang="en-US" sz="2000" dirty="0" smtClean="0"/>
              <a:t>IDF (inverse document frequency)</a:t>
            </a: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43400"/>
            <a:ext cx="6953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1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see </a:t>
            </a:r>
            <a:r>
              <a:rPr lang="en-US" dirty="0" smtClean="0"/>
              <a:t>‘</a:t>
            </a:r>
            <a:r>
              <a:rPr lang="en-US" dirty="0" err="1" smtClean="0"/>
              <a:t>vectorization_ex.ipynb</a:t>
            </a:r>
            <a:r>
              <a:rPr lang="en-US" dirty="0" smtClean="0"/>
              <a:t>’ </a:t>
            </a:r>
            <a:endParaRPr lang="en-US" dirty="0" smtClean="0"/>
          </a:p>
          <a:p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sparse </a:t>
            </a:r>
            <a:r>
              <a:rPr lang="en-US" dirty="0" smtClean="0"/>
              <a:t>matrix (dense array)</a:t>
            </a:r>
            <a:endParaRPr lang="en-US" dirty="0" smtClean="0"/>
          </a:p>
          <a:p>
            <a:pPr lvl="2"/>
            <a:r>
              <a:rPr lang="en-US" dirty="0"/>
              <a:t>including </a:t>
            </a:r>
            <a:r>
              <a:rPr lang="en-US" dirty="0" smtClean="0"/>
              <a:t>zeros</a:t>
            </a:r>
          </a:p>
          <a:p>
            <a:pPr lvl="1"/>
            <a:r>
              <a:rPr lang="en-US" dirty="0" smtClean="0"/>
              <a:t>dense </a:t>
            </a:r>
            <a:r>
              <a:rPr lang="en-US" dirty="0" smtClean="0"/>
              <a:t>matrix (sparse array)</a:t>
            </a:r>
            <a:endParaRPr lang="en-US" dirty="0" smtClean="0"/>
          </a:p>
          <a:p>
            <a:pPr lvl="2"/>
            <a:r>
              <a:rPr lang="en-US" dirty="0" smtClean="0"/>
              <a:t>no zeros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6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28029</TotalTime>
  <Words>308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01013022</vt:lpstr>
      <vt:lpstr>Vectorization</vt:lpstr>
      <vt:lpstr>ML-based approach</vt:lpstr>
      <vt:lpstr>Representation</vt:lpstr>
      <vt:lpstr>Representation</vt:lpstr>
      <vt:lpstr>Representation</vt:lpstr>
      <vt:lpstr>TF-IDF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247</cp:revision>
  <dcterms:created xsi:type="dcterms:W3CDTF">2015-01-19T14:33:39Z</dcterms:created>
  <dcterms:modified xsi:type="dcterms:W3CDTF">2018-08-09T13:17:28Z</dcterms:modified>
</cp:coreProperties>
</file>