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28" r:id="rId3"/>
    <p:sldId id="329" r:id="rId4"/>
    <p:sldId id="279" r:id="rId5"/>
    <p:sldId id="341" r:id="rId6"/>
    <p:sldId id="346" r:id="rId7"/>
    <p:sldId id="343" r:id="rId8"/>
    <p:sldId id="342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04573-E645-4298-AB16-2505D22C30E1}" type="datetime1">
              <a:rPr lang="en-US" smtClean="0"/>
              <a:t>10/27/2018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6AD60B-0803-4016-998C-17FCAB63515D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92D32-5560-4B82-96A2-2BB723812CE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E4AF31-681F-444F-BB1A-6F0756ADCEC2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20269-FABC-4967-87AC-DF90104B302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0A8BC-543B-4FAE-AD27-9CAAE654A3CC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57CED-706F-469B-8780-75E6C8F2EC39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5BFD0-B5CB-4215-8BF3-DC3C33B008F4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AB3F9A-1E26-4256-BCD0-BB3565D74F23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6AD8A1-B8AC-492E-BDC9-48848D70BAAD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7D963-5F5C-42C3-A550-AE4A450FD6C0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F96C37-A95F-4B4C-BF6C-9F50E2D8909C}" type="datetime1">
              <a:rPr lang="en-US" smtClean="0"/>
              <a:t>10/27/2018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KNN (K Nearest Neighbors)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problems that can be addressed by ML approaches</a:t>
            </a:r>
          </a:p>
          <a:p>
            <a:pPr lvl="1"/>
            <a:r>
              <a:rPr lang="en-US" sz="2000" dirty="0" smtClean="0"/>
              <a:t>Supervised learning algorithms</a:t>
            </a:r>
          </a:p>
          <a:p>
            <a:pPr lvl="2"/>
            <a:r>
              <a:rPr lang="en-US" sz="1600" dirty="0" smtClean="0"/>
              <a:t>Regression problems</a:t>
            </a:r>
          </a:p>
          <a:p>
            <a:pPr lvl="3"/>
            <a:r>
              <a:rPr lang="en-US" sz="1600" dirty="0" smtClean="0"/>
              <a:t>When the dependent variable is a continuous variable</a:t>
            </a:r>
          </a:p>
          <a:p>
            <a:pPr lvl="3"/>
            <a:r>
              <a:rPr lang="en-US" sz="1600" dirty="0" smtClean="0"/>
              <a:t>Algorithms: Linear regression models</a:t>
            </a:r>
          </a:p>
          <a:p>
            <a:pPr lvl="2"/>
            <a:r>
              <a:rPr lang="en-US" sz="1600" dirty="0" smtClean="0"/>
              <a:t>Classification problems</a:t>
            </a:r>
          </a:p>
          <a:p>
            <a:pPr lvl="3"/>
            <a:r>
              <a:rPr lang="en-US" sz="1600" dirty="0" smtClean="0"/>
              <a:t>When the dependent variable is a categorical variable</a:t>
            </a:r>
          </a:p>
          <a:p>
            <a:pPr lvl="3"/>
            <a:r>
              <a:rPr lang="en-US" sz="1600" dirty="0" smtClean="0"/>
              <a:t>Algorithms: KNN, Logistic regression, SVM (support vector machine)</a:t>
            </a:r>
          </a:p>
          <a:p>
            <a:pPr lvl="1"/>
            <a:r>
              <a:rPr lang="en-US" sz="2000" dirty="0" smtClean="0"/>
              <a:t>Unsupervised learning algorithms</a:t>
            </a:r>
          </a:p>
          <a:p>
            <a:pPr lvl="2"/>
            <a:r>
              <a:rPr lang="en-US" sz="1600" dirty="0" smtClean="0"/>
              <a:t>Clustering, Dimension reduction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Examples</a:t>
            </a:r>
          </a:p>
          <a:p>
            <a:pPr lvl="1"/>
            <a:r>
              <a:rPr lang="en-US" sz="2400" dirty="0" smtClean="0"/>
              <a:t>Binary classification (when the DV takes two different values)</a:t>
            </a:r>
          </a:p>
          <a:p>
            <a:pPr lvl="2"/>
            <a:r>
              <a:rPr lang="en-US" sz="2000" dirty="0" smtClean="0"/>
              <a:t>Whether a person as a lung cancer</a:t>
            </a:r>
          </a:p>
          <a:p>
            <a:pPr lvl="2"/>
            <a:r>
              <a:rPr lang="en-US" sz="2000" dirty="0" smtClean="0"/>
              <a:t>Whether a movie is a hit or flop</a:t>
            </a:r>
          </a:p>
          <a:p>
            <a:pPr lvl="2"/>
            <a:r>
              <a:rPr lang="en-US" sz="2000" dirty="0" smtClean="0"/>
              <a:t>Whether a consumer buys product A</a:t>
            </a:r>
          </a:p>
          <a:p>
            <a:pPr lvl="1"/>
            <a:r>
              <a:rPr lang="en-US" sz="2400" dirty="0" smtClean="0"/>
              <a:t>Multiclass classification (when the DV takes more than two values)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section of a news </a:t>
            </a:r>
            <a:r>
              <a:rPr lang="en-US" sz="2000" dirty="0" smtClean="0"/>
              <a:t>article</a:t>
            </a:r>
          </a:p>
          <a:p>
            <a:pPr lvl="2"/>
            <a:r>
              <a:rPr lang="en-US" sz="2000" dirty="0" smtClean="0"/>
              <a:t>Movie genres</a:t>
            </a:r>
          </a:p>
          <a:p>
            <a:pPr lvl="2"/>
            <a:r>
              <a:rPr lang="en-US" sz="2000" dirty="0" smtClean="0"/>
              <a:t>Course grades (A, B, C, D, F)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KNN (K Nearest Neighbors)</a:t>
            </a:r>
          </a:p>
          <a:p>
            <a:pPr lvl="1"/>
            <a:r>
              <a:rPr lang="en-US" sz="1600" dirty="0" smtClean="0"/>
              <a:t>Supervised learning</a:t>
            </a:r>
          </a:p>
          <a:p>
            <a:pPr lvl="1"/>
            <a:r>
              <a:rPr lang="en-US" sz="1600" dirty="0" smtClean="0"/>
              <a:t>For classification problems</a:t>
            </a:r>
          </a:p>
          <a:p>
            <a:pPr lvl="1"/>
            <a:r>
              <a:rPr lang="ko-KR" altLang="en-US" sz="1600" dirty="0" smtClean="0"/>
              <a:t>데이터 </a:t>
            </a:r>
            <a:r>
              <a:rPr lang="ko-KR" altLang="en-US" sz="1600" dirty="0"/>
              <a:t>포인트를 </a:t>
            </a:r>
            <a:r>
              <a:rPr lang="ko-KR" altLang="en-US" sz="1600" dirty="0" smtClean="0"/>
              <a:t>독립변수 </a:t>
            </a:r>
            <a:r>
              <a:rPr lang="ko-KR" altLang="en-US" sz="1600" dirty="0"/>
              <a:t>정보를 이용해서 하나의</a:t>
            </a:r>
            <a:r>
              <a:rPr lang="en-US" sz="1600" dirty="0"/>
              <a:t> vector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표현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학습 데이터 이용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아래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빨간색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와 초록색 </a:t>
            </a:r>
            <a:r>
              <a:rPr lang="en-US" altLang="ko-KR" sz="1600" dirty="0" smtClean="0"/>
              <a:t>class)</a:t>
            </a:r>
          </a:p>
          <a:p>
            <a:pPr lvl="1"/>
            <a:r>
              <a:rPr lang="en-US" altLang="ko-KR" sz="1600" dirty="0" smtClean="0"/>
              <a:t>For a given data point, to predict its class (DV), KNN looks for K nearest neighbors’ classes  </a:t>
            </a:r>
          </a:p>
          <a:p>
            <a:pPr lvl="1"/>
            <a:r>
              <a:rPr lang="en-US" altLang="ko-KR" sz="1600" dirty="0" smtClean="0"/>
              <a:t>The class of the data point is determined according to the class that most of the K nearest neighbors have</a:t>
            </a:r>
          </a:p>
          <a:p>
            <a:pPr lvl="1"/>
            <a:r>
              <a:rPr lang="en-US" altLang="ko-KR" sz="1600" dirty="0" smtClean="0"/>
              <a:t>To find K nearest neighbors, the distance between the given data point represented by a vector and other data points in the training data is calculated.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KNN (K Nearest Neighbors)</a:t>
                </a:r>
              </a:p>
              <a:p>
                <a:pPr lvl="1"/>
                <a:r>
                  <a:rPr lang="en-US" sz="2000" dirty="0" smtClean="0"/>
                  <a:t>Class assignment: the class of most neighbors among K neighbors</a:t>
                </a:r>
              </a:p>
              <a:p>
                <a:pPr lvl="1"/>
                <a:r>
                  <a:rPr lang="en-US" altLang="ko-KR" sz="2000" dirty="0" smtClean="0"/>
                  <a:t>Mathematical form</a:t>
                </a:r>
              </a:p>
              <a:p>
                <a:pPr lvl="2"/>
                <a:r>
                  <a:rPr lang="en-US" altLang="ko-KR" sz="2000" dirty="0" smtClean="0"/>
                  <a:t>Calculate conditional probability</a:t>
                </a:r>
              </a:p>
              <a:p>
                <a:pPr lvl="2"/>
                <a:r>
                  <a:rPr lang="en-US" altLang="ko-KR" sz="2000" dirty="0" smtClean="0"/>
                  <a:t>P(Y = j | X = x</a:t>
                </a:r>
                <a:r>
                  <a:rPr lang="en-US" altLang="ko-KR" sz="2000" baseline="-25000" dirty="0" smtClean="0"/>
                  <a:t>0</a:t>
                </a:r>
                <a:r>
                  <a:rPr lang="en-US" altLang="ko-KR" sz="20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∈ 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𝑗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400" dirty="0" smtClean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 smtClean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0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133600" y="5181600"/>
            <a:ext cx="525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667000" y="2514600"/>
            <a:ext cx="0" cy="312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>
            <a:off x="342900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13747" y="4191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90724" y="3400124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1682" y="3581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5029200" y="4495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95482" y="2514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410200" y="28194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76600" y="24384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7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Implementing </a:t>
            </a:r>
            <a:r>
              <a:rPr lang="en-US" sz="2800" dirty="0" smtClean="0"/>
              <a:t>KNN</a:t>
            </a:r>
            <a:endParaRPr lang="en-US" sz="2800" dirty="0" smtClean="0"/>
          </a:p>
          <a:p>
            <a:pPr lvl="1"/>
            <a:r>
              <a:rPr lang="en-US" sz="2400" dirty="0" smtClean="0"/>
              <a:t>Steps</a:t>
            </a:r>
          </a:p>
          <a:p>
            <a:pPr lvl="2"/>
            <a:r>
              <a:rPr lang="en-US" sz="2000" dirty="0" smtClean="0"/>
              <a:t>Prepare data with answers</a:t>
            </a:r>
          </a:p>
          <a:p>
            <a:pPr lvl="2"/>
            <a:r>
              <a:rPr lang="en-US" sz="2000" dirty="0" smtClean="0"/>
              <a:t>Split </a:t>
            </a:r>
            <a:r>
              <a:rPr lang="en-US" sz="2000" dirty="0" smtClean="0"/>
              <a:t>into training and test data</a:t>
            </a:r>
          </a:p>
          <a:p>
            <a:pPr lvl="2"/>
            <a:r>
              <a:rPr lang="en-US" sz="2000" dirty="0" smtClean="0"/>
              <a:t>Learning through the training data</a:t>
            </a:r>
          </a:p>
          <a:p>
            <a:pPr lvl="2"/>
            <a:r>
              <a:rPr lang="en-US" sz="2000" dirty="0" smtClean="0"/>
              <a:t>Evaluate the model performance using test data</a:t>
            </a:r>
          </a:p>
          <a:p>
            <a:pPr lvl="2"/>
            <a:r>
              <a:rPr lang="en-US" sz="2000" dirty="0" smtClean="0"/>
              <a:t>Predict a new flower 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신문기사의 섹션 정보 예측하기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정치 기사 인가 경제 기사 인가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2200" dirty="0" smtClean="0"/>
              <a:t>순서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정답이 있는 데이터 준비하기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데이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DTM</a:t>
            </a:r>
            <a:r>
              <a:rPr lang="ko-KR" altLang="en-US" sz="1600" dirty="0" smtClean="0"/>
              <a:t>으로 표현하기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Training data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test data</a:t>
            </a:r>
            <a:r>
              <a:rPr lang="ko-KR" altLang="en-US" sz="2000" dirty="0" smtClean="0"/>
              <a:t>로 구분하기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Training data</a:t>
            </a:r>
            <a:r>
              <a:rPr lang="ko-KR" altLang="en-US" sz="2000" dirty="0" smtClean="0"/>
              <a:t>를 사용해서 학습하기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Test data</a:t>
            </a:r>
            <a:r>
              <a:rPr lang="ko-KR" altLang="en-US" sz="2000" dirty="0" smtClean="0"/>
              <a:t>를 사용해서 평가하기</a:t>
            </a:r>
            <a:endParaRPr lang="en-US" altLang="ko-KR" sz="2000" dirty="0" smtClean="0"/>
          </a:p>
          <a:p>
            <a:pPr lvl="1"/>
            <a:r>
              <a:rPr lang="ko-KR" altLang="en-US" sz="2000" smtClean="0"/>
              <a:t>새로운 데이터의 값 예측하기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16440</TotalTime>
  <Words>390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01013022</vt:lpstr>
      <vt:lpstr>KNN (K Nearest Neighbors)</vt:lpstr>
      <vt:lpstr>Machine Learning</vt:lpstr>
      <vt:lpstr>Classification problems</vt:lpstr>
      <vt:lpstr>KNN</vt:lpstr>
      <vt:lpstr>KNN</vt:lpstr>
      <vt:lpstr>KNN</vt:lpstr>
      <vt:lpstr>KNN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256</cp:revision>
  <dcterms:created xsi:type="dcterms:W3CDTF">2015-01-19T14:33:39Z</dcterms:created>
  <dcterms:modified xsi:type="dcterms:W3CDTF">2018-10-26T15:51:17Z</dcterms:modified>
</cp:coreProperties>
</file>