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444" r:id="rId3"/>
    <p:sldId id="445" r:id="rId4"/>
    <p:sldId id="446" r:id="rId5"/>
    <p:sldId id="458" r:id="rId6"/>
    <p:sldId id="450" r:id="rId7"/>
    <p:sldId id="460" r:id="rId8"/>
    <p:sldId id="475" r:id="rId9"/>
    <p:sldId id="476" r:id="rId10"/>
    <p:sldId id="477" r:id="rId11"/>
    <p:sldId id="478" r:id="rId12"/>
    <p:sldId id="479" r:id="rId13"/>
    <p:sldId id="452" r:id="rId14"/>
    <p:sldId id="453" r:id="rId15"/>
    <p:sldId id="463" r:id="rId16"/>
    <p:sldId id="465" r:id="rId17"/>
    <p:sldId id="468" r:id="rId18"/>
    <p:sldId id="467" r:id="rId19"/>
    <p:sldId id="469" r:id="rId20"/>
    <p:sldId id="391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4D0054-4638-42F8-8B0D-E5828935562C}" type="datetime1">
              <a:rPr lang="en-US" smtClean="0"/>
              <a:t>11/15/2018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A18C2-8556-4635-AB1E-A7D4579FF096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A0C68D-C5F5-43C5-AC81-6DBBF28FFA45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A0550-D096-46B9-81FB-1249E038435A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EE284-3C6B-4CBB-B8C5-896AC990544F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33B49-DB41-4AFB-AFC4-7B9302ED2C85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1A236-E82D-44E1-9022-CC5B8C23A04D}" type="datetime1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75F68C-E45B-424C-9892-8F5E287247EC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AFB258-0256-4179-92B1-BCBCA5D7AC6C}" type="datetime1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0A21F3-3BF2-4F30-AB10-818CB7EA6658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EAC39-6F0F-470D-88FA-0C5900DCED50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AEFE8CD-31B7-4C58-949C-5D8441077BC4}" type="datetime1">
              <a:rPr lang="en-US" smtClean="0"/>
              <a:t>11/15/2018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.naver.com/movie/bi/mi/basic.nhn?code=15571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javieralba.com/basic-sentiment-analysis-with-python.html" TargetMode="External"/><Relationship Id="rId2" Type="http://schemas.openxmlformats.org/officeDocument/2006/relationships/hyperlink" Target="https://www.cs.uic.edu/~liub/FBS/Sentiment-Analysis-tutorial-AAAI-2011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_modules/nltk/sentiment/vad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y takes more than 2 values</a:t>
                </a:r>
              </a:p>
              <a:p>
                <a:pPr lvl="1"/>
                <a:r>
                  <a:rPr lang="en-US" dirty="0" smtClean="0"/>
                  <a:t>cross entropy loss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▪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𝒍𝒏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_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nor/>
                      </m:rPr>
                      <a:rPr lang="en-US"/>
                      <m:t>,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one hot vector</a:t>
                </a:r>
              </a:p>
              <a:p>
                <a:pPr lvl="1"/>
                <a:r>
                  <a:rPr lang="en-US" dirty="0" smtClean="0"/>
                  <a:t>When y takes </a:t>
                </a:r>
                <a:r>
                  <a:rPr lang="en-US" dirty="0"/>
                  <a:t>V</a:t>
                </a:r>
                <a:r>
                  <a:rPr lang="en-US" dirty="0" smtClean="0"/>
                  <a:t> values,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𝒍𝒏</m:t>
                        </m:r>
                        <m:r>
                          <a:rPr lang="en-US" b="1" i="1">
                            <a:latin typeface="Cambria Math"/>
                          </a:rPr>
                          <m:t>_</m:t>
                        </m:r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),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), …, 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071E-7F3A-4EA7-AD4F-FA1CCDD1A90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Regularization</a:t>
            </a:r>
          </a:p>
          <a:p>
            <a:pPr lvl="1"/>
            <a:r>
              <a:rPr lang="en-US" sz="1800" dirty="0" smtClean="0"/>
              <a:t>To reduce overfitting problems</a:t>
            </a:r>
          </a:p>
          <a:p>
            <a:pPr lvl="1"/>
            <a:r>
              <a:rPr lang="en-US" sz="1800" dirty="0" smtClean="0"/>
              <a:t>L1 (Lasso) and L2 (Ridge)</a:t>
            </a:r>
          </a:p>
          <a:p>
            <a:pPr lvl="2"/>
            <a:r>
              <a:rPr lang="en-US" sz="1600" dirty="0" smtClean="0"/>
              <a:t>L1 =&gt; </a:t>
            </a:r>
            <a:r>
              <a:rPr lang="el-GR" sz="1600" dirty="0" smtClean="0"/>
              <a:t>λ</a:t>
            </a:r>
            <a:r>
              <a:rPr lang="en-US" sz="1600" dirty="0" smtClean="0"/>
              <a:t>|b| =&gt; reduce the number of features by making weights 0</a:t>
            </a:r>
          </a:p>
          <a:p>
            <a:pPr lvl="2"/>
            <a:r>
              <a:rPr lang="en-US" sz="1600" dirty="0" smtClean="0"/>
              <a:t>L2 =&gt; </a:t>
            </a:r>
            <a:r>
              <a:rPr lang="el-GR" sz="1600" dirty="0"/>
              <a:t>λ</a:t>
            </a:r>
            <a:r>
              <a:rPr lang="en-US" sz="1600" dirty="0" smtClean="0"/>
              <a:t>|b|</a:t>
            </a:r>
            <a:r>
              <a:rPr lang="en-US" sz="1600" baseline="30000" dirty="0" smtClean="0"/>
              <a:t>2 </a:t>
            </a:r>
            <a:r>
              <a:rPr lang="en-US" sz="1600" dirty="0" smtClean="0"/>
              <a:t>=&gt; reduce the size of each weight, where </a:t>
            </a:r>
            <a:r>
              <a:rPr lang="el-GR" sz="1600" dirty="0" smtClean="0"/>
              <a:t>λ</a:t>
            </a:r>
            <a:r>
              <a:rPr lang="en-US" sz="1600" dirty="0" smtClean="0"/>
              <a:t> = penalty strength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7B27-5472-4CFF-9B65-6954BAC75F73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AutoShape 2" descr="Image result for l1 l2 regul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6172200" cy="258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0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vs. L2 regularization</a:t>
            </a:r>
          </a:p>
          <a:p>
            <a:pPr lvl="1"/>
            <a:r>
              <a:rPr lang="en-US" dirty="0" smtClean="0"/>
              <a:t>Only one parameter (say b1)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32CE-6129-41A6-8A37-9A79561287FA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143000" y="586740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438400" y="3810000"/>
            <a:ext cx="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950495" y="4032985"/>
            <a:ext cx="3850105" cy="1828800"/>
          </a:xfrm>
          <a:custGeom>
            <a:avLst/>
            <a:gdLst>
              <a:gd name="connsiteX0" fmla="*/ 0 w 3850105"/>
              <a:gd name="connsiteY0" fmla="*/ 0 h 1828800"/>
              <a:gd name="connsiteX1" fmla="*/ 1934678 w 3850105"/>
              <a:gd name="connsiteY1" fmla="*/ 1828800 h 1828800"/>
              <a:gd name="connsiteX2" fmla="*/ 3850105 w 3850105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5" h="1828800">
                <a:moveTo>
                  <a:pt x="0" y="0"/>
                </a:moveTo>
                <a:cubicBezTo>
                  <a:pt x="646497" y="914400"/>
                  <a:pt x="1292994" y="1828800"/>
                  <a:pt x="1934678" y="1828800"/>
                </a:cubicBezTo>
                <a:cubicBezTo>
                  <a:pt x="2576362" y="1828800"/>
                  <a:pt x="3213233" y="914400"/>
                  <a:pt x="385010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 flipV="1">
            <a:off x="1602606" y="4038600"/>
            <a:ext cx="834992" cy="1828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437598" y="4038600"/>
            <a:ext cx="841408" cy="1828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914400" y="3244334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r>
              <a:rPr lang="en-US" dirty="0" smtClean="0"/>
              <a:t>|b1|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 bwMode="auto">
          <a:xfrm>
            <a:off x="1316113" y="3613666"/>
            <a:ext cx="284087" cy="419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352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비용함</a:t>
            </a:r>
            <a:r>
              <a:rPr lang="ko-KR" altLang="en-US"/>
              <a:t>수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 bwMode="auto">
          <a:xfrm>
            <a:off x="3906798" y="3874532"/>
            <a:ext cx="131802" cy="545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521404" y="586740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816804" y="3810000"/>
            <a:ext cx="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reeform 26"/>
          <p:cNvSpPr/>
          <p:nvPr/>
        </p:nvSpPr>
        <p:spPr bwMode="auto">
          <a:xfrm>
            <a:off x="5446295" y="4032985"/>
            <a:ext cx="3850105" cy="1828800"/>
          </a:xfrm>
          <a:custGeom>
            <a:avLst/>
            <a:gdLst>
              <a:gd name="connsiteX0" fmla="*/ 0 w 3850105"/>
              <a:gd name="connsiteY0" fmla="*/ 0 h 1828800"/>
              <a:gd name="connsiteX1" fmla="*/ 1934678 w 3850105"/>
              <a:gd name="connsiteY1" fmla="*/ 1828800 h 1828800"/>
              <a:gd name="connsiteX2" fmla="*/ 3850105 w 3850105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5" h="1828800">
                <a:moveTo>
                  <a:pt x="0" y="0"/>
                </a:moveTo>
                <a:cubicBezTo>
                  <a:pt x="646497" y="914400"/>
                  <a:pt x="1292994" y="1828800"/>
                  <a:pt x="1934678" y="1828800"/>
                </a:cubicBezTo>
                <a:cubicBezTo>
                  <a:pt x="2576362" y="1828800"/>
                  <a:pt x="3213233" y="914400"/>
                  <a:pt x="385010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80347" y="3244334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1b1|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31204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비용함</a:t>
            </a:r>
            <a:r>
              <a:rPr lang="ko-KR" altLang="en-US"/>
              <a:t>수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 bwMode="auto">
          <a:xfrm>
            <a:off x="8285202" y="3874532"/>
            <a:ext cx="131802" cy="545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reeform 36"/>
          <p:cNvSpPr/>
          <p:nvPr/>
        </p:nvSpPr>
        <p:spPr bwMode="auto">
          <a:xfrm>
            <a:off x="5534526" y="3859731"/>
            <a:ext cx="2358190" cy="1992446"/>
          </a:xfrm>
          <a:custGeom>
            <a:avLst/>
            <a:gdLst>
              <a:gd name="connsiteX0" fmla="*/ 0 w 2358190"/>
              <a:gd name="connsiteY0" fmla="*/ 0 h 1992446"/>
              <a:gd name="connsiteX1" fmla="*/ 1299411 w 2358190"/>
              <a:gd name="connsiteY1" fmla="*/ 1992429 h 1992446"/>
              <a:gd name="connsiteX2" fmla="*/ 2358190 w 2358190"/>
              <a:gd name="connsiteY2" fmla="*/ 28875 h 19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190" h="1992446">
                <a:moveTo>
                  <a:pt x="0" y="0"/>
                </a:moveTo>
                <a:cubicBezTo>
                  <a:pt x="453189" y="993808"/>
                  <a:pt x="906379" y="1987617"/>
                  <a:pt x="1299411" y="1992429"/>
                </a:cubicBezTo>
                <a:cubicBezTo>
                  <a:pt x="1692443" y="1997242"/>
                  <a:pt x="2025316" y="1013058"/>
                  <a:pt x="2358190" y="2887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>
            <a:off x="5715000" y="3689866"/>
            <a:ext cx="527973" cy="34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91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2016</a:t>
            </a:r>
            <a:r>
              <a:rPr lang="ko-KR" altLang="en-US" dirty="0" smtClean="0"/>
              <a:t>년도에 상영된 영화 중 상위 </a:t>
            </a:r>
            <a:r>
              <a:rPr lang="en-US" altLang="ko-KR" dirty="0" smtClean="0"/>
              <a:t>300 </a:t>
            </a:r>
            <a:r>
              <a:rPr lang="ko-KR" altLang="en-US" dirty="0" smtClean="0"/>
              <a:t>개 영화에 대한 네이버 리뷰 데이터</a:t>
            </a:r>
            <a:endParaRPr lang="en-US" altLang="ko-KR" dirty="0" smtClean="0"/>
          </a:p>
          <a:p>
            <a:pPr lvl="1"/>
            <a:r>
              <a:rPr lang="en-US" dirty="0" smtClean="0"/>
              <a:t>Training &amp; evaluation data</a:t>
            </a:r>
          </a:p>
          <a:p>
            <a:pPr lvl="2"/>
            <a:r>
              <a:rPr lang="ko-KR" altLang="en-US" dirty="0" smtClean="0"/>
              <a:t>이중 일부를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에 사용하고 나머지를 모델의 결과를 </a:t>
            </a:r>
            <a:r>
              <a:rPr lang="en-US" altLang="ko-KR" dirty="0" smtClean="0"/>
              <a:t>evaluate</a:t>
            </a:r>
            <a:r>
              <a:rPr lang="ko-KR" altLang="en-US" dirty="0" smtClean="0"/>
              <a:t>하는데 사용</a:t>
            </a:r>
            <a:r>
              <a:rPr lang="en-US" altLang="ko-KR" dirty="0" smtClean="0"/>
              <a:t> </a:t>
            </a:r>
          </a:p>
          <a:p>
            <a:pPr lvl="2"/>
            <a:r>
              <a:rPr lang="en-US" dirty="0" smtClean="0"/>
              <a:t>You can also have a validation 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E260-A7BD-4184-93C3-EA53AC86CE7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1) Collect review data </a:t>
            </a:r>
          </a:p>
          <a:p>
            <a:pPr lvl="2"/>
            <a:r>
              <a:rPr lang="en-US" sz="1800" dirty="0" smtClean="0"/>
              <a:t>Both training and test data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네이버 평점 데이터</a:t>
            </a:r>
            <a:endParaRPr lang="en-US" altLang="ko-KR" sz="1800" dirty="0" smtClean="0"/>
          </a:p>
          <a:p>
            <a:pPr lvl="3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movie.naver.com/movie/bi/mi/basic.nhn?code=155716</a:t>
            </a:r>
            <a:endParaRPr lang="en-US" sz="1600" dirty="0" smtClean="0"/>
          </a:p>
          <a:p>
            <a:pPr lvl="3"/>
            <a:r>
              <a:rPr lang="ko-KR" altLang="en-US" sz="1600" dirty="0" smtClean="0"/>
              <a:t>네트워크 검사 방법 사용</a:t>
            </a:r>
            <a:endParaRPr lang="en-US" altLang="ko-KR" sz="1600" dirty="0" smtClean="0"/>
          </a:p>
          <a:p>
            <a:pPr lvl="1"/>
            <a:r>
              <a:rPr lang="en-US" sz="2000" dirty="0" smtClean="0"/>
              <a:t>2) Text preprocessing</a:t>
            </a:r>
          </a:p>
          <a:p>
            <a:pPr lvl="2"/>
            <a:r>
              <a:rPr lang="ko-KR" altLang="en-US" sz="1800" dirty="0" smtClean="0"/>
              <a:t>이를 통해 특정 품사의 단어들만 저장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‘reviews_preprocessing.py’ </a:t>
            </a:r>
            <a:r>
              <a:rPr lang="ko-KR" altLang="en-US" sz="1800" dirty="0" smtClean="0"/>
              <a:t>참</a:t>
            </a:r>
            <a:r>
              <a:rPr lang="ko-KR" altLang="en-US" sz="1800" dirty="0"/>
              <a:t>조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3) </a:t>
            </a:r>
            <a:r>
              <a:rPr lang="en-US" sz="2000" dirty="0" smtClean="0"/>
              <a:t>DTM </a:t>
            </a:r>
            <a:r>
              <a:rPr lang="ko-KR" altLang="en-US" sz="2000" dirty="0" smtClean="0"/>
              <a:t>로 표현 </a:t>
            </a:r>
            <a:r>
              <a:rPr lang="en-US" altLang="ko-KR" sz="2000" dirty="0" smtClean="0"/>
              <a:t>(Frequency or TFIDF)</a:t>
            </a:r>
          </a:p>
          <a:p>
            <a:pPr lvl="1"/>
            <a:r>
              <a:rPr lang="en-US" sz="2000" dirty="0" smtClean="0"/>
              <a:t>4) ML </a:t>
            </a:r>
            <a:r>
              <a:rPr lang="ko-KR" altLang="en-US" sz="2000" dirty="0" smtClean="0"/>
              <a:t>알고리즘 적용</a:t>
            </a:r>
            <a:endParaRPr lang="en-US" altLang="ko-KR" sz="2000" dirty="0" smtClean="0"/>
          </a:p>
          <a:p>
            <a:pPr lvl="2"/>
            <a:r>
              <a:rPr lang="en-US" sz="1600" dirty="0" smtClean="0"/>
              <a:t>Logistic regression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학습 </a:t>
            </a:r>
            <a:r>
              <a:rPr lang="en-US" altLang="ko-KR" sz="1600" dirty="0" smtClean="0"/>
              <a:t>-&gt; Evaluation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A7ED-4A32-4564-BC57-79EC6BE0D8C9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codes</a:t>
            </a:r>
          </a:p>
          <a:p>
            <a:pPr lvl="1"/>
            <a:r>
              <a:rPr lang="en-US" dirty="0" smtClean="0"/>
              <a:t>see ‘</a:t>
            </a:r>
            <a:r>
              <a:rPr lang="en-US" dirty="0" err="1" smtClean="0"/>
              <a:t>LR_sentiment.ipynb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C4F62-E7FE-4A89-89ED-8F3FBA65D3ED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ML based approach</a:t>
            </a:r>
          </a:p>
          <a:p>
            <a:pPr lvl="1"/>
            <a:r>
              <a:rPr lang="ko-KR" altLang="en-US" sz="2000" dirty="0" smtClean="0"/>
              <a:t>도메인을 탄다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smtClean="0"/>
              <a:t>기본 방법</a:t>
            </a:r>
            <a:endParaRPr lang="en-US" altLang="ko-KR" sz="2400" dirty="0" smtClean="0"/>
          </a:p>
          <a:p>
            <a:pPr lvl="1"/>
            <a:r>
              <a:rPr lang="en-US" sz="2000" dirty="0" smtClean="0"/>
              <a:t>Lexicon </a:t>
            </a:r>
            <a:r>
              <a:rPr lang="ko-KR" altLang="en-US" sz="2000" dirty="0" smtClean="0"/>
              <a:t>구성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감성을 나타내는 단어들과 각 단어들에 대한 감성 </a:t>
            </a:r>
            <a:r>
              <a:rPr lang="en-US" altLang="ko-KR" sz="1800" dirty="0" smtClean="0"/>
              <a:t>score</a:t>
            </a:r>
          </a:p>
          <a:p>
            <a:pPr lvl="2"/>
            <a:r>
              <a:rPr lang="ko-KR" altLang="en-US" sz="1800" dirty="0" smtClean="0"/>
              <a:t>주로 형용사 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하지만 다른 품사들도 중요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en-US" sz="1400" dirty="0" smtClean="0"/>
              <a:t>{‘happy’:0.9, ‘bright’: 0.8, ‘sad’: -0.3, ‘annoying’: -0.4, ‘unpleasant’: -0.5}</a:t>
            </a:r>
          </a:p>
          <a:p>
            <a:pPr lvl="1"/>
            <a:r>
              <a:rPr lang="en-US" sz="2000" dirty="0" smtClean="0"/>
              <a:t>Text data</a:t>
            </a:r>
            <a:r>
              <a:rPr lang="ko-KR" altLang="en-US" sz="2000" dirty="0" smtClean="0"/>
              <a:t>에서 형용사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다른 품사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추출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사전을 이용하여 각 단어에 대한 </a:t>
            </a:r>
            <a:r>
              <a:rPr lang="en-US" altLang="ko-KR" sz="2000" dirty="0" smtClean="0"/>
              <a:t>score </a:t>
            </a:r>
            <a:r>
              <a:rPr lang="ko-KR" altLang="en-US" sz="2000" dirty="0" smtClean="0"/>
              <a:t>부여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단어들의 </a:t>
            </a:r>
            <a:r>
              <a:rPr lang="en-US" altLang="ko-KR" sz="2000" dirty="0" smtClean="0"/>
              <a:t>score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text </a:t>
            </a:r>
            <a:r>
              <a:rPr lang="ko-KR" altLang="en-US" sz="2000" dirty="0" smtClean="0"/>
              <a:t>전체에 대한 </a:t>
            </a:r>
            <a:r>
              <a:rPr lang="en-US" altLang="ko-KR" sz="2000" dirty="0" smtClean="0"/>
              <a:t>score </a:t>
            </a:r>
            <a:r>
              <a:rPr lang="ko-KR" altLang="en-US" sz="2000" dirty="0" smtClean="0"/>
              <a:t>계산</a:t>
            </a:r>
            <a:endParaRPr lang="en-US" sz="2000" dirty="0"/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9096-C651-41B5-86AF-59764F074191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감성어 사전을 이용한 방법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Sentiment lexicon list</a:t>
            </a:r>
          </a:p>
          <a:p>
            <a:pPr lvl="2"/>
            <a:r>
              <a:rPr lang="en-US" sz="1600" dirty="0"/>
              <a:t>Bing Liu's Opinion Lexicon.</a:t>
            </a:r>
          </a:p>
          <a:p>
            <a:pPr lvl="2"/>
            <a:r>
              <a:rPr lang="en-US" sz="1600" dirty="0"/>
              <a:t>MPQA Subjectivity Lexicon.</a:t>
            </a:r>
          </a:p>
          <a:p>
            <a:pPr lvl="2"/>
            <a:r>
              <a:rPr lang="en-US" sz="1600" dirty="0" err="1"/>
              <a:t>SentiWordNet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Harvard General Inquirer.</a:t>
            </a:r>
          </a:p>
          <a:p>
            <a:pPr lvl="2"/>
            <a:r>
              <a:rPr lang="en-US" altLang="ko-KR" sz="1600" dirty="0" smtClean="0"/>
              <a:t>Vader</a:t>
            </a:r>
          </a:p>
          <a:p>
            <a:pPr lvl="1"/>
            <a:r>
              <a:rPr lang="en-US" altLang="ko-KR" sz="1800" dirty="0" smtClean="0"/>
              <a:t>Reference</a:t>
            </a:r>
          </a:p>
          <a:p>
            <a:pPr lvl="2"/>
            <a:r>
              <a:rPr lang="en-US" sz="1600" dirty="0" err="1"/>
              <a:t>Taboada</a:t>
            </a:r>
            <a:r>
              <a:rPr lang="en-US" sz="1600" dirty="0"/>
              <a:t>, M., Brooke, J., </a:t>
            </a:r>
            <a:r>
              <a:rPr lang="en-US" sz="1600" dirty="0" err="1"/>
              <a:t>Tofiloski</a:t>
            </a:r>
            <a:r>
              <a:rPr lang="en-US" sz="1600" dirty="0"/>
              <a:t>, M., </a:t>
            </a:r>
            <a:r>
              <a:rPr lang="en-US" sz="1600" dirty="0" err="1"/>
              <a:t>Voll</a:t>
            </a:r>
            <a:r>
              <a:rPr lang="en-US" sz="1600" dirty="0"/>
              <a:t>, K., &amp; </a:t>
            </a:r>
            <a:r>
              <a:rPr lang="en-US" sz="1600" dirty="0" err="1"/>
              <a:t>Stede</a:t>
            </a:r>
            <a:r>
              <a:rPr lang="en-US" sz="1600" dirty="0"/>
              <a:t>, M. (2011). Lexicon-based methods for sentiment analysis. </a:t>
            </a:r>
            <a:r>
              <a:rPr lang="en-US" sz="1600" i="1" dirty="0"/>
              <a:t>Computational linguistics</a:t>
            </a:r>
            <a:r>
              <a:rPr lang="en-US" sz="1600" dirty="0"/>
              <a:t>, </a:t>
            </a:r>
            <a:r>
              <a:rPr lang="en-US" sz="1600" i="1" dirty="0"/>
              <a:t>37</a:t>
            </a:r>
            <a:r>
              <a:rPr lang="en-US" sz="1600" dirty="0"/>
              <a:t>(2), 267-307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>
                <a:hlinkClick r:id="rId2"/>
              </a:rPr>
              <a:t>https://www.cs.uic.edu/~</a:t>
            </a:r>
            <a:r>
              <a:rPr lang="en-US" sz="1600" dirty="0" smtClean="0">
                <a:hlinkClick r:id="rId2"/>
              </a:rPr>
              <a:t>liub/FBS/Sentiment-Analysis-tutorial-AAAI-2011.pdf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fjavieralba.com/basic-sentiment-analysis-with-python.html</a:t>
            </a:r>
            <a:r>
              <a:rPr lang="en-US" sz="1600" dirty="0" smtClean="0"/>
              <a:t> </a:t>
            </a: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2786-3896-409F-B4DF-8A2F6571DCA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Lexicon 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예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“The movie was fun and exiting.”</a:t>
            </a:r>
          </a:p>
          <a:p>
            <a:r>
              <a:rPr lang="en-US" altLang="ko-KR" sz="2400" dirty="0" smtClean="0"/>
              <a:t>Other things to consider</a:t>
            </a:r>
          </a:p>
          <a:p>
            <a:pPr lvl="1"/>
            <a:r>
              <a:rPr lang="en-US" altLang="ko-KR" sz="2000" dirty="0" smtClean="0"/>
              <a:t>Intensifier</a:t>
            </a:r>
          </a:p>
          <a:p>
            <a:pPr lvl="2"/>
            <a:r>
              <a:rPr lang="en-US" altLang="ko-KR" sz="1800" dirty="0" smtClean="0"/>
              <a:t>e.g., very, slightly</a:t>
            </a:r>
          </a:p>
          <a:p>
            <a:pPr lvl="1"/>
            <a:r>
              <a:rPr lang="en-US" altLang="ko-KR" sz="2000" dirty="0" smtClean="0"/>
              <a:t>Negation (</a:t>
            </a:r>
            <a:r>
              <a:rPr lang="ko-KR" altLang="en-US" sz="2000" dirty="0" smtClean="0"/>
              <a:t>부정표현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800" dirty="0" smtClean="0"/>
              <a:t>switch negation</a:t>
            </a:r>
          </a:p>
          <a:p>
            <a:pPr lvl="3"/>
            <a:r>
              <a:rPr lang="ko-KR" altLang="en-US" sz="1400" dirty="0" smtClean="0"/>
              <a:t>원래 </a:t>
            </a:r>
            <a:r>
              <a:rPr lang="en-US" altLang="ko-KR" sz="1400" dirty="0" smtClean="0"/>
              <a:t>score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–</a:t>
            </a:r>
            <a:r>
              <a:rPr lang="ko-KR" altLang="en-US" sz="1400" dirty="0" smtClean="0"/>
              <a:t>를 붙이는 방법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e.g., good = .6, not good = -.6</a:t>
            </a:r>
          </a:p>
          <a:p>
            <a:pPr lvl="1"/>
            <a:r>
              <a:rPr lang="ko-KR" altLang="en-US" sz="2400" dirty="0" smtClean="0"/>
              <a:t>문서의 경우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가중치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문단별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F4C6-3B32-4599-843E-420327D54609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Simple example</a:t>
            </a:r>
          </a:p>
          <a:p>
            <a:pPr lvl="1"/>
            <a:r>
              <a:rPr lang="en-US" sz="1800" dirty="0"/>
              <a:t>See ‘</a:t>
            </a:r>
            <a:r>
              <a:rPr lang="en-US" sz="1800" dirty="0" err="1" smtClean="0"/>
              <a:t>lexicon_based_senti.ipynb</a:t>
            </a:r>
            <a:r>
              <a:rPr lang="en-US" sz="1800" dirty="0" smtClean="0"/>
              <a:t>’</a:t>
            </a:r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nltk</a:t>
            </a:r>
            <a:endParaRPr lang="en-US" sz="2000" dirty="0" smtClean="0"/>
          </a:p>
          <a:p>
            <a:pPr lvl="1"/>
            <a:r>
              <a:rPr lang="en-US" sz="1800" dirty="0"/>
              <a:t>Using Vader (Valence Aware Dictionary and </a:t>
            </a:r>
            <a:r>
              <a:rPr lang="en-US" sz="1800" dirty="0" err="1"/>
              <a:t>sEntiment</a:t>
            </a:r>
            <a:r>
              <a:rPr lang="en-US" sz="1800" dirty="0"/>
              <a:t> </a:t>
            </a:r>
            <a:r>
              <a:rPr lang="en-US" sz="1800" dirty="0" smtClean="0"/>
              <a:t>Reasoner)</a:t>
            </a:r>
          </a:p>
          <a:p>
            <a:pPr lvl="2"/>
            <a:r>
              <a:rPr lang="en-US" sz="1800" dirty="0">
                <a:hlinkClick r:id="rId2"/>
              </a:rPr>
              <a:t>http://www.nltk.org/_</a:t>
            </a:r>
            <a:r>
              <a:rPr lang="en-US" sz="1800" dirty="0" smtClean="0">
                <a:hlinkClick r:id="rId2"/>
              </a:rPr>
              <a:t>modules/nltk/sentiment/vader.html</a:t>
            </a:r>
            <a:r>
              <a:rPr lang="en-US" sz="1800" dirty="0" smtClean="0"/>
              <a:t> </a:t>
            </a:r>
          </a:p>
          <a:p>
            <a:pPr lvl="2"/>
            <a:r>
              <a:rPr lang="en-US" sz="1800" dirty="0" err="1"/>
              <a:t>Hutto</a:t>
            </a:r>
            <a:r>
              <a:rPr lang="en-US" sz="1800" dirty="0"/>
              <a:t>, C. J., &amp; Gilbert, E. (2014, May). Vader: A parsimonious rule-based model for sentiment analysis of social media text. In </a:t>
            </a:r>
            <a:r>
              <a:rPr lang="en-US" sz="1800" i="1" dirty="0"/>
              <a:t>Eighth international AAAI conference on weblogs and social media</a:t>
            </a:r>
            <a:r>
              <a:rPr lang="en-US" sz="18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5F55-9E02-4ADD-B8F3-A54F777FABC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(</a:t>
            </a:r>
            <a:r>
              <a:rPr lang="ko-KR" altLang="en-US" dirty="0" smtClean="0"/>
              <a:t>감성분석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ko-KR" altLang="en-US" dirty="0" smtClean="0"/>
              <a:t>글에 담긴 특정 주제에 대한 논조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파악하는 것</a:t>
            </a:r>
            <a:endParaRPr lang="en-US" dirty="0" smtClean="0"/>
          </a:p>
          <a:p>
            <a:r>
              <a:rPr lang="en-US" dirty="0" smtClean="0"/>
              <a:t>Two different approaches</a:t>
            </a:r>
          </a:p>
          <a:p>
            <a:pPr lvl="1"/>
            <a:r>
              <a:rPr lang="en-US" dirty="0" smtClean="0"/>
              <a:t>Machine learning (</a:t>
            </a:r>
            <a:r>
              <a:rPr lang="ko-KR" altLang="en-US" dirty="0" smtClean="0"/>
              <a:t>기계학습</a:t>
            </a:r>
            <a:r>
              <a:rPr lang="en-US" altLang="ko-KR" dirty="0" smtClean="0"/>
              <a:t>)</a:t>
            </a:r>
          </a:p>
          <a:p>
            <a:pPr lvl="2"/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Lexicon based (</a:t>
            </a:r>
            <a:r>
              <a:rPr lang="ko-KR" altLang="en-US" dirty="0" smtClean="0"/>
              <a:t>감성어 사전 기반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7C4A-4A07-43E3-A679-F8288E67316A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229A-F24A-4FFF-9BD0-83E7A00D15EB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approach 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Training data</a:t>
            </a:r>
          </a:p>
          <a:p>
            <a:pPr lvl="3"/>
            <a:r>
              <a:rPr lang="en-US" dirty="0" smtClean="0"/>
              <a:t>Data with labels</a:t>
            </a:r>
          </a:p>
          <a:p>
            <a:pPr lvl="3"/>
            <a:r>
              <a:rPr lang="en-US" dirty="0" smtClean="0"/>
              <a:t>e.g., </a:t>
            </a:r>
            <a:r>
              <a:rPr lang="ko-KR" altLang="en-US" dirty="0" smtClean="0"/>
              <a:t>영화</a:t>
            </a:r>
            <a:r>
              <a:rPr lang="ko-KR" altLang="en-US" dirty="0"/>
              <a:t>평</a:t>
            </a:r>
            <a:r>
              <a:rPr lang="en-US" dirty="0" smtClean="0"/>
              <a:t> with </a:t>
            </a:r>
            <a:r>
              <a:rPr lang="ko-KR" altLang="en-US" dirty="0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</a:t>
            </a:r>
            <a:r>
              <a:rPr lang="en-US" altLang="ko-KR" dirty="0" smtClean="0"/>
              <a:t>labels</a:t>
            </a:r>
            <a:endParaRPr lang="en-US" dirty="0" smtClean="0"/>
          </a:p>
          <a:p>
            <a:pPr lvl="2"/>
            <a:r>
              <a:rPr lang="en-US" dirty="0" smtClean="0"/>
              <a:t>Test data</a:t>
            </a:r>
          </a:p>
          <a:p>
            <a:pPr lvl="3"/>
            <a:r>
              <a:rPr lang="en-US" dirty="0" smtClean="0"/>
              <a:t>Data with no labels</a:t>
            </a:r>
          </a:p>
          <a:p>
            <a:pPr lvl="3"/>
            <a:r>
              <a:rPr lang="en-US" dirty="0" smtClean="0"/>
              <a:t>e.g., </a:t>
            </a:r>
            <a:r>
              <a:rPr lang="ko-KR" altLang="en-US" dirty="0" smtClean="0"/>
              <a:t>영화평 </a:t>
            </a:r>
            <a:r>
              <a:rPr lang="en-US" altLang="ko-KR" dirty="0" smtClean="0"/>
              <a:t>without such labels</a:t>
            </a:r>
          </a:p>
          <a:p>
            <a:pPr lvl="2"/>
            <a:r>
              <a:rPr lang="en-US" dirty="0" smtClean="0"/>
              <a:t>You can use a validation dataset (or k-fold cross validation approach)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49C5-B1A7-4003-9019-143EDFF5C298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Text data collection</a:t>
            </a:r>
          </a:p>
          <a:p>
            <a:pPr lvl="2"/>
            <a:r>
              <a:rPr lang="en-US" sz="1800" dirty="0" smtClean="0"/>
              <a:t>Web scraping</a:t>
            </a:r>
          </a:p>
          <a:p>
            <a:pPr lvl="1"/>
            <a:r>
              <a:rPr lang="en-US" sz="2000" dirty="0" smtClean="0"/>
              <a:t>Preprocessing</a:t>
            </a:r>
          </a:p>
          <a:p>
            <a:pPr lvl="2"/>
            <a:r>
              <a:rPr lang="en-US" sz="1800" dirty="0" err="1" smtClean="0"/>
              <a:t>PoS</a:t>
            </a:r>
            <a:r>
              <a:rPr lang="en-US" sz="1800" dirty="0" smtClean="0"/>
              <a:t> tagging</a:t>
            </a:r>
          </a:p>
          <a:p>
            <a:pPr lvl="2"/>
            <a:r>
              <a:rPr lang="ko-KR" altLang="en-US" sz="1800" dirty="0" smtClean="0"/>
              <a:t>특정 품사의 단어들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(i.e., features) </a:t>
            </a:r>
            <a:r>
              <a:rPr lang="ko-KR" altLang="en-US" sz="1800" dirty="0" smtClean="0"/>
              <a:t>만 선택</a:t>
            </a:r>
            <a:endParaRPr lang="en-US" altLang="ko-KR" sz="1800" dirty="0" smtClean="0"/>
          </a:p>
          <a:p>
            <a:pPr lvl="1"/>
            <a:r>
              <a:rPr lang="en-US" sz="2000" dirty="0" smtClean="0"/>
              <a:t>Representation (vectorization)</a:t>
            </a:r>
          </a:p>
          <a:p>
            <a:pPr lvl="2"/>
            <a:r>
              <a:rPr lang="en-US" sz="1800" dirty="0" smtClean="0"/>
              <a:t>Bag of words model</a:t>
            </a:r>
          </a:p>
          <a:p>
            <a:pPr lvl="1"/>
            <a:r>
              <a:rPr lang="en-US" sz="2000" dirty="0" smtClean="0"/>
              <a:t>Applying a ML algorithms for training data</a:t>
            </a:r>
          </a:p>
          <a:p>
            <a:pPr lvl="2"/>
            <a:r>
              <a:rPr lang="en-US" sz="1800" dirty="0" smtClean="0"/>
              <a:t>Applying the results of the learning to new data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5642-039B-443E-9FFE-9099509DB3E9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추가 정보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문서 마다의 </a:t>
            </a:r>
            <a:r>
              <a:rPr lang="en-US" altLang="ko-KR" sz="2000" dirty="0" smtClean="0"/>
              <a:t>label (or class) </a:t>
            </a:r>
            <a:r>
              <a:rPr lang="ko-KR" altLang="en-US" sz="2000" dirty="0" smtClean="0"/>
              <a:t>정보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sz="1800" dirty="0" smtClean="0"/>
              <a:t>Doc 1 -&gt; </a:t>
            </a:r>
            <a:r>
              <a:rPr lang="ko-KR" altLang="en-US" sz="1800" dirty="0" smtClean="0"/>
              <a:t>긍정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Doc 2 -&gt; </a:t>
            </a:r>
            <a:r>
              <a:rPr lang="ko-KR" altLang="en-US" sz="1800" dirty="0" smtClean="0"/>
              <a:t>부정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Doc 3 -&gt; </a:t>
            </a:r>
            <a:r>
              <a:rPr lang="ko-KR" altLang="en-US" sz="1800" dirty="0" smtClean="0"/>
              <a:t>긍정</a:t>
            </a:r>
            <a:endParaRPr lang="en-US" altLang="ko-KR" sz="1800" dirty="0" smtClean="0"/>
          </a:p>
          <a:p>
            <a:pPr lvl="1"/>
            <a:r>
              <a:rPr lang="en-US" sz="2000" dirty="0" smtClean="0"/>
              <a:t>ML algorithm</a:t>
            </a:r>
            <a:r>
              <a:rPr lang="ko-KR" altLang="en-US" sz="2000" dirty="0" smtClean="0"/>
              <a:t>이 하는 일</a:t>
            </a:r>
            <a:endParaRPr lang="en-US" sz="2000" dirty="0" smtClean="0"/>
          </a:p>
          <a:p>
            <a:pPr lvl="2"/>
            <a:r>
              <a:rPr lang="en-US" sz="1800" dirty="0" smtClean="0"/>
              <a:t>Using the words and labels information -&gt; </a:t>
            </a:r>
            <a:r>
              <a:rPr lang="ko-KR" altLang="en-US" sz="1800" dirty="0" smtClean="0"/>
              <a:t>어떤 단어들이 나왔을 때 문서가 긍정 혹은 부정일 확률이 높은지를 계산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이를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이 없는 문서에 적용해서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을 추정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01A1-6A07-4B40-8B5A-4878C938853A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Algorithms used for classification</a:t>
            </a:r>
          </a:p>
          <a:p>
            <a:pPr lvl="1"/>
            <a:r>
              <a:rPr lang="en-US" sz="2400" dirty="0" smtClean="0"/>
              <a:t>KNN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Support vector machine</a:t>
            </a:r>
          </a:p>
          <a:p>
            <a:pPr lvl="1"/>
            <a:r>
              <a:rPr lang="en-US" sz="2400" dirty="0" smtClean="0"/>
              <a:t>Decision tree</a:t>
            </a:r>
          </a:p>
          <a:p>
            <a:pPr lvl="2"/>
            <a:r>
              <a:rPr lang="en-US" sz="2000" dirty="0" smtClean="0"/>
              <a:t>Random forest</a:t>
            </a:r>
          </a:p>
          <a:p>
            <a:pPr lvl="1"/>
            <a:r>
              <a:rPr lang="en-US" sz="2400" dirty="0" smtClean="0"/>
              <a:t>Naive Bayes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64B-3860-4A0B-893D-91AB6D0F0D6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ko-KR" altLang="en-US" sz="2000" dirty="0" smtClean="0"/>
              <a:t>학습 데이터 </a:t>
            </a:r>
            <a:r>
              <a:rPr lang="en-US" altLang="ko-KR" sz="2000" dirty="0" smtClean="0"/>
              <a:t>(training data)</a:t>
            </a:r>
          </a:p>
          <a:p>
            <a:pPr lvl="1"/>
            <a:r>
              <a:rPr lang="ko-KR" altLang="en-US" sz="2000" dirty="0" smtClean="0"/>
              <a:t>모델 </a:t>
            </a:r>
            <a:endParaRPr lang="en-US" altLang="ko-KR" sz="2000" dirty="0" smtClean="0"/>
          </a:p>
          <a:p>
            <a:pPr lvl="2"/>
            <a:r>
              <a:rPr lang="en-US" sz="1800" dirty="0" smtClean="0"/>
              <a:t>features (</a:t>
            </a:r>
            <a:r>
              <a:rPr lang="ko-KR" altLang="en-US" sz="1800" dirty="0" smtClean="0"/>
              <a:t>혹은 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각 </a:t>
            </a:r>
            <a:r>
              <a:rPr lang="en-US" altLang="ko-KR" sz="1800" dirty="0" smtClean="0"/>
              <a:t>feature</a:t>
            </a:r>
            <a:r>
              <a:rPr lang="ko-KR" altLang="en-US" sz="1800" dirty="0" smtClean="0"/>
              <a:t>에 대한 </a:t>
            </a:r>
            <a:r>
              <a:rPr lang="en-US" altLang="ko-KR" sz="1800" dirty="0" smtClean="0"/>
              <a:t>weight</a:t>
            </a:r>
            <a:r>
              <a:rPr lang="ko-KR" altLang="en-US" sz="1800" dirty="0" smtClean="0"/>
              <a:t>로 구성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text </a:t>
            </a:r>
            <a:r>
              <a:rPr lang="ko-KR" altLang="en-US" sz="1800" dirty="0" smtClean="0"/>
              <a:t>분석에서는 단어 하나 하나가 하나의 </a:t>
            </a:r>
            <a:r>
              <a:rPr lang="en-US" altLang="ko-KR" sz="1800" dirty="0" smtClean="0"/>
              <a:t>feature</a:t>
            </a:r>
          </a:p>
          <a:p>
            <a:pPr lvl="1"/>
            <a:r>
              <a:rPr lang="ko-KR" altLang="en-US" sz="2000" dirty="0" smtClean="0"/>
              <a:t>학습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학습 데이터를 통해서 데이터를 가장 잘 설명하는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 각 </a:t>
            </a:r>
            <a:r>
              <a:rPr lang="en-US" altLang="ko-KR" sz="1800" dirty="0" smtClean="0"/>
              <a:t>input data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class</a:t>
            </a:r>
            <a:r>
              <a:rPr lang="ko-KR" altLang="en-US" sz="1800" dirty="0" smtClean="0"/>
              <a:t>를 가장 잘 맞추는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weight</a:t>
            </a:r>
            <a:r>
              <a:rPr lang="ko-KR" altLang="en-US" sz="1800" dirty="0" smtClean="0"/>
              <a:t>값을 찾는 과정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알고리즘 마다 이 과정이 다르게 됨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가장 잘 설명한다는 것의 기준</a:t>
            </a:r>
            <a:endParaRPr lang="en-US" altLang="ko-KR" sz="2000" dirty="0" smtClean="0"/>
          </a:p>
          <a:p>
            <a:pPr lvl="2"/>
            <a:r>
              <a:rPr lang="en-US" sz="1600" dirty="0" smtClean="0"/>
              <a:t>To minimize the value of the cost function (or objective function)</a:t>
            </a:r>
          </a:p>
          <a:p>
            <a:pPr lvl="2"/>
            <a:r>
              <a:rPr lang="en-US" sz="1600" dirty="0" smtClean="0"/>
              <a:t>Cost function</a:t>
            </a:r>
          </a:p>
          <a:p>
            <a:pPr lvl="3"/>
            <a:r>
              <a:rPr lang="en-US" sz="1200" dirty="0" smtClean="0"/>
              <a:t>a function of correct classes and the estimated classes using the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60A2-2B4B-4095-82F6-AF116F99778C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Sentiment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r>
                  <a:rPr lang="en-US" sz="2800" dirty="0" smtClean="0"/>
                  <a:t>Values that y can take</a:t>
                </a:r>
              </a:p>
              <a:p>
                <a:pPr lvl="1"/>
                <a:r>
                  <a:rPr lang="en-US" sz="2000" dirty="0" smtClean="0"/>
                  <a:t>0 and 1, 1 when an event has occurred </a:t>
                </a:r>
              </a:p>
              <a:p>
                <a:pPr lvl="1"/>
                <a:r>
                  <a:rPr lang="en-US" sz="2000" dirty="0" smtClean="0"/>
                  <a:t>binary logistic regression</a:t>
                </a:r>
                <a:endParaRPr lang="en-US" dirty="0" smtClean="0"/>
              </a:p>
              <a:p>
                <a:r>
                  <a:rPr lang="en-US" sz="2800" dirty="0" smtClean="0"/>
                  <a:t>Probability</a:t>
                </a:r>
              </a:p>
              <a:p>
                <a:pPr lvl="1"/>
                <a:r>
                  <a:rPr lang="en-US" sz="2000" dirty="0" smtClean="0"/>
                  <a:t>Logistic regression</a:t>
                </a:r>
                <a:r>
                  <a:rPr lang="ko-KR" altLang="en-US" sz="2000" dirty="0" smtClean="0"/>
                  <a:t>은 </a:t>
                </a:r>
                <a:r>
                  <a:rPr lang="en-US" altLang="ko-KR" sz="2000" dirty="0" smtClean="0"/>
                  <a:t>y</a:t>
                </a:r>
                <a:r>
                  <a:rPr lang="ko-KR" altLang="en-US" sz="2000" dirty="0" smtClean="0"/>
                  <a:t>가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일 확률 </a:t>
                </a:r>
                <a:r>
                  <a:rPr lang="en-US" altLang="ko-KR" sz="2000" dirty="0" smtClean="0"/>
                  <a:t>(P(y=1|X)</a:t>
                </a:r>
                <a:r>
                  <a:rPr lang="ko-KR" altLang="en-US" sz="2000" dirty="0" smtClean="0"/>
                  <a:t>과 </a:t>
                </a:r>
                <a:r>
                  <a:rPr lang="en-US" altLang="ko-KR" sz="2000" dirty="0" smtClean="0"/>
                  <a:t>y</a:t>
                </a:r>
                <a:r>
                  <a:rPr lang="ko-KR" altLang="en-US" sz="2000" dirty="0" smtClean="0"/>
                  <a:t>가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일 확률을 이용</a:t>
                </a:r>
                <a:endParaRPr lang="en-US" sz="2000" dirty="0"/>
              </a:p>
              <a:p>
                <a:pPr lvl="1"/>
                <a:r>
                  <a:rPr lang="en-US" sz="2400" dirty="0"/>
                  <a:t>P(y=1|X)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/>
              </a:p>
              <a:p>
                <a:pPr lvl="1"/>
                <a:r>
                  <a:rPr lang="en-US" sz="2400" dirty="0"/>
                  <a:t>P(y=0|X) = 1 – P(y=1|X</a:t>
                </a:r>
                <a:r>
                  <a:rPr lang="en-US" sz="24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  <a:blipFill rotWithShape="1">
                <a:blip r:embed="rId2"/>
                <a:stretch>
                  <a:fillRect l="-314" t="-1481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391F-47F2-43F6-A281-D291B9279F26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r>
                  <a:rPr lang="en-US" sz="2000" dirty="0" smtClean="0"/>
                  <a:t>Cost function</a:t>
                </a:r>
              </a:p>
              <a:p>
                <a:r>
                  <a:rPr lang="en-US" sz="2000" dirty="0" smtClean="0"/>
                  <a:t>When y takes 2 values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r>
                      <a:rPr lang="en-US" sz="2000" b="0" i="1" smtClean="0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=1|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1− 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=1|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smtClean="0"/>
                  <a:t>Meaning of the cost function</a:t>
                </a:r>
              </a:p>
              <a:p>
                <a:pPr lvl="1"/>
                <a:r>
                  <a:rPr lang="en-US" sz="1800" dirty="0" smtClean="0"/>
                  <a:t>When y = 0</a:t>
                </a:r>
              </a:p>
              <a:p>
                <a:pPr lvl="2"/>
                <a:r>
                  <a:rPr lang="en-US" sz="1400" dirty="0" smtClean="0"/>
                  <a:t>then the left term = 0, we only have log(1-h) </a:t>
                </a:r>
              </a:p>
              <a:p>
                <a:pPr lvl="2"/>
                <a:r>
                  <a:rPr lang="en-US" sz="1400" dirty="0" smtClean="0"/>
                  <a:t>as h gets close </a:t>
                </a:r>
                <a:r>
                  <a:rPr lang="en-US" sz="1400" dirty="0"/>
                  <a:t>to 1 (wrong prediction</a:t>
                </a:r>
                <a:r>
                  <a:rPr lang="en-US" sz="1400" dirty="0" smtClean="0"/>
                  <a:t>), the value of log(1-h) will decrease</a:t>
                </a:r>
              </a:p>
              <a:p>
                <a:pPr lvl="1"/>
                <a:r>
                  <a:rPr lang="en-US" sz="1800" dirty="0" smtClean="0"/>
                  <a:t>When y = 1</a:t>
                </a:r>
              </a:p>
              <a:p>
                <a:pPr lvl="2"/>
                <a:r>
                  <a:rPr lang="en-US" sz="1400" dirty="0" smtClean="0"/>
                  <a:t>then the right term = 0</a:t>
                </a:r>
              </a:p>
              <a:p>
                <a:pPr lvl="2"/>
                <a:r>
                  <a:rPr lang="en-US" sz="1400" dirty="0" smtClean="0"/>
                  <a:t>as h gets close to 0 (wrong prediction), the value of </a:t>
                </a:r>
                <a:r>
                  <a:rPr lang="en-US" sz="1400" dirty="0" err="1" smtClean="0"/>
                  <a:t>logh</a:t>
                </a:r>
                <a:r>
                  <a:rPr lang="en-US" sz="1400" dirty="0" smtClean="0"/>
                  <a:t> will decrease</a:t>
                </a:r>
                <a:endParaRPr lang="en-US" sz="14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1981200"/>
                <a:ext cx="7772400" cy="4114800"/>
              </a:xfrm>
              <a:blipFill rotWithShape="1"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ED7-1A73-4E01-948C-E9C790BE2594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28028</TotalTime>
  <Words>1100</Words>
  <Application>Microsoft Office PowerPoint</Application>
  <PresentationFormat>On-screen Show (4:3)</PresentationFormat>
  <Paragraphs>224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01013022</vt:lpstr>
      <vt:lpstr>Sentiment analysis</vt:lpstr>
      <vt:lpstr>Sentiment analysis (감성분석)</vt:lpstr>
      <vt:lpstr>ML-based approach</vt:lpstr>
      <vt:lpstr>ML-based approach</vt:lpstr>
      <vt:lpstr>Labeling data</vt:lpstr>
      <vt:lpstr>ML algorithms </vt:lpstr>
      <vt:lpstr>ML algorithms</vt:lpstr>
      <vt:lpstr>Logistic regression</vt:lpstr>
      <vt:lpstr>Logistic regression</vt:lpstr>
      <vt:lpstr>Logistic regression</vt:lpstr>
      <vt:lpstr>Logistic regression</vt:lpstr>
      <vt:lpstr>Logistic regression</vt:lpstr>
      <vt:lpstr>Example 1</vt:lpstr>
      <vt:lpstr>Example 1 (cont’d)</vt:lpstr>
      <vt:lpstr>Example 1 (cont’d)</vt:lpstr>
      <vt:lpstr>Lexicon based approach</vt:lpstr>
      <vt:lpstr>Lexicon based approach</vt:lpstr>
      <vt:lpstr>Lexicon based approach</vt:lpstr>
      <vt:lpstr>Examples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255</cp:revision>
  <dcterms:created xsi:type="dcterms:W3CDTF">2015-01-19T14:33:39Z</dcterms:created>
  <dcterms:modified xsi:type="dcterms:W3CDTF">2018-11-15T09:31:06Z</dcterms:modified>
</cp:coreProperties>
</file>