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400" r:id="rId3"/>
    <p:sldId id="401" r:id="rId4"/>
    <p:sldId id="402" r:id="rId5"/>
    <p:sldId id="422" r:id="rId6"/>
    <p:sldId id="414" r:id="rId7"/>
    <p:sldId id="415" r:id="rId8"/>
    <p:sldId id="416" r:id="rId9"/>
    <p:sldId id="417" r:id="rId10"/>
    <p:sldId id="418" r:id="rId11"/>
    <p:sldId id="420" r:id="rId12"/>
    <p:sldId id="421" r:id="rId13"/>
    <p:sldId id="424" r:id="rId14"/>
    <p:sldId id="423" r:id="rId15"/>
    <p:sldId id="404" r:id="rId16"/>
    <p:sldId id="405" r:id="rId17"/>
    <p:sldId id="411" r:id="rId18"/>
    <p:sldId id="407" r:id="rId19"/>
    <p:sldId id="399" r:id="rId20"/>
    <p:sldId id="391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E70C4D-511F-4CFF-B779-574442C19A95}" type="datetime1">
              <a:rPr lang="en-US" smtClean="0"/>
              <a:t>11/22/2018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Word embedding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F100A-EE64-439E-A433-054795641AD3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C084F-AB8A-49CF-9D34-B48D417B0A58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18B82-37A5-45EF-A72D-14FFDA16A14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29F2A-EA98-4B6E-A260-25E5D22605E4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6C8D5-1D1A-4846-8A14-79A2AEE10718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7BD13B-AFA2-4387-B844-9FB95C418A12}" type="datetime1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A3F78-9CA3-4136-859C-34D7AF61C7C5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0A8483-617A-4B05-8F8C-6609A0DE1B04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B0CFA6-82E7-414E-BD4E-EB90966F3470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91946-3C80-44CA-B30E-A9782C2F581B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1D44DCA9-1E78-4175-A24D-62E8A1CB1F1E}" type="datetime1">
              <a:rPr lang="en-US" smtClean="0"/>
              <a:t>11/22/2018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어떠한 형태의 신경망을 사용할 것이냐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err="1" smtClean="0"/>
              <a:t>Hyperparameters</a:t>
            </a:r>
            <a:endParaRPr lang="en-US" dirty="0" smtClean="0"/>
          </a:p>
          <a:p>
            <a:pPr lvl="2"/>
            <a:r>
              <a:rPr lang="en-US" dirty="0" smtClean="0"/>
              <a:t># of hidden layers</a:t>
            </a:r>
          </a:p>
          <a:p>
            <a:pPr lvl="2"/>
            <a:r>
              <a:rPr lang="en-US" dirty="0" smtClean="0"/>
              <a:t># of nodes in each hidden layer</a:t>
            </a:r>
          </a:p>
          <a:p>
            <a:pPr lvl="1"/>
            <a:r>
              <a:rPr lang="en-US" dirty="0" smtClean="0"/>
              <a:t>What about input and output layer?</a:t>
            </a:r>
          </a:p>
          <a:p>
            <a:pPr lvl="2"/>
            <a:r>
              <a:rPr lang="en-US" dirty="0" smtClean="0"/>
              <a:t>Only one input layer and output layer</a:t>
            </a:r>
          </a:p>
          <a:p>
            <a:pPr lvl="2"/>
            <a:r>
              <a:rPr lang="en-US" dirty="0" smtClean="0"/>
              <a:t># of nodes in input and output layers are determined by your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How does a neural network work? </a:t>
                </a:r>
              </a:p>
              <a:p>
                <a:pPr lvl="1"/>
                <a:r>
                  <a:rPr lang="en-US" sz="2000" dirty="0" smtClean="0"/>
                  <a:t>Similar to other ML algorithms such as Linear Regression and Logistic Regression</a:t>
                </a:r>
              </a:p>
              <a:p>
                <a:pPr lvl="1"/>
                <a:r>
                  <a:rPr lang="en-US" sz="2000" dirty="0" smtClean="0"/>
                  <a:t>Steps</a:t>
                </a:r>
              </a:p>
              <a:p>
                <a:pPr lvl="2"/>
                <a:r>
                  <a:rPr lang="en-US" sz="1800" dirty="0" smtClean="0"/>
                  <a:t>1) For each data point, given the values of its IVs, the model predicts the value of the DV (</a:t>
                </a:r>
                <a:r>
                  <a:rPr lang="ko-KR" altLang="en-US" sz="1800" dirty="0" smtClean="0"/>
                  <a:t>예측치 도출</a:t>
                </a:r>
                <a:r>
                  <a:rPr lang="en-US" altLang="ko-KR" sz="1800" dirty="0" smtClean="0"/>
                  <a:t>). </a:t>
                </a:r>
              </a:p>
              <a:p>
                <a:pPr lvl="2"/>
                <a:r>
                  <a:rPr lang="en-US" sz="1800" dirty="0" smtClean="0"/>
                  <a:t>2) Calculate the cost function using errors. </a:t>
                </a:r>
              </a:p>
              <a:p>
                <a:pPr lvl="2"/>
                <a:r>
                  <a:rPr lang="en-US" sz="1800" dirty="0" smtClean="0"/>
                  <a:t>3) Find the values of parameters of the model that minimize the cost function. </a:t>
                </a:r>
              </a:p>
              <a:p>
                <a:pPr lvl="1"/>
                <a:r>
                  <a:rPr lang="en-US" sz="2000" dirty="0" smtClean="0"/>
                  <a:t>In the case of linear regression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2"/>
                <a:r>
                  <a:rPr lang="en-US" sz="1600" dirty="0" smtClean="0"/>
                  <a:t>Only three parameters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Weights (parameters) in a neural network</a:t>
            </a:r>
          </a:p>
          <a:p>
            <a:pPr lvl="1"/>
            <a:r>
              <a:rPr lang="ko-KR" altLang="en-US" sz="2400" dirty="0" smtClean="0"/>
              <a:t>독립변수와 종속변수 간의 관계를 설정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981200" y="3124200"/>
            <a:ext cx="5181600" cy="2590800"/>
            <a:chOff x="1752600" y="3429000"/>
            <a:chExt cx="5181600" cy="2590800"/>
          </a:xfrm>
        </p:grpSpPr>
        <p:sp>
          <p:nvSpPr>
            <p:cNvPr id="7" name="Oval 6"/>
            <p:cNvSpPr/>
            <p:nvPr/>
          </p:nvSpPr>
          <p:spPr bwMode="auto">
            <a:xfrm>
              <a:off x="1752600" y="34290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752600" y="44196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752600" y="54102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Arial" charset="0"/>
                </a:rPr>
                <a:t>X</a:t>
              </a:r>
              <a:r>
                <a:rPr lang="en-US" baseline="-25000" dirty="0">
                  <a:latin typeface="Arial" charset="0"/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114800" y="34290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114800" y="44196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14800" y="54102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24600" y="4419600"/>
              <a:ext cx="60960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Arrow Connector 16"/>
            <p:cNvCxnSpPr>
              <a:stCxn id="7" idx="6"/>
              <a:endCxn id="11" idx="1"/>
            </p:cNvCxnSpPr>
            <p:nvPr/>
          </p:nvCxnSpPr>
          <p:spPr bwMode="auto">
            <a:xfrm>
              <a:off x="2362200" y="3733800"/>
              <a:ext cx="1841874" cy="7750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7" idx="6"/>
              <a:endCxn id="12" idx="1"/>
            </p:cNvCxnSpPr>
            <p:nvPr/>
          </p:nvCxnSpPr>
          <p:spPr bwMode="auto">
            <a:xfrm>
              <a:off x="2362200" y="3733800"/>
              <a:ext cx="1841874" cy="17656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>
              <a:stCxn id="8" idx="6"/>
              <a:endCxn id="11" idx="2"/>
            </p:cNvCxnSpPr>
            <p:nvPr/>
          </p:nvCxnSpPr>
          <p:spPr bwMode="auto">
            <a:xfrm>
              <a:off x="2362200" y="4724400"/>
              <a:ext cx="1752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8" idx="6"/>
              <a:endCxn id="12" idx="2"/>
            </p:cNvCxnSpPr>
            <p:nvPr/>
          </p:nvCxnSpPr>
          <p:spPr bwMode="auto">
            <a:xfrm>
              <a:off x="2362200" y="4724400"/>
              <a:ext cx="1752600" cy="990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9" idx="6"/>
              <a:endCxn id="12" idx="2"/>
            </p:cNvCxnSpPr>
            <p:nvPr/>
          </p:nvCxnSpPr>
          <p:spPr bwMode="auto">
            <a:xfrm>
              <a:off x="2362200" y="5715000"/>
              <a:ext cx="1752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9" idx="6"/>
              <a:endCxn id="11" idx="2"/>
            </p:cNvCxnSpPr>
            <p:nvPr/>
          </p:nvCxnSpPr>
          <p:spPr bwMode="auto">
            <a:xfrm flipV="1">
              <a:off x="2362200" y="4724400"/>
              <a:ext cx="1752600" cy="990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stCxn id="10" idx="6"/>
            </p:cNvCxnSpPr>
            <p:nvPr/>
          </p:nvCxnSpPr>
          <p:spPr bwMode="auto">
            <a:xfrm>
              <a:off x="4724400" y="3733800"/>
              <a:ext cx="1600200" cy="990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stCxn id="11" idx="6"/>
              <a:endCxn id="14" idx="2"/>
            </p:cNvCxnSpPr>
            <p:nvPr/>
          </p:nvCxnSpPr>
          <p:spPr bwMode="auto">
            <a:xfrm>
              <a:off x="4724400" y="4724400"/>
              <a:ext cx="1600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>
              <a:stCxn id="12" idx="6"/>
              <a:endCxn id="14" idx="2"/>
            </p:cNvCxnSpPr>
            <p:nvPr/>
          </p:nvCxnSpPr>
          <p:spPr bwMode="auto">
            <a:xfrm flipV="1">
              <a:off x="4724400" y="4724400"/>
              <a:ext cx="1600200" cy="990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3052832" y="373082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</a:t>
              </a:r>
              <a:r>
                <a:rPr lang="en-US" sz="1400" baseline="-25000" dirty="0" smtClean="0"/>
                <a:t>1,1</a:t>
              </a:r>
              <a:endParaRPr lang="en-US" sz="1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0" y="41910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</a:t>
              </a:r>
              <a:r>
                <a:rPr lang="en-US" sz="1400" baseline="-25000" dirty="0" smtClean="0"/>
                <a:t>1,2</a:t>
              </a:r>
              <a:endParaRPr lang="en-US" sz="14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4600" y="4416623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</a:t>
              </a:r>
              <a:r>
                <a:rPr lang="en-US" sz="1400" baseline="-25000" dirty="0" smtClean="0"/>
                <a:t>1,1</a:t>
              </a:r>
              <a:endParaRPr lang="en-US" sz="1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37915" y="4797623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baseline="-25000" dirty="0" smtClean="0"/>
                <a:t>1,2</a:t>
              </a:r>
              <a:endParaRPr lang="en-US" sz="1400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5178623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baseline="-25000" dirty="0" smtClean="0"/>
                <a:t>2,1</a:t>
              </a:r>
              <a:endParaRPr lang="en-US" sz="1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0315" y="5407223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baseline="-25000" dirty="0" smtClean="0"/>
                <a:t>2,2</a:t>
              </a:r>
              <a:endParaRPr lang="en-US" sz="1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5032" y="37338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</a:t>
              </a:r>
              <a:r>
                <a:rPr lang="en-US" sz="1400" baseline="-25000" dirty="0"/>
                <a:t>2</a:t>
              </a:r>
              <a:r>
                <a:rPr lang="en-US" sz="1400" baseline="-25000" dirty="0" smtClean="0"/>
                <a:t>,1</a:t>
              </a:r>
              <a:endParaRPr lang="en-US" sz="1400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6800" y="4419600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baseline="-25000" dirty="0"/>
                <a:t>3</a:t>
              </a:r>
              <a:r>
                <a:rPr lang="en-US" sz="1400" baseline="-25000" dirty="0" smtClean="0"/>
                <a:t>,1</a:t>
              </a:r>
              <a:endParaRPr lang="en-US" sz="1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0600" y="5181600"/>
              <a:ext cx="513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baseline="-25000" dirty="0"/>
                <a:t>4</a:t>
              </a:r>
              <a:r>
                <a:rPr lang="en-US" sz="1400" baseline="-25000" dirty="0" smtClean="0"/>
                <a:t>,1</a:t>
              </a:r>
              <a:endParaRPr lang="en-US" sz="1400" baseline="-25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5600" y="3429000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연속변수인 경우는</a:t>
            </a:r>
            <a:endParaRPr lang="en-US" altLang="ko-KR" dirty="0" smtClean="0"/>
          </a:p>
          <a:p>
            <a:r>
              <a:rPr lang="ko-KR" altLang="en-US" dirty="0" smtClean="0"/>
              <a:t>출력 노드가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6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아래와 같은 구조의 </a:t>
            </a:r>
            <a:r>
              <a:rPr lang="en-US" altLang="ko-KR" sz="2400" dirty="0" smtClean="0"/>
              <a:t>neural network</a:t>
            </a:r>
          </a:p>
          <a:p>
            <a:pPr lvl="1"/>
            <a:r>
              <a:rPr lang="en-US" sz="2000" dirty="0" smtClean="0"/>
              <a:t># input nodes = V (# of words in the corpus)</a:t>
            </a:r>
          </a:p>
          <a:p>
            <a:pPr lvl="1"/>
            <a:r>
              <a:rPr lang="en-US" sz="2000" dirty="0"/>
              <a:t># </a:t>
            </a:r>
            <a:r>
              <a:rPr lang="en-US" sz="2000" dirty="0" smtClean="0"/>
              <a:t>output </a:t>
            </a:r>
            <a:r>
              <a:rPr lang="en-US" sz="2000" dirty="0"/>
              <a:t>nodes = </a:t>
            </a:r>
            <a:r>
              <a:rPr lang="en-US" sz="2000" dirty="0" smtClean="0"/>
              <a:t>V</a:t>
            </a:r>
          </a:p>
          <a:p>
            <a:pPr lvl="1"/>
            <a:r>
              <a:rPr lang="en-US" sz="2000" dirty="0" smtClean="0"/>
              <a:t># hidden nodes = vector</a:t>
            </a:r>
            <a:r>
              <a:rPr lang="ko-KR" altLang="en-US" sz="2000" dirty="0" smtClean="0"/>
              <a:t>의 차원수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715000" cy="28956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08272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지도학습의 일종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classification problem</a:t>
            </a:r>
            <a:r>
              <a:rPr lang="ko-KR" altLang="en-US" sz="1800" dirty="0" smtClean="0"/>
              <a:t>과 유사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종속변수 </a:t>
            </a:r>
            <a:r>
              <a:rPr lang="en-US" altLang="ko-KR" sz="1800" dirty="0" smtClean="0"/>
              <a:t>(= categorical variable)</a:t>
            </a:r>
          </a:p>
          <a:p>
            <a:pPr lvl="2"/>
            <a:r>
              <a:rPr lang="ko-KR" altLang="en-US" sz="1400" dirty="0" smtClean="0"/>
              <a:t>취하는 값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특정 단어 </a:t>
            </a:r>
            <a:r>
              <a:rPr lang="en-US" altLang="ko-KR" sz="1400" dirty="0" smtClean="0"/>
              <a:t>(context word)</a:t>
            </a:r>
          </a:p>
          <a:p>
            <a:pPr lvl="1"/>
            <a:r>
              <a:rPr lang="ko-KR" altLang="en-US" sz="1800" dirty="0" smtClean="0"/>
              <a:t>독립변수</a:t>
            </a:r>
            <a:r>
              <a:rPr lang="en-US" altLang="ko-KR" sz="1800" dirty="0" smtClean="0"/>
              <a:t>: target word</a:t>
            </a:r>
            <a:endParaRPr lang="en-US" altLang="ko-KR" sz="1800" dirty="0" smtClean="0"/>
          </a:p>
          <a:p>
            <a:r>
              <a:rPr lang="en-US" altLang="ko-KR" sz="2000" dirty="0" smtClean="0"/>
              <a:t>Methods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skip-gram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target word</a:t>
            </a:r>
            <a:r>
              <a:rPr lang="ko-KR" altLang="en-US" sz="1800" dirty="0"/>
              <a:t>가 </a:t>
            </a:r>
            <a:r>
              <a:rPr lang="en-US" altLang="ko-KR" sz="1800" dirty="0" smtClean="0"/>
              <a:t>input </a:t>
            </a:r>
            <a:r>
              <a:rPr lang="en-US" altLang="ko-KR" sz="1800" dirty="0"/>
              <a:t>layer</a:t>
            </a:r>
            <a:r>
              <a:rPr lang="ko-KR" altLang="en-US" sz="1800" dirty="0"/>
              <a:t>에</a:t>
            </a:r>
            <a:endParaRPr lang="en-US" altLang="ko-KR" sz="1800" dirty="0"/>
          </a:p>
          <a:p>
            <a:pPr lvl="2"/>
            <a:r>
              <a:rPr lang="en-US" altLang="ko-KR" sz="1800" dirty="0"/>
              <a:t>context words </a:t>
            </a:r>
            <a:r>
              <a:rPr lang="ko-KR" altLang="en-US" sz="1800" dirty="0"/>
              <a:t>가 </a:t>
            </a:r>
            <a:r>
              <a:rPr lang="en-US" altLang="ko-KR" sz="1800" dirty="0" smtClean="0"/>
              <a:t>output </a:t>
            </a:r>
            <a:r>
              <a:rPr lang="en-US" altLang="ko-KR" sz="1800" dirty="0"/>
              <a:t>layer</a:t>
            </a:r>
            <a:r>
              <a:rPr lang="ko-KR" altLang="en-US" sz="1800" dirty="0" smtClean="0"/>
              <a:t>에</a:t>
            </a:r>
            <a:endParaRPr lang="en-US" altLang="ko-KR" sz="1800" dirty="0" smtClean="0"/>
          </a:p>
          <a:p>
            <a:pPr lvl="1"/>
            <a:r>
              <a:rPr lang="en-US" altLang="ko-KR" sz="2000" dirty="0"/>
              <a:t>CBOW (continuous bag of words)</a:t>
            </a:r>
          </a:p>
          <a:p>
            <a:pPr lvl="2"/>
            <a:r>
              <a:rPr lang="en-US" altLang="ko-KR" sz="1800" dirty="0"/>
              <a:t>target word</a:t>
            </a:r>
            <a:r>
              <a:rPr lang="ko-KR" altLang="en-US" sz="1800" dirty="0"/>
              <a:t>가 </a:t>
            </a:r>
            <a:r>
              <a:rPr lang="en-US" altLang="ko-KR" sz="1800" dirty="0"/>
              <a:t>output layer</a:t>
            </a:r>
            <a:r>
              <a:rPr lang="ko-KR" altLang="en-US" sz="1800" dirty="0"/>
              <a:t>에</a:t>
            </a:r>
            <a:endParaRPr lang="en-US" altLang="ko-KR" sz="1800" dirty="0"/>
          </a:p>
          <a:p>
            <a:pPr lvl="2"/>
            <a:r>
              <a:rPr lang="en-US" altLang="ko-KR" sz="1800" dirty="0"/>
              <a:t>context words </a:t>
            </a:r>
            <a:r>
              <a:rPr lang="ko-KR" altLang="en-US" sz="1800" dirty="0"/>
              <a:t>가 </a:t>
            </a:r>
            <a:r>
              <a:rPr lang="en-US" altLang="ko-KR" sz="1800" dirty="0"/>
              <a:t>input layer</a:t>
            </a:r>
            <a:r>
              <a:rPr lang="ko-KR" altLang="en-US" sz="1800" dirty="0" smtClean="0"/>
              <a:t>에</a:t>
            </a:r>
            <a:endParaRPr lang="en-US" altLang="ko-KR" sz="1800" dirty="0" smtClean="0"/>
          </a:p>
          <a:p>
            <a:r>
              <a:rPr lang="en-US" altLang="ko-KR" sz="2000" b="1" u="sng" dirty="0"/>
              <a:t>input layer</a:t>
            </a:r>
            <a:r>
              <a:rPr lang="ko-KR" altLang="en-US" sz="2000" b="1" u="sng" dirty="0"/>
              <a:t>와 </a:t>
            </a:r>
            <a:r>
              <a:rPr lang="en-US" altLang="ko-KR" sz="2000" b="1" u="sng" dirty="0"/>
              <a:t>hidden layer </a:t>
            </a:r>
            <a:r>
              <a:rPr lang="ko-KR" altLang="en-US" sz="2000" b="1" u="sng" dirty="0"/>
              <a:t>사이의 </a:t>
            </a:r>
            <a:r>
              <a:rPr lang="en-US" altLang="ko-KR" sz="2000" b="1" u="sng" dirty="0"/>
              <a:t>weights </a:t>
            </a:r>
            <a:r>
              <a:rPr lang="ko-KR" altLang="en-US" sz="2000" b="1" u="sng" dirty="0"/>
              <a:t>값을 </a:t>
            </a:r>
            <a:r>
              <a:rPr lang="en-US" altLang="ko-KR" sz="2000" b="1" u="sng" dirty="0"/>
              <a:t>vector</a:t>
            </a:r>
            <a:r>
              <a:rPr lang="ko-KR" altLang="en-US" sz="2000" b="1" u="sng" dirty="0"/>
              <a:t>의 </a:t>
            </a:r>
            <a:r>
              <a:rPr lang="en-US" altLang="ko-KR" sz="2000" b="1" u="sng" dirty="0"/>
              <a:t>elements </a:t>
            </a:r>
            <a:r>
              <a:rPr lang="ko-KR" altLang="en-US" sz="2000" b="1" u="sng" dirty="0"/>
              <a:t>값으로 사용</a:t>
            </a:r>
          </a:p>
          <a:p>
            <a:endParaRPr lang="en-US" altLang="ko-KR" sz="26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4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gram </a:t>
            </a:r>
            <a:r>
              <a:rPr lang="ko-KR" altLang="en-US" dirty="0" smtClean="0"/>
              <a:t>방법을 중심으로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target </a:t>
            </a:r>
            <a:r>
              <a:rPr lang="ko-KR" altLang="en-US" dirty="0" smtClean="0"/>
              <a:t>단어를 가지고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주변 단어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맞추는 모형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2"/>
            <a:r>
              <a:rPr lang="en-US" dirty="0" smtClean="0"/>
              <a:t>1) </a:t>
            </a:r>
            <a:r>
              <a:rPr lang="ko-KR" altLang="en-US" dirty="0" smtClean="0"/>
              <a:t>분석하고자하는 </a:t>
            </a:r>
            <a:r>
              <a:rPr lang="en-US" altLang="ko-KR" dirty="0" smtClean="0"/>
              <a:t>text data (corpus)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/>
            <a:r>
              <a:rPr lang="en-US" dirty="0" smtClean="0"/>
              <a:t>2) training data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 정보 이용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dirty="0" smtClean="0"/>
              <a:t>3) neural network</a:t>
            </a:r>
            <a:r>
              <a:rPr lang="ko-KR" altLang="en-US" dirty="0" smtClean="0"/>
              <a:t>를 통해 학습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– skip 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분석하고자하는 </a:t>
            </a:r>
            <a:r>
              <a:rPr lang="en-US" altLang="ko-KR" dirty="0"/>
              <a:t>text data (corpus) </a:t>
            </a:r>
            <a:r>
              <a:rPr lang="ko-KR" altLang="en-US" dirty="0"/>
              <a:t>준비</a:t>
            </a:r>
          </a:p>
          <a:p>
            <a:pPr lvl="1"/>
            <a:r>
              <a:rPr lang="en-US" dirty="0" smtClean="0"/>
              <a:t>window size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  <p:pic>
        <p:nvPicPr>
          <p:cNvPr id="1026" name="Picture 2" descr="Train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153150" cy="36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6200" y="3048000"/>
            <a:ext cx="23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파란색이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단어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33400" y="3417332"/>
            <a:ext cx="990600" cy="468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62000" y="6352502"/>
            <a:ext cx="810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http://mccormickml.com/2016/04/19/word2vec-tutorial-the-skip-gram-model/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1400" y="3581400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하나가 하나의 </a:t>
            </a:r>
            <a:endParaRPr lang="en-US" altLang="ko-KR" sz="1600" dirty="0" smtClean="0"/>
          </a:p>
          <a:p>
            <a:r>
              <a:rPr lang="en-US" sz="1600" dirty="0" smtClean="0"/>
              <a:t>data point</a:t>
            </a:r>
            <a:r>
              <a:rPr lang="ko-KR" altLang="en-US" sz="1600" dirty="0" smtClean="0"/>
              <a:t>가 됨</a:t>
            </a:r>
            <a:endParaRPr lang="en-US" altLang="ko-KR" sz="1600" dirty="0" smtClean="0"/>
          </a:p>
          <a:p>
            <a:r>
              <a:rPr lang="en-US" sz="1600" dirty="0" smtClean="0"/>
              <a:t>(</a:t>
            </a:r>
            <a:r>
              <a:rPr lang="ko-KR" altLang="en-US" sz="1600" dirty="0" smtClean="0"/>
              <a:t>독립변수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858000" y="3810000"/>
            <a:ext cx="533400" cy="63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408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143000" y="1905000"/>
            <a:ext cx="6019800" cy="4800600"/>
            <a:chOff x="1143000" y="1905000"/>
            <a:chExt cx="6019800" cy="4800600"/>
          </a:xfrm>
        </p:grpSpPr>
        <p:grpSp>
          <p:nvGrpSpPr>
            <p:cNvPr id="64" name="Group 63"/>
            <p:cNvGrpSpPr/>
            <p:nvPr/>
          </p:nvGrpSpPr>
          <p:grpSpPr>
            <a:xfrm>
              <a:off x="1143000" y="1905000"/>
              <a:ext cx="6019800" cy="4800600"/>
              <a:chOff x="1143000" y="1905000"/>
              <a:chExt cx="6019800" cy="48006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143000" y="1905000"/>
                <a:ext cx="6019800" cy="4800600"/>
                <a:chOff x="1143000" y="1905000"/>
                <a:chExt cx="6019800" cy="4800600"/>
              </a:xfrm>
            </p:grpSpPr>
            <p:sp>
              <p:nvSpPr>
                <p:cNvPr id="5" name="Oval 4"/>
                <p:cNvSpPr/>
                <p:nvPr/>
              </p:nvSpPr>
              <p:spPr bwMode="auto">
                <a:xfrm>
                  <a:off x="1143000" y="19050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 bwMode="auto">
                <a:xfrm>
                  <a:off x="1143000" y="25146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 bwMode="auto">
                <a:xfrm>
                  <a:off x="1143000" y="3124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 bwMode="auto">
                <a:xfrm>
                  <a:off x="1143000" y="37338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 bwMode="auto">
                <a:xfrm>
                  <a:off x="1143000" y="43434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 bwMode="auto">
                <a:xfrm>
                  <a:off x="1143000" y="49530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 bwMode="auto">
                <a:xfrm>
                  <a:off x="1143000" y="55626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1143000" y="6172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3962400" y="3124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3962400" y="37338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 bwMode="auto">
                <a:xfrm>
                  <a:off x="3962400" y="43434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 bwMode="auto">
                <a:xfrm>
                  <a:off x="3962400" y="49530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 bwMode="auto">
                <a:xfrm>
                  <a:off x="6629400" y="19050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6629400" y="25146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6629400" y="3124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6629400" y="37338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629400" y="43434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6629400" y="49530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6629400" y="55626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6629400" y="6172200"/>
                  <a:ext cx="533400" cy="5334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5" idx="6"/>
                  <a:endCxn id="13" idx="1"/>
                </p:cNvCxnSpPr>
                <p:nvPr/>
              </p:nvCxnSpPr>
              <p:spPr bwMode="auto">
                <a:xfrm>
                  <a:off x="1676400" y="2171700"/>
                  <a:ext cx="2364115" cy="10306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Arrow Connector 27"/>
                <p:cNvCxnSpPr>
                  <a:stCxn id="5" idx="6"/>
                  <a:endCxn id="14" idx="1"/>
                </p:cNvCxnSpPr>
                <p:nvPr/>
              </p:nvCxnSpPr>
              <p:spPr bwMode="auto">
                <a:xfrm>
                  <a:off x="1676400" y="2171700"/>
                  <a:ext cx="2364115" cy="16402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Straight Arrow Connector 29"/>
                <p:cNvCxnSpPr>
                  <a:stCxn id="5" idx="6"/>
                  <a:endCxn id="15" idx="1"/>
                </p:cNvCxnSpPr>
                <p:nvPr/>
              </p:nvCxnSpPr>
              <p:spPr bwMode="auto">
                <a:xfrm>
                  <a:off x="1676400" y="2171700"/>
                  <a:ext cx="2364115" cy="22498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Arrow Connector 31"/>
                <p:cNvCxnSpPr>
                  <a:stCxn id="5" idx="6"/>
                  <a:endCxn id="16" idx="1"/>
                </p:cNvCxnSpPr>
                <p:nvPr/>
              </p:nvCxnSpPr>
              <p:spPr bwMode="auto">
                <a:xfrm>
                  <a:off x="1676400" y="2171700"/>
                  <a:ext cx="2364115" cy="28594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Arrow Connector 33"/>
                <p:cNvCxnSpPr>
                  <a:stCxn id="13" idx="6"/>
                  <a:endCxn id="17" idx="2"/>
                </p:cNvCxnSpPr>
                <p:nvPr/>
              </p:nvCxnSpPr>
              <p:spPr bwMode="auto">
                <a:xfrm flipV="1">
                  <a:off x="4495800" y="2171700"/>
                  <a:ext cx="2133600" cy="1219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Arrow Connector 35"/>
                <p:cNvCxnSpPr>
                  <a:stCxn id="14" idx="6"/>
                  <a:endCxn id="17" idx="2"/>
                </p:cNvCxnSpPr>
                <p:nvPr/>
              </p:nvCxnSpPr>
              <p:spPr bwMode="auto">
                <a:xfrm flipV="1">
                  <a:off x="4495800" y="2171700"/>
                  <a:ext cx="2133600" cy="1828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Arrow Connector 37"/>
                <p:cNvCxnSpPr>
                  <a:stCxn id="15" idx="6"/>
                  <a:endCxn id="17" idx="2"/>
                </p:cNvCxnSpPr>
                <p:nvPr/>
              </p:nvCxnSpPr>
              <p:spPr bwMode="auto">
                <a:xfrm flipV="1">
                  <a:off x="4495800" y="2171700"/>
                  <a:ext cx="2133600" cy="2438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Arrow Connector 39"/>
                <p:cNvCxnSpPr>
                  <a:stCxn id="16" idx="6"/>
                  <a:endCxn id="17" idx="2"/>
                </p:cNvCxnSpPr>
                <p:nvPr/>
              </p:nvCxnSpPr>
              <p:spPr bwMode="auto">
                <a:xfrm flipV="1">
                  <a:off x="4495800" y="2171700"/>
                  <a:ext cx="2133600" cy="3048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Straight Arrow Connector 41"/>
                <p:cNvCxnSpPr>
                  <a:stCxn id="12" idx="7"/>
                  <a:endCxn id="13" idx="2"/>
                </p:cNvCxnSpPr>
                <p:nvPr/>
              </p:nvCxnSpPr>
              <p:spPr bwMode="auto">
                <a:xfrm flipV="1">
                  <a:off x="1598285" y="3390900"/>
                  <a:ext cx="2364115" cy="28594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Arrow Connector 43"/>
                <p:cNvCxnSpPr>
                  <a:stCxn id="12" idx="7"/>
                  <a:endCxn id="14" idx="2"/>
                </p:cNvCxnSpPr>
                <p:nvPr/>
              </p:nvCxnSpPr>
              <p:spPr bwMode="auto">
                <a:xfrm flipV="1">
                  <a:off x="1598285" y="4000500"/>
                  <a:ext cx="2364115" cy="22498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Arrow Connector 45"/>
                <p:cNvCxnSpPr>
                  <a:stCxn id="12" idx="7"/>
                  <a:endCxn id="15" idx="2"/>
                </p:cNvCxnSpPr>
                <p:nvPr/>
              </p:nvCxnSpPr>
              <p:spPr bwMode="auto">
                <a:xfrm flipV="1">
                  <a:off x="1598285" y="4610100"/>
                  <a:ext cx="2364115" cy="16402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Arrow Connector 47"/>
                <p:cNvCxnSpPr>
                  <a:stCxn id="12" idx="7"/>
                  <a:endCxn id="16" idx="2"/>
                </p:cNvCxnSpPr>
                <p:nvPr/>
              </p:nvCxnSpPr>
              <p:spPr bwMode="auto">
                <a:xfrm flipV="1">
                  <a:off x="1598285" y="5219700"/>
                  <a:ext cx="2364115" cy="10306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0" name="TextBox 49"/>
              <p:cNvSpPr txBox="1"/>
              <p:nvPr/>
            </p:nvSpPr>
            <p:spPr>
              <a:xfrm>
                <a:off x="4548045" y="273281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w’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554813" y="260246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59613" y="305966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cxnSp>
            <p:nvCxnSpPr>
              <p:cNvPr id="54" name="Straight Arrow Connector 53"/>
              <p:cNvCxnSpPr>
                <a:stCxn id="13" idx="6"/>
                <a:endCxn id="18" idx="2"/>
              </p:cNvCxnSpPr>
              <p:nvPr/>
            </p:nvCxnSpPr>
            <p:spPr bwMode="auto">
              <a:xfrm flipV="1">
                <a:off x="4495800" y="2781300"/>
                <a:ext cx="2133600" cy="609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Arrow Connector 56"/>
              <p:cNvCxnSpPr>
                <a:stCxn id="16" idx="6"/>
                <a:endCxn id="24" idx="2"/>
              </p:cNvCxnSpPr>
              <p:nvPr/>
            </p:nvCxnSpPr>
            <p:spPr bwMode="auto">
              <a:xfrm>
                <a:off x="4495800" y="5219700"/>
                <a:ext cx="2133600" cy="1219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Arrow Connector 58"/>
              <p:cNvCxnSpPr>
                <a:stCxn id="16" idx="6"/>
                <a:endCxn id="23" idx="2"/>
              </p:cNvCxnSpPr>
              <p:nvPr/>
            </p:nvCxnSpPr>
            <p:spPr bwMode="auto">
              <a:xfrm>
                <a:off x="4495800" y="5219700"/>
                <a:ext cx="2133600" cy="609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5974081" y="3962400"/>
                <a:ext cx="457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...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86000" y="3615543"/>
                <a:ext cx="457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...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249923" y="2743200"/>
                <a:ext cx="61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w’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648200" y="3288268"/>
                <a:ext cx="621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w’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,1</a:t>
                </a:r>
                <a:endParaRPr lang="en-US" baseline="-250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707213" y="2286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165522" y="9896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of input nodes = </a:t>
            </a:r>
            <a:r>
              <a:rPr lang="ko-KR" altLang="en-US" dirty="0"/>
              <a:t>전체 단어의 수</a:t>
            </a:r>
            <a:endParaRPr lang="en-US" altLang="ko-KR" dirty="0"/>
          </a:p>
          <a:p>
            <a:r>
              <a:rPr lang="en-US" dirty="0"/>
              <a:t># of hidden nodes = </a:t>
            </a:r>
            <a:r>
              <a:rPr lang="ko-KR" altLang="en-US" dirty="0"/>
              <a:t>벡터 차원의 수</a:t>
            </a:r>
            <a:endParaRPr lang="en-US" altLang="ko-KR" dirty="0"/>
          </a:p>
          <a:p>
            <a:r>
              <a:rPr lang="en-US" dirty="0"/>
              <a:t># of output nodes = </a:t>
            </a:r>
            <a:r>
              <a:rPr lang="ko-KR" altLang="en-US" dirty="0"/>
              <a:t>전체 단어의 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6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skip 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 data</a:t>
            </a:r>
            <a:r>
              <a:rPr lang="ko-KR" altLang="en-US" sz="2400" dirty="0" smtClean="0"/>
              <a:t>의 형태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각 단어를 </a:t>
            </a:r>
            <a:r>
              <a:rPr lang="en-US" altLang="ko-KR" sz="2000" dirty="0" smtClean="0"/>
              <a:t>one-hot vector</a:t>
            </a:r>
            <a:r>
              <a:rPr lang="ko-KR" altLang="en-US" sz="2000" dirty="0" smtClean="0"/>
              <a:t>로 표현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전체 단어의 수 </a:t>
            </a:r>
            <a:r>
              <a:rPr lang="en-US" altLang="ko-KR" sz="2000" dirty="0" smtClean="0"/>
              <a:t>= V </a:t>
            </a:r>
            <a:r>
              <a:rPr lang="ko-KR" altLang="en-US" sz="2000" dirty="0" smtClean="0"/>
              <a:t>라고 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</a:t>
            </a:r>
            <a:r>
              <a:rPr lang="en-US" altLang="ko-KR" sz="2000" dirty="0" smtClean="0"/>
              <a:t>one-hot vector</a:t>
            </a:r>
            <a:r>
              <a:rPr lang="ko-KR" altLang="en-US" sz="2000" dirty="0" smtClean="0"/>
              <a:t>의 차원 </a:t>
            </a:r>
            <a:r>
              <a:rPr lang="en-US" altLang="ko-KR" sz="2000" dirty="0" smtClean="0"/>
              <a:t>= V</a:t>
            </a:r>
          </a:p>
          <a:p>
            <a:pPr lvl="1"/>
            <a:r>
              <a:rPr lang="ko-KR" altLang="en-US" sz="2000" dirty="0" smtClean="0"/>
              <a:t>원소는 해당 단어의 위치의 원소 값만 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나머지는 </a:t>
            </a:r>
            <a:r>
              <a:rPr lang="en-US" altLang="ko-KR" sz="2000" dirty="0" smtClean="0"/>
              <a:t>0 </a:t>
            </a:r>
          </a:p>
          <a:p>
            <a:pPr lvl="1"/>
            <a:r>
              <a:rPr lang="en-US" sz="2000" dirty="0" smtClean="0"/>
              <a:t>input layer</a:t>
            </a:r>
            <a:r>
              <a:rPr lang="ko-KR" altLang="en-US" sz="2000" dirty="0" smtClean="0"/>
              <a:t>의 각 노드는 각 원소의 값을 취함</a:t>
            </a:r>
            <a:r>
              <a:rPr lang="en-US" altLang="ko-KR" sz="2000" dirty="0" smtClean="0"/>
              <a:t>. </a:t>
            </a:r>
          </a:p>
          <a:p>
            <a:r>
              <a:rPr lang="en-US" sz="2400" dirty="0" smtClean="0"/>
              <a:t>Weights vector</a:t>
            </a:r>
          </a:p>
          <a:p>
            <a:pPr lvl="1"/>
            <a:r>
              <a:rPr lang="en-US" sz="2000" dirty="0" smtClean="0"/>
              <a:t>Between input and hidden layers: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VxN</a:t>
            </a:r>
            <a:endParaRPr lang="en-US" sz="2000" baseline="-25000" dirty="0" smtClean="0"/>
          </a:p>
          <a:p>
            <a:pPr lvl="2"/>
            <a:r>
              <a:rPr lang="en-US" sz="1600" dirty="0" smtClean="0"/>
              <a:t>W</a:t>
            </a:r>
            <a:r>
              <a:rPr lang="ko-KR" altLang="en-US" sz="1600" dirty="0" smtClean="0"/>
              <a:t>의 각 </a:t>
            </a:r>
            <a:r>
              <a:rPr lang="en-US" altLang="ko-KR" sz="1600" dirty="0" smtClean="0"/>
              <a:t>row </a:t>
            </a:r>
            <a:r>
              <a:rPr lang="ko-KR" altLang="en-US" sz="1600" dirty="0" smtClean="0"/>
              <a:t>가 특정 단어의 </a:t>
            </a:r>
            <a:r>
              <a:rPr lang="en-US" altLang="ko-KR" sz="1600" dirty="0" smtClean="0"/>
              <a:t>dense vector</a:t>
            </a:r>
            <a:r>
              <a:rPr lang="ko-KR" altLang="en-US" sz="1600" dirty="0" smtClean="0"/>
              <a:t>가 됨</a:t>
            </a:r>
            <a:endParaRPr lang="en-US" sz="1600" dirty="0" smtClean="0"/>
          </a:p>
          <a:p>
            <a:pPr lvl="1"/>
            <a:r>
              <a:rPr lang="en-US" sz="2000" dirty="0"/>
              <a:t>Between </a:t>
            </a:r>
            <a:r>
              <a:rPr lang="en-US" sz="2000" dirty="0" smtClean="0"/>
              <a:t>hidden and output layers: </a:t>
            </a:r>
            <a:r>
              <a:rPr lang="en-US" sz="2000" dirty="0" err="1" smtClean="0"/>
              <a:t>W’</a:t>
            </a:r>
            <a:r>
              <a:rPr lang="en-US" sz="2000" baseline="-25000" dirty="0" err="1" smtClean="0"/>
              <a:t>NxV</a:t>
            </a:r>
            <a:endParaRPr lang="en-US" sz="2000" baseline="-25000" dirty="0" smtClean="0"/>
          </a:p>
          <a:p>
            <a:r>
              <a:rPr lang="en-US" sz="2400" dirty="0" smtClean="0"/>
              <a:t>Hidden layer</a:t>
            </a:r>
          </a:p>
          <a:p>
            <a:pPr lvl="1"/>
            <a:r>
              <a:rPr lang="en-US" sz="2000" dirty="0" smtClean="0"/>
              <a:t>Activation function</a:t>
            </a:r>
            <a:r>
              <a:rPr lang="ko-KR" altLang="en-US" sz="2000" dirty="0" smtClean="0"/>
              <a:t>이 없음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7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</a:p>
          <a:p>
            <a:pPr lvl="1"/>
            <a:r>
              <a:rPr lang="en-US"/>
              <a:t>See ‘</a:t>
            </a:r>
            <a:r>
              <a:rPr lang="en-US" smtClean="0"/>
              <a:t>word2vec_ex.ipynb’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</a:p>
          <a:p>
            <a:pPr lvl="1"/>
            <a:r>
              <a:rPr lang="ko-KR" altLang="en-US" dirty="0" smtClean="0"/>
              <a:t>단어를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로 표현하는 것</a:t>
            </a:r>
            <a:endParaRPr lang="en-US" altLang="ko-KR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one-hot encoding</a:t>
            </a:r>
          </a:p>
          <a:p>
            <a:pPr lvl="1"/>
            <a:r>
              <a:rPr lang="en-US" dirty="0" smtClean="0"/>
              <a:t>distributed representation</a:t>
            </a:r>
          </a:p>
          <a:p>
            <a:pPr lvl="2"/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7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특정 말뭉치 </a:t>
            </a:r>
            <a:r>
              <a:rPr lang="en-US" altLang="ko-KR" sz="2400" dirty="0" smtClean="0"/>
              <a:t>(corpus)</a:t>
            </a:r>
            <a:r>
              <a:rPr lang="ko-KR" altLang="en-US" sz="2400" dirty="0" smtClean="0"/>
              <a:t>에 속한 단어를 숫자로 구성된 </a:t>
            </a:r>
            <a:r>
              <a:rPr lang="en-US" altLang="ko-KR" sz="2400" dirty="0" smtClean="0"/>
              <a:t>vector</a:t>
            </a:r>
            <a:r>
              <a:rPr lang="ko-KR" altLang="en-US" sz="2400" dirty="0" smtClean="0"/>
              <a:t>로 표현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word </a:t>
            </a:r>
            <a:r>
              <a:rPr lang="en-US" sz="2000" dirty="0" err="1" smtClean="0"/>
              <a:t>i</a:t>
            </a:r>
            <a:r>
              <a:rPr lang="ko-KR" altLang="en-US" sz="2000" dirty="0" smtClean="0"/>
              <a:t>에 대해서 </a:t>
            </a:r>
            <a:r>
              <a:rPr lang="en-US" altLang="ko-KR" sz="2000" dirty="0" err="1" smtClean="0"/>
              <a:t>ith</a:t>
            </a:r>
            <a:r>
              <a:rPr lang="en-US" altLang="ko-KR" sz="2000" dirty="0" smtClean="0"/>
              <a:t> element </a:t>
            </a:r>
            <a:r>
              <a:rPr lang="ko-KR" altLang="en-US" sz="2000" dirty="0" smtClean="0"/>
              <a:t>의 값만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이고 나머지 </a:t>
            </a:r>
            <a:r>
              <a:rPr lang="en-US" altLang="ko-KR" sz="2000" dirty="0" smtClean="0"/>
              <a:t>elements</a:t>
            </a:r>
            <a:r>
              <a:rPr lang="ko-KR" altLang="en-US" sz="2000" dirty="0" smtClean="0"/>
              <a:t>의 값은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되는 </a:t>
            </a:r>
            <a:r>
              <a:rPr lang="en-US" altLang="ko-KR" sz="2000" dirty="0" smtClean="0"/>
              <a:t>n </a:t>
            </a:r>
            <a:r>
              <a:rPr lang="ko-KR" altLang="en-US" sz="2000" dirty="0" smtClean="0"/>
              <a:t>차원 </a:t>
            </a:r>
            <a:r>
              <a:rPr lang="en-US" altLang="ko-KR" sz="2000" dirty="0" smtClean="0"/>
              <a:t>vector</a:t>
            </a:r>
            <a:r>
              <a:rPr lang="ko-KR" altLang="en-US" sz="2000" dirty="0" smtClean="0"/>
              <a:t>로 표현하는 것 </a:t>
            </a:r>
            <a:r>
              <a:rPr lang="en-US" altLang="ko-KR" sz="2000" dirty="0" smtClean="0"/>
              <a:t>(n = # of total words in the corpus)</a:t>
            </a:r>
          </a:p>
          <a:p>
            <a:pPr lvl="1"/>
            <a:r>
              <a:rPr lang="en-US" sz="2000" dirty="0" smtClean="0"/>
              <a:t>Example</a:t>
            </a:r>
          </a:p>
          <a:p>
            <a:pPr lvl="2"/>
            <a:r>
              <a:rPr lang="en-US" sz="1800" dirty="0" smtClean="0"/>
              <a:t>word 2 = (0,0,1,0, ..., 0)</a:t>
            </a:r>
          </a:p>
          <a:p>
            <a:r>
              <a:rPr lang="ko-KR" altLang="en-US" sz="2400" dirty="0" smtClean="0"/>
              <a:t>단점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많은 공간 소비 </a:t>
            </a:r>
            <a:r>
              <a:rPr lang="en-US" altLang="ko-KR" sz="2000" dirty="0" smtClean="0"/>
              <a:t>(sparse)</a:t>
            </a:r>
          </a:p>
          <a:p>
            <a:pPr lvl="1"/>
            <a:r>
              <a:rPr lang="ko-KR" altLang="en-US" sz="2000" dirty="0" smtClean="0"/>
              <a:t>계산이 오래 걸림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단어의 출현 순서가 중요하지 않음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5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Corpus</a:t>
            </a:r>
            <a:r>
              <a:rPr lang="ko-KR" altLang="en-US" sz="2800" dirty="0" smtClean="0"/>
              <a:t>에서 사용된 단어를 </a:t>
            </a:r>
            <a:r>
              <a:rPr lang="en-US" altLang="ko-KR" sz="2800" dirty="0" smtClean="0"/>
              <a:t>dense vector</a:t>
            </a:r>
            <a:r>
              <a:rPr lang="ko-KR" altLang="en-US" sz="2800" dirty="0" smtClean="0"/>
              <a:t>로 표현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단어가 사용된 </a:t>
            </a:r>
            <a:r>
              <a:rPr lang="en-US" altLang="ko-KR" sz="2400" dirty="0" smtClean="0"/>
              <a:t>context</a:t>
            </a:r>
            <a:r>
              <a:rPr lang="ko-KR" altLang="en-US" sz="2400" dirty="0" smtClean="0"/>
              <a:t>를 고려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비슷한 문맥에서 사용된 단어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비슷한 단어 라는 가정에 근거</a:t>
            </a:r>
            <a:endParaRPr lang="en-US" altLang="ko-KR" sz="2400" dirty="0" smtClean="0"/>
          </a:p>
          <a:p>
            <a:pPr lvl="1"/>
            <a:r>
              <a:rPr lang="en-US" sz="2400" dirty="0" smtClean="0"/>
              <a:t>vector</a:t>
            </a:r>
            <a:r>
              <a:rPr lang="ko-KR" altLang="en-US" sz="2400" dirty="0" smtClean="0"/>
              <a:t>의 각 </a:t>
            </a:r>
            <a:r>
              <a:rPr lang="en-US" altLang="ko-KR" sz="2400" dirty="0" smtClean="0"/>
              <a:t>element</a:t>
            </a:r>
            <a:r>
              <a:rPr lang="ko-KR" altLang="en-US" sz="2400" dirty="0" smtClean="0"/>
              <a:t>의 값은 별 의미가 없음</a:t>
            </a:r>
            <a:endParaRPr lang="en-US" altLang="ko-KR" sz="2400" dirty="0" smtClean="0"/>
          </a:p>
          <a:p>
            <a:r>
              <a:rPr lang="ko-KR" altLang="en-US" sz="2800" dirty="0" smtClean="0"/>
              <a:t>대표적인 방법</a:t>
            </a:r>
            <a:endParaRPr lang="en-US" altLang="ko-KR" sz="2800" dirty="0" smtClean="0"/>
          </a:p>
          <a:p>
            <a:pPr lvl="1"/>
            <a:r>
              <a:rPr lang="en-US" sz="2400" dirty="0" smtClean="0"/>
              <a:t>Word2vec</a:t>
            </a:r>
          </a:p>
          <a:p>
            <a:pPr lvl="1"/>
            <a:r>
              <a:rPr lang="en-US" sz="2400" dirty="0" smtClean="0"/>
              <a:t>Glove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Word embedding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Neural </a:t>
            </a:r>
            <a:r>
              <a:rPr lang="en-US" sz="2400" dirty="0"/>
              <a:t>network (one hidden layer)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en-US" sz="2400" kern="0" dirty="0" smtClean="0"/>
              <a:t>3 basic parts (layers)</a:t>
            </a:r>
          </a:p>
          <a:p>
            <a:pPr lvl="1"/>
            <a:r>
              <a:rPr lang="en-US" sz="2000" kern="0" dirty="0" smtClean="0"/>
              <a:t>Input layer, Hidden layer, and Output layer</a:t>
            </a:r>
            <a:endParaRPr lang="en-US" sz="2000" kern="0" dirty="0"/>
          </a:p>
        </p:txBody>
      </p:sp>
      <p:pic>
        <p:nvPicPr>
          <p:cNvPr id="6" name="Picture 2" descr="neural networ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28" y="3437428"/>
            <a:ext cx="2397593" cy="28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4431268"/>
            <a:ext cx="265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hidden layers &gt;=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437" y="395347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여러개의 노드로 </a:t>
            </a:r>
            <a:endParaRPr lang="en-US" altLang="ko-KR" dirty="0" smtClean="0"/>
          </a:p>
          <a:p>
            <a:r>
              <a:rPr lang="ko-KR" altLang="en-US" dirty="0" smtClean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Input layer</a:t>
            </a:r>
          </a:p>
          <a:p>
            <a:pPr lvl="1"/>
            <a:r>
              <a:rPr lang="ko-KR" altLang="en-US" sz="2400" dirty="0" smtClean="0"/>
              <a:t>여러개의 </a:t>
            </a:r>
            <a:r>
              <a:rPr lang="en-US" altLang="ko-KR" sz="2400" dirty="0" smtClean="0"/>
              <a:t>input nodes</a:t>
            </a:r>
            <a:r>
              <a:rPr lang="ko-KR" altLang="en-US" sz="2400" dirty="0" smtClean="0"/>
              <a:t>로 구성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각 데이터 포인트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관측치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독립변수 값을 입력 받고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값을 출력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노드</a:t>
            </a:r>
            <a:r>
              <a:rPr lang="ko-KR" altLang="en-US" sz="2400" dirty="0"/>
              <a:t>는</a:t>
            </a:r>
            <a:r>
              <a:rPr lang="ko-KR" altLang="en-US" sz="2400" dirty="0" smtClean="0"/>
              <a:t> 특정 독립변수 혹은 특정 독립변수 값을 입력 받는다고 생각할 수 있음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즉</a:t>
            </a:r>
            <a:r>
              <a:rPr lang="en-US" altLang="ko-KR" sz="2400" dirty="0" smtClean="0"/>
              <a:t>, # of input nodes = # IVs (features)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layer</a:t>
            </a:r>
          </a:p>
          <a:p>
            <a:pPr lvl="1"/>
            <a:r>
              <a:rPr lang="ko-KR" altLang="en-US" sz="2400" dirty="0" smtClean="0"/>
              <a:t>학습의 결과를 반환하는 </a:t>
            </a:r>
            <a:r>
              <a:rPr lang="en-US" altLang="ko-KR" sz="2400" dirty="0" smtClean="0"/>
              <a:t>layer </a:t>
            </a:r>
          </a:p>
          <a:p>
            <a:pPr lvl="1"/>
            <a:r>
              <a:rPr lang="en-US" sz="2400" dirty="0" smtClean="0"/>
              <a:t># of output nodes </a:t>
            </a:r>
            <a:r>
              <a:rPr lang="ko-KR" altLang="en-US" sz="2400" dirty="0" smtClean="0"/>
              <a:t>는 종속변수의 형태에 따라 달라짐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분류 문제 경우</a:t>
            </a:r>
            <a:endParaRPr lang="en-US" altLang="ko-KR" dirty="0" smtClean="0"/>
          </a:p>
          <a:p>
            <a:pPr lvl="3"/>
            <a:r>
              <a:rPr lang="en-US" sz="1800" dirty="0"/>
              <a:t># of output </a:t>
            </a:r>
            <a:r>
              <a:rPr lang="en-US" sz="1800" dirty="0" smtClean="0"/>
              <a:t>nodes = # of values that the DV can take</a:t>
            </a:r>
          </a:p>
          <a:p>
            <a:pPr lvl="2"/>
            <a:r>
              <a:rPr lang="ko-KR" altLang="en-US" sz="2200" dirty="0" smtClean="0"/>
              <a:t>회귀 문제 경우</a:t>
            </a:r>
            <a:endParaRPr lang="en-US" altLang="ko-KR" sz="2200" dirty="0" smtClean="0"/>
          </a:p>
          <a:p>
            <a:pPr lvl="3"/>
            <a:r>
              <a:rPr lang="en-US" sz="1800" dirty="0"/>
              <a:t># of output </a:t>
            </a:r>
            <a:r>
              <a:rPr lang="en-US" sz="1800" dirty="0" smtClean="0"/>
              <a:t>nodes = 1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Hidden layer</a:t>
            </a:r>
          </a:p>
          <a:p>
            <a:pPr lvl="1"/>
            <a:r>
              <a:rPr lang="en-US" sz="2000" dirty="0" smtClean="0"/>
              <a:t>Exists between input layer and output layer</a:t>
            </a:r>
          </a:p>
          <a:p>
            <a:pPr lvl="1"/>
            <a:r>
              <a:rPr lang="en-US" sz="2000" dirty="0" smtClean="0"/>
              <a:t>There can be more than one hidden layer</a:t>
            </a:r>
          </a:p>
          <a:p>
            <a:pPr lvl="2"/>
            <a:r>
              <a:rPr lang="en-US" sz="1600" dirty="0" smtClean="0"/>
              <a:t># of hidden layers is determined by you</a:t>
            </a:r>
          </a:p>
          <a:p>
            <a:pPr lvl="1"/>
            <a:r>
              <a:rPr lang="en-US" sz="2000" dirty="0" smtClean="0"/>
              <a:t># of nodes in a hidden layer</a:t>
            </a:r>
          </a:p>
          <a:p>
            <a:pPr lvl="2"/>
            <a:r>
              <a:rPr lang="en-US" sz="1600" dirty="0" smtClean="0"/>
              <a:t>This is also determined by you</a:t>
            </a:r>
          </a:p>
          <a:p>
            <a:pPr lvl="1"/>
            <a:r>
              <a:rPr lang="ko-KR" altLang="en-US" sz="2000" dirty="0" smtClean="0"/>
              <a:t>주요 역할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독립변수들이 갖고 있는 정보들 중에서 종속변수를 예측하는데 중요한 정보를 추출하는 역할</a:t>
            </a:r>
            <a:endParaRPr lang="en-US" altLang="ko-KR" sz="1600" dirty="0" smtClean="0"/>
          </a:p>
          <a:p>
            <a:pPr lvl="2"/>
            <a:endParaRPr lang="en-US" sz="16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0" y="1981200"/>
            <a:ext cx="325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these are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733800" y="2350532"/>
            <a:ext cx="4343400" cy="926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124200" y="2350532"/>
            <a:ext cx="5058452" cy="1230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20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hidden layer representation neural networ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9029"/>
            <a:ext cx="6858000" cy="51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99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22183</TotalTime>
  <Words>869</Words>
  <Application>Microsoft Office PowerPoint</Application>
  <PresentationFormat>On-screen Show (4:3)</PresentationFormat>
  <Paragraphs>192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01013022</vt:lpstr>
      <vt:lpstr>Word embedding</vt:lpstr>
      <vt:lpstr>Word embedding</vt:lpstr>
      <vt:lpstr>one-hot encoding</vt:lpstr>
      <vt:lpstr>Distributed representation</vt:lpstr>
      <vt:lpstr>word2vec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word2vec</vt:lpstr>
      <vt:lpstr>word2vec</vt:lpstr>
      <vt:lpstr>word2vec</vt:lpstr>
      <vt:lpstr>word2vec – skip gram</vt:lpstr>
      <vt:lpstr>word2vec</vt:lpstr>
      <vt:lpstr>word2vec – skip gram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268</cp:revision>
  <dcterms:created xsi:type="dcterms:W3CDTF">2015-01-19T14:33:39Z</dcterms:created>
  <dcterms:modified xsi:type="dcterms:W3CDTF">2018-11-22T13:46:25Z</dcterms:modified>
</cp:coreProperties>
</file>