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334" r:id="rId3"/>
    <p:sldId id="335" r:id="rId4"/>
    <p:sldId id="324" r:id="rId5"/>
    <p:sldId id="325" r:id="rId6"/>
    <p:sldId id="358" r:id="rId7"/>
    <p:sldId id="341" r:id="rId8"/>
    <p:sldId id="327" r:id="rId9"/>
    <p:sldId id="328" r:id="rId10"/>
    <p:sldId id="360" r:id="rId11"/>
    <p:sldId id="329" r:id="rId12"/>
    <p:sldId id="330" r:id="rId13"/>
    <p:sldId id="331" r:id="rId14"/>
    <p:sldId id="359" r:id="rId15"/>
    <p:sldId id="332" r:id="rId16"/>
    <p:sldId id="357" r:id="rId17"/>
    <p:sldId id="333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2A3D1A3-0DEF-4719-9760-23DCA791DBC6}" type="datetime1">
              <a:rPr lang="en-US" smtClean="0"/>
              <a:t>9/27/2018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Python basics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829EF1-930D-494A-979D-513DCFFCF2BC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C3841-09DA-493C-9D1D-B5309F947C75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C58D1-6C54-4846-9F7C-ADDD7949145C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B25857-7D00-4D62-89B3-EFC1C35C22B7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692F06-3CD0-4AEB-8CCC-BDD5135A139F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A14299-408D-4A27-A8EE-BE22860E729C}" type="datetime1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1ED324-5F8F-4F91-B7DF-29C8BB57B103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B39E12-EA9C-4CF3-A086-1C1DA255449B}" type="datetime1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0B2B15-F132-4693-B09E-790575ACD7A5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C1B131-54E9-468B-80D3-178615B42AEA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Python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D5340B23-2C31-4F1B-A89D-C136031EA631}" type="datetime1">
              <a:rPr lang="en-US" smtClean="0"/>
              <a:t>9/27/2018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Python basics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4: </a:t>
            </a:r>
            <a:r>
              <a:rPr lang="en-US" dirty="0" smtClean="0"/>
              <a:t>Basics of Python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Saving your own functions (or classes)</a:t>
            </a:r>
          </a:p>
          <a:p>
            <a:pPr lvl="1"/>
            <a:r>
              <a:rPr lang="en-US" sz="2400" dirty="0" smtClean="0"/>
              <a:t>You can write python codes in a Python file (.</a:t>
            </a:r>
            <a:r>
              <a:rPr lang="en-US" sz="2400" dirty="0" err="1" smtClean="0"/>
              <a:t>py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You need to use a text editor</a:t>
            </a:r>
          </a:p>
          <a:p>
            <a:pPr lvl="2"/>
            <a:r>
              <a:rPr lang="en-US" sz="2000" dirty="0" smtClean="0"/>
              <a:t>You can use </a:t>
            </a:r>
            <a:r>
              <a:rPr lang="en-US" sz="2000" dirty="0" err="1" smtClean="0"/>
              <a:t>Spyder</a:t>
            </a:r>
            <a:r>
              <a:rPr lang="en-US" sz="2000" dirty="0" smtClean="0"/>
              <a:t> offered by Anaconda</a:t>
            </a:r>
          </a:p>
          <a:p>
            <a:pPr lvl="1"/>
            <a:r>
              <a:rPr lang="en-US" sz="2400" dirty="0" smtClean="0"/>
              <a:t>Save the file in the folder that you are using at the moment</a:t>
            </a:r>
          </a:p>
          <a:p>
            <a:pPr lvl="1"/>
            <a:r>
              <a:rPr lang="en-US" sz="2400" dirty="0" smtClean="0"/>
              <a:t>You can import the file (module) using “import”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1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Read a file</a:t>
            </a:r>
          </a:p>
          <a:p>
            <a:pPr lvl="1"/>
            <a:r>
              <a:rPr lang="en-US" sz="2400" dirty="0" err="1" smtClean="0"/>
              <a:t>file_object</a:t>
            </a:r>
            <a:r>
              <a:rPr lang="en-US" sz="2400" dirty="0" smtClean="0"/>
              <a:t> = open(‘</a:t>
            </a:r>
            <a:r>
              <a:rPr lang="en-US" sz="2400" dirty="0" err="1" smtClean="0"/>
              <a:t>file_name’,’r</a:t>
            </a:r>
            <a:r>
              <a:rPr lang="en-US" sz="2400" dirty="0" smtClean="0"/>
              <a:t>’)</a:t>
            </a:r>
          </a:p>
          <a:p>
            <a:pPr lvl="1"/>
            <a:r>
              <a:rPr lang="en-US" sz="2400" dirty="0" err="1" smtClean="0"/>
              <a:t>file_object.readline</a:t>
            </a:r>
            <a:r>
              <a:rPr lang="en-US" sz="2400" dirty="0" smtClean="0"/>
              <a:t>()</a:t>
            </a:r>
          </a:p>
          <a:p>
            <a:pPr lvl="2"/>
            <a:r>
              <a:rPr lang="en-US" sz="2000" dirty="0" smtClean="0"/>
              <a:t>Line by line</a:t>
            </a:r>
          </a:p>
          <a:p>
            <a:pPr lvl="1"/>
            <a:r>
              <a:rPr lang="en-US" sz="2400" dirty="0" err="1" smtClean="0"/>
              <a:t>file_object.readlines</a:t>
            </a:r>
            <a:r>
              <a:rPr lang="en-US" sz="2400" dirty="0" smtClean="0"/>
              <a:t>()</a:t>
            </a:r>
          </a:p>
          <a:p>
            <a:pPr lvl="2"/>
            <a:r>
              <a:rPr lang="en-US" sz="2000" dirty="0" smtClean="0"/>
              <a:t>Reads the entire file </a:t>
            </a:r>
          </a:p>
          <a:p>
            <a:pPr lvl="1"/>
            <a:r>
              <a:rPr lang="en-US" sz="2400" dirty="0" smtClean="0"/>
              <a:t>for line in </a:t>
            </a:r>
            <a:r>
              <a:rPr lang="en-US" sz="2400" dirty="0" err="1" smtClean="0"/>
              <a:t>file_object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>    body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9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Write a file</a:t>
            </a:r>
          </a:p>
          <a:p>
            <a:pPr lvl="1"/>
            <a:r>
              <a:rPr lang="en-US" sz="2400" dirty="0" err="1" smtClean="0"/>
              <a:t>file_object</a:t>
            </a:r>
            <a:r>
              <a:rPr lang="en-US" sz="2400" dirty="0" smtClean="0"/>
              <a:t> = open(‘</a:t>
            </a:r>
            <a:r>
              <a:rPr lang="en-US" sz="2400" dirty="0" err="1" smtClean="0"/>
              <a:t>file_name’,’w</a:t>
            </a:r>
            <a:r>
              <a:rPr lang="en-US" sz="2400" dirty="0" smtClean="0"/>
              <a:t>’)</a:t>
            </a:r>
          </a:p>
          <a:p>
            <a:pPr lvl="1"/>
            <a:r>
              <a:rPr lang="en-US" sz="2400" dirty="0" err="1" smtClean="0"/>
              <a:t>file_object.write</a:t>
            </a:r>
            <a:r>
              <a:rPr lang="en-US" sz="2400" dirty="0" smtClean="0"/>
              <a:t>(“content”)</a:t>
            </a:r>
          </a:p>
          <a:p>
            <a:r>
              <a:rPr lang="en-US" sz="2800" dirty="0" smtClean="0"/>
              <a:t>Close a file object</a:t>
            </a:r>
          </a:p>
          <a:p>
            <a:pPr lvl="1"/>
            <a:r>
              <a:rPr lang="en-US" sz="2400" dirty="0" err="1" smtClean="0"/>
              <a:t>file_object.close</a:t>
            </a:r>
            <a:r>
              <a:rPr lang="en-US" sz="2400" dirty="0" smtClean="0"/>
              <a:t>()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6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 /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한글 처리</a:t>
            </a:r>
            <a:endParaRPr lang="en-US" altLang="ko-KR" sz="2800" dirty="0" smtClean="0"/>
          </a:p>
          <a:p>
            <a:pPr lvl="1"/>
            <a:r>
              <a:rPr lang="en-US" altLang="ko-KR" sz="2000" dirty="0"/>
              <a:t>f = open(‘</a:t>
            </a:r>
            <a:r>
              <a:rPr lang="en-US" altLang="ko-KR" sz="2000" dirty="0" err="1"/>
              <a:t>file_name</a:t>
            </a:r>
            <a:r>
              <a:rPr lang="en-US" altLang="ko-KR" sz="2000" dirty="0"/>
              <a:t>’, ‘r/w’, encoding=‘</a:t>
            </a:r>
            <a:r>
              <a:rPr lang="en-US" altLang="ko-KR" sz="2000" dirty="0" smtClean="0"/>
              <a:t>utf-8’)</a:t>
            </a:r>
          </a:p>
          <a:p>
            <a:pPr lvl="1"/>
            <a:endParaRPr lang="en-US" altLang="ko-KR" sz="2000" dirty="0" smtClean="0"/>
          </a:p>
          <a:p>
            <a:r>
              <a:rPr lang="en-US" altLang="ko-KR" sz="2800" dirty="0" smtClean="0"/>
              <a:t>With ... as ... </a:t>
            </a:r>
            <a:r>
              <a:rPr lang="ko-KR" altLang="en-US" sz="2800" dirty="0" smtClean="0"/>
              <a:t>사용하기</a:t>
            </a:r>
            <a:endParaRPr lang="en-US" altLang="ko-KR" sz="2800" dirty="0" smtClean="0"/>
          </a:p>
          <a:p>
            <a:pPr lvl="1"/>
            <a:r>
              <a:rPr lang="ko-KR" altLang="en-US" sz="2400" dirty="0"/>
              <a:t>명시적으로</a:t>
            </a:r>
            <a:r>
              <a:rPr lang="en-US" sz="2400" dirty="0"/>
              <a:t> close() </a:t>
            </a:r>
            <a:r>
              <a:rPr lang="ko-KR" altLang="en-US" sz="2400" dirty="0"/>
              <a:t>함수를 호출할 필요가 </a:t>
            </a:r>
            <a:r>
              <a:rPr lang="ko-KR" altLang="en-US" sz="2400" dirty="0" smtClean="0"/>
              <a:t>없</a:t>
            </a:r>
            <a:r>
              <a:rPr lang="ko-KR" altLang="en-US" sz="2400" dirty="0"/>
              <a:t>음</a:t>
            </a:r>
            <a:endParaRPr lang="en-US" sz="2400" dirty="0"/>
          </a:p>
          <a:p>
            <a:pPr lvl="1"/>
            <a:r>
              <a:rPr lang="en-US" sz="2400" dirty="0"/>
              <a:t>with open('filename.txt', 'r', encoding='utf8') as f:</a:t>
            </a:r>
            <a:br>
              <a:rPr lang="en-US" sz="2400" dirty="0"/>
            </a:br>
            <a:r>
              <a:rPr lang="en-US" sz="2400" dirty="0"/>
              <a:t>    content = </a:t>
            </a:r>
            <a:r>
              <a:rPr lang="en-US" sz="2400" dirty="0" err="1"/>
              <a:t>f.read</a:t>
            </a:r>
            <a:r>
              <a:rPr lang="en-US" sz="2400" dirty="0"/>
              <a:t>()</a:t>
            </a:r>
          </a:p>
          <a:p>
            <a:pPr lvl="1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8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용량이 큰 파일을 읽는 경우</a:t>
            </a:r>
            <a:endParaRPr lang="en-US" dirty="0"/>
          </a:p>
          <a:p>
            <a:pPr lvl="1"/>
            <a:r>
              <a:rPr lang="en-US" dirty="0"/>
              <a:t>with open('</a:t>
            </a:r>
            <a:r>
              <a:rPr lang="en-US" dirty="0" err="1"/>
              <a:t>file_name</a:t>
            </a:r>
            <a:r>
              <a:rPr lang="en-US" dirty="0"/>
              <a:t>') as f:</a:t>
            </a:r>
            <a:br>
              <a:rPr lang="en-US" dirty="0"/>
            </a:br>
            <a:r>
              <a:rPr lang="en-US" dirty="0" smtClean="0"/>
              <a:t>     for line in f: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 err="1"/>
              <a:t>do_something_with</a:t>
            </a:r>
            <a:r>
              <a:rPr lang="en-US" dirty="0"/>
              <a:t>(line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for line in f </a:t>
            </a:r>
            <a:r>
              <a:rPr lang="ko-KR" altLang="en-US" dirty="0"/>
              <a:t>라고 하면</a:t>
            </a:r>
            <a:r>
              <a:rPr lang="en-US" dirty="0"/>
              <a:t>, </a:t>
            </a:r>
            <a:r>
              <a:rPr lang="ko-KR" altLang="en-US" dirty="0"/>
              <a:t>한번에 한줄의 내용만 파일에서 </a:t>
            </a:r>
            <a:r>
              <a:rPr lang="ko-KR" altLang="en-US" dirty="0" smtClean="0"/>
              <a:t>읽어</a:t>
            </a:r>
            <a:r>
              <a:rPr lang="ko-KR" altLang="en-US" dirty="0"/>
              <a:t>옴</a:t>
            </a:r>
            <a:r>
              <a:rPr lang="en-US" dirty="0" smtClean="0"/>
              <a:t>. </a:t>
            </a:r>
            <a:r>
              <a:rPr lang="ko-KR" altLang="en-US" dirty="0" smtClean="0"/>
              <a:t>이전 내용은 메모리에서 삭제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4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‘age_test.txt’ into Python</a:t>
            </a:r>
          </a:p>
          <a:p>
            <a:r>
              <a:rPr lang="en-US" dirty="0" smtClean="0"/>
              <a:t>Calculate age in 2018 for each cell</a:t>
            </a:r>
          </a:p>
          <a:p>
            <a:pPr lvl="1"/>
            <a:r>
              <a:rPr lang="en-US" dirty="0" smtClean="0"/>
              <a:t>Use a function</a:t>
            </a:r>
          </a:p>
          <a:p>
            <a:r>
              <a:rPr lang="en-US" dirty="0" smtClean="0"/>
              <a:t>Write both ages in 2000 and in 2018 into a text file using a delimiter (</a:t>
            </a:r>
            <a:r>
              <a:rPr lang="ko-KR" altLang="en-US" dirty="0" smtClean="0"/>
              <a:t>구분자</a:t>
            </a:r>
            <a:r>
              <a:rPr lang="en-US" altLang="ko-KR" dirty="0" smtClean="0"/>
              <a:t>).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에러 </a:t>
            </a:r>
            <a:r>
              <a:rPr lang="ko-KR" altLang="en-US" sz="2400" dirty="0" smtClean="0"/>
              <a:t>발생의 경우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파이썬 코드에 파이썬이 이해할 수 없는 부분이 있거나</a:t>
            </a:r>
            <a:r>
              <a:rPr lang="en-US" sz="2000" dirty="0"/>
              <a:t>, </a:t>
            </a:r>
            <a:r>
              <a:rPr lang="ko-KR" altLang="en-US" sz="2000" dirty="0"/>
              <a:t>파이썬 문법에 맞지 않는 </a:t>
            </a:r>
            <a:r>
              <a:rPr lang="ko-KR" altLang="en-US" sz="2000" dirty="0" smtClean="0"/>
              <a:t>부분이 있는 경우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sz="1800" dirty="0" smtClean="0"/>
              <a:t>out of index</a:t>
            </a:r>
          </a:p>
          <a:p>
            <a:pPr lvl="2"/>
            <a:r>
              <a:rPr lang="en-US" sz="1800" dirty="0" smtClean="0"/>
              <a:t>zero division</a:t>
            </a:r>
            <a:endParaRPr lang="en-US" sz="1800" dirty="0"/>
          </a:p>
          <a:p>
            <a:r>
              <a:rPr lang="ko-KR" altLang="en-US" sz="2000" dirty="0" smtClean="0"/>
              <a:t>에러 처리하기</a:t>
            </a:r>
            <a:endParaRPr lang="en-US" altLang="ko-KR" sz="2000" dirty="0" smtClean="0"/>
          </a:p>
          <a:p>
            <a:pPr lvl="1"/>
            <a:r>
              <a:rPr lang="en-US" sz="1800" dirty="0"/>
              <a:t>try-except </a:t>
            </a:r>
            <a:r>
              <a:rPr lang="ko-KR" altLang="en-US" sz="1800" dirty="0" smtClean="0"/>
              <a:t>구문 사용하기</a:t>
            </a:r>
            <a:endParaRPr lang="en-US" altLang="ko-KR" sz="1800" dirty="0" smtClean="0"/>
          </a:p>
          <a:p>
            <a:pPr lvl="1"/>
            <a:r>
              <a:rPr lang="en-US" sz="1800" dirty="0"/>
              <a:t>try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dirty="0" smtClean="0"/>
              <a:t>    body</a:t>
            </a:r>
            <a:br>
              <a:rPr lang="en-US" sz="1800" dirty="0" smtClean="0"/>
            </a:br>
            <a:r>
              <a:rPr lang="en-US" sz="1800" dirty="0" smtClean="0"/>
              <a:t>except </a:t>
            </a:r>
            <a:r>
              <a:rPr lang="en-US" sz="1800" dirty="0" err="1" smtClean="0"/>
              <a:t>error_name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dirty="0" smtClean="0"/>
              <a:t>    body1</a:t>
            </a:r>
            <a:br>
              <a:rPr lang="en-US" sz="1800" dirty="0" smtClean="0"/>
            </a:br>
            <a:r>
              <a:rPr lang="en-US" sz="1800" dirty="0" smtClean="0"/>
              <a:t>except:</a:t>
            </a:r>
            <a:br>
              <a:rPr lang="en-US" sz="1800" dirty="0" smtClean="0"/>
            </a:br>
            <a:r>
              <a:rPr lang="en-US" sz="1800" dirty="0" smtClean="0"/>
              <a:t>    body2</a:t>
            </a:r>
            <a:endParaRPr lang="en-US" sz="1800" dirty="0"/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1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0667" y="326767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8853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조건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</a:rPr>
              <a:t>문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if –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elif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– else</a:t>
            </a: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반복문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for </a:t>
            </a:r>
          </a:p>
          <a:p>
            <a:pPr lvl="1"/>
            <a:r>
              <a:rPr lang="en-US" sz="2000" dirty="0" smtClean="0"/>
              <a:t>while</a:t>
            </a:r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Module</a:t>
            </a:r>
          </a:p>
          <a:p>
            <a:r>
              <a:rPr lang="en-US" sz="2400" dirty="0" smtClean="0"/>
              <a:t>Files</a:t>
            </a:r>
          </a:p>
          <a:p>
            <a:r>
              <a:rPr lang="en-US" sz="2400" dirty="0" smtClean="0"/>
              <a:t>Errors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8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while </a:t>
            </a:r>
            <a:r>
              <a:rPr lang="en-US" sz="2400" dirty="0"/>
              <a:t>loop</a:t>
            </a:r>
          </a:p>
          <a:p>
            <a:pPr lvl="1"/>
            <a:r>
              <a:rPr lang="en-US" sz="1800" dirty="0"/>
              <a:t>while condition:</a:t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en-US" sz="1800" dirty="0" smtClean="0"/>
              <a:t>body</a:t>
            </a:r>
          </a:p>
          <a:p>
            <a:pPr lvl="1"/>
            <a:r>
              <a:rPr lang="en-US" sz="1800" dirty="0" smtClean="0"/>
              <a:t>until the ‘condition’ is not satisfied, the body will execute. </a:t>
            </a:r>
          </a:p>
          <a:p>
            <a:r>
              <a:rPr lang="en-US" sz="2200" dirty="0" smtClean="0"/>
              <a:t>Exercise</a:t>
            </a:r>
          </a:p>
          <a:p>
            <a:pPr lvl="1"/>
            <a:r>
              <a:rPr lang="en-US" sz="1800" dirty="0" smtClean="0"/>
              <a:t>Do the previous example using the ‘while’ loop, where the loop ends when the received score is larger than 100, otherwise it keeps receiving a score and printing the corresponding grade. </a:t>
            </a:r>
            <a:endParaRPr lang="en-US" sz="1800" dirty="0"/>
          </a:p>
          <a:p>
            <a:endParaRPr lang="en-US" sz="22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4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 function</a:t>
            </a:r>
          </a:p>
          <a:p>
            <a:pPr lvl="1"/>
            <a:r>
              <a:rPr lang="en-US" sz="1600" dirty="0" smtClean="0"/>
              <a:t>It is similar to a mathematical function</a:t>
            </a:r>
          </a:p>
          <a:p>
            <a:pPr lvl="1"/>
            <a:r>
              <a:rPr lang="en-US" sz="1600" dirty="0" smtClean="0"/>
              <a:t>It receives a number of parameters, but not always.</a:t>
            </a:r>
          </a:p>
          <a:p>
            <a:pPr lvl="1"/>
            <a:r>
              <a:rPr lang="en-US" sz="1600" dirty="0" smtClean="0"/>
              <a:t>It does something (e.g., calculation) with the parameters and return the result</a:t>
            </a:r>
          </a:p>
          <a:p>
            <a:r>
              <a:rPr lang="en-US" sz="1800" dirty="0" smtClean="0"/>
              <a:t>Define a function</a:t>
            </a:r>
          </a:p>
          <a:p>
            <a:pPr lvl="1"/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 err="1" smtClean="0"/>
              <a:t>function_name</a:t>
            </a:r>
            <a:r>
              <a:rPr lang="en-US" sz="1400" dirty="0" smtClean="0"/>
              <a:t> (parameter1, parameter2, … ):</a:t>
            </a:r>
            <a:br>
              <a:rPr lang="en-US" sz="1400" dirty="0" smtClean="0"/>
            </a:br>
            <a:r>
              <a:rPr lang="en-US" sz="1400" dirty="0" smtClean="0"/>
              <a:t>      function body</a:t>
            </a:r>
            <a:br>
              <a:rPr lang="en-US" sz="1400" dirty="0" smtClean="0"/>
            </a:br>
            <a:r>
              <a:rPr lang="en-US" sz="1400" dirty="0" smtClean="0"/>
              <a:t>      return xxx</a:t>
            </a:r>
          </a:p>
          <a:p>
            <a:pPr lvl="1"/>
            <a:r>
              <a:rPr lang="en-US" sz="1400" dirty="0" smtClean="0"/>
              <a:t>def sum(x, y):</a:t>
            </a:r>
            <a:br>
              <a:rPr lang="en-US" sz="1400" dirty="0" smtClean="0"/>
            </a:br>
            <a:r>
              <a:rPr lang="en-US" sz="1400" dirty="0" smtClean="0"/>
              <a:t>      s = x + y</a:t>
            </a:r>
            <a:br>
              <a:rPr lang="en-US" sz="1400" dirty="0" smtClean="0"/>
            </a:br>
            <a:r>
              <a:rPr lang="en-US" sz="1400" dirty="0" smtClean="0"/>
              <a:t>      return s</a:t>
            </a:r>
          </a:p>
          <a:p>
            <a:r>
              <a:rPr lang="en-US" sz="1800" dirty="0" smtClean="0"/>
              <a:t>Calling a function</a:t>
            </a:r>
          </a:p>
          <a:p>
            <a:pPr lvl="1"/>
            <a:r>
              <a:rPr lang="en-US" sz="1400" dirty="0" smtClean="0"/>
              <a:t>We can call the function using its name. </a:t>
            </a:r>
          </a:p>
          <a:p>
            <a:pPr lvl="1"/>
            <a:r>
              <a:rPr lang="en-US" sz="1400" dirty="0" smtClean="0"/>
              <a:t>sum(3, 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</a:t>
            </a:r>
            <a:r>
              <a:rPr lang="en-US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Function parameter options</a:t>
            </a:r>
          </a:p>
          <a:p>
            <a:pPr>
              <a:buNone/>
            </a:pPr>
            <a:r>
              <a:rPr lang="en-US" sz="2000" dirty="0" smtClean="0"/>
              <a:t>1) Positional parameters</a:t>
            </a:r>
            <a:endParaRPr lang="en-US" sz="1600" dirty="0" smtClean="0"/>
          </a:p>
          <a:p>
            <a:pPr lvl="1"/>
            <a:r>
              <a:rPr lang="en-US" sz="1800" dirty="0" smtClean="0"/>
              <a:t>Passing parameters by position</a:t>
            </a:r>
          </a:p>
          <a:p>
            <a:pPr lvl="1"/>
            <a:r>
              <a:rPr lang="en-US" sz="1800" dirty="0" smtClean="0"/>
              <a:t>Parameters can have default values</a:t>
            </a:r>
          </a:p>
          <a:p>
            <a:pPr lvl="1"/>
            <a:r>
              <a:rPr lang="en-US" sz="1800" dirty="0" smtClean="0"/>
              <a:t>sum(x, y=5):</a:t>
            </a:r>
            <a:br>
              <a:rPr lang="en-US" sz="1800" dirty="0" smtClean="0"/>
            </a:br>
            <a:r>
              <a:rPr lang="en-US" sz="1800" dirty="0" smtClean="0"/>
              <a:t>   return x + y</a:t>
            </a:r>
            <a:br>
              <a:rPr lang="en-US" sz="1800" dirty="0" smtClean="0"/>
            </a:br>
            <a:r>
              <a:rPr lang="en-US" sz="1800" dirty="0" smtClean="0"/>
              <a:t>sum(3, 8) = ?, sum(3) = ?</a:t>
            </a:r>
          </a:p>
          <a:p>
            <a:pPr>
              <a:buNone/>
            </a:pPr>
            <a:r>
              <a:rPr lang="en-US" sz="2000" dirty="0" smtClean="0"/>
              <a:t>2) Passing arguments</a:t>
            </a:r>
          </a:p>
          <a:p>
            <a:pPr lvl="1"/>
            <a:r>
              <a:rPr lang="en-US" sz="1800" dirty="0" smtClean="0"/>
              <a:t>sum(y=8, x=3), order is irrelevant. </a:t>
            </a:r>
          </a:p>
          <a:p>
            <a:endParaRPr lang="en-US" sz="24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lambda keyword </a:t>
            </a:r>
            <a:r>
              <a:rPr lang="ko-KR" altLang="en-US" sz="2400" dirty="0" smtClean="0"/>
              <a:t>사용하기</a:t>
            </a:r>
            <a:endParaRPr lang="en-US" altLang="ko-KR" sz="2400" dirty="0" smtClean="0"/>
          </a:p>
          <a:p>
            <a:pPr lvl="1"/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ko-KR" altLang="en-US" sz="2000" dirty="0"/>
              <a:t>키워드를 사용해서 함수를 정의하는 것이 아니라</a:t>
            </a:r>
            <a:r>
              <a:rPr lang="en-US" sz="2000" dirty="0"/>
              <a:t>, </a:t>
            </a:r>
            <a:r>
              <a:rPr lang="ko-KR" altLang="en-US" sz="2000" dirty="0" smtClean="0"/>
              <a:t>간단하게 실시간으로 </a:t>
            </a:r>
            <a:r>
              <a:rPr lang="ko-KR" altLang="en-US" sz="2000" dirty="0"/>
              <a:t>함수를 정의하기 위해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sz="2000" dirty="0" err="1"/>
              <a:t>function_name</a:t>
            </a:r>
            <a:r>
              <a:rPr lang="en-US" sz="2000" dirty="0"/>
              <a:t> = lambda parameter1, parameter2, … : body</a:t>
            </a:r>
          </a:p>
          <a:p>
            <a:pPr lvl="2"/>
            <a:r>
              <a:rPr lang="en-US" sz="1600" dirty="0" err="1"/>
              <a:t>add_numbers</a:t>
            </a:r>
            <a:r>
              <a:rPr lang="en-US" sz="1600" dirty="0"/>
              <a:t> = lambda x, y: </a:t>
            </a:r>
            <a:r>
              <a:rPr lang="en-US" sz="1600" dirty="0" err="1" smtClean="0"/>
              <a:t>x+y</a:t>
            </a:r>
            <a:endParaRPr lang="en-US" sz="1600" dirty="0" smtClean="0"/>
          </a:p>
          <a:p>
            <a:pPr lvl="2"/>
            <a:r>
              <a:rPr lang="en-US" sz="1600" dirty="0" err="1" smtClean="0"/>
              <a:t>add_numbers</a:t>
            </a:r>
            <a:r>
              <a:rPr lang="en-US" sz="1600" dirty="0" smtClean="0"/>
              <a:t>(1,3) =&gt; 4</a:t>
            </a:r>
          </a:p>
          <a:p>
            <a:pPr lvl="1"/>
            <a:r>
              <a:rPr lang="ko-KR" altLang="en-US" sz="2000" dirty="0"/>
              <a:t>리스트</a:t>
            </a:r>
            <a:r>
              <a:rPr lang="en-US" sz="2000" dirty="0"/>
              <a:t> method</a:t>
            </a:r>
            <a:r>
              <a:rPr lang="ko-KR" altLang="en-US" sz="2000" dirty="0"/>
              <a:t>인</a:t>
            </a:r>
            <a:r>
              <a:rPr lang="en-US" sz="2000" dirty="0"/>
              <a:t> sort() </a:t>
            </a:r>
            <a:r>
              <a:rPr lang="ko-KR" altLang="en-US" sz="2000" dirty="0"/>
              <a:t>와 함께 자주 </a:t>
            </a:r>
            <a:r>
              <a:rPr lang="ko-KR" altLang="en-US" sz="2000" dirty="0" smtClean="0"/>
              <a:t>사용</a:t>
            </a:r>
            <a:r>
              <a:rPr lang="en-US" sz="2000" dirty="0" smtClean="0"/>
              <a:t> </a:t>
            </a:r>
            <a:endParaRPr lang="en-US" sz="2000" dirty="0"/>
          </a:p>
          <a:p>
            <a:pPr lvl="2"/>
            <a:r>
              <a:rPr lang="en-US" sz="1600" dirty="0" smtClean="0"/>
              <a:t>numbers = [(2, 2), (3, 4), (4, 1), (1, 3)]</a:t>
            </a:r>
            <a:br>
              <a:rPr lang="en-US" sz="1600" dirty="0" smtClean="0"/>
            </a:br>
            <a:r>
              <a:rPr lang="en-US" sz="1600" dirty="0" err="1"/>
              <a:t>numbers.sort</a:t>
            </a:r>
            <a:r>
              <a:rPr lang="en-US" sz="1600" dirty="0"/>
              <a:t>(key  = lambda </a:t>
            </a:r>
            <a:r>
              <a:rPr lang="en-US" sz="1600" dirty="0" smtClean="0"/>
              <a:t>x:x[0])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3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Exercise1</a:t>
            </a:r>
          </a:p>
          <a:p>
            <a:pPr lvl="1"/>
            <a:r>
              <a:rPr lang="en-US" sz="1800" dirty="0" smtClean="0"/>
              <a:t>Create a function that receives a list as a parameter and returns the sum of the values of all the elements of the list</a:t>
            </a:r>
          </a:p>
          <a:p>
            <a:r>
              <a:rPr lang="en-US" sz="2000" dirty="0" smtClean="0"/>
              <a:t>Exercise2</a:t>
            </a:r>
          </a:p>
          <a:p>
            <a:pPr lvl="1"/>
            <a:r>
              <a:rPr lang="en-US" sz="1800" dirty="0" smtClean="0"/>
              <a:t>Create a function that receives a string variable, changes lower letters of the variable to upper letters, and returns the result</a:t>
            </a:r>
          </a:p>
          <a:p>
            <a:r>
              <a:rPr lang="en-US" sz="2000" dirty="0" smtClean="0"/>
              <a:t>Exercise3</a:t>
            </a:r>
          </a:p>
          <a:p>
            <a:pPr lvl="1"/>
            <a:r>
              <a:rPr lang="en-US" sz="1800" dirty="0" smtClean="0"/>
              <a:t>Create a function that receives a string variable</a:t>
            </a:r>
          </a:p>
          <a:p>
            <a:pPr lvl="1"/>
            <a:r>
              <a:rPr lang="en-US" sz="1800" dirty="0" smtClean="0"/>
              <a:t>Does the follows</a:t>
            </a:r>
          </a:p>
          <a:p>
            <a:pPr lvl="2"/>
            <a:r>
              <a:rPr lang="en-US" sz="1400" dirty="0" smtClean="0"/>
              <a:t>Removes white space characters at the end of the string variable</a:t>
            </a:r>
          </a:p>
          <a:p>
            <a:pPr lvl="2"/>
            <a:r>
              <a:rPr lang="en-US" sz="1400" dirty="0" smtClean="0"/>
              <a:t>Splits the result using a space</a:t>
            </a:r>
          </a:p>
          <a:p>
            <a:pPr lvl="1"/>
            <a:r>
              <a:rPr lang="en-US" sz="1800" dirty="0" smtClean="0"/>
              <a:t>Returns the result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0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module: a file containing codes</a:t>
            </a:r>
          </a:p>
          <a:p>
            <a:pPr lvl="1"/>
            <a:r>
              <a:rPr lang="en-US" sz="2000" dirty="0" smtClean="0"/>
              <a:t>Variables, functions</a:t>
            </a:r>
          </a:p>
          <a:p>
            <a:r>
              <a:rPr lang="en-US" sz="2400" dirty="0" smtClean="0"/>
              <a:t>Why use?</a:t>
            </a:r>
          </a:p>
          <a:p>
            <a:pPr lvl="1"/>
            <a:r>
              <a:rPr lang="en-US" sz="2000" dirty="0" smtClean="0"/>
              <a:t>To organize large Python projects</a:t>
            </a:r>
          </a:p>
          <a:p>
            <a:pPr lvl="1"/>
            <a:r>
              <a:rPr lang="en-US" sz="2000" dirty="0" smtClean="0"/>
              <a:t>So, in this class we do not create a module ourselves, rather we just use the modules provided by Python</a:t>
            </a:r>
          </a:p>
          <a:p>
            <a:r>
              <a:rPr lang="en-US" sz="2400" dirty="0" smtClean="0"/>
              <a:t>A specific module contains functions used for a specific purpose</a:t>
            </a:r>
          </a:p>
          <a:p>
            <a:pPr lvl="1"/>
            <a:r>
              <a:rPr lang="en-US" sz="2000" dirty="0" smtClean="0"/>
              <a:t>Math: math functions</a:t>
            </a:r>
          </a:p>
          <a:p>
            <a:pPr lvl="1"/>
            <a:r>
              <a:rPr lang="en-US" sz="2000" dirty="0" err="1" smtClean="0"/>
              <a:t>Matplotlib</a:t>
            </a:r>
            <a:r>
              <a:rPr lang="en-US" sz="2000" dirty="0" smtClean="0"/>
              <a:t>: visualization</a:t>
            </a:r>
          </a:p>
          <a:p>
            <a:pPr lvl="1"/>
            <a:r>
              <a:rPr lang="en-US" sz="2000" dirty="0" err="1" smtClean="0"/>
              <a:t>networkX</a:t>
            </a:r>
            <a:r>
              <a:rPr lang="en-US" sz="2000" dirty="0" smtClean="0"/>
              <a:t>: social network analysis</a:t>
            </a:r>
          </a:p>
          <a:p>
            <a:pPr lvl="1"/>
            <a:endParaRPr lang="en-US" sz="2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Modules not installed by default</a:t>
            </a:r>
          </a:p>
          <a:p>
            <a:pPr lvl="1"/>
            <a:r>
              <a:rPr lang="en-US" sz="2000" dirty="0" smtClean="0"/>
              <a:t>Execute the following code anywhere on CPW</a:t>
            </a:r>
          </a:p>
          <a:p>
            <a:pPr lvl="1"/>
            <a:r>
              <a:rPr lang="en-US" sz="2000" dirty="0" smtClean="0"/>
              <a:t>pip install </a:t>
            </a:r>
            <a:r>
              <a:rPr lang="en-US" sz="2000" dirty="0" err="1" smtClean="0"/>
              <a:t>module_name</a:t>
            </a:r>
            <a:endParaRPr lang="en-US" sz="2000" dirty="0" smtClean="0"/>
          </a:p>
          <a:p>
            <a:r>
              <a:rPr lang="en-US" sz="2400" dirty="0" smtClean="0"/>
              <a:t>How to use? </a:t>
            </a:r>
          </a:p>
          <a:p>
            <a:pPr lvl="1"/>
            <a:r>
              <a:rPr lang="en-US" sz="2000" dirty="0" smtClean="0"/>
              <a:t>Importing the whole module</a:t>
            </a:r>
          </a:p>
          <a:p>
            <a:pPr lvl="2"/>
            <a:r>
              <a:rPr lang="en-US" sz="1600" dirty="0" smtClean="0"/>
              <a:t>import </a:t>
            </a:r>
            <a:r>
              <a:rPr lang="en-US" sz="1600" dirty="0" err="1" smtClean="0"/>
              <a:t>modulename</a:t>
            </a:r>
            <a:endParaRPr lang="en-US" sz="1600" dirty="0" smtClean="0"/>
          </a:p>
          <a:p>
            <a:pPr lvl="1"/>
            <a:r>
              <a:rPr lang="en-US" sz="2000" dirty="0" smtClean="0"/>
              <a:t>Importing a specific part of the module</a:t>
            </a:r>
          </a:p>
          <a:p>
            <a:pPr lvl="2"/>
            <a:r>
              <a:rPr lang="en-US" sz="1600" dirty="0" smtClean="0"/>
              <a:t>from </a:t>
            </a:r>
            <a:r>
              <a:rPr lang="en-US" sz="1600" dirty="0" err="1" smtClean="0"/>
              <a:t>modulename</a:t>
            </a:r>
            <a:r>
              <a:rPr lang="en-US" sz="1600" dirty="0" smtClean="0"/>
              <a:t> import name1, name2, …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2000" dirty="0" smtClean="0"/>
              <a:t>math</a:t>
            </a:r>
          </a:p>
          <a:p>
            <a:pPr lvl="1"/>
            <a:r>
              <a:rPr lang="en-US" sz="2000" dirty="0" err="1" smtClean="0"/>
              <a:t>dir</a:t>
            </a:r>
            <a:r>
              <a:rPr lang="en-US" sz="2000" dirty="0"/>
              <a:t>(math), help(math</a:t>
            </a:r>
            <a:r>
              <a:rPr lang="en-US" sz="2000" dirty="0" smtClean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Python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9914</TotalTime>
  <Words>648</Words>
  <Application>Microsoft Office PowerPoint</Application>
  <PresentationFormat>On-screen Show (4:3)</PresentationFormat>
  <Paragraphs>142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01013022</vt:lpstr>
      <vt:lpstr>Week 4: Basics of Python</vt:lpstr>
      <vt:lpstr>New topics</vt:lpstr>
      <vt:lpstr>while</vt:lpstr>
      <vt:lpstr>Function</vt:lpstr>
      <vt:lpstr>Function (cont’d)</vt:lpstr>
      <vt:lpstr>Function (cont’d)</vt:lpstr>
      <vt:lpstr>Function (cont’d)</vt:lpstr>
      <vt:lpstr>Module</vt:lpstr>
      <vt:lpstr>Module</vt:lpstr>
      <vt:lpstr>Module</vt:lpstr>
      <vt:lpstr>File Input/Output</vt:lpstr>
      <vt:lpstr>File Input/Output</vt:lpstr>
      <vt:lpstr>File Input / output</vt:lpstr>
      <vt:lpstr>File input/output</vt:lpstr>
      <vt:lpstr>Exercise</vt:lpstr>
      <vt:lpstr>Errors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155</cp:revision>
  <dcterms:created xsi:type="dcterms:W3CDTF">2015-01-19T14:33:39Z</dcterms:created>
  <dcterms:modified xsi:type="dcterms:W3CDTF">2018-09-27T08:02:22Z</dcterms:modified>
</cp:coreProperties>
</file>