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93" r:id="rId3"/>
    <p:sldId id="345" r:id="rId4"/>
    <p:sldId id="425" r:id="rId5"/>
    <p:sldId id="426" r:id="rId6"/>
    <p:sldId id="397" r:id="rId7"/>
    <p:sldId id="398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374" r:id="rId16"/>
    <p:sldId id="427" r:id="rId17"/>
    <p:sldId id="428" r:id="rId18"/>
    <p:sldId id="380" r:id="rId19"/>
    <p:sldId id="418" r:id="rId20"/>
    <p:sldId id="384" r:id="rId21"/>
    <p:sldId id="385" r:id="rId22"/>
    <p:sldId id="386" r:id="rId23"/>
    <p:sldId id="432" r:id="rId24"/>
    <p:sldId id="387" r:id="rId25"/>
    <p:sldId id="389" r:id="rId26"/>
    <p:sldId id="431" r:id="rId27"/>
    <p:sldId id="430" r:id="rId28"/>
    <p:sldId id="422" r:id="rId29"/>
    <p:sldId id="391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and sending HTTP requests and processing server’s responses are tasks that are automatically processed by our browsers.</a:t>
            </a:r>
          </a:p>
          <a:p>
            <a:r>
              <a:rPr lang="en-US" dirty="0" smtClean="0"/>
              <a:t>DNS: domain name system</a:t>
            </a:r>
          </a:p>
          <a:p>
            <a:r>
              <a:rPr lang="en-US" dirty="0" smtClean="0"/>
              <a:t>Once a connection is established</a:t>
            </a:r>
            <a:r>
              <a:rPr lang="en-US" baseline="0" dirty="0" smtClean="0"/>
              <a:t> between a browser and a server via TCP/IP, the browser and the server can communicate via HTTP. </a:t>
            </a:r>
          </a:p>
          <a:p>
            <a:r>
              <a:rPr lang="en-US" baseline="0" dirty="0" smtClean="0"/>
              <a:t>For example, a browser can request a server for an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한글 깨짐 </a:t>
            </a:r>
            <a:r>
              <a:rPr lang="en-US" altLang="ko-KR" dirty="0" smtClean="0"/>
              <a:t>when used with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9/27/2018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9/27/2018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goods/3054847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anking/read.nhn?mid=etc&amp;sid1=111&amp;rankingType=popular_day&amp;oid=001&amp;aid=0009277690&amp;date=20170519&amp;type=1&amp;rankingSeq=6&amp;rankingSectionId=10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goods/613850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goods/6138509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- Basics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source codes</a:t>
            </a:r>
          </a:p>
          <a:p>
            <a:pPr lvl="1"/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tag_name</a:t>
            </a:r>
            <a:r>
              <a:rPr lang="en-US" dirty="0" smtClean="0"/>
              <a:t>&gt; content &lt;/</a:t>
            </a:r>
            <a:r>
              <a:rPr lang="en-US" dirty="0" err="1" smtClean="0"/>
              <a:t>tag_name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Each tag has a different role</a:t>
            </a:r>
          </a:p>
          <a:p>
            <a:pPr lvl="3"/>
            <a:r>
              <a:rPr lang="en-US" dirty="0" smtClean="0"/>
              <a:t>&lt;b&gt; content &lt;/b&gt; for making the content bold</a:t>
            </a:r>
          </a:p>
          <a:p>
            <a:pPr lvl="2"/>
            <a:r>
              <a:rPr lang="en-US" dirty="0" smtClean="0"/>
              <a:t>You don’t have to understand what each tag does!!!</a:t>
            </a:r>
          </a:p>
          <a:p>
            <a:pPr lvl="1"/>
            <a:r>
              <a:rPr lang="en-US" dirty="0" smtClean="0"/>
              <a:t>Tags contain the information (usually text) that we want to collect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6E33-154B-4D60-9D61-7BD797C25610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collect the information (or data) that we want to acquire</a:t>
            </a:r>
          </a:p>
          <a:p>
            <a:pPr lvl="1"/>
            <a:r>
              <a:rPr lang="en-US" dirty="0" smtClean="0"/>
              <a:t>1) Download the source codes of the webpage that contains the information</a:t>
            </a:r>
          </a:p>
          <a:p>
            <a:pPr lvl="1"/>
            <a:r>
              <a:rPr lang="en-US" dirty="0" smtClean="0"/>
              <a:t>2) Access to the tag that contains the information that we want to collect</a:t>
            </a:r>
          </a:p>
          <a:p>
            <a:pPr lvl="1"/>
            <a:r>
              <a:rPr lang="en-US" dirty="0" smtClean="0"/>
              <a:t>3) Get the information</a:t>
            </a:r>
          </a:p>
          <a:p>
            <a:pPr lvl="1"/>
            <a:r>
              <a:rPr lang="en-US" dirty="0" smtClean="0"/>
              <a:t>4) Save the information in a variable or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726D-649E-4E74-8A9D-5C1D6254C515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our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our browser do?</a:t>
            </a:r>
          </a:p>
          <a:p>
            <a:pPr lvl="1"/>
            <a:r>
              <a:rPr lang="en-US" dirty="0" smtClean="0"/>
              <a:t>It receives the source codes of the webpage that you request</a:t>
            </a:r>
          </a:p>
          <a:p>
            <a:pPr lvl="1"/>
            <a:r>
              <a:rPr lang="en-US" dirty="0" smtClean="0"/>
              <a:t>It displays the source codes in a user-friendly way according to predefined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BF0-38D3-4BFB-B903-1D26B0775F93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9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source codes saved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(Uniform Resource </a:t>
            </a:r>
            <a:r>
              <a:rPr lang="en-US" dirty="0" smtClean="0"/>
              <a:t>Locator)</a:t>
            </a:r>
          </a:p>
          <a:p>
            <a:pPr lvl="1"/>
            <a:r>
              <a:rPr lang="en-US" dirty="0" smtClean="0"/>
              <a:t>Address for the place where the source codes of the webpage are saved at</a:t>
            </a:r>
          </a:p>
          <a:p>
            <a:pPr lvl="1"/>
            <a:r>
              <a:rPr lang="en-US" dirty="0" smtClean="0"/>
              <a:t>So, we can download the source codes using the </a:t>
            </a:r>
            <a:r>
              <a:rPr lang="en-US" dirty="0" err="1" smtClean="0"/>
              <a:t>url</a:t>
            </a:r>
            <a:r>
              <a:rPr lang="en-US" dirty="0" smtClean="0"/>
              <a:t> of the webpage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5062-9CA6-4572-962D-63085299966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python program receives the source codes of the webpage instead of the browser!!</a:t>
            </a:r>
          </a:p>
          <a:p>
            <a:r>
              <a:rPr lang="en-US" dirty="0" smtClean="0"/>
              <a:t>For downloading source codes, we use the ‘requests’ module</a:t>
            </a:r>
          </a:p>
          <a:p>
            <a:r>
              <a:rPr lang="en-US" dirty="0" smtClean="0"/>
              <a:t>In order to use the module, we need to import the module as follows</a:t>
            </a:r>
          </a:p>
          <a:p>
            <a:pPr lvl="1"/>
            <a:r>
              <a:rPr lang="en-US" dirty="0" smtClean="0"/>
              <a:t>import requests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EDB-721A-4B0C-90C0-0639656F29C1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our Python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Mimic what the browser does</a:t>
            </a:r>
          </a:p>
          <a:p>
            <a:pPr lvl="1"/>
            <a:r>
              <a:rPr lang="en-US" altLang="ko-KR" dirty="0" smtClean="0"/>
              <a:t>That is, communicate with the server using HTTP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6B7-142F-492F-B16C-1B87C446B3B5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</a:p>
          <a:p>
            <a:pPr lvl="1"/>
            <a:r>
              <a:rPr lang="en-US" dirty="0" smtClean="0"/>
              <a:t>Decide what you need and where you can obtain it</a:t>
            </a:r>
          </a:p>
          <a:p>
            <a:pPr lvl="1"/>
            <a:r>
              <a:rPr lang="en-US" dirty="0" smtClean="0"/>
              <a:t>Download source codes of the page</a:t>
            </a:r>
          </a:p>
          <a:p>
            <a:pPr lvl="1"/>
            <a:r>
              <a:rPr lang="en-US" dirty="0" smtClean="0"/>
              <a:t>Extract the information</a:t>
            </a:r>
          </a:p>
          <a:p>
            <a:pPr lvl="2"/>
            <a:r>
              <a:rPr lang="en-US" dirty="0" smtClean="0"/>
              <a:t>Find the tag including the information</a:t>
            </a:r>
          </a:p>
          <a:p>
            <a:pPr lvl="2"/>
            <a:r>
              <a:rPr lang="en-US" dirty="0" smtClean="0"/>
              <a:t>Extract the information</a:t>
            </a:r>
          </a:p>
          <a:p>
            <a:pPr lvl="1"/>
            <a:r>
              <a:rPr lang="en-US" dirty="0" smtClean="0"/>
              <a:t>Save the information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D6DD-53BE-4C99-A4FC-1E3AEB2885E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web scraping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main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938"/>
              </p:ext>
            </p:extLst>
          </p:nvPr>
        </p:nvGraphicFramePr>
        <p:xfrm>
          <a:off x="1219200" y="28194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2590800"/>
              </a:tblGrid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module</a:t>
                      </a:r>
                      <a:endParaRPr lang="en-US" dirty="0"/>
                    </a:p>
                  </a:txBody>
                  <a:tcPr anchor="ctr"/>
                </a:tc>
              </a:tr>
              <a:tr h="1016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Web communication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download the (raw) data (i.e., source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</a:t>
                      </a:r>
                      <a:endParaRPr lang="en-US" dirty="0"/>
                    </a:p>
                  </a:txBody>
                  <a:tcPr anchor="ctr"/>
                </a:tc>
              </a:tr>
              <a:tr h="117469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Information extraction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extract the information from the source codes and saves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BeautifulSoup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98AD-DF5E-4D07-8676-D5CD5341313B}" type="datetime1">
              <a:rPr lang="en-US" smtClean="0"/>
              <a:t>9/27/2018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Role</a:t>
            </a:r>
          </a:p>
          <a:p>
            <a:pPr lvl="1"/>
            <a:r>
              <a:rPr lang="en-US" sz="2000" dirty="0" smtClean="0"/>
              <a:t>Requests allow you to send HTTP/1.1 requests</a:t>
            </a:r>
          </a:p>
          <a:p>
            <a:pPr lvl="1"/>
            <a:r>
              <a:rPr lang="en-US" sz="2000" dirty="0" smtClean="0"/>
              <a:t>That is, allows you to be able to communicate with a server in Python without using a browser</a:t>
            </a:r>
          </a:p>
          <a:p>
            <a:r>
              <a:rPr lang="en-US" sz="2400" dirty="0" smtClean="0"/>
              <a:t>Similar modules </a:t>
            </a:r>
          </a:p>
          <a:p>
            <a:pPr lvl="1"/>
            <a:r>
              <a:rPr lang="en-US" sz="2000" dirty="0" err="1" smtClean="0"/>
              <a:t>urllib</a:t>
            </a:r>
            <a:r>
              <a:rPr lang="en-US" sz="2000" dirty="0" smtClean="0"/>
              <a:t>, urllib2</a:t>
            </a:r>
          </a:p>
          <a:p>
            <a:pPr lvl="1"/>
            <a:r>
              <a:rPr lang="en-US" sz="2000" dirty="0" smtClean="0"/>
              <a:t>But, Requests is much simpler, fast, and provides more features</a:t>
            </a:r>
          </a:p>
          <a:p>
            <a:pPr lvl="1"/>
            <a:r>
              <a:rPr lang="en-US" sz="2000" dirty="0" smtClean="0"/>
              <a:t>You can add headers, form data, multipart files, and parameters with simple Python dictionaries, and access the response data in the same way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7873-B554-4052-89AF-F14CAC0C3C3D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module</a:t>
            </a:r>
          </a:p>
          <a:p>
            <a:pPr lvl="1"/>
            <a:r>
              <a:rPr lang="en-US" dirty="0" smtClean="0"/>
              <a:t>import requests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/>
              <a:t>'www.daum.net'</a:t>
            </a:r>
            <a:endParaRPr lang="en-US" dirty="0" smtClean="0"/>
          </a:p>
          <a:p>
            <a:pPr lvl="1"/>
            <a:r>
              <a:rPr lang="en-US" dirty="0" smtClean="0"/>
              <a:t>r=</a:t>
            </a:r>
            <a:r>
              <a:rPr lang="en-US" dirty="0" err="1" smtClean="0"/>
              <a:t>requests.get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r.text</a:t>
            </a:r>
            <a:endParaRPr lang="en-US" dirty="0" smtClean="0"/>
          </a:p>
          <a:p>
            <a:pPr lvl="1"/>
            <a:r>
              <a:rPr lang="en-US" dirty="0" smtClean="0"/>
              <a:t>more information at</a:t>
            </a:r>
          </a:p>
          <a:p>
            <a:pPr lvl="2"/>
            <a:r>
              <a:rPr lang="en-US" dirty="0">
                <a:hlinkClick r:id="rId2"/>
              </a:rPr>
              <a:t>http://docs.python-requests.org/en/master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8BBA-71AD-491D-807E-1DAB7C0FF61A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8FC8-03E8-4C10-AB31-B199773A0535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</a:p>
          <a:p>
            <a:pPr lvl="1"/>
            <a:r>
              <a:rPr lang="en-US" dirty="0" smtClean="0"/>
              <a:t>BS is a Python library</a:t>
            </a:r>
          </a:p>
          <a:p>
            <a:pPr lvl="1"/>
            <a:r>
              <a:rPr lang="en-US" dirty="0" smtClean="0"/>
              <a:t>Allows you to navigate the homepage and find information you want using tags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F2BC-BE64-49CF-BA15-3745377CADAD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http://www.crummy.com/software/BeautifulSoup/bs4/doc/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Installation</a:t>
            </a:r>
          </a:p>
          <a:p>
            <a:pPr lvl="1"/>
            <a:r>
              <a:rPr lang="en-US" sz="2000" dirty="0" smtClean="0"/>
              <a:t>pip install beautifulsoup4 </a:t>
            </a:r>
          </a:p>
          <a:p>
            <a:pPr lvl="1"/>
            <a:r>
              <a:rPr lang="en-US" sz="2000" dirty="0" smtClean="0"/>
              <a:t>BS was originally developed as a HTML parser</a:t>
            </a:r>
          </a:p>
          <a:p>
            <a:pPr lvl="1"/>
            <a:r>
              <a:rPr lang="en-US" sz="2000" dirty="0" smtClean="0"/>
              <a:t>XML parser: </a:t>
            </a:r>
            <a:r>
              <a:rPr lang="en-US" sz="2000" dirty="0" err="1" smtClean="0"/>
              <a:t>lxml</a:t>
            </a:r>
            <a:r>
              <a:rPr lang="en-US" sz="2000" dirty="0" smtClean="0"/>
              <a:t> parser, but current BS also supports xml parser</a:t>
            </a:r>
          </a:p>
          <a:p>
            <a:r>
              <a:rPr lang="en-US" sz="2400" dirty="0" smtClean="0"/>
              <a:t>Importing</a:t>
            </a:r>
          </a:p>
          <a:p>
            <a:pPr lvl="1"/>
            <a:r>
              <a:rPr lang="en-US" sz="2000" dirty="0" smtClean="0"/>
              <a:t>from bs4 import </a:t>
            </a:r>
            <a:r>
              <a:rPr lang="en-US" sz="2000" dirty="0" err="1" smtClean="0"/>
              <a:t>BeautifulSoup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851-4FEA-4E40-A5BA-3FB642B693FB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Turn html to BS object</a:t>
            </a:r>
          </a:p>
          <a:p>
            <a:pPr lvl="1"/>
            <a:r>
              <a:rPr lang="en-US" sz="2400" dirty="0" smtClean="0"/>
              <a:t>r = </a:t>
            </a:r>
            <a:r>
              <a:rPr lang="en-US" sz="2400" dirty="0" err="1" smtClean="0"/>
              <a:t>requests.get</a:t>
            </a:r>
            <a:r>
              <a:rPr lang="en-US" sz="2400" dirty="0" smtClean="0"/>
              <a:t> (</a:t>
            </a:r>
            <a:r>
              <a:rPr lang="en-US" sz="2400" dirty="0" err="1" smtClean="0"/>
              <a:t>url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html=</a:t>
            </a:r>
            <a:r>
              <a:rPr lang="en-US" sz="2400" dirty="0" err="1" smtClean="0"/>
              <a:t>r.text</a:t>
            </a:r>
            <a:endParaRPr lang="en-US" sz="2400" dirty="0" smtClean="0"/>
          </a:p>
          <a:p>
            <a:pPr lvl="1"/>
            <a:r>
              <a:rPr lang="en-US" sz="2400" dirty="0" smtClean="0"/>
              <a:t>soup=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(html, ‘</a:t>
            </a:r>
            <a:r>
              <a:rPr lang="en-US" sz="2400" dirty="0" err="1" smtClean="0"/>
              <a:t>lxml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smtClean="0"/>
              <a:t>What does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 do?</a:t>
            </a:r>
          </a:p>
          <a:p>
            <a:pPr lvl="2"/>
            <a:r>
              <a:rPr lang="en-US" sz="2000" dirty="0" smtClean="0"/>
              <a:t>Represent a html page as a nested data structure and parse the page</a:t>
            </a:r>
          </a:p>
          <a:p>
            <a:pPr lvl="2"/>
            <a:r>
              <a:rPr lang="en-US" sz="2000" dirty="0" smtClean="0"/>
              <a:t>In order to parse the page, the page must be changed as BS object using ‘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()’ constructor</a:t>
            </a:r>
          </a:p>
          <a:p>
            <a:pPr lvl="2"/>
            <a:r>
              <a:rPr lang="en-US" sz="2000" dirty="0" smtClean="0"/>
              <a:t>soup  =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(“&lt;html&gt;&lt;body&gt;Hello World! &lt;/body&gt;&lt;/html&gt;”)</a:t>
            </a:r>
          </a:p>
          <a:p>
            <a:pPr lvl="2"/>
            <a:r>
              <a:rPr lang="en-US" sz="2000" dirty="0" smtClean="0"/>
              <a:t>print(</a:t>
            </a:r>
            <a:r>
              <a:rPr lang="en-US" sz="2000" dirty="0" err="1" smtClean="0"/>
              <a:t>soup.prettify</a:t>
            </a:r>
            <a:r>
              <a:rPr lang="en-US" sz="2000" dirty="0" smtClean="0"/>
              <a:t>())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E74-250D-4595-8B03-7A90F6DAB60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‘html_test.html’ file using the read() function</a:t>
            </a:r>
          </a:p>
          <a:p>
            <a:r>
              <a:rPr lang="en-US" dirty="0" smtClean="0"/>
              <a:t>Refer to the ‘</a:t>
            </a:r>
            <a:r>
              <a:rPr lang="en-US" dirty="0" err="1" smtClean="0"/>
              <a:t>BS_basic.ipynb</a:t>
            </a:r>
            <a:r>
              <a:rPr lang="en-US" dirty="0" smtClean="0"/>
              <a:t>’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06D5-7061-4D2F-B6A6-5BC63D124198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a test html file</a:t>
            </a:r>
          </a:p>
          <a:p>
            <a:pPr lvl="1"/>
            <a:r>
              <a:rPr lang="en-US" sz="2400" dirty="0" smtClean="0"/>
              <a:t>html_test.html</a:t>
            </a:r>
          </a:p>
          <a:p>
            <a:r>
              <a:rPr lang="en-US" sz="2800" dirty="0" smtClean="0"/>
              <a:t>Accessing a tag</a:t>
            </a:r>
          </a:p>
          <a:p>
            <a:pPr lvl="1"/>
            <a:r>
              <a:rPr lang="en-US" sz="2000" dirty="0" smtClean="0"/>
              <a:t>f = </a:t>
            </a:r>
            <a:r>
              <a:rPr lang="en-US" sz="2000" dirty="0"/>
              <a:t>read('html_test.html', 'r'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source = 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soup =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(source, </a:t>
            </a:r>
            <a:r>
              <a:rPr lang="en-US" sz="2000" dirty="0"/>
              <a:t>'</a:t>
            </a:r>
            <a:r>
              <a:rPr lang="en-US" sz="2000" dirty="0" err="1"/>
              <a:t>lxml</a:t>
            </a:r>
            <a:r>
              <a:rPr lang="en-US" sz="2000" dirty="0"/>
              <a:t>'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soup.tag_name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soup.title.string</a:t>
            </a:r>
            <a:endParaRPr lang="en-US" sz="2000" dirty="0" smtClean="0"/>
          </a:p>
          <a:p>
            <a:pPr lvl="1"/>
            <a:r>
              <a:rPr lang="en-US" sz="2000" dirty="0" err="1" smtClean="0"/>
              <a:t>soup.title.text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A696-CFFB-4898-8D59-E931DEB67D2A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BS: Searching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find_all</a:t>
            </a:r>
            <a:r>
              <a:rPr lang="en-US" sz="2400" dirty="0" smtClean="0"/>
              <a:t>, find</a:t>
            </a:r>
          </a:p>
          <a:p>
            <a:r>
              <a:rPr lang="en-US" sz="2400" dirty="0" err="1"/>
              <a:t>soup.find_all</a:t>
            </a:r>
            <a:r>
              <a:rPr lang="en-US" sz="2400" dirty="0"/>
              <a:t>('a')</a:t>
            </a:r>
          </a:p>
          <a:p>
            <a:r>
              <a:rPr lang="en-US" sz="2400" dirty="0" err="1"/>
              <a:t>soup.find</a:t>
            </a:r>
            <a:r>
              <a:rPr lang="en-US" sz="2400" dirty="0"/>
              <a:t>(</a:t>
            </a:r>
            <a:r>
              <a:rPr lang="en-US" sz="2400" dirty="0" err="1"/>
              <a:t>attrs</a:t>
            </a:r>
            <a:r>
              <a:rPr lang="en-US" sz="2400" dirty="0"/>
              <a:t>={'</a:t>
            </a:r>
            <a:r>
              <a:rPr lang="en-US" sz="2400" dirty="0" err="1"/>
              <a:t>attr_name':'value</a:t>
            </a:r>
            <a:r>
              <a:rPr lang="en-US" sz="2400" dirty="0"/>
              <a:t>'})</a:t>
            </a:r>
          </a:p>
          <a:p>
            <a:r>
              <a:rPr lang="en-US" sz="2400" dirty="0"/>
              <a:t>How to get the </a:t>
            </a:r>
            <a:r>
              <a:rPr lang="en-US" sz="2400" dirty="0" err="1"/>
              <a:t>url</a:t>
            </a:r>
            <a:r>
              <a:rPr lang="en-US" sz="2400" dirty="0"/>
              <a:t> of the second link?</a:t>
            </a:r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attr_name</a:t>
            </a:r>
            <a:r>
              <a:rPr lang="en-US" sz="2000" dirty="0"/>
              <a:t>')</a:t>
            </a:r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herf</a:t>
            </a:r>
            <a:r>
              <a:rPr lang="en-US" sz="2000" dirty="0" smtClean="0"/>
              <a:t>')</a:t>
            </a:r>
          </a:p>
          <a:p>
            <a:r>
              <a:rPr lang="en-US" sz="2400" dirty="0" smtClean="0"/>
              <a:t>Saving </a:t>
            </a:r>
            <a:r>
              <a:rPr lang="en-US" sz="2400" dirty="0" smtClean="0"/>
              <a:t>into a file</a:t>
            </a:r>
            <a:endParaRPr lang="en-US" sz="20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32FE-AC63-4E16-83F7-9E7105AA4A90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following </a:t>
            </a:r>
            <a:r>
              <a:rPr lang="en-US" sz="2400" dirty="0" err="1"/>
              <a:t>url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http://www.yes24.com/24/goods/30548474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Find the following information: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ko-KR" altLang="en-US" sz="2400" dirty="0"/>
              <a:t>책제목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저자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출판사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출간일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판매가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smtClean="0"/>
              <a:t>할인율</a:t>
            </a:r>
            <a:endParaRPr lang="en-US" altLang="ko-KR" sz="2000" dirty="0" smtClean="0"/>
          </a:p>
          <a:p>
            <a:r>
              <a:rPr lang="en-US" altLang="ko-KR" sz="2400" dirty="0" smtClean="0"/>
              <a:t>And </a:t>
            </a:r>
            <a:r>
              <a:rPr lang="en-US" altLang="ko-KR" sz="2400" dirty="0"/>
              <a:t>save the info into a file!</a:t>
            </a:r>
            <a:endParaRPr lang="en-US" altLang="ko-KR" sz="2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7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imdb.com</a:t>
            </a:r>
          </a:p>
          <a:p>
            <a:r>
              <a:rPr lang="ko-KR" altLang="en-US" sz="2400" dirty="0"/>
              <a:t>현재 상영중인 영화들에 대해서 </a:t>
            </a:r>
            <a:r>
              <a:rPr lang="en-US" altLang="ko-KR" sz="2400" dirty="0"/>
              <a:t>(http://www.imdb.com/movies-in-theaters/?ref_=nv_tp_inth_1)</a:t>
            </a:r>
          </a:p>
          <a:p>
            <a:pPr lvl="1"/>
            <a:r>
              <a:rPr lang="ko-KR" altLang="en-US" sz="2000" dirty="0"/>
              <a:t>영화 제목</a:t>
            </a:r>
            <a:endParaRPr lang="en-US" altLang="ko-KR" sz="2000" dirty="0"/>
          </a:p>
          <a:p>
            <a:pPr lvl="1"/>
            <a:r>
              <a:rPr lang="ko-KR" altLang="en-US" sz="2000" dirty="0"/>
              <a:t>장르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metascore</a:t>
            </a:r>
            <a:endParaRPr lang="en-US" altLang="ko-KR" sz="2000" dirty="0"/>
          </a:p>
          <a:p>
            <a:pPr lvl="1"/>
            <a:r>
              <a:rPr lang="ko-KR" altLang="en-US" sz="2000" dirty="0"/>
              <a:t>별점 </a:t>
            </a:r>
            <a:r>
              <a:rPr lang="en-US" altLang="ko-KR" sz="2000" dirty="0"/>
              <a:t>/ </a:t>
            </a:r>
            <a:r>
              <a:rPr lang="ko-KR" altLang="en-US" sz="2000" dirty="0"/>
              <a:t>수</a:t>
            </a:r>
            <a:endParaRPr lang="en-US" altLang="ko-KR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02F0-AA47-4E2E-AFCA-4185A49CB207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네이버 데이터 활용하기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신문기사 내용 가져오기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news.naver.com/main/ranking/read.nhn?mid=etc&amp;sid1=111&amp;rankingType=popular_day&amp;oid=001&amp;aid=0009277690&amp;date=20170519&amp;type=1&amp;rankingSeq=6&amp;rankingSectionId=102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 ‘</a:t>
            </a:r>
            <a:r>
              <a:rPr lang="en-US" altLang="ko-KR" dirty="0" err="1" smtClean="0"/>
              <a:t>get_naver_article.ipynb</a:t>
            </a:r>
            <a:r>
              <a:rPr lang="en-US" altLang="ko-KR" dirty="0" smtClean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5159-AA78-4210-A3A8-32F11801ABFA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Simply, collecting information from the Web</a:t>
            </a:r>
          </a:p>
          <a:p>
            <a:pPr lvl="1"/>
            <a:r>
              <a:rPr lang="en-US" sz="2400" dirty="0" smtClean="0"/>
              <a:t>Web crawling</a:t>
            </a:r>
          </a:p>
          <a:p>
            <a:r>
              <a:rPr lang="en-US" sz="2800" dirty="0" smtClean="0"/>
              <a:t>Example</a:t>
            </a:r>
          </a:p>
          <a:p>
            <a:pPr lvl="1"/>
            <a:r>
              <a:rPr lang="ko-KR" altLang="en-US" sz="2400" dirty="0" smtClean="0"/>
              <a:t>책의 제목 </a:t>
            </a:r>
            <a:r>
              <a:rPr lang="en-US" altLang="ko-KR" sz="2400" dirty="0" smtClean="0"/>
              <a:t>from 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www.yes24.com/24/goods/61385099</a:t>
            </a:r>
            <a:r>
              <a:rPr lang="en-US" altLang="ko-KR" sz="2400" dirty="0" smtClean="0"/>
              <a:t> </a:t>
            </a:r>
          </a:p>
          <a:p>
            <a:r>
              <a:rPr lang="en-US" sz="2800" dirty="0"/>
              <a:t>See “Web Scraping - </a:t>
            </a:r>
            <a:r>
              <a:rPr lang="ko-KR" altLang="en-US" sz="2800" dirty="0"/>
              <a:t>기본편 </a:t>
            </a:r>
            <a:r>
              <a:rPr lang="en-US" sz="2800" dirty="0" smtClean="0"/>
              <a:t>ver1.2.pdf”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28FF-7403-4962-A1DA-09209711141F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Web 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1030" name="AutoShape 6" descr="Image result for client server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client server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xATEhQSEhQUFRUUFxcVGRcWFxcYGhceHBcYGBcYGBcYHSggGRomHRcWITEiJSkrLi4uFyAzODUsNygtLisBCgoKDg0OFxAQFiwdHRwsLSwsLSw3LDcuLys4LCw0LSswLy4rKysuLys3Liw3LCw3LjcsMjE4Kzc3NysrKywsLP/AABEIAJQBVQMBIgACEQEDEQH/xAAcAAEAAgMBAQEAAAAAAAAAAAAABQYDBAcCAQj/xABSEAACAgEBBAQHCQoMBAcAAAABAgADEQQFEiExBhNBUQciMmFxgZEUIyRCUpKhsbIVU1RicnSCs9HTCBYlMzRDRHOTosHSNaPh8BdFY2SDwsP/xAAXAQEBAQEAAAAAAAAAAAAAAAAAAQMC/8QAHBEBAQEBAAIDAAAAAAAAAAAAAAECEQMxQVFx/9oADAMBAAIRAxEAPwDs21No10VtbZndGBgcSSTgADvJlas8IFA51WD0tWP/ALzP4RD8GT++T7LyE6N0KaQ26MsWJOOJ8YgfQBAkD4RdP97s+dV/vnw+EjTferPnV/75tJQvcPYJmShfkj2CBGnwlab71b7a/wDdPg8Jem+9W+2v/dJpKF+SPYJH9KNJWdJeSq+KjMDgcCBkEd0Cd2FtmnV1dbVnAJUhhhlYAHBAJGcEHgeREkZz3wMakWafVEcQNSVHqppz9OZ0KAiIgIiICIiAiIgIiICIiAiIgIiICIiAiIgIiICIiAiIgIiICebHCgsxAAGSScADvJkVtzpDRpsBiXsbyak4s3d+SPOfplebRajWEPrDuV5yunQ8PMXPxj/3gSyDb1nSS7UMatAuQODahx4i/kA+UfOfYZgTohX5bXXm48WtVyGJ/ZJqhVRQqAKo5AcBMnWS/ghPuZtCv+Z1hYfJuUMPbgme12ztSv8AndLVaPlUuR/lbJks9wAyTgDtkDtLbLNla8hfldp9HcJZLRM7E6UU6jfBDVPWQGSzGRnOMEc+R9kSgbIHv+p/+P6nic2couXhHPwZP75PsvIzosvwZPS/22kj4S2xpFJ7Lk+y8heh2o6zSVsOAJf7bSCxAjvmVGE1665s11wMysJDdPCfubrSOHwe37Jk7XXIfp+n8l6782t+wYFY/g8n4DqPzpv1NM6nOVfwdT8A1H5036mmdVgIiICIiAiIgIiICIiAiIgIiICIiAiIgIiICIiAiIgIiICVjpBtbUm73JpQFbcFj2HjuqSR4i9/nOefLus8rGm/4vb+ap9uWDU2XsmukluL2sctY/Fie3iZJb8nLaFbygDNK7ZQ+KSPMeMvRob8w6nWKgyfUO0zDtZnpwpAJbkeyQxyxyTkzuTqMur1T2Hjy7B2f9TMS1zKiTKEnQgNlj4TqvTX9TRPWzv6Vq/TX9TRMte1WHwl7mp0dtFNtfXVujbm8BkrgshPINuseB83fOV7L6S7U0Va0pSu5kleuqsOMkkjfV1GMk8++W7W2mq62wEhTbaH83vjAP6uAPmx3Tztq+w0kAjjj1jtGRyyOGfPORC/x722P7Lp/wDCt/fz5/4jbcH9k03+Fd+/mjXbUowtBX+7sI/1E1CXyM9aVBJxvYJHHALdaeWR2DlAl38KW3FGTpNKB3mu0f8A7z5r+k/SbaOketNDX1NwKF6q3BI5MFNlpGDyziRDUhmDBN1hyYsWYf8Afplq2Rt96MGu1lPDeyPFY4xll5f6+eBbfAx0Z1Og0DJqVC2W3NbuZBKgoigEjhnxCfXL7KfsXp5Q+FvxW3yhxQ/6p6+HnlurcMAVIIPEEHIPoMD1ERAREQEREBERAREQEREBERAREQEREBERAREQEREBERASsaf/AIvb+ap9uWeVWk/yvb+ap9uWCP0PXq7e5tQtg3m8QnBHE5G4/wDpLBodr2EhLa91iccMj6DKn8Gaxg1dlL7x4qd5TxPEq3Eeoyw7L6wFQtgsTI7eI/RbiJpqI8dK+L1/kn65E1pJfpHxZPQfrkaolz6H1VnsLPqiZAsoq+z/AOlaz8qv6miNB/S9Z+VX9lomV9q3en2iNLWuPJtR7FPcwXxx9TD0nunKdv7QNVz1qlSquAAa05YHHiJ+ielmxvdelspBAcqTWx+K+CAfQckHzMZz2zo3rz/ZbPn0f6WTkVXoHoaNYwXUbla4sIdVqTeKlAoy6lfjP2fF9MmOl/RjRaZamocWF2YMCaWwAMg+IgI4982bOim0D/ZX+fR+8mq/Q7aXZpX+fR+8gVr3NX8hPmj9ke5q/kJ80fsli/iZtP8ABX/xKP3kfxM2n+Cv/iUfvIFd9y1/IT5o/ZOoeB44q1CDgquhC9gyvHA7M4EqP8TNp/gr/wCJR+8lu6DdF9dUtrPZZpWZgFQdRYrAL5TDDd+ODDly5QOhRITG00zx0t47Miyg+s5sHsAg7Z1CH33RXgD41TVWr6gGD/5YE3EhV6VaL49vVccYvSynj3DrVXPqktRqEcZRlYd6kEe0QMkREBERAREQEx33oilnZVUcyxAA9ZkdrNo2M5o0wUuvl2Nk105GQCBjfcjjuAjhxJGRn7pth1BhZbm+wcQ9uGKn8Rcbtf6IHrgeW6R6XsdnB7aq7bR7a1Ihekel7WdAO2yq2se2xAJLRAxafUJYoatldTyKkEH1iZZGarYdLMbEzTaf6yrCsfyxjds9DgzxpdoWVutOpA3m4V2qMJafkkcersx8UnB44J4gBLREQEREBERAREQEREBKkp/le381X7ctspt1oXa9hJx8FT7csFhvpR+DKG9Imsmz61IK5GDnEziwHkcz4WlEZtzyl9B+uaCibu1z4y+g/XNNZpPSMiiZVE8LPGt2hTQhsuYKo9pPco7TFFa0I+Ga38uv7JiZujOku1Nmp1K1sqWspXe58AR+yJlVX3anSLRaZguo1NFLEZC2WKpI78EzaO0aMVt1iYtYJWd4YdiCQqn4xwrHA7jK14N9HU+jTVOqtfqt6652ALFmY5Qk8d1PIC9gWeuk2iqpOzUqRa0G0FO6gCqC1WoZiAOAyST65BZ9Pqq3LhGVjW24+CDutgMVbuOGU484maUe3pIdNRtS/q0Jp1nVIFTG+z16VUazcBZzvWDJwWwoA5CamxulWp900Vm46lbm3LB7g1Wm6rxSQ6vYu6UyApDHPjA9kDoc8mxchcjJBIGeJAxk47uI9soVO0NsW0arU136etaLdUtaNSX61abrF98YONzgu74o7M548POpGr1G0NHdTqFo67QXWKDStnVgtpCyklhvZLKc8MbuO2B0GJz7bXSbUpqrqrNXVoVRlWnrtM713DdU77ajeCLliV3cg+L550BTkZHHPdA+xEQPjKDzkVf0a0THe6itW579Y6tvTvpg/TJaIEL9wGXHVarVV47DYLgfT16u2PQRPgq2knKzTXjuZHpY+l1Z1/yybmttHWrShdsnkAo5sxOFVR3kkCBDavpDfQAdRpHAOBvU2V2gk8lVWKWMT3BTNpX1l3EAaVD8oCy4j0Z3Kz6d/wBAmTZuzm3vdGow15GABxWlT/V1/RvNzYjsAAEpAihsKs8bLNRYcY8a6xQf0ayq/RH8XtP8XrV863XKfaHkrEDW2doa6axXWMKM8yWZiTlmZmyWYnJLEkknjNmIgIiICYNdpEtRq3GVYYPeO0EHsYHBB7CAZniBA6PbldQNOrtRLaju7zkL1q/EsGe8YzjkwYTep25pH8nUUn0WJ+2b5UTHbpq2GGRWHcVBHsMD2jgjIII7xxnqRTdHNHnK0rWflU5qb51ZBnw7LvT+Z1Lj8W4C1PWeFnr34EtEhzta2r+k0lV++1Zsr/SAG+np3So7WkpRcrqHRgysMhlIII7wRzgZIiICIiAlI11e9tawf+1T9ZLvKd0i0erq1fuzT0i9WqFTpvbrDDb2R39nf2ywbIoI5ZHomRbXHPjIzS9MtIW3LxZp35YtU4+cBw9JxJe+8bgspAuUniayGwME54Zz2e2dXUk7Ut5OtHX2ZI9EwLNjavDcY+Llc8eGPTKnfte7Uv7n0K7x5Nb2L37ufrnXZwSO2ukNdHiKOsuPKtfoLHsH0zLsDobbe41O0CSea1di+rsEmuinQ2nS++P75ceJduOD5s/XLTOLrqvNVaqAqgADgAOAE+T3E5FYPRi+p7G0WrbTpazWNU1S3IrMcs1YJBTJ4kZIySccTNqzo6WTSq99ljaa8ag2WBS1h3bFKndChR75wwOAUCZulG1W01G+gBdmVFzyBPacc8AE4lOp6Q7TcZrO8M4zu1AZ7cb2MwLO3RSpq9ZVYzMusuN53fFas7lSruNx8ZTSrBu/0TJsrZOtSxGu1zXIgPidTWhfgQDY4znGc+KF4ju4SsfdfbHd9FH7Y+6m2vkj2UftgWvQbC6vTXaffz1r6l97dxu9fZZZjGeO71mOfHHZNHU9F7caVtPqTTbpaDpw5qWxXUisNvIWGDmpDwMgvujtz5K/8j/dMGt21tupDY4AVeZC1NjzkKScQLPtno/q7zao1rJRbkGs0VOygjDKlh5Dn5QbnJ3RaVaq0qTO7WqouTk4UBRk9vASD6DbefV0M1gAeuw1krwDeKrBsdnBseqWOAiIgIiICRNQ67Usx8jTeIvnsZcu36KMFB/HeSrMAMnkJF9FhnS12HncDefTaTZj1b2PVAlYiICIlE0O3To9BrNTuG0ptDUruBsFt/XmoAHB4jf4DtxjhzgXuJWNN0j1Yvqp1OkFI1O+KWF4s8ZUazq7QEHVsUVjlSw8UjPLMb0N23rBVqrdYla0VX61mt90PYydXc+awjVj3tQCAcjgo8UcgF5iUqvpxaOrtu0yV6e10UMNSj3ILGC1tZQF4AllBCsxGeI543U6SauzVajTUaQONNYiPa93VoQ1aWeKAjEuN8+LjGADnjiBaIlLr6X62walqNBv16W6+lmbUKhs6pypNK7h3jhc4bdGTgE8cbev6Yjd0w01Yts1VQ1CCywUolZCnfscgkeWAFAJJz2AmBaYnO+kXSvU2aPULXWtWoos04sC6g4CWWDq3qurTxwxUqQQpA3s9xvOzLb2TOorSp8nxa7DauOw75RPqgbcREBIfU7NapjdpRgnJenklvaSByS38YYB+NngRMRAwaLVJai2IcqwyMjBHeCDxBByCDyImeQGj0jm/VKl71qLFbdRayAXrUv5aE8T43pY983vufd+FXfNo/dQJGJG/c678Lv+bp/3U+fcy78Lv+bp/wB1Ak4kX9y7vwu/5tH7qRe0djarf3lKagFQM6gqCuCeChK8YOYGLpvRWy2b6qSKCRkDIO92eeaqdA6dxLdNbdprCqnKMcE4B4juz55kr0eqrZi2lR94DHVdWwGM5zvlSDx7BPGm2PrdxQdPpc4HlN43rwhGfXMfH5da3rFzyT5+22/HnOJqa734aWu6JbT1DJVqdQr0rzZQFZh3MBz+qXPY2x6NNWK6lAHae0+kzNsulkprRzllRVJzniBg8Tzm1NusSIiAiIgVbwin4Mn98n2XkR0ZX4Onpf7bSV8JB+Cp/fJ9l5G9FyPc1ZPe322gSyLM6JMK29wmdHPdAyokj+ljqmi1LNwC0uT6lkkhMhunq/yZrvze37BgQ/gM1XW6XVP36o49AopAnSZyv+DwfgGo/Om/U0zqkBERAREQMOsUmtwOZVgPYZp9GmB0emI5Gir9WskpE9Gxu1tT94serHcud6r/AJbJAloiICU3U9GNQ2iv04Kb9mubUr4xxuHXLqOJxwbcHLv9suUQIjbGzbLdRorVxu6e6yx8njhtPdUN3hxO9YvqzIbQ7A1O5rdHctR02qfVOLksbrANQzMUNRTGRvsN7e7Bw4y4RA5/sjonbW1SWbN2SRWyhtSqKHYLjx1p6nxbDjPl4BMtOxNm2VXa2xsY1F62pg8cDT01eNw4Herb1YkvECB2Bsi2mnU1vu5t1GrtXByN2213TPDgcMMyuanoTb1WgfqdJqbNLpE0ttGpUNW+FTxq7CjFGDK3HdOQ3ZOgxApR6L2NotTUml0OkutKMq6ceI3VsroLXWtSfGDDO7wDS07Lt1DVg6itK7MnK12Gxcdh3iin1Ym5EBETBq9bVUN610Qd7MF+uBnmptLXpSm82SSd1UHFnY+SijtJ9g5nABM0jta23hpaiw++2g11jzhSN+z1AA/KEz6DZQR+ttY23YxvsMBQea1JyrX0ZJwMk4ED1sfSMiFrMdbaxssxyBIACg9oVQqg9u7ntm/EQEREBIPa/SLqrhp6dPdqbtwWMlXVqEQkhWd7WVRkqQBnJwe6Tkru19h2vqDqNLqfc95rWtwyC2uxVLMm9WSCCCz4YEeUecCU2Pr3ur33ptoYEqa7d3eGO0FGKkHvBm9OY7e6Q6yyg6djX1ia6rR3WU2vTXYj09aMWgM1BYmus88FiARkYk+juxdXRqgwpr01BqcWVJrLNQHPDccJZWu6wOQWB4hoF7ic96D9EqLdmUPY1r3ajShTa1jlkFleAEGcKFBAGB8XPPjMVG07dbVoNC5xd1re7ACchdI2LB+TZZ1PPmrnvgdHicw1Gm1Gs1muDUJqOpt6pFfXW6fqV6tCpWqupgC29vb+cnPcBNh9k6iw7J0+stfe+F9YarnPWIq+9q1o3S+U3N44GSD3wOjxNbZugqorWqpd1FzgZJxkljxYk8yYgVfwp3hNEGPIWp9TYEhegVxt0VTk5ObAcdnvjcJsdLdqV66vUaI1hQjgK5s3Wyh4WBdwgrvBlxnjg8pzjV9ENXQpddVurzbq2sr82fLAPZzMDs1dc2q65wFdDqCM+79Uv5XukD29Zg+ozG+l1A/80t48sWXcfR775j7IH6LrrkN4QwBsvXE8Pg9o495UgD2zg1iawctoarj3tco+c9gH0yw7K8H2o1ybl+13DE56mwWWA9xG/aA3qzAtn8HM/wAn6j86b9TTOrSudAuiNWzNL7nrc2EubHcjG8xCqSFyd0YVRjJ5SxwEREBERASI2ieotGp/q2Aru/FAJ6u0+YElSe5gTwWSOo1VdYzY6oOeWYKPpkVb0n0TAqrm/IIxTW94PeCa1K+0wJuJVNmbSuoJVtPqBowAUscLvU/iNWGLmscMMRlRz4DIs9FyuodGDKwyGUggjvBHOBkiIgIiICIiAiIgIiIET0oY9RuhmQvbRXlGKNh761bDKQR4pPETPo9i6apt5Kk3/lsN6w+mxssfWZg1Z67UV1DitB62w9m8QRUnnPFn826vyhJaAiIgIiICIiAkRtXozotS4supV3A3d/LK2BkgFlIJHE8D3yXiBG1bA0a0HSiioUNnNe6N054kkHmc8cnjMWyejOi0zF6KVR2XcLZZm3cglQWJIXIBwO4d0l4gYNDo66a0qqULXWoRVGfFAGAOPmmtpNiaWu+3U11Kt1wAscc2xjn3chy54EkIgRG1ejGi1D9ZdQjPjd3+KsR2AspBYeYzaq2Tp16ndrVfc4K1AcBWCApCgcMYAE3YgIiIHIttVlLLX5NXbaT51LlipPnGCPPiRm09oI9e7iwE4YAgqRjiDzyDmXHwmbO3UfUKODoyWeZt07jH0jxc+ZBOTdINiaiy93UBlbGMty4AY4wN86/UAZLWEfjKh+nE0hYd7eGcgk8FBwTnJ5+c+2TXQJho2DalN8YsAVcNulim6fG4clbl8v0yY6Zbc02pWoU1FCjMSSqrkEYx4pgU82E+UbCO7G6P8uD9MkKtr4AHVHAwAACMY5YmtEC3bF8It1OFdLLU7m8oeh+ftz6ROhbJ6XaK+o3C1awpw4tIrKHGeO8cY844eycPnQ/BLo6mGodq0ZwyAMVBYDdPAEjIEC4N0o0p4VGy8/8AoVWWj56rufTB2pq2z1WiYdxvtrrBHf4nWMPQQJMgT7AhOo2k/O7T0juSp7W+e7qP8kHo+W/ntVqrOOcCzqR6PeAmR6cybiBFabo3okIZdPVvjk7KHf575b6ZKKoHADE+xASLt2HWGL0s9DscsasBWOcktWQUYn5WM+eSkQIlV16dunuHnFlJ9ZHWA+wR120D/U6ZD3m+x/8AKKVz7ZLRAi9BtUlupvUVXdgz4loHxqmPlDvXyl7ewmUmDW6Ou1SlqK6njgjPEciO4jsI4iRw0Oqq/mbRag/q9QST5gt4yw/TVz54ExEiTtexf53TXLy41hbl9QQ75H6Inw9JNKPKNi+Z6L0+0ggS8SIHSTTHyTa/5FF7/ZQz791bmHvWltPcbStK+veJcfMgS0idZtRmY0abD2jgzc66fO5HNu0IOJ7cDjPJ2dqLf6Rduqf6qjeUehrj47fo7kk9Lpq61CVqqKOSqAAPUIGLZ2hWlN0EkklmZvKdj5TMe8/QMAcAJtREBERAREQEREBERAREQEREBERAREQNTaugrvpsptGUsUqw8xHZ55xK7UtkjhwiIGs9pmB4iB43Y3YiA3Z1bwVaNV0z2AnNlhznGBugAY4ecxEC6x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155575" y="-922338"/>
            <a:ext cx="4457700" cy="1933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xATEhQSEhQUFRUUFxcVGRcWFxcYGhceHBcYGBcYGBcYHSggGRomHRcWITEiJSkrLi4uFyAzODUsNygtLisBCgoKDg0OFxAQFiwdHRwsLSwsLSw3LDcuLys4LCw0LSswLy4rKysuLys3Liw3LCw3LjcsMjE4Kzc3NysrKywsLP/AABEIAJQBVQMBIgACEQEDEQH/xAAcAAEAAgMBAQEAAAAAAAAAAAAABQYDBAcCAQj/xABSEAACAgEBBAQHCQoMBAcAAAABAgADEQQFEiExBhNBUQciMmFxgZEUIyRCUpKhsbIVU1RicnSCs9HTCBYlMzRDRHOTosHSNaPh8BdFY2SDwsP/xAAXAQEBAQEAAAAAAAAAAAAAAAAAAQMC/8QAHBEBAQEBAAIDAAAAAAAAAAAAAAECEQMxQVFx/9oADAMBAAIRAxEAPwDs21No10VtbZndGBgcSSTgADvJlas8IFA51WD0tWP/ALzP4RD8GT++T7LyE6N0KaQ26MsWJOOJ8YgfQBAkD4RdP97s+dV/vnw+EjTferPnV/75tJQvcPYJmShfkj2CBGnwlab71b7a/wDdPg8Jem+9W+2v/dJpKF+SPYJH9KNJWdJeSq+KjMDgcCBkEd0Cd2FtmnV1dbVnAJUhhhlYAHBAJGcEHgeREkZz3wMakWafVEcQNSVHqppz9OZ0KAiIgIiICIiAiIgIiICIiAiIgIiICIiAiIgIiICIiAiIgIiICebHCgsxAAGSScADvJkVtzpDRpsBiXsbyak4s3d+SPOfplebRajWEPrDuV5yunQ8PMXPxj/3gSyDb1nSS7UMatAuQODahx4i/kA+UfOfYZgTohX5bXXm48WtVyGJ/ZJqhVRQqAKo5AcBMnWS/ghPuZtCv+Z1hYfJuUMPbgme12ztSv8AndLVaPlUuR/lbJks9wAyTgDtkDtLbLNla8hfldp9HcJZLRM7E6UU6jfBDVPWQGSzGRnOMEc+R9kSgbIHv+p/+P6nic2couXhHPwZP75PsvIzosvwZPS/22kj4S2xpFJ7Lk+y8heh2o6zSVsOAJf7bSCxAjvmVGE1665s11wMysJDdPCfubrSOHwe37Jk7XXIfp+n8l6782t+wYFY/g8n4DqPzpv1NM6nOVfwdT8A1H5036mmdVgIiICIiAiIgIiICIiAiIgIiICIiAiIgIiICIiAiIgIiICVjpBtbUm73JpQFbcFj2HjuqSR4i9/nOefLus8rGm/4vb+ap9uWDU2XsmukluL2sctY/Fie3iZJb8nLaFbygDNK7ZQ+KSPMeMvRob8w6nWKgyfUO0zDtZnpwpAJbkeyQxyxyTkzuTqMur1T2Hjy7B2f9TMS1zKiTKEnQgNlj4TqvTX9TRPWzv6Vq/TX9TRMte1WHwl7mp0dtFNtfXVujbm8BkrgshPINuseB83fOV7L6S7U0Va0pSu5kleuqsOMkkjfV1GMk8++W7W2mq62wEhTbaH83vjAP6uAPmx3Tztq+w0kAjjj1jtGRyyOGfPORC/x722P7Lp/wDCt/fz5/4jbcH9k03+Fd+/mjXbUowtBX+7sI/1E1CXyM9aVBJxvYJHHALdaeWR2DlAl38KW3FGTpNKB3mu0f8A7z5r+k/SbaOketNDX1NwKF6q3BI5MFNlpGDyziRDUhmDBN1hyYsWYf8Afplq2Rt96MGu1lPDeyPFY4xll5f6+eBbfAx0Z1Og0DJqVC2W3NbuZBKgoigEjhnxCfXL7KfsXp5Q+FvxW3yhxQ/6p6+HnlurcMAVIIPEEHIPoMD1ERAREQEREBERAREQEREBERAREQEREBERAREQEREBERASsaf/AIvb+ap9uWeVWk/yvb+ap9uWCP0PXq7e5tQtg3m8QnBHE5G4/wDpLBodr2EhLa91iccMj6DKn8Gaxg1dlL7x4qd5TxPEq3Eeoyw7L6wFQtgsTI7eI/RbiJpqI8dK+L1/kn65E1pJfpHxZPQfrkaolz6H1VnsLPqiZAsoq+z/AOlaz8qv6miNB/S9Z+VX9lomV9q3en2iNLWuPJtR7FPcwXxx9TD0nunKdv7QNVz1qlSquAAa05YHHiJ+ielmxvdelspBAcqTWx+K+CAfQckHzMZz2zo3rz/ZbPn0f6WTkVXoHoaNYwXUbla4sIdVqTeKlAoy6lfjP2fF9MmOl/RjRaZamocWF2YMCaWwAMg+IgI4982bOim0D/ZX+fR+8mq/Q7aXZpX+fR+8gVr3NX8hPmj9ke5q/kJ80fsli/iZtP8ABX/xKP3kfxM2n+Cv/iUfvIFd9y1/IT5o/ZOoeB44q1CDgquhC9gyvHA7M4EqP8TNp/gr/wCJR+8lu6DdF9dUtrPZZpWZgFQdRYrAL5TDDd+ODDly5QOhRITG00zx0t47Miyg+s5sHsAg7Z1CH33RXgD41TVWr6gGD/5YE3EhV6VaL49vVccYvSynj3DrVXPqktRqEcZRlYd6kEe0QMkREBERAREQEx33oilnZVUcyxAA9ZkdrNo2M5o0wUuvl2Nk105GQCBjfcjjuAjhxJGRn7pth1BhZbm+wcQ9uGKn8Rcbtf6IHrgeW6R6XsdnB7aq7bR7a1Ihekel7WdAO2yq2se2xAJLRAxafUJYoatldTyKkEH1iZZGarYdLMbEzTaf6yrCsfyxjds9DgzxpdoWVutOpA3m4V2qMJafkkcersx8UnB44J4gBLREQEREBERAREQEREBKkp/le381X7ctspt1oXa9hJx8FT7csFhvpR+DKG9Imsmz61IK5GDnEziwHkcz4WlEZtzyl9B+uaCibu1z4y+g/XNNZpPSMiiZVE8LPGt2hTQhsuYKo9pPco7TFFa0I+Ga38uv7JiZujOku1Nmp1K1sqWspXe58AR+yJlVX3anSLRaZguo1NFLEZC2WKpI78EzaO0aMVt1iYtYJWd4YdiCQqn4xwrHA7jK14N9HU+jTVOqtfqt6652ALFmY5Qk8d1PIC9gWeuk2iqpOzUqRa0G0FO6gCqC1WoZiAOAyST65BZ9Pqq3LhGVjW24+CDutgMVbuOGU484maUe3pIdNRtS/q0Jp1nVIFTG+z16VUazcBZzvWDJwWwoA5CamxulWp900Vm46lbm3LB7g1Wm6rxSQ6vYu6UyApDHPjA9kDoc8mxchcjJBIGeJAxk47uI9soVO0NsW0arU136etaLdUtaNSX61abrF98YONzgu74o7M548POpGr1G0NHdTqFo67QXWKDStnVgtpCyklhvZLKc8MbuO2B0GJz7bXSbUpqrqrNXVoVRlWnrtM713DdU77ajeCLliV3cg+L550BTkZHHPdA+xEQPjKDzkVf0a0THe6itW579Y6tvTvpg/TJaIEL9wGXHVarVV47DYLgfT16u2PQRPgq2knKzTXjuZHpY+l1Z1/yybmttHWrShdsnkAo5sxOFVR3kkCBDavpDfQAdRpHAOBvU2V2gk8lVWKWMT3BTNpX1l3EAaVD8oCy4j0Z3Kz6d/wBAmTZuzm3vdGow15GABxWlT/V1/RvNzYjsAAEpAihsKs8bLNRYcY8a6xQf0ayq/RH8XtP8XrV863XKfaHkrEDW2doa6axXWMKM8yWZiTlmZmyWYnJLEkknjNmIgIiICYNdpEtRq3GVYYPeO0EHsYHBB7CAZniBA6PbldQNOrtRLaju7zkL1q/EsGe8YzjkwYTep25pH8nUUn0WJ+2b5UTHbpq2GGRWHcVBHsMD2jgjIII7xxnqRTdHNHnK0rWflU5qb51ZBnw7LvT+Z1Lj8W4C1PWeFnr34EtEhzta2r+k0lV++1Zsr/SAG+np3So7WkpRcrqHRgysMhlIII7wRzgZIiICIiAlI11e9tawf+1T9ZLvKd0i0erq1fuzT0i9WqFTpvbrDDb2R39nf2ywbIoI5ZHomRbXHPjIzS9MtIW3LxZp35YtU4+cBw9JxJe+8bgspAuUniayGwME54Zz2e2dXUk7Ut5OtHX2ZI9EwLNjavDcY+Llc8eGPTKnfte7Uv7n0K7x5Nb2L37ufrnXZwSO2ukNdHiKOsuPKtfoLHsH0zLsDobbe41O0CSea1di+rsEmuinQ2nS++P75ceJduOD5s/XLTOLrqvNVaqAqgADgAOAE+T3E5FYPRi+p7G0WrbTpazWNU1S3IrMcs1YJBTJ4kZIySccTNqzo6WTSq99ljaa8ag2WBS1h3bFKndChR75wwOAUCZulG1W01G+gBdmVFzyBPacc8AE4lOp6Q7TcZrO8M4zu1AZ7cb2MwLO3RSpq9ZVYzMusuN53fFas7lSruNx8ZTSrBu/0TJsrZOtSxGu1zXIgPidTWhfgQDY4znGc+KF4ju4SsfdfbHd9FH7Y+6m2vkj2UftgWvQbC6vTXaffz1r6l97dxu9fZZZjGeO71mOfHHZNHU9F7caVtPqTTbpaDpw5qWxXUisNvIWGDmpDwMgvujtz5K/8j/dMGt21tupDY4AVeZC1NjzkKScQLPtno/q7zao1rJRbkGs0VOygjDKlh5Dn5QbnJ3RaVaq0qTO7WqouTk4UBRk9vASD6DbefV0M1gAeuw1krwDeKrBsdnBseqWOAiIgIiICRNQ67Usx8jTeIvnsZcu36KMFB/HeSrMAMnkJF9FhnS12HncDefTaTZj1b2PVAlYiICIlE0O3To9BrNTuG0ptDUruBsFt/XmoAHB4jf4DtxjhzgXuJWNN0j1Yvqp1OkFI1O+KWF4s8ZUazq7QEHVsUVjlSw8UjPLMb0N23rBVqrdYla0VX61mt90PYydXc+awjVj3tQCAcjgo8UcgF5iUqvpxaOrtu0yV6e10UMNSj3ILGC1tZQF4AllBCsxGeI543U6SauzVajTUaQONNYiPa93VoQ1aWeKAjEuN8+LjGADnjiBaIlLr6X62walqNBv16W6+lmbUKhs6pypNK7h3jhc4bdGTgE8cbev6Yjd0w01Yts1VQ1CCywUolZCnfscgkeWAFAJJz2AmBaYnO+kXSvU2aPULXWtWoos04sC6g4CWWDq3qurTxwxUqQQpA3s9xvOzLb2TOorSp8nxa7DauOw75RPqgbcREBIfU7NapjdpRgnJenklvaSByS38YYB+NngRMRAwaLVJai2IcqwyMjBHeCDxBByCDyImeQGj0jm/VKl71qLFbdRayAXrUv5aE8T43pY983vufd+FXfNo/dQJGJG/c678Lv+bp/3U+fcy78Lv+bp/wB1Ak4kX9y7vwu/5tH7qRe0djarf3lKagFQM6gqCuCeChK8YOYGLpvRWy2b6qSKCRkDIO92eeaqdA6dxLdNbdprCqnKMcE4B4juz55kr0eqrZi2lR94DHVdWwGM5zvlSDx7BPGm2PrdxQdPpc4HlN43rwhGfXMfH5da3rFzyT5+22/HnOJqa734aWu6JbT1DJVqdQr0rzZQFZh3MBz+qXPY2x6NNWK6lAHae0+kzNsulkprRzllRVJzniBg8Tzm1NusSIiAiIgVbwin4Mn98n2XkR0ZX4Onpf7bSV8JB+Cp/fJ9l5G9FyPc1ZPe322gSyLM6JMK29wmdHPdAyokj+ljqmi1LNwC0uT6lkkhMhunq/yZrvze37BgQ/gM1XW6XVP36o49AopAnSZyv+DwfgGo/Om/U0zqkBERAREQMOsUmtwOZVgPYZp9GmB0emI5Gir9WskpE9Gxu1tT94serHcud6r/AJbJAloiICU3U9GNQ2iv04Kb9mubUr4xxuHXLqOJxwbcHLv9suUQIjbGzbLdRorVxu6e6yx8njhtPdUN3hxO9YvqzIbQ7A1O5rdHctR02qfVOLksbrANQzMUNRTGRvsN7e7Bw4y4RA5/sjonbW1SWbN2SRWyhtSqKHYLjx1p6nxbDjPl4BMtOxNm2VXa2xsY1F62pg8cDT01eNw4Herb1YkvECB2Bsi2mnU1vu5t1GrtXByN2213TPDgcMMyuanoTb1WgfqdJqbNLpE0ttGpUNW+FTxq7CjFGDK3HdOQ3ZOgxApR6L2NotTUml0OkutKMq6ceI3VsroLXWtSfGDDO7wDS07Lt1DVg6itK7MnK12Gxcdh3iin1Ym5EBETBq9bVUN610Qd7MF+uBnmptLXpSm82SSd1UHFnY+SijtJ9g5nABM0jta23hpaiw++2g11jzhSN+z1AA/KEz6DZQR+ttY23YxvsMBQea1JyrX0ZJwMk4ED1sfSMiFrMdbaxssxyBIACg9oVQqg9u7ntm/EQEREBIPa/SLqrhp6dPdqbtwWMlXVqEQkhWd7WVRkqQBnJwe6Tkru19h2vqDqNLqfc95rWtwyC2uxVLMm9WSCCCz4YEeUecCU2Pr3ur33ptoYEqa7d3eGO0FGKkHvBm9OY7e6Q6yyg6djX1ia6rR3WU2vTXYj09aMWgM1BYmus88FiARkYk+juxdXRqgwpr01BqcWVJrLNQHPDccJZWu6wOQWB4hoF7ic96D9EqLdmUPY1r3ajShTa1jlkFleAEGcKFBAGB8XPPjMVG07dbVoNC5xd1re7ACchdI2LB+TZZ1PPmrnvgdHicw1Gm1Gs1muDUJqOpt6pFfXW6fqV6tCpWqupgC29vb+cnPcBNh9k6iw7J0+stfe+F9YarnPWIq+9q1o3S+U3N44GSD3wOjxNbZugqorWqpd1FzgZJxkljxYk8yYgVfwp3hNEGPIWp9TYEhegVxt0VTk5ObAcdnvjcJsdLdqV66vUaI1hQjgK5s3Wyh4WBdwgrvBlxnjg8pzjV9ENXQpddVurzbq2sr82fLAPZzMDs1dc2q65wFdDqCM+79Uv5XukD29Zg+ozG+l1A/80t48sWXcfR775j7IH6LrrkN4QwBsvXE8Pg9o495UgD2zg1iawctoarj3tco+c9gH0yw7K8H2o1ybl+13DE56mwWWA9xG/aA3qzAtn8HM/wAn6j86b9TTOrSudAuiNWzNL7nrc2EubHcjG8xCqSFyd0YVRjJ5SxwEREBERASI2ieotGp/q2Aru/FAJ6u0+YElSe5gTwWSOo1VdYzY6oOeWYKPpkVb0n0TAqrm/IIxTW94PeCa1K+0wJuJVNmbSuoJVtPqBowAUscLvU/iNWGLmscMMRlRz4DIs9FyuodGDKwyGUggjvBHOBkiIgIiICIiAiIgIiIET0oY9RuhmQvbRXlGKNh761bDKQR4pPETPo9i6apt5Kk3/lsN6w+mxssfWZg1Z67UV1DitB62w9m8QRUnnPFn826vyhJaAiIgIiICIiAkRtXozotS4supV3A3d/LK2BkgFlIJHE8D3yXiBG1bA0a0HSiioUNnNe6N054kkHmc8cnjMWyejOi0zF6KVR2XcLZZm3cglQWJIXIBwO4d0l4gYNDo66a0qqULXWoRVGfFAGAOPmmtpNiaWu+3U11Kt1wAscc2xjn3chy54EkIgRG1ejGi1D9ZdQjPjd3+KsR2AspBYeYzaq2Tp16ndrVfc4K1AcBWCApCgcMYAE3YgIiIHIttVlLLX5NXbaT51LlipPnGCPPiRm09oI9e7iwE4YAgqRjiDzyDmXHwmbO3UfUKODoyWeZt07jH0jxc+ZBOTdINiaiy93UBlbGMty4AY4wN86/UAZLWEfjKh+nE0hYd7eGcgk8FBwTnJ5+c+2TXQJho2DalN8YsAVcNulim6fG4clbl8v0yY6Zbc02pWoU1FCjMSSqrkEYx4pgU82E+UbCO7G6P8uD9MkKtr4AHVHAwAACMY5YmtEC3bF8It1OFdLLU7m8oeh+ftz6ROhbJ6XaK+o3C1awpw4tIrKHGeO8cY844eycPnQ/BLo6mGodq0ZwyAMVBYDdPAEjIEC4N0o0p4VGy8/8AoVWWj56rufTB2pq2z1WiYdxvtrrBHf4nWMPQQJMgT7AhOo2k/O7T0juSp7W+e7qP8kHo+W/ntVqrOOcCzqR6PeAmR6cybiBFabo3okIZdPVvjk7KHf575b6ZKKoHADE+xASLt2HWGL0s9DscsasBWOcktWQUYn5WM+eSkQIlV16dunuHnFlJ9ZHWA+wR120D/U6ZD3m+x/8AKKVz7ZLRAi9BtUlupvUVXdgz4loHxqmPlDvXyl7ewmUmDW6Ou1SlqK6njgjPEciO4jsI4iRw0Oqq/mbRag/q9QST5gt4yw/TVz54ExEiTtexf53TXLy41hbl9QQ75H6Inw9JNKPKNi+Z6L0+0ggS8SIHSTTHyTa/5FF7/ZQz791bmHvWltPcbStK+veJcfMgS0idZtRmY0abD2jgzc66fO5HNu0IOJ7cDjPJ2dqLf6Rduqf6qjeUehrj47fo7kk9Lpq61CVqqKOSqAAPUIGLZ2hWlN0EkklmZvKdj5TMe8/QMAcAJtREBERAREQEREBERAREQEREBERAREQNTaugrvpsptGUsUqw8xHZ55xK7UtkjhwiIGs9pmB4iB43Y3YiA3Z1bwVaNV0z2AnNlhznGBugAY4ecxEC6x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155575" y="-922338"/>
            <a:ext cx="4457700" cy="1933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14626"/>
            <a:ext cx="6543675" cy="3924301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9313-CC21-457F-8AC0-7771770C0807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3429000"/>
            <a:ext cx="914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3276600"/>
            <a:ext cx="19050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 client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(Browser)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34200" y="3352800"/>
            <a:ext cx="9144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 server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524000" y="3505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524000" y="3886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181600" y="3505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5181600" y="38862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3733800" y="4800600"/>
            <a:ext cx="11430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DNS server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962400" y="41148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648200" y="41148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219200" y="2667000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a </a:t>
            </a:r>
            <a:r>
              <a:rPr lang="en-US" dirty="0" err="1" smtClean="0"/>
              <a:t>url</a:t>
            </a:r>
            <a:r>
              <a:rPr lang="en-US" dirty="0" smtClean="0"/>
              <a:t>/click a link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4114800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Text, images, videos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029200" y="2667000"/>
            <a:ext cx="20574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8800" y="2286000"/>
            <a:ext cx="8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3124200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3821668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7255-A3C4-4057-82A5-7743E6B3E3DD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collect?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data collection</a:t>
            </a:r>
          </a:p>
          <a:p>
            <a:pPr lvl="1"/>
            <a:r>
              <a:rPr lang="en-US" dirty="0" smtClean="0"/>
              <a:t>Using computer programming</a:t>
            </a:r>
          </a:p>
          <a:p>
            <a:pPr lvl="2"/>
            <a:r>
              <a:rPr lang="en-US" dirty="0" smtClean="0"/>
              <a:t>APIs (Application Programming Interface)</a:t>
            </a:r>
          </a:p>
          <a:p>
            <a:pPr lvl="3"/>
            <a:r>
              <a:rPr lang="en-US" dirty="0" smtClean="0"/>
              <a:t>Twitter, Facebook, 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등</a:t>
            </a:r>
            <a:endParaRPr lang="en-US" dirty="0" smtClean="0"/>
          </a:p>
          <a:p>
            <a:pPr lvl="2"/>
            <a:r>
              <a:rPr lang="en-US" dirty="0" smtClean="0"/>
              <a:t>Web scraping (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coding)</a:t>
            </a:r>
            <a:endParaRPr lang="en-US" dirty="0" smtClean="0"/>
          </a:p>
          <a:p>
            <a:pPr lvl="3"/>
            <a:r>
              <a:rPr lang="en-US" dirty="0" smtClean="0"/>
              <a:t>For sites that do not provide APIs</a:t>
            </a:r>
          </a:p>
          <a:p>
            <a:pPr lvl="3"/>
            <a:r>
              <a:rPr lang="en-US" dirty="0" smtClean="0"/>
              <a:t>When the data cannot be collected with APIs</a:t>
            </a:r>
          </a:p>
          <a:p>
            <a:pPr lvl="3"/>
            <a:r>
              <a:rPr lang="en-US" dirty="0" smtClean="0"/>
              <a:t>Python, R, Java, etc. </a:t>
            </a:r>
          </a:p>
          <a:p>
            <a:pPr lvl="3"/>
            <a:r>
              <a:rPr lang="en-US" dirty="0" smtClean="0"/>
              <a:t>Ethics are critical.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F789-F352-4B00-97CC-53C52FA81C95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collect?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ways of data collection</a:t>
            </a:r>
          </a:p>
          <a:p>
            <a:pPr lvl="1"/>
            <a:r>
              <a:rPr lang="en-US" sz="2400" dirty="0" smtClean="0"/>
              <a:t>Using software</a:t>
            </a:r>
          </a:p>
          <a:p>
            <a:pPr lvl="2"/>
            <a:r>
              <a:rPr lang="en-US" sz="2000" dirty="0" smtClean="0"/>
              <a:t>import.io</a:t>
            </a:r>
          </a:p>
          <a:p>
            <a:pPr lvl="2"/>
            <a:r>
              <a:rPr lang="en-US" sz="2000" dirty="0" smtClean="0"/>
              <a:t>Webhose.io</a:t>
            </a:r>
          </a:p>
          <a:p>
            <a:pPr lvl="2"/>
            <a:r>
              <a:rPr lang="en-US" sz="2000" dirty="0" err="1" smtClean="0"/>
              <a:t>Mozenda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6DF-0B81-4625-8FB3-161D31DA370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collect?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webpage is made of source codes that are written by several computer programing languages</a:t>
            </a:r>
          </a:p>
          <a:p>
            <a:pPr lvl="1"/>
            <a:r>
              <a:rPr lang="en-US" dirty="0" smtClean="0"/>
              <a:t>HTML, XML, </a:t>
            </a:r>
            <a:r>
              <a:rPr lang="en-US" dirty="0" err="1" smtClean="0"/>
              <a:t>Javascript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For web scraping, we first download the source codes of the webpage that contains the information that we want to collect.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403C-5CD5-4317-B8F5-1B129156EA6A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www.yes24.com/24/goods/61385099</a:t>
            </a:r>
            <a:endParaRPr lang="en-US" dirty="0" smtClean="0"/>
          </a:p>
          <a:p>
            <a:pPr lvl="1"/>
            <a:r>
              <a:rPr lang="en-US" dirty="0" smtClean="0"/>
              <a:t>In order to see the source codes of this page, </a:t>
            </a:r>
          </a:p>
          <a:p>
            <a:pPr lvl="1"/>
            <a:r>
              <a:rPr lang="en-US" dirty="0" smtClean="0"/>
              <a:t>click the right button of your mouse and click ‘view source codes’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A745-187B-48E4-87EF-4FA5E143D29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19611</TotalTime>
  <Words>1085</Words>
  <Application>Microsoft Office PowerPoint</Application>
  <PresentationFormat>On-screen Show (4:3)</PresentationFormat>
  <Paragraphs>257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01013022</vt:lpstr>
      <vt:lpstr>Web Scraping - Basics</vt:lpstr>
      <vt:lpstr>Web Scraping</vt:lpstr>
      <vt:lpstr>What is Web Scraping?</vt:lpstr>
      <vt:lpstr>Basics of Web communication</vt:lpstr>
      <vt:lpstr>HTTP</vt:lpstr>
      <vt:lpstr>How to collect?</vt:lpstr>
      <vt:lpstr>How to collect?</vt:lpstr>
      <vt:lpstr>What data do we collect?</vt:lpstr>
      <vt:lpstr>Source codes</vt:lpstr>
      <vt:lpstr>Source codes</vt:lpstr>
      <vt:lpstr>What do we need to?</vt:lpstr>
      <vt:lpstr>Role of our browser</vt:lpstr>
      <vt:lpstr>Where are the source codes saved at?</vt:lpstr>
      <vt:lpstr>Receiving source codes</vt:lpstr>
      <vt:lpstr>Role of our Python program</vt:lpstr>
      <vt:lpstr>Web scraping</vt:lpstr>
      <vt:lpstr>Roles of web scraping program</vt:lpstr>
      <vt:lpstr>Requests</vt:lpstr>
      <vt:lpstr>requests</vt:lpstr>
      <vt:lpstr>Info extraction</vt:lpstr>
      <vt:lpstr>Beautiful Soup</vt:lpstr>
      <vt:lpstr>BS (cont.)</vt:lpstr>
      <vt:lpstr>Exercise</vt:lpstr>
      <vt:lpstr>BS (cont.)</vt:lpstr>
      <vt:lpstr>BS: Searching the file</vt:lpstr>
      <vt:lpstr>Exercise 1</vt:lpstr>
      <vt:lpstr>Exercise 2</vt:lpstr>
      <vt:lpstr>네이버 데이터 활용하기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168</cp:revision>
  <dcterms:created xsi:type="dcterms:W3CDTF">2015-01-19T14:33:39Z</dcterms:created>
  <dcterms:modified xsi:type="dcterms:W3CDTF">2018-09-27T08:00:25Z</dcterms:modified>
</cp:coreProperties>
</file>