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5" r:id="rId15"/>
    <p:sldId id="269" r:id="rId16"/>
    <p:sldId id="272" r:id="rId17"/>
    <p:sldId id="270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75" d="100"/>
          <a:sy n="75" d="100"/>
        </p:scale>
        <p:origin x="-101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E7B513-B62A-4E67-807F-1E779B08482C}" type="datetime1">
              <a:rPr lang="en-US" smtClean="0"/>
              <a:t>10/18/2018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DBD81-B24D-4AE4-9E55-4CBA1187ABCC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4A863-1101-45C5-8FD3-C28709F28CE7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66A72-0F36-42CB-BEC2-B285E3F786E6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8A6A4-6F12-4BF0-97EB-DC1F771CB5E9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C412E-B359-44B6-8D27-0C974C7039F7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04F25-157D-4BE5-8C3D-AD1980E3CFA0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7FE85-9187-4DA5-97F8-7F49EAF37D92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6CB77-A6E3-4CBB-A6C5-6849F43D5D41}" type="datetime1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950F-66E4-4F10-9AD0-C35D5A1CBB2B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E7D3F-8F25-4879-A88A-0116AB5EFC57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3E435F8-56A1-4CEF-A6CF-C920668CBA18}" type="datetime1">
              <a:rPr lang="en-US" smtClean="0"/>
              <a:t>10/18/2018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with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it?</a:t>
            </a:r>
          </a:p>
          <a:p>
            <a:pPr lvl="1"/>
            <a:r>
              <a:rPr lang="ko-KR" altLang="en-US" sz="2000" dirty="0"/>
              <a:t>하나의</a:t>
            </a:r>
            <a:r>
              <a:rPr lang="en-US" sz="2000" dirty="0"/>
              <a:t> character </a:t>
            </a:r>
            <a:r>
              <a:rPr lang="ko-KR" altLang="en-US" sz="2000" dirty="0"/>
              <a:t>또는 여러개의</a:t>
            </a:r>
            <a:r>
              <a:rPr lang="en-US" sz="2000" dirty="0"/>
              <a:t> characters</a:t>
            </a:r>
            <a:r>
              <a:rPr lang="ko-KR" altLang="en-US" sz="2000" dirty="0"/>
              <a:t>가 얼마나 반복되는지를 정의할 때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ko-KR" altLang="en-US" sz="2400" dirty="0" smtClean="0"/>
              <a:t>주요</a:t>
            </a:r>
            <a:r>
              <a:rPr lang="en-US" sz="2400" dirty="0" smtClean="0"/>
              <a:t> quantifiers</a:t>
            </a:r>
          </a:p>
          <a:p>
            <a:pPr lvl="1"/>
            <a:r>
              <a:rPr lang="en-US" sz="2000" dirty="0"/>
              <a:t>?  </a:t>
            </a:r>
            <a:r>
              <a:rPr lang="en-US" sz="2000" dirty="0" smtClean="0"/>
              <a:t>	0 </a:t>
            </a:r>
            <a:r>
              <a:rPr lang="en-US" sz="2000" dirty="0"/>
              <a:t>or 1</a:t>
            </a:r>
          </a:p>
          <a:p>
            <a:pPr lvl="1"/>
            <a:r>
              <a:rPr lang="en-US" sz="2000" dirty="0"/>
              <a:t>*  </a:t>
            </a:r>
            <a:r>
              <a:rPr lang="en-US" sz="2000" dirty="0" smtClean="0"/>
              <a:t>	0 </a:t>
            </a:r>
            <a:r>
              <a:rPr lang="en-US" sz="2000" dirty="0"/>
              <a:t>or more</a:t>
            </a:r>
          </a:p>
          <a:p>
            <a:pPr lvl="1"/>
            <a:r>
              <a:rPr lang="en-US" sz="2000" dirty="0"/>
              <a:t>+ </a:t>
            </a:r>
            <a:r>
              <a:rPr lang="en-US" sz="2000" dirty="0" smtClean="0"/>
              <a:t> 	1 </a:t>
            </a:r>
            <a:r>
              <a:rPr lang="en-US" sz="2000" dirty="0"/>
              <a:t>or more</a:t>
            </a:r>
          </a:p>
          <a:p>
            <a:pPr lvl="1"/>
            <a:r>
              <a:rPr lang="en-US" sz="2000" dirty="0"/>
              <a:t>{n</a:t>
            </a:r>
            <a:r>
              <a:rPr lang="en-US" sz="2000" dirty="0" smtClean="0"/>
              <a:t>}	exactly </a:t>
            </a:r>
            <a:r>
              <a:rPr lang="en-US" sz="2000" dirty="0"/>
              <a:t>n repetitions</a:t>
            </a:r>
          </a:p>
          <a:p>
            <a:pPr lvl="1"/>
            <a:r>
              <a:rPr lang="en-US" sz="2000" dirty="0"/>
              <a:t>{n, m} </a:t>
            </a:r>
            <a:r>
              <a:rPr lang="en-US" sz="2000" dirty="0" smtClean="0"/>
              <a:t>	n </a:t>
            </a:r>
            <a:r>
              <a:rPr lang="en-US" sz="2000" dirty="0"/>
              <a:t>&lt;= # repetitions &lt;=#</a:t>
            </a:r>
          </a:p>
          <a:p>
            <a:pPr lvl="1"/>
            <a:r>
              <a:rPr lang="en-US" sz="2000" dirty="0"/>
              <a:t>{ ,n} </a:t>
            </a:r>
            <a:r>
              <a:rPr lang="en-US" sz="2000" dirty="0" smtClean="0"/>
              <a:t>	#</a:t>
            </a:r>
            <a:r>
              <a:rPr lang="en-US" sz="2000" dirty="0"/>
              <a:t>repetitions &lt;= n</a:t>
            </a:r>
          </a:p>
          <a:p>
            <a:pPr lvl="1"/>
            <a:r>
              <a:rPr lang="en-US" sz="2000" dirty="0"/>
              <a:t>{n, } </a:t>
            </a:r>
            <a:r>
              <a:rPr lang="en-US" sz="2000" dirty="0" smtClean="0"/>
              <a:t>	#</a:t>
            </a:r>
            <a:r>
              <a:rPr lang="en-US" sz="2000" dirty="0"/>
              <a:t>repetitions &gt;= n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\d?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dirty="0"/>
              <a:t>\</a:t>
            </a:r>
            <a:r>
              <a:rPr lang="en-US" dirty="0" smtClean="0"/>
              <a:t>d*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dirty="0"/>
              <a:t>\</a:t>
            </a:r>
            <a:r>
              <a:rPr lang="en-US" dirty="0" smtClean="0"/>
              <a:t>d+ =&gt;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</a:t>
            </a:r>
            <a:endParaRPr lang="en-US" altLang="ko-KR" dirty="0" smtClean="0"/>
          </a:p>
          <a:p>
            <a:pPr lvl="1"/>
            <a:r>
              <a:rPr lang="en-US" dirty="0"/>
              <a:t>\d{2</a:t>
            </a:r>
            <a:r>
              <a:rPr lang="en-US" dirty="0" smtClean="0"/>
              <a:t>} =&gt; </a:t>
            </a:r>
            <a:r>
              <a:rPr lang="ko-KR" altLang="en-US" dirty="0" smtClean="0"/>
              <a:t>정확하게 숫자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dirty="0" smtClean="0"/>
              <a:t>\d{2,4} =&gt; </a:t>
            </a:r>
            <a:r>
              <a:rPr lang="ko-KR" altLang="en-US" dirty="0" smtClean="0"/>
              <a:t>숫자가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Examples</a:t>
            </a:r>
          </a:p>
          <a:p>
            <a:pPr lvl="1"/>
            <a:r>
              <a:rPr lang="en-US" sz="1800" dirty="0"/>
              <a:t>text = '</a:t>
            </a:r>
            <a:r>
              <a:rPr lang="ko-KR" altLang="en-US" sz="1800" dirty="0"/>
              <a:t>대한민국의 수도는 서울입니다</a:t>
            </a:r>
            <a:r>
              <a:rPr lang="en-US" sz="1800" dirty="0"/>
              <a:t>'</a:t>
            </a:r>
            <a:br>
              <a:rPr lang="en-US" sz="1800" dirty="0"/>
            </a:br>
            <a:r>
              <a:rPr lang="en-US" sz="1800" dirty="0" err="1"/>
              <a:t>re.match</a:t>
            </a:r>
            <a:r>
              <a:rPr lang="en-US" sz="1800" dirty="0"/>
              <a:t>(r'</a:t>
            </a:r>
            <a:r>
              <a:rPr lang="ko-KR" altLang="en-US" sz="1800" dirty="0"/>
              <a:t>서울</a:t>
            </a:r>
            <a:r>
              <a:rPr lang="en-US" sz="1800" dirty="0"/>
              <a:t>', text)</a:t>
            </a:r>
            <a:br>
              <a:rPr lang="en-US" sz="1800" dirty="0"/>
            </a:br>
            <a:r>
              <a:rPr lang="en-US" sz="1800" dirty="0" err="1"/>
              <a:t>re.search</a:t>
            </a:r>
            <a:r>
              <a:rPr lang="en-US" sz="1800" dirty="0"/>
              <a:t>(r'</a:t>
            </a:r>
            <a:r>
              <a:rPr lang="ko-KR" altLang="en-US" sz="1800" dirty="0"/>
              <a:t>서울</a:t>
            </a:r>
            <a:r>
              <a:rPr lang="en-US" sz="1800" dirty="0"/>
              <a:t>', text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pattern</a:t>
            </a:r>
            <a:r>
              <a:rPr lang="ko-KR" altLang="en-US" sz="1800" dirty="0" smtClean="0"/>
              <a:t>을 만족하는 문자열을 추출하고 싶다면</a:t>
            </a:r>
            <a:r>
              <a:rPr lang="en-US" altLang="ko-KR" sz="1800" dirty="0" smtClean="0"/>
              <a:t>, grouping </a:t>
            </a:r>
            <a:r>
              <a:rPr lang="ko-KR" altLang="en-US" sz="1800" dirty="0" smtClean="0"/>
              <a:t>기능을 사용해야 함</a:t>
            </a:r>
            <a:endParaRPr lang="en-US" altLang="ko-KR" sz="1800" dirty="0" smtClean="0"/>
          </a:p>
          <a:p>
            <a:pPr lvl="2"/>
            <a:r>
              <a:rPr lang="en-US" sz="1600" dirty="0"/>
              <a:t>results = </a:t>
            </a:r>
            <a:r>
              <a:rPr lang="en-US" sz="1600" dirty="0" err="1"/>
              <a:t>re.search</a:t>
            </a:r>
            <a:r>
              <a:rPr lang="en-US" sz="1600" dirty="0"/>
              <a:t>(r'(</a:t>
            </a:r>
            <a:r>
              <a:rPr lang="ko-KR" altLang="en-US" sz="1600" dirty="0"/>
              <a:t>서울</a:t>
            </a:r>
            <a:r>
              <a:rPr lang="en-US" sz="1600" dirty="0"/>
              <a:t>)', text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results.group</a:t>
            </a:r>
            <a:r>
              <a:rPr lang="en-US" sz="1600" dirty="0" smtClean="0"/>
              <a:t>()</a:t>
            </a:r>
          </a:p>
          <a:p>
            <a:pPr lvl="1"/>
            <a:r>
              <a:rPr lang="en-US" sz="1800" dirty="0" smtClean="0"/>
              <a:t>group</a:t>
            </a:r>
            <a:r>
              <a:rPr lang="ko-KR" altLang="en-US" sz="1800" dirty="0" smtClean="0"/>
              <a:t>이 여러개인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해당 그룹을 숫자로 지정</a:t>
            </a:r>
            <a:endParaRPr lang="en-US" sz="1600" dirty="0" smtClean="0"/>
          </a:p>
          <a:p>
            <a:pPr lvl="2"/>
            <a:r>
              <a:rPr lang="en-US" sz="1600" dirty="0"/>
              <a:t>text = '2002</a:t>
            </a:r>
            <a:r>
              <a:rPr lang="ko-KR" altLang="en-US" sz="1600" dirty="0"/>
              <a:t>년</a:t>
            </a:r>
            <a:r>
              <a:rPr lang="en-US" sz="1600" dirty="0"/>
              <a:t> 12</a:t>
            </a:r>
            <a:r>
              <a:rPr lang="ko-KR" altLang="en-US" sz="1600" dirty="0"/>
              <a:t>월</a:t>
            </a:r>
            <a:r>
              <a:rPr lang="en-US" sz="1600" dirty="0"/>
              <a:t> 19</a:t>
            </a:r>
            <a:r>
              <a:rPr lang="ko-KR" altLang="en-US" sz="1600" dirty="0"/>
              <a:t>일 </a:t>
            </a:r>
            <a:r>
              <a:rPr lang="ko-KR" altLang="en-US" sz="1600" dirty="0" smtClean="0"/>
              <a:t>기사입니다</a:t>
            </a:r>
            <a:r>
              <a:rPr lang="en-US" sz="1600" dirty="0" smtClean="0"/>
              <a:t>‘</a:t>
            </a:r>
          </a:p>
          <a:p>
            <a:pPr lvl="2"/>
            <a:r>
              <a:rPr lang="en-US" sz="1600" dirty="0"/>
              <a:t>result1 = </a:t>
            </a:r>
            <a:r>
              <a:rPr lang="en-US" sz="1600" dirty="0" err="1"/>
              <a:t>re.search</a:t>
            </a:r>
            <a:r>
              <a:rPr lang="en-US" sz="1600" dirty="0"/>
              <a:t>(r'(\d{4}</a:t>
            </a:r>
            <a:r>
              <a:rPr lang="ko-KR" altLang="en-US" sz="1600" dirty="0"/>
              <a:t>년 </a:t>
            </a:r>
            <a:r>
              <a:rPr lang="en-US" altLang="ko-KR" sz="1600" dirty="0"/>
              <a:t>\</a:t>
            </a:r>
            <a:r>
              <a:rPr lang="en-US" sz="1600" dirty="0"/>
              <a:t>d{1,2}</a:t>
            </a:r>
            <a:r>
              <a:rPr lang="ko-KR" altLang="en-US" sz="1600" dirty="0"/>
              <a:t>월 </a:t>
            </a:r>
            <a:r>
              <a:rPr lang="en-US" altLang="ko-KR" sz="1600" dirty="0"/>
              <a:t>\</a:t>
            </a:r>
            <a:r>
              <a:rPr lang="en-US" sz="1600" dirty="0"/>
              <a:t>d{1,2}</a:t>
            </a:r>
            <a:r>
              <a:rPr lang="ko-KR" altLang="en-US" sz="1600" dirty="0"/>
              <a:t>일</a:t>
            </a:r>
            <a:r>
              <a:rPr lang="en-US" altLang="ko-KR" sz="1600" dirty="0"/>
              <a:t>)', </a:t>
            </a:r>
            <a:r>
              <a:rPr lang="en-US" sz="1600" dirty="0"/>
              <a:t>text) </a:t>
            </a:r>
            <a:r>
              <a:rPr lang="ko-KR" altLang="en-US" sz="1600" dirty="0"/>
              <a:t>또는 </a:t>
            </a:r>
          </a:p>
          <a:p>
            <a:pPr lvl="2"/>
            <a:r>
              <a:rPr lang="en-US" sz="1600" dirty="0"/>
              <a:t>result2 = </a:t>
            </a:r>
            <a:r>
              <a:rPr lang="en-US" sz="1600" dirty="0" err="1"/>
              <a:t>re.search</a:t>
            </a:r>
            <a:r>
              <a:rPr lang="en-US" sz="1600" dirty="0"/>
              <a:t>(r'(\d{4})</a:t>
            </a:r>
            <a:r>
              <a:rPr lang="ko-KR" altLang="en-US" sz="1600" dirty="0"/>
              <a:t>년 </a:t>
            </a:r>
            <a:r>
              <a:rPr lang="en-US" altLang="ko-KR" sz="1600" dirty="0"/>
              <a:t>(\</a:t>
            </a:r>
            <a:r>
              <a:rPr lang="en-US" sz="1600" dirty="0"/>
              <a:t>d{1,2})</a:t>
            </a:r>
            <a:r>
              <a:rPr lang="ko-KR" altLang="en-US" sz="1600" dirty="0"/>
              <a:t>월 </a:t>
            </a:r>
            <a:r>
              <a:rPr lang="en-US" altLang="ko-KR" sz="1600" dirty="0"/>
              <a:t>(\</a:t>
            </a:r>
            <a:r>
              <a:rPr lang="en-US" sz="1600" dirty="0"/>
              <a:t>d{1,2})</a:t>
            </a:r>
            <a:r>
              <a:rPr lang="ko-KR" altLang="en-US" sz="1600" dirty="0"/>
              <a:t>일</a:t>
            </a:r>
            <a:r>
              <a:rPr lang="en-US" altLang="ko-KR" sz="1600" dirty="0"/>
              <a:t>', </a:t>
            </a:r>
            <a:r>
              <a:rPr lang="en-US" sz="1600" dirty="0"/>
              <a:t>text)</a:t>
            </a:r>
          </a:p>
          <a:p>
            <a:pPr lvl="2"/>
            <a:endParaRPr lang="en-US" sz="1600" dirty="0" smtClean="0"/>
          </a:p>
          <a:p>
            <a:pPr lvl="2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000" dirty="0" err="1" smtClean="0"/>
              <a:t>findall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1800" dirty="0" smtClean="0"/>
              <a:t>match</a:t>
            </a:r>
            <a:r>
              <a:rPr lang="ko-KR" altLang="en-US" sz="1800" dirty="0"/>
              <a:t>되는 모든 결과를</a:t>
            </a:r>
            <a:r>
              <a:rPr lang="en-US" sz="1800" dirty="0"/>
              <a:t> list</a:t>
            </a:r>
            <a:r>
              <a:rPr lang="ko-KR" altLang="en-US" sz="1800" dirty="0"/>
              <a:t>의 형태로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r>
              <a:rPr lang="ko-KR" altLang="en-US" sz="2000" dirty="0" smtClean="0"/>
              <a:t>예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re.findall</a:t>
            </a:r>
            <a:r>
              <a:rPr lang="en-US" altLang="ko-KR" sz="1800" dirty="0"/>
              <a:t>(r'</a:t>
            </a:r>
            <a:r>
              <a:rPr lang="ko-KR" altLang="en-US" sz="1800" dirty="0"/>
              <a:t>자살 </a:t>
            </a:r>
            <a:r>
              <a:rPr lang="en-US" altLang="ko-KR" sz="1800" dirty="0"/>
              <a:t>(</a:t>
            </a:r>
            <a:r>
              <a:rPr lang="ko-KR" altLang="en-US" sz="1800" dirty="0"/>
              <a:t>교육</a:t>
            </a:r>
            <a:r>
              <a:rPr lang="en-US" altLang="ko-KR" sz="1800" dirty="0"/>
              <a:t>|</a:t>
            </a:r>
            <a:r>
              <a:rPr lang="ko-KR" altLang="en-US" sz="1800" dirty="0"/>
              <a:t>방지</a:t>
            </a:r>
            <a:r>
              <a:rPr lang="en-US" altLang="ko-KR" sz="1800" dirty="0"/>
              <a:t>|</a:t>
            </a:r>
            <a:r>
              <a:rPr lang="ko-KR" altLang="en-US" sz="1800" dirty="0"/>
              <a:t>범죄</a:t>
            </a:r>
            <a:r>
              <a:rPr lang="en-US" altLang="ko-KR" sz="1800" dirty="0"/>
              <a:t>|</a:t>
            </a:r>
            <a:r>
              <a:rPr lang="ko-KR" altLang="en-US" sz="1800" dirty="0"/>
              <a:t>폭탄</a:t>
            </a:r>
            <a:r>
              <a:rPr lang="en-US" altLang="ko-KR" sz="1800" dirty="0"/>
              <a:t>)', '</a:t>
            </a:r>
            <a:r>
              <a:rPr lang="ko-KR" altLang="en-US" sz="1800" dirty="0"/>
              <a:t>자살 폭탄으로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자살 교육 실시가 중요하고</a:t>
            </a:r>
            <a:r>
              <a:rPr lang="en-US" altLang="ko-KR" sz="1800" dirty="0"/>
              <a:t>')</a:t>
            </a:r>
          </a:p>
          <a:p>
            <a:pPr lvl="1"/>
            <a:r>
              <a:rPr lang="en-US" altLang="ko-KR" sz="1800" dirty="0"/>
              <a:t>=&gt; ['</a:t>
            </a:r>
            <a:r>
              <a:rPr lang="ko-KR" altLang="en-US" sz="1800" dirty="0"/>
              <a:t>폭탄</a:t>
            </a:r>
            <a:r>
              <a:rPr lang="en-US" altLang="ko-KR" sz="1800" dirty="0"/>
              <a:t>', '</a:t>
            </a:r>
            <a:r>
              <a:rPr lang="ko-KR" altLang="en-US" sz="1800" dirty="0"/>
              <a:t>교육</a:t>
            </a:r>
            <a:r>
              <a:rPr lang="en-US" altLang="ko-KR" sz="1800" dirty="0"/>
              <a:t>']</a:t>
            </a:r>
          </a:p>
          <a:p>
            <a:pPr lvl="1"/>
            <a:r>
              <a:rPr lang="ko-KR" altLang="en-US" sz="1800" dirty="0" smtClean="0"/>
              <a:t>첫번째로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자살 폭탄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매치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다음으로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자살 교육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매치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()</a:t>
            </a:r>
            <a:r>
              <a:rPr lang="ko-KR" altLang="en-US" sz="1800" dirty="0" smtClean="0"/>
              <a:t>에 포함된 부분만 반환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전화번호 추출</a:t>
            </a:r>
            <a:endParaRPr lang="en-US" altLang="ko-KR" dirty="0" smtClean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사용자가 전화번호를 다음 </a:t>
            </a:r>
            <a:r>
              <a:rPr lang="en-US" altLang="ko-KR" dirty="0"/>
              <a:t>3 </a:t>
            </a:r>
            <a:r>
              <a:rPr lang="ko-KR" altLang="en-US" dirty="0"/>
              <a:t>개의 형태로 입력할 수 </a:t>
            </a:r>
            <a:r>
              <a:rPr lang="ko-KR" altLang="en-US" dirty="0" smtClean="0"/>
              <a:t>있다라고 가정</a:t>
            </a:r>
            <a:endParaRPr lang="en-US" altLang="ko-KR" dirty="0"/>
          </a:p>
          <a:p>
            <a:pPr lvl="2"/>
            <a:r>
              <a:rPr lang="en-US" dirty="0" smtClean="0"/>
              <a:t>123-456-7890</a:t>
            </a:r>
            <a:endParaRPr lang="en-US" dirty="0"/>
          </a:p>
          <a:p>
            <a:pPr lvl="2"/>
            <a:r>
              <a:rPr lang="en-US" dirty="0" smtClean="0"/>
              <a:t>123 456 7890</a:t>
            </a:r>
          </a:p>
          <a:p>
            <a:pPr lvl="1"/>
            <a:r>
              <a:rPr lang="ko-KR" altLang="en-US" dirty="0" smtClean="0"/>
              <a:t>입력 방식에 상관없이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숫자 정보를 추출할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끝자리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숫자 정보만 추출할 수 있는가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split()	</a:t>
            </a:r>
          </a:p>
          <a:p>
            <a:pPr lvl="1"/>
            <a:r>
              <a:rPr lang="ko-KR" altLang="en-US" sz="1800" dirty="0" smtClean="0"/>
              <a:t>문자열을 특정한 기준에 따라 쪼개고자 하는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endParaRPr lang="en-US" altLang="ko-KR" sz="1800" dirty="0" smtClean="0"/>
          </a:p>
          <a:p>
            <a:pPr lvl="2"/>
            <a:r>
              <a:rPr lang="en-US" altLang="ko-KR" sz="1600" dirty="0" err="1"/>
              <a:t>re.split</a:t>
            </a:r>
            <a:r>
              <a:rPr lang="en-US" altLang="ko-KR" sz="1600" dirty="0"/>
              <a:t>(r'\W','</a:t>
            </a:r>
            <a:r>
              <a:rPr lang="ko-KR" altLang="en-US" sz="1600" dirty="0"/>
              <a:t>자살</a:t>
            </a:r>
            <a:r>
              <a:rPr lang="en-US" altLang="ko-KR" sz="1600" dirty="0"/>
              <a:t>-</a:t>
            </a:r>
            <a:r>
              <a:rPr lang="ko-KR" altLang="en-US" sz="1600" dirty="0"/>
              <a:t>폭탄으로 인해</a:t>
            </a:r>
            <a:r>
              <a:rPr lang="en-US" altLang="ko-KR" sz="1600" dirty="0"/>
              <a:t>, </a:t>
            </a:r>
            <a:r>
              <a:rPr lang="ko-KR" altLang="en-US" sz="1600" dirty="0"/>
              <a:t>자살 교육 실시가 중요하고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=&gt; </a:t>
            </a:r>
            <a:r>
              <a:rPr lang="en-US" altLang="ko-KR" sz="1600" dirty="0"/>
              <a:t>['</a:t>
            </a:r>
            <a:r>
              <a:rPr lang="ko-KR" altLang="en-US" sz="1600" dirty="0"/>
              <a:t>자살</a:t>
            </a:r>
            <a:r>
              <a:rPr lang="en-US" altLang="ko-KR" sz="1600" dirty="0"/>
              <a:t>', '</a:t>
            </a:r>
            <a:r>
              <a:rPr lang="ko-KR" altLang="en-US" sz="1600" dirty="0"/>
              <a:t>폭탄으로</a:t>
            </a:r>
            <a:r>
              <a:rPr lang="en-US" altLang="ko-KR" sz="1600" dirty="0"/>
              <a:t>', '</a:t>
            </a:r>
            <a:r>
              <a:rPr lang="ko-KR" altLang="en-US" sz="1600" dirty="0"/>
              <a:t>인해</a:t>
            </a:r>
            <a:r>
              <a:rPr lang="en-US" altLang="ko-KR" sz="1600" dirty="0"/>
              <a:t>', '', '</a:t>
            </a:r>
            <a:r>
              <a:rPr lang="ko-KR" altLang="en-US" sz="1600" dirty="0"/>
              <a:t>자살</a:t>
            </a:r>
            <a:r>
              <a:rPr lang="en-US" altLang="ko-KR" sz="1600" dirty="0"/>
              <a:t>', '</a:t>
            </a:r>
            <a:r>
              <a:rPr lang="ko-KR" altLang="en-US" sz="1600" dirty="0"/>
              <a:t>교육</a:t>
            </a:r>
            <a:r>
              <a:rPr lang="en-US" altLang="ko-KR" sz="1600" dirty="0"/>
              <a:t>', '</a:t>
            </a:r>
            <a:r>
              <a:rPr lang="ko-KR" altLang="en-US" sz="1600" dirty="0"/>
              <a:t>실시가</a:t>
            </a:r>
            <a:r>
              <a:rPr lang="en-US" altLang="ko-KR" sz="1600" dirty="0"/>
              <a:t>', '</a:t>
            </a:r>
            <a:r>
              <a:rPr lang="ko-KR" altLang="en-US" sz="1600" dirty="0"/>
              <a:t>중요하고</a:t>
            </a:r>
            <a:r>
              <a:rPr lang="en-US" altLang="ko-KR" sz="1600" dirty="0" smtClean="0"/>
              <a:t>']</a:t>
            </a:r>
          </a:p>
          <a:p>
            <a:pPr lvl="1"/>
            <a:r>
              <a:rPr lang="en-US" altLang="ko-KR" sz="1800" dirty="0" smtClean="0"/>
              <a:t>string function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split()</a:t>
            </a:r>
            <a:r>
              <a:rPr lang="ko-KR" altLang="en-US" sz="1800" dirty="0" smtClean="0"/>
              <a:t>과 비교</a:t>
            </a:r>
            <a:endParaRPr lang="en-US" altLang="ko-KR" sz="1800" dirty="0" smtClean="0"/>
          </a:p>
          <a:p>
            <a:r>
              <a:rPr lang="en-US" sz="2000" dirty="0" smtClean="0"/>
              <a:t>sub()</a:t>
            </a:r>
          </a:p>
          <a:p>
            <a:pPr lvl="1"/>
            <a:r>
              <a:rPr lang="ko-KR" altLang="en-US" sz="1800" dirty="0"/>
              <a:t>기존 문자열을 새로운 문자열과 </a:t>
            </a:r>
            <a:r>
              <a:rPr lang="en-US" altLang="ko-KR" sz="1800" dirty="0"/>
              <a:t>replace</a:t>
            </a:r>
            <a:r>
              <a:rPr lang="ko-KR" altLang="en-US" sz="1800" dirty="0"/>
              <a:t>하고자 할 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문장 간 띄어쓰기가 잘 안되어 있는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유용하게 사용 가능</a:t>
            </a:r>
            <a:endParaRPr lang="en-US" altLang="ko-KR" sz="1800" dirty="0" smtClean="0"/>
          </a:p>
          <a:p>
            <a:pPr lvl="1"/>
            <a:r>
              <a:rPr lang="en-US" sz="1800" dirty="0" err="1"/>
              <a:t>old_text</a:t>
            </a:r>
            <a:r>
              <a:rPr lang="en-US" sz="1800" dirty="0"/>
              <a:t> = ‘Today is </a:t>
            </a:r>
            <a:r>
              <a:rPr lang="en-US" sz="1800" dirty="0" err="1"/>
              <a:t>Monday.Tomorrow</a:t>
            </a:r>
            <a:r>
              <a:rPr lang="en-US" sz="1800" dirty="0"/>
              <a:t> is Tuesday.’</a:t>
            </a:r>
          </a:p>
          <a:p>
            <a:pPr lvl="1"/>
            <a:r>
              <a:rPr lang="en-US" sz="1800" dirty="0" err="1"/>
              <a:t>new_text</a:t>
            </a:r>
            <a:r>
              <a:rPr lang="en-US" sz="1800" dirty="0"/>
              <a:t> = </a:t>
            </a:r>
            <a:r>
              <a:rPr lang="en-US" sz="1800" dirty="0" err="1"/>
              <a:t>re.sub</a:t>
            </a:r>
            <a:r>
              <a:rPr lang="en-US" sz="1800" dirty="0"/>
              <a:t>(r'([\.\?!])([A-Z])',r'\1 \2', </a:t>
            </a:r>
            <a:r>
              <a:rPr lang="en-US" sz="1800" dirty="0" err="1"/>
              <a:t>old_text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new_text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=&gt; 'Today is Monday. Tomorrow is Tuesday.'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ko-KR" altLang="en-US" dirty="0" smtClean="0"/>
              <a:t>과 함께 사용하기</a:t>
            </a:r>
            <a:endParaRPr lang="en-US" altLang="ko-KR" dirty="0" smtClean="0"/>
          </a:p>
          <a:p>
            <a:pPr lvl="1"/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smtClean="0"/>
              <a:t>‘</a:t>
            </a:r>
            <a:r>
              <a:rPr lang="en-US" dirty="0" err="1" smtClean="0"/>
              <a:t>regex_BS_examples.ipynb</a:t>
            </a:r>
            <a:r>
              <a:rPr lang="en-US" dirty="0" smtClean="0"/>
              <a:t>’</a:t>
            </a:r>
          </a:p>
          <a:p>
            <a:r>
              <a:rPr lang="ko-KR" altLang="en-US" dirty="0"/>
              <a:t>원하는 정보 추출하기 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it?</a:t>
            </a:r>
          </a:p>
          <a:p>
            <a:pPr lvl="1"/>
            <a:r>
              <a:rPr lang="en-US" sz="1800" dirty="0"/>
              <a:t>Python </a:t>
            </a:r>
            <a:r>
              <a:rPr lang="en-US" sz="1800" dirty="0" smtClean="0"/>
              <a:t>regex_intro.pdf </a:t>
            </a:r>
            <a:r>
              <a:rPr lang="ko-KR" altLang="en-US" sz="1800" dirty="0" smtClean="0"/>
              <a:t>참조</a:t>
            </a:r>
            <a:endParaRPr lang="en-US" sz="1800" dirty="0" smtClean="0"/>
          </a:p>
          <a:p>
            <a:pPr lvl="1"/>
            <a:r>
              <a:rPr lang="en-US" sz="1800" dirty="0"/>
              <a:t>a pattern of text that consists of ordinary characters (0-9, a-z, A-Z, etc.) known as </a:t>
            </a:r>
            <a:r>
              <a:rPr lang="en-US" sz="1800" dirty="0" smtClean="0"/>
              <a:t>literals (</a:t>
            </a:r>
            <a:r>
              <a:rPr lang="ko-KR" altLang="en-US" sz="1800" dirty="0" smtClean="0"/>
              <a:t>일반문자</a:t>
            </a:r>
            <a:r>
              <a:rPr lang="en-US" altLang="ko-KR" sz="1800" dirty="0"/>
              <a:t>)</a:t>
            </a:r>
            <a:r>
              <a:rPr lang="en-US" sz="1800" dirty="0" smtClean="0"/>
              <a:t> </a:t>
            </a:r>
            <a:r>
              <a:rPr lang="en-US" sz="1800" dirty="0"/>
              <a:t>and special characters known as </a:t>
            </a:r>
            <a:r>
              <a:rPr lang="en-US" sz="1800" dirty="0" err="1" smtClean="0"/>
              <a:t>metacharacters</a:t>
            </a:r>
            <a:r>
              <a:rPr lang="en-US" sz="1800" dirty="0" smtClean="0"/>
              <a:t> (</a:t>
            </a:r>
            <a:r>
              <a:rPr lang="ko-KR" altLang="en-US" sz="1800" dirty="0" smtClean="0"/>
              <a:t>특수문자</a:t>
            </a:r>
            <a:r>
              <a:rPr lang="en-US" altLang="ko-KR" sz="1800" dirty="0" smtClean="0"/>
              <a:t>)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lvl="1"/>
            <a:r>
              <a:rPr lang="ko-KR" altLang="en-US" sz="1800" dirty="0"/>
              <a:t>텍스트</a:t>
            </a:r>
            <a:r>
              <a:rPr lang="en-US" sz="1800" dirty="0"/>
              <a:t> (</a:t>
            </a:r>
            <a:r>
              <a:rPr lang="ko-KR" altLang="en-US" sz="1800" dirty="0"/>
              <a:t>혹은 문자열</a:t>
            </a:r>
            <a:r>
              <a:rPr lang="en-US" sz="1800" dirty="0"/>
              <a:t>)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패턴</a:t>
            </a:r>
            <a:endParaRPr lang="en-US" altLang="ko-KR" sz="1800" dirty="0" smtClean="0"/>
          </a:p>
          <a:p>
            <a:r>
              <a:rPr lang="en-US" sz="2000" dirty="0" smtClean="0"/>
              <a:t>When to use?</a:t>
            </a:r>
          </a:p>
          <a:p>
            <a:pPr lvl="1"/>
            <a:r>
              <a:rPr lang="ko-KR" altLang="en-US" sz="1800" dirty="0"/>
              <a:t>특정한 패턴을 만들어서 그 패턴을 만족하는 텍스트 혹은 </a:t>
            </a:r>
            <a:r>
              <a:rPr lang="ko-KR" altLang="en-US" sz="1800" b="1" u="sng" dirty="0"/>
              <a:t>문자열이 </a:t>
            </a:r>
            <a:r>
              <a:rPr lang="ko-KR" altLang="en-US" sz="1800" b="1" u="sng" dirty="0" smtClean="0"/>
              <a:t>문서 안에 </a:t>
            </a:r>
            <a:r>
              <a:rPr lang="ko-KR" altLang="en-US" sz="1800" b="1" u="sng" dirty="0"/>
              <a:t>존재하는지</a:t>
            </a:r>
            <a:r>
              <a:rPr lang="ko-KR" altLang="en-US" sz="1800" dirty="0"/>
              <a:t>를 파악하고</a:t>
            </a:r>
            <a:r>
              <a:rPr lang="en-US" sz="1800" dirty="0"/>
              <a:t>, </a:t>
            </a:r>
            <a:r>
              <a:rPr lang="ko-KR" altLang="en-US" sz="1800" dirty="0"/>
              <a:t>매치되는 패턴의 </a:t>
            </a:r>
            <a:r>
              <a:rPr lang="ko-KR" altLang="en-US" sz="1800" b="1" u="sng" dirty="0"/>
              <a:t>텍스트 정보를 </a:t>
            </a:r>
            <a:r>
              <a:rPr lang="ko-KR" altLang="en-US" sz="1800" b="1" u="sng" dirty="0" smtClean="0"/>
              <a:t>추출</a:t>
            </a:r>
            <a:r>
              <a:rPr lang="ko-KR" altLang="en-US" sz="1800" dirty="0" smtClean="0"/>
              <a:t>하기 위해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특정한 패턴을 만족하는 문자열의 존재 여부 확인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자살 사건 관련 기사 선별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그렇지 않은 기사 제외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특정한 패턴을 만족하는 정보 추출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ko-KR" altLang="en-US" dirty="0" smtClean="0"/>
              <a:t>에서 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re </a:t>
            </a:r>
            <a:r>
              <a:rPr lang="ko-KR" altLang="en-US" sz="1800" dirty="0" smtClean="0"/>
              <a:t>모듈 사용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import re</a:t>
            </a:r>
          </a:p>
          <a:p>
            <a:r>
              <a:rPr lang="en-US" sz="2000" dirty="0" smtClean="0"/>
              <a:t>re functions </a:t>
            </a:r>
          </a:p>
          <a:p>
            <a:pPr lvl="1"/>
            <a:r>
              <a:rPr lang="ko-KR" altLang="en-US" sz="1800" dirty="0" smtClean="0"/>
              <a:t>두가지 방법</a:t>
            </a:r>
            <a:endParaRPr lang="en-US" altLang="ko-KR" sz="1800" dirty="0" smtClean="0"/>
          </a:p>
          <a:p>
            <a:pPr lvl="2"/>
            <a:r>
              <a:rPr lang="en-US" sz="1600" dirty="0"/>
              <a:t>pattern = </a:t>
            </a:r>
            <a:r>
              <a:rPr lang="en-US" sz="1600" dirty="0" err="1" smtClean="0"/>
              <a:t>re.compile</a:t>
            </a:r>
            <a:r>
              <a:rPr lang="en-US" sz="1600" dirty="0" smtClean="0"/>
              <a:t>(</a:t>
            </a:r>
            <a:r>
              <a:rPr lang="en-US" sz="1600" dirty="0" err="1" smtClean="0"/>
              <a:t>r’characters</a:t>
            </a:r>
            <a:r>
              <a:rPr lang="en-US" sz="1600" dirty="0" smtClean="0"/>
              <a:t>’)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pattern.function</a:t>
            </a:r>
            <a:r>
              <a:rPr lang="en-US" sz="1600" dirty="0"/>
              <a:t>(text)  </a:t>
            </a:r>
          </a:p>
          <a:p>
            <a:pPr lvl="2"/>
            <a:r>
              <a:rPr lang="en-US" sz="1600" dirty="0" err="1"/>
              <a:t>re.function</a:t>
            </a:r>
            <a:r>
              <a:rPr lang="en-US" sz="1600" dirty="0"/>
              <a:t>(pattern, text</a:t>
            </a:r>
            <a:r>
              <a:rPr lang="en-US" sz="1600" dirty="0" smtClean="0"/>
              <a:t>)</a:t>
            </a:r>
            <a:endParaRPr lang="en-US" sz="1800" dirty="0" smtClean="0"/>
          </a:p>
          <a:p>
            <a:r>
              <a:rPr lang="en-US" sz="2000" dirty="0" smtClean="0"/>
              <a:t>pattern </a:t>
            </a:r>
            <a:r>
              <a:rPr lang="ko-KR" altLang="en-US" sz="2000" dirty="0" smtClean="0"/>
              <a:t>만들때 </a:t>
            </a:r>
            <a:r>
              <a:rPr lang="en-US" altLang="ko-KR" sz="2000" dirty="0" smtClean="0"/>
              <a:t>r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raw string </a:t>
            </a:r>
            <a:r>
              <a:rPr lang="ko-KR" altLang="en-US" sz="1800" dirty="0" smtClean="0"/>
              <a:t>이라는 의미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관용적으로 사용</a:t>
            </a:r>
            <a:endParaRPr lang="en-US" altLang="ko-KR" sz="1800" dirty="0" smtClean="0"/>
          </a:p>
          <a:p>
            <a:r>
              <a:rPr lang="ko-KR" altLang="en-US" sz="2000" dirty="0" smtClean="0"/>
              <a:t>예제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regex_examples.ipynb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패턴을 만족하는 문자열 찾기 위해 사용하는 주요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lvl="1"/>
            <a:r>
              <a:rPr lang="en-US" sz="1800" dirty="0" smtClean="0"/>
              <a:t>match</a:t>
            </a:r>
            <a:r>
              <a:rPr lang="en-US" sz="1800" dirty="0"/>
              <a:t>, search, </a:t>
            </a:r>
            <a:r>
              <a:rPr lang="en-US" sz="1800" dirty="0" err="1" smtClean="0"/>
              <a:t>findall</a:t>
            </a:r>
            <a:endParaRPr lang="en-US" sz="1800" dirty="0" smtClean="0"/>
          </a:p>
          <a:p>
            <a:pPr lvl="2"/>
            <a:r>
              <a:rPr lang="en-US" sz="1600" dirty="0" smtClean="0"/>
              <a:t>match &amp; search</a:t>
            </a:r>
          </a:p>
          <a:p>
            <a:pPr lvl="3"/>
            <a:r>
              <a:rPr lang="ko-KR" altLang="en-US" sz="1400" dirty="0" smtClean="0"/>
              <a:t>만족하는 문자열 단 하나만을 찾아 </a:t>
            </a:r>
            <a:r>
              <a:rPr lang="en-US" altLang="ko-KR" sz="1400" dirty="0" smtClean="0"/>
              <a:t>re object </a:t>
            </a:r>
            <a:r>
              <a:rPr lang="ko-KR" altLang="en-US" sz="1400" dirty="0" smtClean="0"/>
              <a:t>형태로 반환</a:t>
            </a:r>
            <a:endParaRPr lang="en-US" altLang="ko-KR" sz="1400" dirty="0" smtClean="0"/>
          </a:p>
          <a:p>
            <a:pPr lvl="2"/>
            <a:r>
              <a:rPr lang="en-US" sz="1600" dirty="0" err="1" smtClean="0"/>
              <a:t>findall</a:t>
            </a:r>
            <a:endParaRPr lang="en-US" sz="1600" dirty="0" smtClean="0"/>
          </a:p>
          <a:p>
            <a:pPr lvl="3"/>
            <a:r>
              <a:rPr lang="ko-KR" altLang="en-US" sz="1400" dirty="0" smtClean="0"/>
              <a:t>만족하는 모든 문자열을 찾아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형태로 반환</a:t>
            </a:r>
            <a:r>
              <a:rPr lang="en-US" altLang="ko-KR" sz="1400" dirty="0" smtClean="0"/>
              <a:t>	</a:t>
            </a:r>
          </a:p>
          <a:p>
            <a:r>
              <a:rPr lang="en-US" sz="2000" dirty="0" smtClean="0"/>
              <a:t>match</a:t>
            </a:r>
          </a:p>
          <a:p>
            <a:pPr lvl="1"/>
            <a:r>
              <a:rPr lang="ko-KR" altLang="en-US" sz="1800" dirty="0" smtClean="0"/>
              <a:t>주어진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의 가장 앞자리에서만 찾음</a:t>
            </a:r>
            <a:endParaRPr lang="en-US" altLang="ko-KR" sz="1800" dirty="0" smtClean="0"/>
          </a:p>
          <a:p>
            <a:pPr lvl="1"/>
            <a:r>
              <a:rPr lang="en-US" sz="1800" dirty="0" err="1" smtClean="0"/>
              <a:t>re.match</a:t>
            </a:r>
            <a:r>
              <a:rPr lang="en-US" sz="1800" dirty="0" smtClean="0"/>
              <a:t>(pattern, text)</a:t>
            </a:r>
          </a:p>
          <a:p>
            <a:r>
              <a:rPr lang="en-US" sz="2000" dirty="0" smtClean="0"/>
              <a:t>search</a:t>
            </a:r>
          </a:p>
          <a:p>
            <a:pPr lvl="1"/>
            <a:r>
              <a:rPr lang="ko-KR" altLang="en-US" sz="1800" dirty="0" smtClean="0"/>
              <a:t>위치와 상관없이 찾는다</a:t>
            </a:r>
            <a:endParaRPr lang="en-US" altLang="ko-KR" sz="1800" dirty="0" smtClean="0"/>
          </a:p>
          <a:p>
            <a:pPr lvl="1"/>
            <a:r>
              <a:rPr lang="en-US" sz="1800" dirty="0" err="1" smtClean="0"/>
              <a:t>re.search</a:t>
            </a:r>
            <a:r>
              <a:rPr lang="en-US" sz="1800" dirty="0" smtClean="0"/>
              <a:t>(pattern, text)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make a pattern (i.e., </a:t>
            </a:r>
            <a:r>
              <a:rPr lang="ko-KR" altLang="en-US" sz="2800" dirty="0" smtClean="0"/>
              <a:t>정규식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두가지 종류의 문자를 사용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일반문자 </a:t>
            </a:r>
            <a:r>
              <a:rPr lang="en-US" altLang="ko-KR" sz="2000" dirty="0" smtClean="0"/>
              <a:t>(literals)</a:t>
            </a:r>
          </a:p>
          <a:p>
            <a:pPr lvl="2"/>
            <a:r>
              <a:rPr lang="ko-KR" altLang="en-US" sz="2000" dirty="0" smtClean="0"/>
              <a:t>특수문자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metacharacters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400" dirty="0" smtClean="0"/>
              <a:t>일반문자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문자 자체가 </a:t>
            </a:r>
            <a:r>
              <a:rPr lang="ko-KR" altLang="en-US" sz="2000" dirty="0" smtClean="0"/>
              <a:t>문자 그대로의 </a:t>
            </a:r>
            <a:r>
              <a:rPr lang="ko-KR" altLang="en-US" sz="2000" dirty="0" smtClean="0"/>
              <a:t>의미를 지님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원래 문자와 매치</a:t>
            </a:r>
            <a:r>
              <a:rPr lang="en-US" altLang="ko-KR" sz="2000" dirty="0" smtClean="0"/>
              <a:t>)</a:t>
            </a:r>
          </a:p>
          <a:p>
            <a:pPr lvl="3"/>
            <a:r>
              <a:rPr lang="en-US" sz="1800" dirty="0" smtClean="0"/>
              <a:t>a -&gt; a, b -&gt; b</a:t>
            </a:r>
          </a:p>
          <a:p>
            <a:pPr lvl="1"/>
            <a:r>
              <a:rPr lang="ko-KR" altLang="en-US" sz="2400" dirty="0" smtClean="0"/>
              <a:t>특수문자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원래 문자의 의미와는 다른 의미를 </a:t>
            </a:r>
            <a:r>
              <a:rPr lang="ko-KR" altLang="en-US" sz="2000" dirty="0" smtClean="0"/>
              <a:t>지님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보통은 </a:t>
            </a:r>
            <a:r>
              <a:rPr lang="en-US" altLang="ko-KR" sz="1600" dirty="0" smtClean="0"/>
              <a:t>\(backslash)</a:t>
            </a:r>
            <a:r>
              <a:rPr lang="ko-KR" altLang="en-US" sz="1600" dirty="0" smtClean="0"/>
              <a:t>를 가지고 표현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metacharacters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특수문자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91208"/>
              </p:ext>
            </p:extLst>
          </p:nvPr>
        </p:nvGraphicFramePr>
        <p:xfrm>
          <a:off x="15240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Metacharacter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word characters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nonword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whitespace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nonwhitespace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digits. Equivalent to [0-9]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nondigits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 (new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제외한 모든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1</a:t>
            </a:r>
          </a:p>
          <a:p>
            <a:pPr lvl="1"/>
            <a:r>
              <a:rPr lang="en-US" sz="2000" dirty="0" smtClean="0"/>
              <a:t>text1 = ‘123abc456’</a:t>
            </a:r>
          </a:p>
          <a:p>
            <a:pPr lvl="1"/>
            <a:r>
              <a:rPr lang="en-US" sz="2000" dirty="0" smtClean="0"/>
              <a:t>pattern1 = ‘</a:t>
            </a:r>
            <a:r>
              <a:rPr lang="en-US" sz="2000" dirty="0" err="1" smtClean="0"/>
              <a:t>abc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000" dirty="0" smtClean="0"/>
              <a:t>pattern2 = ‘</a:t>
            </a:r>
            <a:r>
              <a:rPr lang="en-US" sz="2000" dirty="0" err="1" smtClean="0"/>
              <a:t>abcd</a:t>
            </a:r>
            <a:r>
              <a:rPr lang="en-US" sz="2000" dirty="0" smtClean="0"/>
              <a:t>’</a:t>
            </a:r>
          </a:p>
          <a:p>
            <a:pPr lvl="1"/>
            <a:r>
              <a:rPr lang="ko-KR" altLang="en-US" sz="2000" dirty="0" smtClean="0"/>
              <a:t>만약 </a:t>
            </a:r>
            <a:r>
              <a:rPr lang="en-US" altLang="ko-KR" sz="2000" dirty="0" smtClean="0"/>
              <a:t>pattern1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text1</a:t>
            </a:r>
            <a:r>
              <a:rPr lang="ko-KR" altLang="en-US" sz="2000" dirty="0" smtClean="0"/>
              <a:t>에서 찾는다고 한다면 </a:t>
            </a:r>
            <a:r>
              <a:rPr lang="en-US" sz="2000" dirty="0"/>
              <a:t>123</a:t>
            </a:r>
            <a:r>
              <a:rPr lang="ko-KR" altLang="en-US" sz="2000" dirty="0"/>
              <a:t>이후에</a:t>
            </a:r>
            <a:r>
              <a:rPr lang="en-US" sz="2000" dirty="0"/>
              <a:t> </a:t>
            </a:r>
            <a:r>
              <a:rPr lang="en-US" sz="2000" dirty="0" err="1"/>
              <a:t>abc</a:t>
            </a:r>
            <a:r>
              <a:rPr lang="ko-KR" altLang="en-US" sz="2000" dirty="0"/>
              <a:t>가 존재하기 때문에 해당</a:t>
            </a:r>
            <a:r>
              <a:rPr lang="en-US" sz="2000" dirty="0"/>
              <a:t> </a:t>
            </a:r>
            <a:r>
              <a:rPr lang="en-US" sz="2000" dirty="0" err="1"/>
              <a:t>abc</a:t>
            </a:r>
            <a:r>
              <a:rPr lang="ko-KR" altLang="en-US" sz="2000" dirty="0"/>
              <a:t>와 </a:t>
            </a:r>
            <a:r>
              <a:rPr lang="ko-KR" altLang="en-US" sz="2000" dirty="0" smtClean="0"/>
              <a:t>매치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pattern2</a:t>
            </a:r>
            <a:r>
              <a:rPr lang="ko-KR" altLang="en-US" sz="2000" dirty="0" smtClean="0"/>
              <a:t>를 만족하는 문자열은 없음</a:t>
            </a:r>
            <a:endParaRPr lang="en-US" altLang="ko-KR" sz="2000" dirty="0" smtClean="0"/>
          </a:p>
          <a:p>
            <a:r>
              <a:rPr lang="en-US" sz="2400" dirty="0" smtClean="0"/>
              <a:t>Example 2</a:t>
            </a:r>
          </a:p>
          <a:p>
            <a:pPr lvl="1"/>
            <a:r>
              <a:rPr lang="en-US" sz="2000" dirty="0" smtClean="0"/>
              <a:t>text2 = ‘</a:t>
            </a:r>
            <a:r>
              <a:rPr lang="en-US" sz="2000" dirty="0" err="1" smtClean="0"/>
              <a:t>abcd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000" dirty="0" smtClean="0"/>
              <a:t>text3 = ‘</a:t>
            </a:r>
            <a:r>
              <a:rPr lang="ko-KR" altLang="en-US" sz="2000" dirty="0" smtClean="0"/>
              <a:t>우리나라</a:t>
            </a:r>
            <a:r>
              <a:rPr lang="en-US" altLang="ko-KR" sz="2000" dirty="0" smtClean="0"/>
              <a:t>’</a:t>
            </a:r>
            <a:endParaRPr lang="en-US" sz="2000" dirty="0" smtClean="0"/>
          </a:p>
          <a:p>
            <a:pPr lvl="1"/>
            <a:r>
              <a:rPr lang="en-US" sz="2000" dirty="0" smtClean="0"/>
              <a:t>pattern3 = ‘\w\w’ </a:t>
            </a:r>
          </a:p>
          <a:p>
            <a:pPr lvl="1"/>
            <a:r>
              <a:rPr lang="en-US" sz="2000" dirty="0" smtClean="0"/>
              <a:t>results?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[]</a:t>
            </a:r>
          </a:p>
          <a:p>
            <a:pPr lvl="1"/>
            <a:r>
              <a:rPr lang="en-US" sz="1600" dirty="0"/>
              <a:t>Used to indicate a set of characters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[]</a:t>
            </a:r>
            <a:r>
              <a:rPr lang="ko-KR" altLang="en-US" sz="1600" dirty="0" smtClean="0"/>
              <a:t>안의 </a:t>
            </a:r>
            <a:r>
              <a:rPr lang="en-US" altLang="ko-KR" sz="1600" dirty="0" smtClean="0"/>
              <a:t>character</a:t>
            </a:r>
            <a:r>
              <a:rPr lang="ko-KR" altLang="en-US" sz="1600" dirty="0" smtClean="0"/>
              <a:t>들이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로 연결되어 있다고 생각할 수 있음</a:t>
            </a:r>
            <a:endParaRPr lang="en-US" sz="16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600" dirty="0" smtClean="0"/>
              <a:t>‘[</a:t>
            </a:r>
            <a:r>
              <a:rPr lang="en-US" sz="1600" dirty="0" err="1" smtClean="0"/>
              <a:t>amk</a:t>
            </a:r>
            <a:r>
              <a:rPr lang="en-US" sz="1600" dirty="0" smtClean="0"/>
              <a:t>]’ =&gt; a, m, or k</a:t>
            </a:r>
          </a:p>
          <a:p>
            <a:pPr lvl="1"/>
            <a:r>
              <a:rPr lang="en-US" sz="1600" dirty="0"/>
              <a:t>‘</a:t>
            </a:r>
            <a:r>
              <a:rPr lang="en-US" sz="1600" dirty="0" err="1"/>
              <a:t>appl</a:t>
            </a:r>
            <a:r>
              <a:rPr lang="en-US" sz="1600" dirty="0"/>
              <a:t>[</a:t>
            </a:r>
            <a:r>
              <a:rPr lang="en-US" sz="1600" dirty="0" err="1"/>
              <a:t>ea</a:t>
            </a:r>
            <a:r>
              <a:rPr lang="en-US" sz="1600" dirty="0" smtClean="0"/>
              <a:t>]’ =&gt; apple or </a:t>
            </a:r>
            <a:r>
              <a:rPr lang="en-US" sz="1600" dirty="0" err="1" smtClean="0"/>
              <a:t>appla</a:t>
            </a:r>
            <a:endParaRPr lang="en-US" sz="1600" dirty="0" smtClean="0"/>
          </a:p>
          <a:p>
            <a:r>
              <a:rPr lang="en-US" sz="1800" dirty="0"/>
              <a:t>Ranges of </a:t>
            </a:r>
            <a:r>
              <a:rPr lang="en-US" sz="1800" dirty="0" smtClean="0"/>
              <a:t>characters</a:t>
            </a:r>
          </a:p>
          <a:p>
            <a:pPr lvl="1"/>
            <a:r>
              <a:rPr lang="en-US" sz="1600" dirty="0" smtClean="0"/>
              <a:t>- (hyphen)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sz="1600" dirty="0" smtClean="0"/>
              <a:t>[0-9] =&gt; 0 ~ 9</a:t>
            </a:r>
          </a:p>
          <a:p>
            <a:pPr lvl="1"/>
            <a:r>
              <a:rPr lang="en-US" sz="1600" dirty="0" smtClean="0"/>
              <a:t>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 =&gt; </a:t>
            </a:r>
            <a:r>
              <a:rPr lang="ko-KR" altLang="en-US" sz="1600" dirty="0" smtClean="0"/>
              <a:t>모든 영문 알파벳</a:t>
            </a:r>
            <a:endParaRPr lang="en-US" sz="1600" dirty="0" smtClean="0"/>
          </a:p>
          <a:p>
            <a:r>
              <a:rPr lang="en-US" sz="1800" dirty="0" smtClean="0"/>
              <a:t>Negation</a:t>
            </a:r>
          </a:p>
          <a:p>
            <a:pPr lvl="1"/>
            <a:r>
              <a:rPr lang="en-US" sz="1600" dirty="0" smtClean="0"/>
              <a:t>^ (caret)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sz="1600" dirty="0"/>
              <a:t>[^0-9</a:t>
            </a:r>
            <a:r>
              <a:rPr lang="en-US" sz="1600" dirty="0" smtClean="0"/>
              <a:t>] =&gt; </a:t>
            </a:r>
            <a:r>
              <a:rPr lang="ko-KR" altLang="en-US" sz="1600" dirty="0" smtClean="0"/>
              <a:t>숫자가 아닌 모든 </a:t>
            </a:r>
            <a:r>
              <a:rPr lang="en-US" altLang="ko-KR" sz="1600" dirty="0" smtClean="0"/>
              <a:t>characters</a:t>
            </a:r>
          </a:p>
          <a:p>
            <a:pPr lvl="1"/>
            <a:r>
              <a:rPr lang="en-US" sz="1600" dirty="0" err="1"/>
              <a:t>appl</a:t>
            </a:r>
            <a:r>
              <a:rPr lang="en-US" sz="1600" dirty="0"/>
              <a:t>[^</a:t>
            </a:r>
            <a:r>
              <a:rPr lang="en-US" sz="1600" dirty="0" err="1"/>
              <a:t>ea</a:t>
            </a:r>
            <a:r>
              <a:rPr lang="en-US" sz="1600" dirty="0" smtClean="0"/>
              <a:t>] =&gt; </a:t>
            </a:r>
            <a:r>
              <a:rPr lang="en-US" sz="1600" dirty="0"/>
              <a:t>apple</a:t>
            </a:r>
            <a:r>
              <a:rPr lang="ko-KR" altLang="en-US" sz="1600" dirty="0"/>
              <a:t>과</a:t>
            </a:r>
            <a:r>
              <a:rPr lang="en-US" sz="1600" dirty="0"/>
              <a:t> </a:t>
            </a:r>
            <a:r>
              <a:rPr lang="en-US" sz="1600" dirty="0" err="1"/>
              <a:t>appla</a:t>
            </a:r>
            <a:r>
              <a:rPr lang="ko-KR" altLang="en-US" sz="1600" dirty="0"/>
              <a:t>가 아닌</a:t>
            </a:r>
            <a:r>
              <a:rPr lang="en-US" sz="1600" dirty="0"/>
              <a:t> </a:t>
            </a:r>
            <a:r>
              <a:rPr lang="en-US" sz="1600" dirty="0" err="1"/>
              <a:t>appl</a:t>
            </a:r>
            <a:r>
              <a:rPr lang="ko-KR" altLang="en-US" sz="1600" dirty="0"/>
              <a:t>로 시작하는 모든</a:t>
            </a:r>
            <a:r>
              <a:rPr lang="en-US" sz="1600" dirty="0"/>
              <a:t> 5</a:t>
            </a:r>
            <a:r>
              <a:rPr lang="ko-KR" altLang="en-US" sz="1600" dirty="0"/>
              <a:t>개의</a:t>
            </a:r>
            <a:r>
              <a:rPr lang="en-US" sz="1600" dirty="0"/>
              <a:t>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Alternation</a:t>
            </a:r>
          </a:p>
          <a:p>
            <a:pPr lvl="1"/>
            <a:r>
              <a:rPr lang="ko-KR" altLang="en-US" sz="2000" dirty="0" smtClean="0"/>
              <a:t>여러 개의 </a:t>
            </a:r>
            <a:r>
              <a:rPr lang="ko-KR" altLang="en-US" sz="2000" dirty="0"/>
              <a:t>표현들 중에서 어느 하나라도 만족하는 것을 찾고자 하는 경우에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sz="2000" dirty="0"/>
              <a:t>| (pipe </a:t>
            </a:r>
            <a:r>
              <a:rPr lang="en-US" sz="2000" dirty="0" smtClean="0"/>
              <a:t>symbol)</a:t>
            </a:r>
            <a:r>
              <a:rPr lang="ko-KR" altLang="en-US" sz="2000" dirty="0" smtClean="0"/>
              <a:t>을 이용</a:t>
            </a:r>
            <a:endParaRPr lang="en-US" altLang="ko-KR" sz="2000" dirty="0" smtClean="0"/>
          </a:p>
          <a:p>
            <a:pPr lvl="2"/>
            <a:r>
              <a:rPr lang="en-US" sz="1800" dirty="0"/>
              <a:t>or (</a:t>
            </a:r>
            <a:r>
              <a:rPr lang="ko-KR" altLang="en-US" sz="1800" dirty="0"/>
              <a:t>또는</a:t>
            </a:r>
            <a:r>
              <a:rPr lang="en-US" sz="1800" dirty="0"/>
              <a:t>)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yes|no</a:t>
            </a:r>
            <a:r>
              <a:rPr lang="en-US" sz="2000" dirty="0"/>
              <a:t>’ </a:t>
            </a:r>
            <a:r>
              <a:rPr lang="en-US" sz="2000" dirty="0" smtClean="0"/>
              <a:t> will match ‘yes’ or ‘no’</a:t>
            </a:r>
          </a:p>
          <a:p>
            <a:pPr lvl="1"/>
            <a:r>
              <a:rPr lang="en-US" sz="2000" dirty="0"/>
              <a:t>‘License: </a:t>
            </a:r>
            <a:r>
              <a:rPr lang="en-US" sz="2000" dirty="0" err="1"/>
              <a:t>yes|no</a:t>
            </a:r>
            <a:r>
              <a:rPr lang="en-US" sz="2000" dirty="0" smtClean="0"/>
              <a:t>’ =&gt; ‘License: yes’ or ‘no’</a:t>
            </a:r>
          </a:p>
          <a:p>
            <a:pPr lvl="1"/>
            <a:r>
              <a:rPr lang="en-US" sz="2000" dirty="0"/>
              <a:t>‘License: (</a:t>
            </a:r>
            <a:r>
              <a:rPr lang="en-US" sz="2000" dirty="0" err="1"/>
              <a:t>yes|no</a:t>
            </a:r>
            <a:r>
              <a:rPr lang="en-US" sz="2000" dirty="0" smtClean="0"/>
              <a:t>)’</a:t>
            </a:r>
          </a:p>
          <a:p>
            <a:pPr lvl="2"/>
            <a:r>
              <a:rPr lang="ko-KR" altLang="en-US" sz="1800" dirty="0"/>
              <a:t>괄호 안의 내용만을 가지고</a:t>
            </a:r>
            <a:r>
              <a:rPr lang="en-US" sz="1800" dirty="0"/>
              <a:t> </a:t>
            </a:r>
            <a:r>
              <a:rPr lang="en-US" sz="1800" dirty="0" smtClean="0"/>
              <a:t>alternation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Regular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14062</TotalTime>
  <Words>734</Words>
  <Application>Microsoft Office PowerPoint</Application>
  <PresentationFormat>On-screen Show (4:3)</PresentationFormat>
  <Paragraphs>196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01013022</vt:lpstr>
      <vt:lpstr>Regular expressions with Python</vt:lpstr>
      <vt:lpstr>Regular expression (정규식)</vt:lpstr>
      <vt:lpstr>Python 에서 사용</vt:lpstr>
      <vt:lpstr>Searching</vt:lpstr>
      <vt:lpstr>패턴 만들기</vt:lpstr>
      <vt:lpstr>특수문자 (metacharacters)</vt:lpstr>
      <vt:lpstr>Examples</vt:lpstr>
      <vt:lpstr>[]</vt:lpstr>
      <vt:lpstr>Alternation</vt:lpstr>
      <vt:lpstr>Quantifier</vt:lpstr>
      <vt:lpstr>Quantifier (cont’d)</vt:lpstr>
      <vt:lpstr>Example</vt:lpstr>
      <vt:lpstr>Example</vt:lpstr>
      <vt:lpstr>Exercise</vt:lpstr>
      <vt:lpstr>Modifying a string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146</cp:revision>
  <dcterms:created xsi:type="dcterms:W3CDTF">2015-01-19T14:33:39Z</dcterms:created>
  <dcterms:modified xsi:type="dcterms:W3CDTF">2018-10-18T01:41:21Z</dcterms:modified>
</cp:coreProperties>
</file>