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449" r:id="rId3"/>
    <p:sldId id="450" r:id="rId4"/>
    <p:sldId id="451" r:id="rId5"/>
    <p:sldId id="452" r:id="rId6"/>
    <p:sldId id="443" r:id="rId7"/>
    <p:sldId id="448" r:id="rId8"/>
    <p:sldId id="426" r:id="rId9"/>
    <p:sldId id="453" r:id="rId10"/>
    <p:sldId id="427" r:id="rId11"/>
    <p:sldId id="444" r:id="rId12"/>
    <p:sldId id="445" r:id="rId13"/>
    <p:sldId id="446" r:id="rId14"/>
    <p:sldId id="447" r:id="rId15"/>
    <p:sldId id="454" r:id="rId16"/>
    <p:sldId id="455" r:id="rId17"/>
    <p:sldId id="391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bold, </a:t>
            </a:r>
            <a:r>
              <a:rPr lang="ko-KR" altLang="en-US" dirty="0" smtClean="0"/>
              <a:t>이수업에서 다루는 내용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A3A521-9A6A-418C-9FF9-805DB9C49B3F}" type="datetime1">
              <a:rPr lang="en-US" smtClean="0"/>
              <a:t>10/18/2018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8F24D-3204-4437-8AED-6A11F2D9DADE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C5422-DD04-43B3-BEC4-8B90E9742AF6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497583-3557-4DEF-9EDC-433E5186A41A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582C6-C854-407B-A27D-877D714A02B9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E408A-C7A5-41F3-9C64-2892157D970E}" type="datetime1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5C9D8-6C94-4B70-A4B8-EF9E50BC84A1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8D6EC-0E8C-4860-8294-C4FB22B64460}" type="datetime1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BBD71-8306-4CD0-BABC-2B934BD01E82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7C52E-536C-4231-B2CC-3F6C204BF518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9808DE7-8BDF-4788-8443-716A82A3673B}" type="datetime1">
              <a:rPr lang="en-US" smtClean="0"/>
              <a:t>10/18/2018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naver.com/main/read.nhn?mode=LSD&amp;mid=shm&amp;sid1=100&amp;oid=214&amp;aid=000079985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it/soynlp" TargetMode="External"/><Relationship Id="rId2" Type="http://schemas.openxmlformats.org/officeDocument/2006/relationships/hyperlink" Target="https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preprocessing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7EC1-5D5C-4F3B-AEDB-3D5F3EC60951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전처리의 주요 과정들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불필요한 </a:t>
            </a:r>
            <a:r>
              <a:rPr lang="ko-KR" altLang="en-US" sz="1800" dirty="0"/>
              <a:t>기호 </a:t>
            </a:r>
            <a:r>
              <a:rPr lang="en-US" altLang="ko-KR" sz="1800" dirty="0"/>
              <a:t>/ </a:t>
            </a:r>
            <a:r>
              <a:rPr lang="ko-KR" altLang="en-US" sz="1800" dirty="0"/>
              <a:t>표현 없애기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, !, ., “, ;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smtClean="0"/>
              <a:t>대소문자 </a:t>
            </a:r>
            <a:r>
              <a:rPr lang="ko-KR" altLang="en-US" sz="1800" dirty="0"/>
              <a:t>변환 </a:t>
            </a:r>
            <a:r>
              <a:rPr lang="en-US" altLang="ko-KR" sz="1800" dirty="0"/>
              <a:t>(Case conversion, </a:t>
            </a:r>
            <a:r>
              <a:rPr lang="ko-KR" altLang="en-US" sz="1800" dirty="0"/>
              <a:t>소문자 ↔ 대문자</a:t>
            </a:r>
            <a:r>
              <a:rPr lang="en-US" altLang="ko-KR" sz="1800" dirty="0"/>
              <a:t>) (</a:t>
            </a:r>
            <a:r>
              <a:rPr lang="ko-KR" altLang="en-US" sz="1800" dirty="0"/>
              <a:t>영어의 경우에만 해당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smtClean="0"/>
              <a:t>단어 </a:t>
            </a:r>
            <a:r>
              <a:rPr lang="en-US" altLang="ko-KR" sz="1800" dirty="0"/>
              <a:t>(</a:t>
            </a:r>
            <a:r>
              <a:rPr lang="ko-KR" altLang="en-US" sz="1800" dirty="0"/>
              <a:t>혹은 </a:t>
            </a:r>
            <a:r>
              <a:rPr lang="en-US" altLang="ko-KR" sz="1800" dirty="0"/>
              <a:t>Token) </a:t>
            </a:r>
            <a:r>
              <a:rPr lang="ko-KR" altLang="en-US" sz="1800" dirty="0"/>
              <a:t>단위로 짤라주기 </a:t>
            </a:r>
            <a:r>
              <a:rPr lang="en-US" altLang="ko-KR" sz="1800" dirty="0"/>
              <a:t>(Tokenization)</a:t>
            </a:r>
          </a:p>
          <a:p>
            <a:pPr lvl="1"/>
            <a:r>
              <a:rPr lang="ko-KR" altLang="en-US" sz="1800" dirty="0" smtClean="0"/>
              <a:t>단어의 </a:t>
            </a:r>
            <a:r>
              <a:rPr lang="ko-KR" altLang="en-US" sz="1800" dirty="0"/>
              <a:t>품사 찾기 </a:t>
            </a:r>
            <a:r>
              <a:rPr lang="en-US" altLang="ko-KR" sz="1800" dirty="0"/>
              <a:t>(Part of Speech tagging)</a:t>
            </a:r>
          </a:p>
          <a:p>
            <a:pPr lvl="1"/>
            <a:r>
              <a:rPr lang="ko-KR" altLang="en-US" sz="1800" dirty="0" smtClean="0"/>
              <a:t>원하는 </a:t>
            </a:r>
            <a:r>
              <a:rPr lang="ko-KR" altLang="en-US" sz="1800" dirty="0"/>
              <a:t>품사의 단어들만 선택  </a:t>
            </a:r>
          </a:p>
          <a:p>
            <a:pPr lvl="1"/>
            <a:r>
              <a:rPr lang="ko-KR" altLang="en-US" sz="1800" dirty="0" smtClean="0"/>
              <a:t>단어의 </a:t>
            </a:r>
            <a:r>
              <a:rPr lang="ko-KR" altLang="en-US" sz="1800" dirty="0"/>
              <a:t>원형</a:t>
            </a:r>
            <a:r>
              <a:rPr lang="en-US" altLang="ko-KR" sz="1800" dirty="0"/>
              <a:t>(</a:t>
            </a:r>
            <a:r>
              <a:rPr lang="ko-KR" altLang="en-US" sz="1800" dirty="0"/>
              <a:t>혹은 어근</a:t>
            </a:r>
            <a:r>
              <a:rPr lang="en-US" altLang="ko-KR" sz="1800" dirty="0"/>
              <a:t>) </a:t>
            </a:r>
            <a:r>
              <a:rPr lang="ko-KR" altLang="en-US" sz="1800" dirty="0"/>
              <a:t>찾기</a:t>
            </a:r>
            <a:r>
              <a:rPr lang="en-US" altLang="ko-KR" sz="1800" dirty="0"/>
              <a:t>(Lemmatization / Stemming)</a:t>
            </a:r>
          </a:p>
          <a:p>
            <a:pPr lvl="1"/>
            <a:r>
              <a:rPr lang="ko-KR" altLang="en-US" sz="1800" dirty="0" smtClean="0"/>
              <a:t>불용어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Stopwords</a:t>
            </a:r>
            <a:r>
              <a:rPr lang="en-US" altLang="ko-KR" sz="1800" dirty="0"/>
              <a:t>) </a:t>
            </a:r>
            <a:r>
              <a:rPr lang="ko-KR" altLang="en-US" sz="1800" dirty="0"/>
              <a:t>제거</a:t>
            </a:r>
          </a:p>
          <a:p>
            <a:r>
              <a:rPr lang="ko-KR" altLang="en-US" sz="2000" dirty="0" smtClean="0"/>
              <a:t>참고 </a:t>
            </a:r>
            <a:r>
              <a:rPr lang="en-US" altLang="ko-KR" sz="2000" dirty="0" smtClean="0"/>
              <a:t>tutorials</a:t>
            </a:r>
          </a:p>
          <a:p>
            <a:pPr lvl="1"/>
            <a:r>
              <a:rPr lang="ko-KR" altLang="en-US" sz="1800" dirty="0" smtClean="0"/>
              <a:t>텍스트 </a:t>
            </a:r>
            <a:r>
              <a:rPr lang="ko-KR" altLang="en-US" sz="1800" dirty="0"/>
              <a:t>전처리 소개</a:t>
            </a:r>
            <a:r>
              <a:rPr lang="en-US" sz="1800" dirty="0" smtClean="0"/>
              <a:t>.pdf</a:t>
            </a:r>
          </a:p>
          <a:p>
            <a:pPr lvl="1"/>
            <a:r>
              <a:rPr lang="ko-KR" altLang="en-US" sz="1800" dirty="0" smtClean="0"/>
              <a:t>영어 </a:t>
            </a:r>
            <a:r>
              <a:rPr lang="ko-KR" altLang="en-US" sz="1800" dirty="0"/>
              <a:t>텍스트 전처리</a:t>
            </a:r>
            <a:r>
              <a:rPr lang="en-US" sz="1800" dirty="0" smtClean="0"/>
              <a:t>.pdf</a:t>
            </a:r>
          </a:p>
          <a:p>
            <a:pPr lvl="1"/>
            <a:r>
              <a:rPr lang="ko-KR" altLang="en-US" sz="1800" dirty="0" smtClean="0"/>
              <a:t>한글 </a:t>
            </a:r>
            <a:r>
              <a:rPr lang="ko-KR" altLang="en-US" sz="1800" dirty="0"/>
              <a:t>텍스트 전처리</a:t>
            </a:r>
            <a:r>
              <a:rPr lang="en-US" altLang="ko-KR" sz="1800" dirty="0" smtClean="0"/>
              <a:t>.</a:t>
            </a:r>
            <a:r>
              <a:rPr lang="en-US" altLang="ko-KR" sz="1800" dirty="0" smtClean="0"/>
              <a:t>pdf</a:t>
            </a:r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5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불필요한 기호 없애기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단어가 아닌 </a:t>
            </a:r>
            <a:r>
              <a:rPr lang="en-US" altLang="ko-KR" sz="2000" dirty="0" smtClean="0"/>
              <a:t>‘ “ . , </a:t>
            </a:r>
            <a:r>
              <a:rPr lang="ko-KR" altLang="en-US" sz="2000" dirty="0" smtClean="0"/>
              <a:t>등의 기호 제거</a:t>
            </a:r>
            <a:endParaRPr lang="en-US" altLang="ko-KR" sz="2000" dirty="0" smtClean="0"/>
          </a:p>
          <a:p>
            <a:pPr lvl="1"/>
            <a:r>
              <a:rPr lang="en-US" sz="2000" dirty="0" smtClean="0"/>
              <a:t>string </a:t>
            </a:r>
            <a:r>
              <a:rPr lang="ko-KR" altLang="en-US" sz="2000" dirty="0" smtClean="0"/>
              <a:t>함수인 </a:t>
            </a:r>
            <a:r>
              <a:rPr lang="en-US" altLang="ko-KR" sz="2000" dirty="0" smtClean="0"/>
              <a:t>replace()</a:t>
            </a:r>
            <a:r>
              <a:rPr lang="ko-KR" altLang="en-US" sz="2000" dirty="0" smtClean="0"/>
              <a:t>를 사용</a:t>
            </a:r>
            <a:endParaRPr lang="en-US" altLang="ko-KR" sz="2000" dirty="0" smtClean="0"/>
          </a:p>
          <a:p>
            <a:pPr lvl="1"/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news.naver.com/main/read.nhn?mode=LSD&amp;mid=shm&amp;sid1=100&amp;oid=214&amp;aid=0000799851</a:t>
            </a:r>
            <a:endParaRPr lang="en-US" altLang="ko-KR" sz="2000" dirty="0" smtClean="0"/>
          </a:p>
          <a:p>
            <a:pPr lvl="1"/>
            <a:r>
              <a:rPr lang="en-US" altLang="ko-KR" sz="2000" dirty="0" err="1"/>
              <a:t>re.sub</a:t>
            </a:r>
            <a:r>
              <a:rPr lang="en-US" altLang="ko-KR" sz="2000" dirty="0"/>
              <a:t>(r'[^\.\s\d\w]','',text)</a:t>
            </a:r>
            <a:endParaRPr lang="en-US" altLang="ko-KR" sz="2000" dirty="0" smtClean="0"/>
          </a:p>
          <a:p>
            <a:r>
              <a:rPr lang="en-US" altLang="ko-KR" sz="2400" dirty="0" smtClean="0"/>
              <a:t>Case conversion (</a:t>
            </a:r>
            <a:r>
              <a:rPr lang="ko-KR" altLang="en-US" sz="2400" dirty="0" smtClean="0"/>
              <a:t>영어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Case </a:t>
            </a:r>
            <a:r>
              <a:rPr lang="ko-KR" altLang="en-US" sz="2000" dirty="0" smtClean="0"/>
              <a:t>가 다른 경우 서로 다른 글자로 인식되기 때문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대문자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소문자 또는 소문자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대문자로 변환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string </a:t>
            </a:r>
            <a:r>
              <a:rPr lang="ko-KR" altLang="en-US" sz="2000" dirty="0" smtClean="0"/>
              <a:t>함수인 </a:t>
            </a:r>
            <a:r>
              <a:rPr lang="en-US" altLang="ko-KR" sz="2000" dirty="0" smtClean="0"/>
              <a:t>lower()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upper()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5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단어 단위로 쪼개기 </a:t>
            </a:r>
            <a:r>
              <a:rPr lang="en-US" altLang="ko-KR" sz="2400" dirty="0" smtClean="0"/>
              <a:t>(Tokenization)</a:t>
            </a:r>
          </a:p>
          <a:p>
            <a:pPr lvl="1"/>
            <a:r>
              <a:rPr lang="en-US" altLang="ko-KR" sz="2000" dirty="0" smtClean="0"/>
              <a:t>A token = </a:t>
            </a:r>
            <a:r>
              <a:rPr lang="ko-KR" altLang="en-US" sz="2000" dirty="0"/>
              <a:t>뜻을 갖고 사용될 수 있는 가장 작은 글의 </a:t>
            </a:r>
            <a:r>
              <a:rPr lang="ko-KR" altLang="en-US" sz="2000" dirty="0" smtClean="0"/>
              <a:t>단위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보통은 하나의 단어를 의미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영어는 띄어쓰기를 기준으로 쪼개면 그 결과가 단어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한글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문단 </a:t>
            </a:r>
            <a:r>
              <a:rPr lang="en-US" altLang="ko-KR" sz="1800" dirty="0"/>
              <a:t>&gt; </a:t>
            </a:r>
            <a:r>
              <a:rPr lang="ko-KR" altLang="en-US" sz="1800" dirty="0"/>
              <a:t>문장 </a:t>
            </a:r>
            <a:r>
              <a:rPr lang="en-US" altLang="ko-KR" sz="1800" dirty="0"/>
              <a:t>&gt; </a:t>
            </a:r>
            <a:r>
              <a:rPr lang="ko-KR" altLang="en-US" sz="1800" dirty="0"/>
              <a:t>구절 </a:t>
            </a:r>
            <a:r>
              <a:rPr lang="en-US" altLang="ko-KR" sz="1800" dirty="0"/>
              <a:t>(</a:t>
            </a:r>
            <a:r>
              <a:rPr lang="ko-KR" altLang="en-US" sz="1800" dirty="0"/>
              <a:t>구</a:t>
            </a:r>
            <a:r>
              <a:rPr lang="en-US" altLang="ko-KR" sz="1800" dirty="0"/>
              <a:t>,</a:t>
            </a:r>
            <a:r>
              <a:rPr lang="ko-KR" altLang="en-US" sz="1800" dirty="0"/>
              <a:t>절</a:t>
            </a:r>
            <a:r>
              <a:rPr lang="en-US" altLang="ko-KR" sz="1800" dirty="0"/>
              <a:t>) &gt; </a:t>
            </a:r>
            <a:r>
              <a:rPr lang="ko-KR" altLang="en-US" sz="1800" dirty="0"/>
              <a:t>어절 </a:t>
            </a:r>
            <a:r>
              <a:rPr lang="en-US" altLang="ko-KR" sz="1800" dirty="0"/>
              <a:t>&gt; </a:t>
            </a:r>
            <a:r>
              <a:rPr lang="ko-KR" altLang="en-US" sz="1800" dirty="0"/>
              <a:t>단어 </a:t>
            </a:r>
            <a:r>
              <a:rPr lang="en-US" altLang="ko-KR" sz="1800" dirty="0"/>
              <a:t>&gt; </a:t>
            </a:r>
            <a:r>
              <a:rPr lang="ko-KR" altLang="en-US" sz="1800" dirty="0"/>
              <a:t>형태소 </a:t>
            </a:r>
            <a:r>
              <a:rPr lang="en-US" altLang="ko-KR" sz="1800" dirty="0"/>
              <a:t>&gt; </a:t>
            </a:r>
            <a:r>
              <a:rPr lang="ko-KR" altLang="en-US" sz="1800" dirty="0"/>
              <a:t>음절 </a:t>
            </a:r>
            <a:r>
              <a:rPr lang="en-US" altLang="ko-KR" sz="1800" dirty="0"/>
              <a:t>&gt; </a:t>
            </a:r>
            <a:r>
              <a:rPr lang="ko-KR" altLang="en-US" sz="1800" dirty="0"/>
              <a:t>음운 </a:t>
            </a:r>
            <a:r>
              <a:rPr lang="en-US" altLang="ko-KR" sz="1800" dirty="0"/>
              <a:t>(</a:t>
            </a:r>
            <a:r>
              <a:rPr lang="ko-KR" altLang="en-US" sz="1800" dirty="0"/>
              <a:t>자음</a:t>
            </a:r>
            <a:r>
              <a:rPr lang="en-US" altLang="ko-KR" sz="1800" dirty="0"/>
              <a:t>, </a:t>
            </a:r>
            <a:r>
              <a:rPr lang="ko-KR" altLang="en-US" sz="1800" dirty="0"/>
              <a:t>모음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en-US" altLang="ko-KR" sz="1400" dirty="0"/>
              <a:t>'</a:t>
            </a:r>
            <a:r>
              <a:rPr lang="ko-KR" altLang="en-US" sz="1400" dirty="0"/>
              <a:t>철수는 밥을 먹는다</a:t>
            </a:r>
            <a:r>
              <a:rPr lang="en-US" altLang="ko-KR" sz="1400" dirty="0" smtClean="0"/>
              <a:t>'</a:t>
            </a:r>
            <a:endParaRPr lang="en-US" altLang="ko-KR" sz="1400" dirty="0"/>
          </a:p>
          <a:p>
            <a:pPr lvl="2"/>
            <a:r>
              <a:rPr lang="ko-KR" altLang="en-US" sz="1800" dirty="0"/>
              <a:t>형태소</a:t>
            </a:r>
            <a:endParaRPr lang="en-US" altLang="ko-KR" sz="1800" dirty="0"/>
          </a:p>
          <a:p>
            <a:pPr lvl="3"/>
            <a:r>
              <a:rPr lang="ko-KR" altLang="en-US" sz="1600" dirty="0"/>
              <a:t>뜻을 가진 가장 작은 </a:t>
            </a:r>
            <a:r>
              <a:rPr lang="ko-KR" altLang="en-US" sz="1600" dirty="0" smtClean="0"/>
              <a:t>단위</a:t>
            </a:r>
            <a:endParaRPr lang="en-US" altLang="ko-KR" sz="1600" dirty="0" smtClean="0"/>
          </a:p>
          <a:p>
            <a:pPr lvl="2"/>
            <a:r>
              <a:rPr lang="ko-KR" altLang="en-US" sz="1800" dirty="0" smtClean="0"/>
              <a:t>형태소 분석을 통해 </a:t>
            </a:r>
            <a:r>
              <a:rPr lang="en-US" altLang="ko-KR" sz="1800" dirty="0" smtClean="0"/>
              <a:t>tokenization</a:t>
            </a:r>
          </a:p>
          <a:p>
            <a:pPr lvl="3"/>
            <a:r>
              <a:rPr lang="en-US" altLang="ko-KR" sz="1400" dirty="0"/>
              <a:t>[('</a:t>
            </a:r>
            <a:r>
              <a:rPr lang="ko-KR" altLang="en-US" sz="1400" dirty="0"/>
              <a:t>철수</a:t>
            </a:r>
            <a:r>
              <a:rPr lang="en-US" altLang="ko-KR" sz="1400" dirty="0"/>
              <a:t>', 'Noun'),  ('</a:t>
            </a:r>
            <a:r>
              <a:rPr lang="ko-KR" altLang="en-US" sz="1400" dirty="0"/>
              <a:t>는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Josa</a:t>
            </a:r>
            <a:r>
              <a:rPr lang="en-US" altLang="ko-KR" sz="1400" dirty="0"/>
              <a:t>'),  ('</a:t>
            </a:r>
            <a:r>
              <a:rPr lang="ko-KR" altLang="en-US" sz="1400" dirty="0"/>
              <a:t>밥</a:t>
            </a:r>
            <a:r>
              <a:rPr lang="en-US" altLang="ko-KR" sz="1400" dirty="0"/>
              <a:t>', 'Noun'),  ('</a:t>
            </a:r>
            <a:r>
              <a:rPr lang="ko-KR" altLang="en-US" sz="1400" dirty="0"/>
              <a:t>을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Josa</a:t>
            </a:r>
            <a:r>
              <a:rPr lang="en-US" altLang="ko-KR" sz="1400" dirty="0"/>
              <a:t>'),  ('</a:t>
            </a:r>
            <a:r>
              <a:rPr lang="ko-KR" altLang="en-US" sz="1400" dirty="0"/>
              <a:t>먹는</a:t>
            </a:r>
            <a:r>
              <a:rPr lang="en-US" altLang="ko-KR" sz="1400" dirty="0"/>
              <a:t>', 'Verb'),</a:t>
            </a:r>
            <a:br>
              <a:rPr lang="en-US" altLang="ko-KR" sz="1400" dirty="0"/>
            </a:br>
            <a:r>
              <a:rPr lang="en-US" altLang="ko-KR" sz="1400" dirty="0"/>
              <a:t> ('</a:t>
            </a:r>
            <a:r>
              <a:rPr lang="ko-KR" altLang="en-US" sz="1400" dirty="0"/>
              <a:t>다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Eomi</a:t>
            </a:r>
            <a:r>
              <a:rPr lang="en-US" altLang="ko-KR" sz="1400" dirty="0"/>
              <a:t>')]</a:t>
            </a:r>
          </a:p>
          <a:p>
            <a:pPr lvl="3"/>
            <a:endParaRPr lang="en-US" altLang="ko-KR" sz="1400" dirty="0"/>
          </a:p>
          <a:p>
            <a:pPr lvl="2"/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5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품사 찾기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PoS</a:t>
            </a:r>
            <a:r>
              <a:rPr lang="en-US" altLang="ko-KR" sz="2000" dirty="0" smtClean="0"/>
              <a:t> tagging)</a:t>
            </a:r>
          </a:p>
          <a:p>
            <a:pPr lvl="1"/>
            <a:r>
              <a:rPr lang="ko-KR" altLang="en-US" sz="1800" dirty="0" smtClean="0"/>
              <a:t>각 단어의 품사를 찾는 과정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이는 품사를 찾은 후 특정 품사에 해당하는 단어만을 선택하기 위해 수행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영어의 품사 정보</a:t>
            </a:r>
            <a:endParaRPr lang="en-US" altLang="ko-KR" sz="1800" dirty="0" smtClean="0"/>
          </a:p>
          <a:p>
            <a:pPr lvl="2"/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www.ling.upenn.edu/courses/Fall_2003/ling001/penn_treebank_pos.html</a:t>
            </a:r>
            <a:r>
              <a:rPr lang="en-US" altLang="ko-KR" sz="1400" dirty="0" smtClean="0"/>
              <a:t> </a:t>
            </a:r>
          </a:p>
          <a:p>
            <a:pPr lvl="1"/>
            <a:r>
              <a:rPr lang="ko-KR" altLang="en-US" sz="1800" dirty="0" smtClean="0"/>
              <a:t>한글 텍스트 품사 찾기에 대한 추가 정보</a:t>
            </a:r>
            <a:endParaRPr lang="en-US" altLang="ko-KR" sz="1800" dirty="0" smtClean="0"/>
          </a:p>
          <a:p>
            <a:pPr lvl="2"/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github.com/lovit/soynlp</a:t>
            </a:r>
            <a:r>
              <a:rPr lang="en-US" altLang="ko-KR" sz="1400" dirty="0" smtClean="0"/>
              <a:t> </a:t>
            </a:r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특정 품사의 단어들 선택하기 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보통은 명사와 같은 특정 품사의 단어들만 </a:t>
            </a:r>
            <a:r>
              <a:rPr lang="ko-KR" altLang="en-US" sz="1800" dirty="0" smtClean="0"/>
              <a:t>선택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어떤 품사의 단어들을 선택하느냐는 분석의 목적에 따라 달라짐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9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ko-KR" altLang="en-US" sz="2000" dirty="0"/>
              <a:t>단어의 원형</a:t>
            </a:r>
            <a:r>
              <a:rPr lang="en-US" altLang="ko-KR" sz="2000" dirty="0"/>
              <a:t> </a:t>
            </a:r>
            <a:r>
              <a:rPr lang="ko-KR" altLang="en-US" sz="2000" dirty="0"/>
              <a:t>찾기</a:t>
            </a:r>
            <a:r>
              <a:rPr lang="en-US" altLang="ko-KR" sz="2000" dirty="0"/>
              <a:t>(Lemmatization)</a:t>
            </a:r>
          </a:p>
          <a:p>
            <a:pPr marL="742950" lvl="2" indent="-342900">
              <a:buSzPct val="60000"/>
            </a:pPr>
            <a:r>
              <a:rPr lang="ko-KR" altLang="en-US" sz="1800" dirty="0"/>
              <a:t>단어의 원형이나 어근을 찾는 과정</a:t>
            </a:r>
            <a:endParaRPr lang="en-US" altLang="ko-KR" sz="1800" dirty="0"/>
          </a:p>
          <a:p>
            <a:pPr marL="742950" lvl="2" indent="-342900">
              <a:buSzPct val="60000"/>
            </a:pPr>
            <a:r>
              <a:rPr lang="ko-KR" altLang="en-US" sz="1800" dirty="0"/>
              <a:t>같은 단어를 같은 형태로 변환하기 위해 필요</a:t>
            </a:r>
            <a:endParaRPr lang="en-US" altLang="ko-KR" sz="1800" dirty="0"/>
          </a:p>
          <a:p>
            <a:pPr marL="742950" lvl="2" indent="-342900">
              <a:buSzPct val="60000"/>
            </a:pPr>
            <a:r>
              <a:rPr lang="en-US" altLang="ko-KR" sz="1800" dirty="0"/>
              <a:t>eat [</a:t>
            </a:r>
            <a:r>
              <a:rPr lang="ko-KR" altLang="en-US" sz="1800" dirty="0"/>
              <a:t>원형</a:t>
            </a:r>
            <a:r>
              <a:rPr lang="en-US" altLang="ko-KR" sz="1800" dirty="0"/>
              <a:t>], eats, ate, eaten, eating</a:t>
            </a:r>
          </a:p>
          <a:p>
            <a:pPr marL="742950" lvl="2" indent="-342900">
              <a:buSzPct val="60000"/>
            </a:pPr>
            <a:r>
              <a:rPr lang="ko-KR" altLang="en-US" sz="1800" dirty="0"/>
              <a:t>한글은 형태소 분석을 통해 이루어짐</a:t>
            </a:r>
            <a:endParaRPr lang="en-US" altLang="ko-KR" sz="1800" dirty="0"/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불용어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Stopwords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제거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별의미를 갖지 않는 단어들을 제거하는 과정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600" dirty="0" smtClean="0"/>
              <a:t>영어</a:t>
            </a:r>
            <a:r>
              <a:rPr lang="en-US" altLang="ko-KR" sz="1600" dirty="0" smtClean="0"/>
              <a:t>: a, the, this, ...</a:t>
            </a:r>
          </a:p>
          <a:p>
            <a:pPr lvl="2"/>
            <a:r>
              <a:rPr lang="ko-KR" altLang="en-US" sz="1600" dirty="0" smtClean="0"/>
              <a:t>신문기사의 경우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신문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앵커 등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8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text preprocessing</a:t>
            </a:r>
          </a:p>
          <a:p>
            <a:pPr lvl="1"/>
            <a:r>
              <a:rPr lang="en-US" dirty="0" smtClean="0"/>
              <a:t>See “</a:t>
            </a:r>
            <a:r>
              <a:rPr lang="en-US" dirty="0" err="1" smtClean="0"/>
              <a:t>English_preprocessing.ipynb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데이터의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한글 </a:t>
            </a:r>
            <a:r>
              <a:rPr lang="ko-KR" altLang="en-US" dirty="0" smtClean="0"/>
              <a:t>텍스트 전처리</a:t>
            </a:r>
            <a:r>
              <a:rPr lang="en-US" altLang="ko-KR" dirty="0" smtClean="0"/>
              <a:t>.pdf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dirty="0" err="1" smtClean="0"/>
              <a:t>Korean_preprocessing.ipynb</a:t>
            </a:r>
            <a:endParaRPr lang="en-US" dirty="0" smtClean="0"/>
          </a:p>
          <a:p>
            <a:r>
              <a:rPr lang="en-US" dirty="0" err="1" smtClean="0"/>
              <a:t>Add_nouns_Twitter.ipynb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611-61AB-4DF1-AF0E-1823415D420D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it?</a:t>
            </a:r>
          </a:p>
          <a:p>
            <a:pPr lvl="1"/>
            <a:r>
              <a:rPr lang="en-US" sz="2400" dirty="0" smtClean="0"/>
              <a:t>Analyzing text data to obtain insights or find patterns in the text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Examples of text data</a:t>
            </a:r>
          </a:p>
          <a:p>
            <a:pPr lvl="1"/>
            <a:r>
              <a:rPr lang="en-US" sz="2400" dirty="0" smtClean="0"/>
              <a:t>news articles, blogs, comments (</a:t>
            </a:r>
            <a:r>
              <a:rPr lang="ko-KR" altLang="en-US" sz="2400" dirty="0" smtClean="0"/>
              <a:t>댓글</a:t>
            </a:r>
            <a:r>
              <a:rPr lang="en-US" altLang="ko-KR" sz="2400" dirty="0" smtClean="0"/>
              <a:t>)</a:t>
            </a:r>
            <a:r>
              <a:rPr lang="en-US" sz="2400" dirty="0" smtClean="0"/>
              <a:t>, reviews (</a:t>
            </a:r>
            <a:r>
              <a:rPr lang="ko-KR" altLang="en-US" sz="2400" dirty="0" smtClean="0"/>
              <a:t>상품평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영화평 등</a:t>
            </a:r>
            <a:r>
              <a:rPr lang="en-US" altLang="ko-KR" sz="2400" dirty="0" smtClean="0"/>
              <a:t>)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0CB7-9690-444E-A97C-EAFCF8EA8EE4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Types of text analysis</a:t>
            </a:r>
          </a:p>
          <a:p>
            <a:pPr lvl="1"/>
            <a:r>
              <a:rPr lang="en-US" sz="2000" dirty="0" smtClean="0"/>
              <a:t>Keywords Frequency</a:t>
            </a:r>
            <a:endParaRPr lang="en-US" sz="2000" dirty="0"/>
          </a:p>
          <a:p>
            <a:pPr lvl="2"/>
            <a:r>
              <a:rPr lang="en-US" sz="1600" dirty="0" smtClean="0"/>
              <a:t>Word clouds</a:t>
            </a:r>
          </a:p>
          <a:p>
            <a:pPr lvl="1"/>
            <a:r>
              <a:rPr lang="en-US" sz="2000" dirty="0"/>
              <a:t>Semantic Network Analysis</a:t>
            </a:r>
          </a:p>
          <a:p>
            <a:pPr lvl="2"/>
            <a:r>
              <a:rPr lang="en-US" sz="1600" dirty="0" smtClean="0"/>
              <a:t>Relationships between words</a:t>
            </a:r>
            <a:endParaRPr lang="en-US" sz="1600" dirty="0"/>
          </a:p>
          <a:p>
            <a:pPr lvl="1"/>
            <a:r>
              <a:rPr lang="en-US" sz="2000" dirty="0" smtClean="0"/>
              <a:t>Sentiment analysis (</a:t>
            </a:r>
            <a:r>
              <a:rPr lang="ko-KR" altLang="en-US" sz="2000" dirty="0" smtClean="0"/>
              <a:t>감성분석</a:t>
            </a:r>
            <a:r>
              <a:rPr lang="en-US" altLang="ko-KR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Clustering (</a:t>
            </a:r>
            <a:r>
              <a:rPr lang="ko-KR" altLang="en-US" sz="2000" dirty="0" smtClean="0"/>
              <a:t>군집화</a:t>
            </a:r>
            <a:r>
              <a:rPr lang="en-US" altLang="ko-KR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Topic </a:t>
            </a:r>
            <a:r>
              <a:rPr lang="en-US" sz="2000" dirty="0" smtClean="0"/>
              <a:t>modeling</a:t>
            </a:r>
          </a:p>
          <a:p>
            <a:pPr lvl="1"/>
            <a:r>
              <a:rPr lang="en-US" sz="2000" dirty="0" smtClean="0"/>
              <a:t>etc.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FB7E-8ED8-4979-B917-78F3FFD0F22E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Frequency analysis (or Word cloud)</a:t>
            </a:r>
          </a:p>
          <a:p>
            <a:pPr lvl="1"/>
            <a:r>
              <a:rPr lang="en-US" sz="2000" dirty="0" smtClean="0"/>
              <a:t>What (key)words are used most frequently?</a:t>
            </a:r>
          </a:p>
          <a:p>
            <a:pPr lvl="1"/>
            <a:r>
              <a:rPr lang="en-US" sz="2000" dirty="0" smtClean="0"/>
              <a:t>Visualization (i.e., word cloud)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1A27-3A29-41D6-9945-CA0A9D6E90AF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word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13" y="3228824"/>
            <a:ext cx="51816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Semantic network analysis</a:t>
            </a:r>
          </a:p>
          <a:p>
            <a:pPr lvl="1"/>
            <a:r>
              <a:rPr lang="en-US" sz="2000" dirty="0" smtClean="0"/>
              <a:t>To analyze relationships between words</a:t>
            </a:r>
          </a:p>
          <a:p>
            <a:pPr lvl="1"/>
            <a:r>
              <a:rPr lang="en-US" sz="2000" dirty="0" smtClean="0"/>
              <a:t>What words have been used frequently with a particular keyword?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0CE-7E6B-4A4A-9048-1FF3AEB0BADD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23923"/>
            <a:ext cx="35623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smtClean="0"/>
              <a:t>텍스트 데이터 분석 과정</a:t>
            </a:r>
            <a:endParaRPr lang="en-US" altLang="ko-KR" sz="2800" b="1" dirty="0" smtClean="0"/>
          </a:p>
          <a:p>
            <a:pPr lvl="1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어떠한 연구를 하고자 하는가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lvl="2"/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</a:rPr>
              <a:t>어떠한 텍스트 데이터를 수집하고자 하는가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lvl="1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텍스트 수집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(from the Web)</a:t>
            </a:r>
          </a:p>
          <a:p>
            <a:pPr lvl="2"/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</a:rPr>
              <a:t>원하는 텍스트 선별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(re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</a:rPr>
              <a:t>사용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ko-KR" altLang="en-US" b="1" dirty="0" smtClean="0"/>
              <a:t>텍스트 전처리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분석 가능한 형태로 가공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텍스트 분석</a:t>
            </a:r>
            <a:endParaRPr lang="en-US" altLang="ko-KR" b="1" dirty="0" smtClean="0"/>
          </a:p>
          <a:p>
            <a:pPr lvl="2"/>
            <a:r>
              <a:rPr lang="en-US" b="1" dirty="0"/>
              <a:t> </a:t>
            </a:r>
            <a:r>
              <a:rPr lang="ko-KR" altLang="en-US" b="1" dirty="0" smtClean="0"/>
              <a:t>우리가 원하는 결과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정보 도출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746D-6683-4AB5-AB45-DE3ACAC6947B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</a:t>
            </a:r>
            <a:r>
              <a:rPr lang="ko-KR" altLang="en-US" dirty="0"/>
              <a:t>글</a:t>
            </a:r>
            <a:endParaRPr lang="en-US" dirty="0" smtClean="0"/>
          </a:p>
          <a:p>
            <a:pPr lvl="1"/>
            <a:r>
              <a:rPr lang="en-US" dirty="0" err="1" smtClean="0"/>
              <a:t>KoNLPy</a:t>
            </a:r>
            <a:r>
              <a:rPr lang="en-US" dirty="0" smtClean="0"/>
              <a:t>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  <a:p>
            <a:pPr lvl="2"/>
            <a:r>
              <a:rPr lang="en-US" dirty="0"/>
              <a:t>‘konlpy_installation_manual.pdf</a:t>
            </a:r>
            <a:r>
              <a:rPr lang="en-US" dirty="0" smtClean="0"/>
              <a:t>’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ko-KR" altLang="en-US" dirty="0" smtClean="0"/>
              <a:t>영어 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nltk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nltk.download</a:t>
            </a:r>
            <a:r>
              <a:rPr lang="en-US" dirty="0" smtClean="0"/>
              <a:t>(‘all’)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마이닝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7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2449-1A0B-4A84-8376-993565A60BB4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 of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전처리의 결과물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불용어가 제거된 특정한 품사들의 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최종적으로 선택되어지는 단어들은 해당 문서의 특성을 잘 나타내는 것들이어야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최종적으로 선택되는 단어들은 분석의 목적에 따라서 달라짐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9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35721</TotalTime>
  <Words>698</Words>
  <Application>Microsoft Office PowerPoint</Application>
  <PresentationFormat>On-screen Show (4:3)</PresentationFormat>
  <Paragraphs>163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01013022</vt:lpstr>
      <vt:lpstr>Text preprocessing</vt:lpstr>
      <vt:lpstr>Text analysis</vt:lpstr>
      <vt:lpstr>Types of text analysis</vt:lpstr>
      <vt:lpstr>Brief preview</vt:lpstr>
      <vt:lpstr>Brief preview</vt:lpstr>
      <vt:lpstr>Overall process</vt:lpstr>
      <vt:lpstr>What you need to do </vt:lpstr>
      <vt:lpstr>Text Preprocessing</vt:lpstr>
      <vt:lpstr>Main results of preprocessing</vt:lpstr>
      <vt:lpstr>Main steps</vt:lpstr>
      <vt:lpstr>Main steps (cont’d)</vt:lpstr>
      <vt:lpstr>Main steps (cont’d)</vt:lpstr>
      <vt:lpstr>Main steps (cont’d)</vt:lpstr>
      <vt:lpstr>Main steps (cont’d)</vt:lpstr>
      <vt:lpstr>Exercise 1</vt:lpstr>
      <vt:lpstr>한글 데이터의 전처리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231</cp:revision>
  <dcterms:created xsi:type="dcterms:W3CDTF">2015-01-19T14:33:39Z</dcterms:created>
  <dcterms:modified xsi:type="dcterms:W3CDTF">2018-10-18T02:01:39Z</dcterms:modified>
</cp:coreProperties>
</file>