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455" r:id="rId3"/>
    <p:sldId id="457" r:id="rId4"/>
    <p:sldId id="456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391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75" d="100"/>
          <a:sy n="75" d="100"/>
        </p:scale>
        <p:origin x="-101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3A521-9A6A-418C-9FF9-805DB9C49B3F}" type="datetime1">
              <a:rPr lang="en-US" smtClean="0"/>
              <a:t>10/25/2018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8F24D-3204-4437-8AED-6A11F2D9DAD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C5422-DD04-43B3-BEC4-8B90E9742AF6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7583-3557-4DEF-9EDC-433E5186A41A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582C6-C854-407B-A27D-877D714A02B9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E408A-C7A5-41F3-9C64-2892157D970E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5C9D8-6C94-4B70-A4B8-EF9E50BC84A1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8D6EC-0E8C-4860-8294-C4FB22B64460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BBD71-8306-4CD0-BABC-2B934BD01E82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C52E-536C-4231-B2CC-3F6C204BF518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9808DE7-8BDF-4788-8443-716A82A3673B}" type="datetime1">
              <a:rPr lang="en-US" smtClean="0"/>
              <a:t>10/25/2018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big.kr/portal/kbig/datacube/niadict.p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nlpy.org/en/latest/install/" TargetMode="External"/><Relationship Id="rId2" Type="http://schemas.openxmlformats.org/officeDocument/2006/relationships/hyperlink" Target="http://konlpy.org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nlpy.org/en/latest/morph/#pos-tagging-with-konl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ngyup-lee/korean_noun_extra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Korean text preprocessing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한글과 영어의 </a:t>
            </a:r>
            <a:r>
              <a:rPr lang="ko-KR" altLang="en-US" sz="2800" dirty="0" smtClean="0"/>
              <a:t>차이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교착어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하나의 단어</a:t>
            </a:r>
            <a:r>
              <a:rPr lang="en-US" sz="2000" dirty="0"/>
              <a:t> (</a:t>
            </a:r>
            <a:r>
              <a:rPr lang="ko-KR" altLang="en-US" sz="2000" dirty="0"/>
              <a:t>혹은 어절</a:t>
            </a:r>
            <a:r>
              <a:rPr lang="en-US" sz="2000" dirty="0"/>
              <a:t>)</a:t>
            </a:r>
            <a:r>
              <a:rPr lang="ko-KR" altLang="en-US" sz="2000" dirty="0"/>
              <a:t>가 하나 이상의 형태소의 </a:t>
            </a:r>
            <a:r>
              <a:rPr lang="ko-KR" altLang="en-US" sz="2000" dirty="0" smtClean="0"/>
              <a:t>조합으로 구성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영어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굴절어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하나의 단어</a:t>
            </a:r>
            <a:r>
              <a:rPr lang="en-US" sz="2000" dirty="0"/>
              <a:t> (</a:t>
            </a:r>
            <a:r>
              <a:rPr lang="ko-KR" altLang="en-US" sz="2000" dirty="0"/>
              <a:t>혹은 어절</a:t>
            </a:r>
            <a:r>
              <a:rPr lang="en-US" sz="2000" dirty="0"/>
              <a:t>)</a:t>
            </a:r>
            <a:r>
              <a:rPr lang="ko-KR" altLang="en-US" sz="2000" dirty="0"/>
              <a:t>가 하나의 형태소로 구성되어 있고</a:t>
            </a:r>
            <a:r>
              <a:rPr lang="en-US" sz="2000" dirty="0"/>
              <a:t>, </a:t>
            </a:r>
            <a:r>
              <a:rPr lang="ko-KR" altLang="en-US" sz="2000" dirty="0"/>
              <a:t>그 형태의 변형에 </a:t>
            </a:r>
            <a:r>
              <a:rPr lang="ko-KR" altLang="en-US" sz="2000" dirty="0" smtClean="0"/>
              <a:t>따라 </a:t>
            </a:r>
            <a:r>
              <a:rPr lang="ko-KR" altLang="en-US" sz="2000" dirty="0"/>
              <a:t>다른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sz="2400" dirty="0" smtClean="0"/>
              <a:t>=&gt;</a:t>
            </a:r>
            <a:r>
              <a:rPr lang="ko-KR" altLang="en-US" sz="2400" dirty="0" smtClean="0"/>
              <a:t>문장을 띄어쓰기 기준으로 분류하는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한글은 어절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형태소의 조합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영어는 형태소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불필요한 기호 제거하기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!, ., “, 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등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ko-KR" altLang="en-US" sz="3200" b="1" dirty="0" smtClean="0"/>
              <a:t>형태소 </a:t>
            </a:r>
            <a:r>
              <a:rPr lang="ko-KR" altLang="en-US" sz="3200" b="1" dirty="0"/>
              <a:t>분석</a:t>
            </a:r>
            <a:r>
              <a:rPr lang="en-US" sz="3200" b="1" dirty="0"/>
              <a:t> [tokenization + POS tagging]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불용어 제거하기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형태소 분석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정의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형태소를 구분하고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원형을 찾고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품사를 태깅하는 작업</a:t>
            </a:r>
            <a:endParaRPr lang="en-US" altLang="ko-KR" sz="2400" dirty="0" smtClean="0"/>
          </a:p>
          <a:p>
            <a:pPr lvl="1"/>
            <a:r>
              <a:rPr lang="ko-KR" altLang="en-US" sz="2400" dirty="0"/>
              <a:t>일반적으로 </a:t>
            </a:r>
            <a:r>
              <a:rPr lang="en-US" altLang="ko-KR" sz="2400" dirty="0" smtClean="0"/>
              <a:t>1) </a:t>
            </a:r>
            <a:r>
              <a:rPr lang="ko-KR" altLang="en-US" sz="2400" dirty="0" smtClean="0"/>
              <a:t>형태소 </a:t>
            </a:r>
            <a:r>
              <a:rPr lang="ko-KR" altLang="en-US" sz="2400" dirty="0"/>
              <a:t>사전과 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형태소 </a:t>
            </a:r>
            <a:r>
              <a:rPr lang="ko-KR" altLang="en-US" sz="2400" dirty="0"/>
              <a:t>변형과 조합에 대한 규칙을 기반으로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형태소 사전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형태소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품사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변형 정보 등을 담고 있는 사전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kbig.kr/portal/kbig/datacube/niadict.page</a:t>
            </a:r>
            <a:r>
              <a:rPr lang="en-US" altLang="ko-KR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</a:t>
            </a:r>
            <a:r>
              <a:rPr lang="ko-KR" altLang="en-US" sz="2800" dirty="0" smtClean="0"/>
              <a:t>에서의 형태소 분석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ko-KR" altLang="en-US" sz="2400" dirty="0" smtClean="0"/>
              <a:t>를 가지고 수행</a:t>
            </a:r>
            <a:endParaRPr lang="en-US" altLang="ko-KR" sz="2400" dirty="0" smtClean="0"/>
          </a:p>
          <a:p>
            <a:pPr lvl="2"/>
            <a:r>
              <a:rPr lang="en-US" altLang="ko-KR" sz="2000" dirty="0">
                <a:hlinkClick r:id="rId2"/>
              </a:rPr>
              <a:t>http://konlpy.org/en/latest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sz="2000" dirty="0" smtClean="0"/>
              <a:t>설치</a:t>
            </a:r>
            <a:r>
              <a:rPr lang="en-US" altLang="ko-KR" sz="2000" dirty="0" smtClean="0"/>
              <a:t>: </a:t>
            </a:r>
            <a:r>
              <a:rPr lang="en-US" sz="2000" u="sng" dirty="0">
                <a:hlinkClick r:id="rId3"/>
              </a:rPr>
              <a:t>http://konlpy.org/en/latest/install/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형태소 분석기를 지원</a:t>
            </a:r>
            <a:endParaRPr lang="en-US" altLang="ko-KR" sz="2400" dirty="0" smtClean="0"/>
          </a:p>
          <a:p>
            <a:pPr lvl="2"/>
            <a:r>
              <a:rPr lang="en-US" sz="2000" u="sng" dirty="0">
                <a:hlinkClick r:id="rId4"/>
              </a:rPr>
              <a:t>http://konlpy.org/en/latest/morph/#</a:t>
            </a:r>
            <a:r>
              <a:rPr lang="en-US" sz="2000" u="sng" dirty="0" smtClean="0">
                <a:hlinkClick r:id="rId4"/>
              </a:rPr>
              <a:t>pos-tagging-with-konlpy</a:t>
            </a:r>
            <a:r>
              <a:rPr lang="en-US" sz="2000" u="sng" dirty="0" smtClean="0"/>
              <a:t> </a:t>
            </a:r>
          </a:p>
          <a:p>
            <a:pPr lvl="2"/>
            <a:r>
              <a:rPr lang="ko-KR" altLang="en-US" sz="2000" dirty="0" smtClean="0"/>
              <a:t>그 중에서 </a:t>
            </a:r>
            <a:r>
              <a:rPr lang="en-US" altLang="ko-KR" sz="2000" dirty="0" err="1" smtClean="0"/>
              <a:t>Komoran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Twitter</a:t>
            </a:r>
            <a:r>
              <a:rPr lang="ko-KR" altLang="en-US" sz="2000" dirty="0" smtClean="0"/>
              <a:t>를 사용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가장 많이 사용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사전 업데이트가 지속적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사전에 새로운 단어 추가가 가능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관련 소스 코드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Korean_preprocessing.ipynb</a:t>
            </a:r>
            <a:endParaRPr lang="en-US" altLang="ko-KR" sz="2400" dirty="0"/>
          </a:p>
          <a:p>
            <a:r>
              <a:rPr lang="ko-KR" altLang="en-US" sz="2800" dirty="0" smtClean="0"/>
              <a:t>순서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불필요한 기호 제거 </a:t>
            </a:r>
            <a:endParaRPr lang="en-US" altLang="ko-KR" sz="2400" dirty="0" smtClean="0"/>
          </a:p>
          <a:p>
            <a:pPr lvl="1"/>
            <a:r>
              <a:rPr lang="en-US" sz="2400" dirty="0" err="1" smtClean="0"/>
              <a:t>KoNLPy</a:t>
            </a:r>
            <a:r>
              <a:rPr lang="ko-KR" altLang="en-US" sz="2400" dirty="0" smtClean="0"/>
              <a:t>를 사용한 형태소 분석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특정 품사 단어 선택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불용어 제거 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불용어 제거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한 음절 단어 제거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미등록 단어 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단어가 사전에 등록이 되어 있지 않아 분석이 제대로 안되는 문제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미등록 단어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대부분 신조어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고유명사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전문 용어와 같은 명사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</a:p>
          <a:p>
            <a:pPr lvl="2"/>
            <a:r>
              <a:rPr lang="ko-KR" altLang="en-US" sz="2000" dirty="0" smtClean="0"/>
              <a:t>최순실</a:t>
            </a:r>
            <a:endParaRPr lang="en-US" altLang="ko-KR" sz="2000" dirty="0" smtClean="0"/>
          </a:p>
          <a:p>
            <a:pPr lvl="2"/>
            <a:r>
              <a:rPr lang="en-US" sz="2000" dirty="0"/>
              <a:t>'</a:t>
            </a:r>
            <a:r>
              <a:rPr lang="ko-KR" altLang="en-US" sz="2000" dirty="0"/>
              <a:t>파이콘은 파이썬 콘퍼런스의 약자이다</a:t>
            </a:r>
            <a:r>
              <a:rPr lang="en-US" sz="2000" dirty="0"/>
              <a:t>'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해결하지 않으면 텍스트 분석 결과의 정확도가 낮아짐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특히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키워드 분석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네트워크 분석 등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미등록 단어 문제 줄이기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미등록 단어를 찾은 다음 사전에 추가해서 문제 완화 가능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미등록 단어 찾기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사람이 직접 찾기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미등록 단어가 많거나 분석 데이터의 양이 많은 경우 어려움</a:t>
            </a:r>
            <a:endParaRPr lang="en-US" altLang="ko-KR" sz="1600" dirty="0" smtClean="0"/>
          </a:p>
          <a:p>
            <a:pPr lvl="2"/>
            <a:r>
              <a:rPr lang="ko-KR" altLang="en-US" sz="2000" dirty="0" smtClean="0"/>
              <a:t>컴퓨터 알고리즘 사용하기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미등록 단어의 특징을 파악하여 미등록 단어를 알고리즘을 이용하여 추출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미등록 단어 형태소 사전에 등록하기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미등록 단어 사전에 등록 하기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Twitter </a:t>
            </a:r>
          </a:p>
          <a:p>
            <a:pPr lvl="2"/>
            <a:r>
              <a:rPr lang="en-US" sz="1600" dirty="0" err="1"/>
              <a:t>customized_konlpy</a:t>
            </a:r>
            <a:r>
              <a:rPr lang="en-US" sz="1600" dirty="0"/>
              <a:t> </a:t>
            </a:r>
            <a:r>
              <a:rPr lang="ko-KR" altLang="en-US" sz="1600" dirty="0" smtClean="0"/>
              <a:t>모듈에서 제공하는 </a:t>
            </a:r>
            <a:r>
              <a:rPr lang="en-US" sz="1600" dirty="0" err="1" smtClean="0"/>
              <a:t>add_dictionary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함수 사용하기</a:t>
            </a:r>
            <a:endParaRPr lang="en-US" altLang="ko-KR" sz="1600" dirty="0" smtClean="0"/>
          </a:p>
          <a:p>
            <a:pPr lvl="2"/>
            <a:r>
              <a:rPr lang="en-US" sz="1600" dirty="0" smtClean="0"/>
              <a:t>pip install </a:t>
            </a:r>
            <a:r>
              <a:rPr lang="en-US" sz="1600" dirty="0" err="1" smtClean="0"/>
              <a:t>customized_konlpy</a:t>
            </a:r>
            <a:endParaRPr lang="en-US" sz="1600" dirty="0" smtClean="0"/>
          </a:p>
          <a:p>
            <a:pPr lvl="2"/>
            <a:r>
              <a:rPr lang="en-US" sz="1600" dirty="0"/>
              <a:t>from </a:t>
            </a:r>
            <a:r>
              <a:rPr lang="en-US" sz="1600" dirty="0" err="1"/>
              <a:t>ckonlpy.tag</a:t>
            </a:r>
            <a:r>
              <a:rPr lang="en-US" sz="1600" dirty="0"/>
              <a:t> import Twitter</a:t>
            </a:r>
            <a:br>
              <a:rPr lang="en-US" sz="1600" dirty="0"/>
            </a:br>
            <a:r>
              <a:rPr lang="en-US" sz="1600" dirty="0" err="1"/>
              <a:t>twitter</a:t>
            </a:r>
            <a:r>
              <a:rPr lang="en-US" sz="1600" dirty="0"/>
              <a:t> = Twitter()</a:t>
            </a:r>
          </a:p>
          <a:p>
            <a:pPr lvl="2"/>
            <a:r>
              <a:rPr lang="en-US" sz="1600" dirty="0" err="1"/>
              <a:t>twitter.add_dictionary</a:t>
            </a:r>
            <a:r>
              <a:rPr lang="en-US" sz="1600" dirty="0"/>
              <a:t>('</a:t>
            </a:r>
            <a:r>
              <a:rPr lang="ko-KR" altLang="en-US" sz="1600" dirty="0"/>
              <a:t>파이콘</a:t>
            </a:r>
            <a:r>
              <a:rPr lang="en-US" sz="1600" dirty="0"/>
              <a:t>', 'Noun')</a:t>
            </a:r>
          </a:p>
          <a:p>
            <a:pPr lvl="1"/>
            <a:r>
              <a:rPr lang="en-US" sz="2000" dirty="0" err="1" smtClean="0"/>
              <a:t>Komoran</a:t>
            </a:r>
            <a:endParaRPr lang="en-US" sz="2000" dirty="0" smtClean="0"/>
          </a:p>
          <a:p>
            <a:pPr lvl="2"/>
            <a:r>
              <a:rPr lang="en-US" sz="1600" dirty="0" err="1" smtClean="0"/>
              <a:t>Komoran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생성자의 </a:t>
            </a:r>
            <a:r>
              <a:rPr lang="en-US" altLang="ko-KR" sz="1600" dirty="0" err="1" smtClean="0"/>
              <a:t>userdic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파라미터 사용하기</a:t>
            </a:r>
            <a:endParaRPr lang="en-US" altLang="ko-KR" sz="1600" dirty="0" smtClean="0"/>
          </a:p>
          <a:p>
            <a:pPr lvl="2"/>
            <a:r>
              <a:rPr lang="en-US" sz="1600" dirty="0" err="1"/>
              <a:t>komoran</a:t>
            </a:r>
            <a:r>
              <a:rPr lang="en-US" sz="1600" dirty="0"/>
              <a:t> = </a:t>
            </a:r>
            <a:r>
              <a:rPr lang="en-US" sz="1600" dirty="0" err="1"/>
              <a:t>Komoran</a:t>
            </a:r>
            <a:r>
              <a:rPr lang="en-US" sz="1600" dirty="0"/>
              <a:t>(</a:t>
            </a:r>
            <a:r>
              <a:rPr lang="en-US" sz="1600" dirty="0" err="1"/>
              <a:t>userdic</a:t>
            </a:r>
            <a:r>
              <a:rPr lang="en-US" sz="1600" dirty="0"/>
              <a:t>='dic.txt')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934200" y="4267200"/>
            <a:ext cx="20574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파이콘</a:t>
            </a:r>
            <a:r>
              <a:rPr lang="en-US" dirty="0"/>
              <a:t>\</a:t>
            </a:r>
            <a:r>
              <a:rPr lang="en-US" dirty="0" err="1"/>
              <a:t>tNNP</a:t>
            </a:r>
            <a:endParaRPr lang="en-US" dirty="0"/>
          </a:p>
          <a:p>
            <a:r>
              <a:rPr lang="ko-KR" altLang="en-US" dirty="0"/>
              <a:t>코딩</a:t>
            </a:r>
            <a:r>
              <a:rPr lang="en-US" dirty="0"/>
              <a:t>\</a:t>
            </a:r>
            <a:r>
              <a:rPr lang="en-US" dirty="0" err="1"/>
              <a:t>tNNG</a:t>
            </a:r>
            <a:endParaRPr lang="en-US" dirty="0"/>
          </a:p>
          <a:p>
            <a:r>
              <a:rPr lang="ko-KR" altLang="en-US" dirty="0"/>
              <a:t>데이터분석</a:t>
            </a:r>
            <a:r>
              <a:rPr lang="en-US" dirty="0"/>
              <a:t>\</a:t>
            </a:r>
            <a:r>
              <a:rPr lang="en-US" dirty="0" err="1"/>
              <a:t>tNNP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 bwMode="auto">
          <a:xfrm flipV="1">
            <a:off x="5486400" y="4762500"/>
            <a:ext cx="14478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519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미등록 단어 찾기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미등록 단어의 대부분은 명사 단어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고유명사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전문용어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신조어 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명사 단어 자동 추출 방법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kornounextractor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이상엽</a:t>
            </a:r>
            <a:r>
              <a:rPr lang="en-US" altLang="ko-KR" sz="2000" dirty="0" smtClean="0"/>
              <a:t>, 2018</a:t>
            </a:r>
            <a:r>
              <a:rPr lang="en-US" altLang="ko-KR" sz="2000" dirty="0"/>
              <a:t>)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문서에서의 명사 사용 특성 기반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주로 </a:t>
            </a:r>
            <a:r>
              <a:rPr lang="ko-KR" altLang="en-US" sz="1200" dirty="0"/>
              <a:t>조사와 함께 사용된다</a:t>
            </a:r>
            <a:r>
              <a:rPr lang="en-US" sz="1200" dirty="0"/>
              <a:t>. </a:t>
            </a:r>
            <a:endParaRPr lang="en-US" sz="1200" dirty="0" smtClean="0"/>
          </a:p>
          <a:p>
            <a:pPr lvl="3"/>
            <a:r>
              <a:rPr lang="ko-KR" altLang="en-US" sz="1200" dirty="0"/>
              <a:t>중요한 명사들은 여러번 사용된다</a:t>
            </a:r>
            <a:r>
              <a:rPr lang="en-US" sz="1200" dirty="0"/>
              <a:t>.</a:t>
            </a:r>
          </a:p>
          <a:p>
            <a:pPr lvl="3"/>
            <a:r>
              <a:rPr lang="ko-KR" altLang="en-US" sz="1200" dirty="0"/>
              <a:t>명사는 단독으로 사용되기도 한다</a:t>
            </a:r>
            <a:r>
              <a:rPr lang="en-US" sz="1200" dirty="0"/>
              <a:t>. </a:t>
            </a:r>
            <a:endParaRPr lang="en-US" sz="1200" dirty="0" smtClean="0"/>
          </a:p>
          <a:p>
            <a:pPr lvl="3"/>
            <a:r>
              <a:rPr lang="ko-KR" altLang="en-US" sz="1200" dirty="0"/>
              <a:t>명사가 포함되지 않는 어절의 </a:t>
            </a:r>
            <a:r>
              <a:rPr lang="ko-KR" altLang="en-US" sz="1200" dirty="0" smtClean="0"/>
              <a:t>특성</a:t>
            </a:r>
            <a:endParaRPr lang="en-US" altLang="ko-KR" sz="1200" dirty="0" smtClean="0"/>
          </a:p>
          <a:p>
            <a:pPr lvl="4"/>
            <a:r>
              <a:rPr lang="ko-KR" altLang="en-US" sz="1200" dirty="0"/>
              <a:t>어절을 구성하는 단어 중에 형용사</a:t>
            </a:r>
            <a:r>
              <a:rPr lang="en-US" sz="1200" dirty="0"/>
              <a:t>, </a:t>
            </a:r>
            <a:r>
              <a:rPr lang="ko-KR" altLang="en-US" sz="1200" dirty="0"/>
              <a:t>부사</a:t>
            </a:r>
            <a:r>
              <a:rPr lang="en-US" sz="1200" dirty="0"/>
              <a:t> , </a:t>
            </a:r>
            <a:r>
              <a:rPr lang="ko-KR" altLang="en-US" sz="1200" dirty="0"/>
              <a:t>동사 등이 포함되어 있는 어절은 명사 단어를 포함하지 않을 확률이 </a:t>
            </a:r>
            <a:r>
              <a:rPr lang="ko-KR" altLang="en-US" sz="1200" dirty="0" smtClean="0"/>
              <a:t>높다</a:t>
            </a:r>
            <a:endParaRPr lang="en-US" altLang="ko-KR" sz="1200" dirty="0" smtClean="0"/>
          </a:p>
          <a:p>
            <a:pPr lvl="3"/>
            <a:r>
              <a:rPr lang="ko-KR" altLang="en-US" sz="1200" dirty="0"/>
              <a:t>명사 배제 정보 </a:t>
            </a:r>
            <a:r>
              <a:rPr lang="ko-KR" altLang="en-US" sz="1200" dirty="0" smtClean="0"/>
              <a:t>사용하기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이도길</a:t>
            </a:r>
            <a:r>
              <a:rPr lang="en-US" altLang="ko-KR" sz="1200" dirty="0" smtClean="0"/>
              <a:t>, 2003) </a:t>
            </a:r>
          </a:p>
          <a:p>
            <a:pPr lvl="4"/>
            <a:r>
              <a:rPr lang="en-US" sz="1200" dirty="0"/>
              <a:t>'</a:t>
            </a:r>
            <a:r>
              <a:rPr lang="ko-KR" altLang="en-US" sz="1200" dirty="0"/>
              <a:t>ㄳ</a:t>
            </a:r>
            <a:r>
              <a:rPr lang="en-US" sz="1200" dirty="0"/>
              <a:t>','</a:t>
            </a:r>
            <a:r>
              <a:rPr lang="ko-KR" altLang="en-US" sz="1200" dirty="0"/>
              <a:t>ㅆ</a:t>
            </a:r>
            <a:r>
              <a:rPr lang="en-US" sz="1200" dirty="0"/>
              <a:t>', '</a:t>
            </a:r>
            <a:r>
              <a:rPr lang="ko-KR" altLang="en-US" sz="1200" dirty="0"/>
              <a:t>ㅀ</a:t>
            </a:r>
            <a:r>
              <a:rPr lang="en-US" sz="1200" dirty="0"/>
              <a:t>', '</a:t>
            </a:r>
            <a:r>
              <a:rPr lang="ko-KR" altLang="en-US" sz="1200" dirty="0"/>
              <a:t>ㄾ</a:t>
            </a:r>
            <a:r>
              <a:rPr lang="en-US" sz="1200" dirty="0"/>
              <a:t>', '</a:t>
            </a:r>
            <a:r>
              <a:rPr lang="ko-KR" altLang="en-US" sz="1200" dirty="0"/>
              <a:t>ㄶ</a:t>
            </a:r>
            <a:r>
              <a:rPr lang="en-US" sz="1200" dirty="0"/>
              <a:t>','</a:t>
            </a:r>
            <a:r>
              <a:rPr lang="ko-KR" altLang="en-US" sz="1200" dirty="0"/>
              <a:t>ㄵ</a:t>
            </a:r>
            <a:r>
              <a:rPr lang="en-US" sz="1200" dirty="0"/>
              <a:t>', '</a:t>
            </a:r>
            <a:r>
              <a:rPr lang="ko-KR" altLang="en-US" sz="1200" dirty="0"/>
              <a:t>ㄺ</a:t>
            </a:r>
            <a:r>
              <a:rPr lang="en-US" sz="1200" dirty="0"/>
              <a:t>', '</a:t>
            </a:r>
            <a:r>
              <a:rPr lang="ko-KR" altLang="en-US" sz="1200" dirty="0"/>
              <a:t>ㄼ</a:t>
            </a:r>
            <a:r>
              <a:rPr lang="en-US" sz="1200" dirty="0"/>
              <a:t>','</a:t>
            </a:r>
            <a:r>
              <a:rPr lang="ko-KR" altLang="en-US" sz="1200" dirty="0" smtClean="0"/>
              <a:t>ㄿ</a:t>
            </a:r>
            <a:r>
              <a:rPr lang="en-US" sz="1200" dirty="0" smtClean="0"/>
              <a:t>‘</a:t>
            </a:r>
          </a:p>
          <a:p>
            <a:pPr lvl="3"/>
            <a:r>
              <a:rPr lang="ko-KR" altLang="en-US" sz="1200" dirty="0"/>
              <a:t>한 음절의 단어 </a:t>
            </a:r>
            <a:r>
              <a:rPr lang="ko-KR" altLang="en-US" sz="1200" dirty="0" smtClean="0"/>
              <a:t>배제하기</a:t>
            </a:r>
            <a:endParaRPr lang="en-US" altLang="ko-KR" sz="1200" dirty="0" smtClean="0"/>
          </a:p>
          <a:p>
            <a:pPr lvl="2"/>
            <a:r>
              <a:rPr lang="en-US" sz="1600" dirty="0" err="1" smtClean="0"/>
              <a:t>Komoran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형태소 분석기 활용</a:t>
            </a:r>
            <a:endParaRPr lang="en-US" sz="1600" dirty="0"/>
          </a:p>
          <a:p>
            <a:pPr lvl="3"/>
            <a:endParaRPr lang="en-US" sz="1200" dirty="0"/>
          </a:p>
          <a:p>
            <a:pPr lvl="4"/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미등록 단어 찾기</a:t>
                </a:r>
                <a:endParaRPr lang="en-US" altLang="ko-KR" sz="2000" dirty="0" smtClean="0"/>
              </a:p>
              <a:p>
                <a:pPr lvl="1"/>
                <a:r>
                  <a:rPr lang="en-US" altLang="ko-KR" sz="1800" dirty="0" err="1" smtClean="0"/>
                  <a:t>kornounextractor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모듈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이상엽</a:t>
                </a:r>
                <a:r>
                  <a:rPr lang="en-US" altLang="ko-KR" sz="1800" dirty="0" smtClean="0"/>
                  <a:t>, 2018</a:t>
                </a:r>
                <a:r>
                  <a:rPr lang="en-US" altLang="ko-KR" sz="1800" dirty="0"/>
                  <a:t>) </a:t>
                </a:r>
                <a:r>
                  <a:rPr lang="ko-KR" altLang="en-US" sz="1800" dirty="0" smtClean="0"/>
                  <a:t>사용하기</a:t>
                </a:r>
                <a:endParaRPr lang="en-US" altLang="ko-KR" sz="1800" dirty="0" smtClean="0"/>
              </a:p>
              <a:p>
                <a:pPr lvl="2"/>
                <a:r>
                  <a:rPr lang="ko-KR" altLang="en-US" sz="1400" dirty="0" smtClean="0"/>
                  <a:t>모듈 내용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hlinkClick r:id="rId2"/>
                  </a:rPr>
                  <a:t>https://</a:t>
                </a:r>
                <a:r>
                  <a:rPr lang="en-US" altLang="ko-KR" sz="1400" dirty="0" smtClean="0">
                    <a:hlinkClick r:id="rId2"/>
                  </a:rPr>
                  <a:t>github.com/sangyup-lee/korean_noun_extractor</a:t>
                </a:r>
                <a:r>
                  <a:rPr lang="en-US" altLang="ko-KR" sz="1400" dirty="0" smtClean="0"/>
                  <a:t> </a:t>
                </a:r>
              </a:p>
              <a:p>
                <a:pPr lvl="2"/>
                <a:r>
                  <a:rPr lang="en-US" sz="1400" dirty="0"/>
                  <a:t>pip install </a:t>
                </a:r>
                <a:r>
                  <a:rPr lang="en-US" sz="1400" dirty="0" err="1"/>
                  <a:t>kornounextractor</a:t>
                </a:r>
                <a:endParaRPr lang="en-US" sz="1400" dirty="0"/>
              </a:p>
              <a:p>
                <a:pPr lvl="2"/>
                <a:r>
                  <a:rPr lang="ko-KR" altLang="en-US" sz="1400" dirty="0" smtClean="0"/>
                  <a:t>코드</a:t>
                </a:r>
                <a:r>
                  <a:rPr lang="en-US" altLang="ko-KR" sz="1400" dirty="0" smtClean="0"/>
                  <a:t>: </a:t>
                </a:r>
                <a:r>
                  <a:rPr lang="en-US" altLang="ko-KR" sz="1400" dirty="0" err="1" smtClean="0"/>
                  <a:t>kornounextractor_example.ipynb</a:t>
                </a:r>
                <a:endParaRPr lang="en-US" altLang="ko-KR" sz="1400" dirty="0" smtClean="0"/>
              </a:p>
              <a:p>
                <a:pPr lvl="1"/>
                <a:r>
                  <a:rPr lang="en-US" sz="1800" dirty="0" err="1"/>
                  <a:t>def</a:t>
                </a:r>
                <a:r>
                  <a:rPr lang="en-US" sz="1800" dirty="0"/>
                  <a:t> extract(text, </a:t>
                </a:r>
                <a:r>
                  <a:rPr lang="en-US" sz="1800" dirty="0" err="1"/>
                  <a:t>include_number</a:t>
                </a:r>
                <a:r>
                  <a:rPr lang="en-US" sz="1800" dirty="0"/>
                  <a:t> = False, </a:t>
                </a:r>
                <a:r>
                  <a:rPr lang="en-US" sz="1800" dirty="0" err="1"/>
                  <a:t>freq</a:t>
                </a:r>
                <a:r>
                  <a:rPr lang="en-US" sz="1800" dirty="0"/>
                  <a:t>=1.0, threshold=0.3)</a:t>
                </a:r>
              </a:p>
              <a:p>
                <a:pPr lvl="2"/>
                <a:r>
                  <a:rPr lang="en-US" sz="1600" dirty="0"/>
                  <a:t>text: </a:t>
                </a:r>
                <a:r>
                  <a:rPr lang="ko-KR" altLang="en-US" sz="1600" dirty="0"/>
                  <a:t>분석하고자 하는 텍스트 </a:t>
                </a:r>
                <a:r>
                  <a:rPr lang="ko-KR" altLang="en-US" sz="1600" dirty="0" smtClean="0"/>
                  <a:t>데이터</a:t>
                </a:r>
                <a:endParaRPr lang="en-US" altLang="ko-KR" sz="1600" dirty="0"/>
              </a:p>
              <a:p>
                <a:pPr lvl="2"/>
                <a:r>
                  <a:rPr lang="en-US" sz="1600" dirty="0"/>
                  <a:t>threshold:  </a:t>
                </a:r>
                <a:r>
                  <a:rPr lang="ko-KR" altLang="en-US" sz="1600" dirty="0"/>
                  <a:t>명사 추출에 사용되는 기준값</a:t>
                </a:r>
                <a:r>
                  <a:rPr lang="en-US" sz="1600" dirty="0"/>
                  <a:t>. </a:t>
                </a:r>
                <a:r>
                  <a:rPr lang="ko-KR" altLang="en-US" sz="1600" dirty="0"/>
                  <a:t>본 알고리즘은 명사 단어를 추출할 때</a:t>
                </a:r>
                <a:r>
                  <a:rPr lang="en-US" sz="1600" dirty="0"/>
                  <a:t>, </a:t>
                </a:r>
                <a:r>
                  <a:rPr lang="ko-KR" altLang="en-US" sz="1600" dirty="0"/>
                  <a:t>다음과 같은 값을 </a:t>
                </a:r>
                <a:r>
                  <a:rPr lang="ko-KR" altLang="en-US" sz="1600" dirty="0" smtClean="0"/>
                  <a:t>사용</a:t>
                </a:r>
                <a:r>
                  <a:rPr lang="en-US" sz="1600" dirty="0" smtClean="0"/>
                  <a:t> </a:t>
                </a:r>
                <a:endParaRPr lang="en-US" sz="3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Word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가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조사와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함께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사용된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어절의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수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Word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가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사용된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전체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어절의</m:t>
                        </m:r>
                        <m:r>
                          <a:rPr lang="ko-KR" altLang="en-US" sz="1600">
                            <a:latin typeface="Cambria Math"/>
                          </a:rPr>
                          <m:t> </m:t>
                        </m:r>
                        <m:r>
                          <a:rPr lang="ko-KR" altLang="en-US" sz="1600">
                            <a:latin typeface="Cambria Math"/>
                          </a:rPr>
                          <m:t>수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&gt;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threshold</m:t>
                    </m:r>
                  </m:oMath>
                </a14:m>
                <a:r>
                  <a:rPr lang="en-US" sz="1600" dirty="0"/>
                  <a:t> </a:t>
                </a:r>
                <a:r>
                  <a:rPr lang="ko-KR" altLang="en-US" sz="1600" dirty="0"/>
                  <a:t>인 단어들만을 명사 단어 후보로 추출</a:t>
                </a:r>
                <a:endParaRPr lang="en-US" sz="1600" dirty="0"/>
              </a:p>
              <a:p>
                <a:pPr lvl="5"/>
                <a:endParaRPr lang="en-US" sz="1000" dirty="0" smtClean="0"/>
              </a:p>
              <a:p>
                <a:pPr lvl="3"/>
                <a:endParaRPr lang="en-US" altLang="ko-KR" sz="1200" dirty="0" smtClean="0"/>
              </a:p>
              <a:p>
                <a:pPr lvl="4"/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889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텍스</a:t>
            </a:r>
            <a:r>
              <a:rPr lang="ko-KR" altLang="en-US" dirty="0"/>
              <a:t>트</a:t>
            </a:r>
            <a:r>
              <a:rPr lang="ko-KR" altLang="en-US" dirty="0" smtClean="0"/>
              <a:t>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한글 텍스트 전처리</a:t>
            </a:r>
            <a:r>
              <a:rPr lang="en-US" altLang="ko-KR" dirty="0" smtClean="0"/>
              <a:t>.pdf”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dirty="0" err="1" smtClean="0"/>
              <a:t>Korean_preprocessing.ipynb</a:t>
            </a:r>
            <a:endParaRPr lang="en-US" dirty="0" smtClean="0"/>
          </a:p>
          <a:p>
            <a:r>
              <a:rPr lang="en-US" dirty="0" err="1" smtClean="0"/>
              <a:t>Add_nouns_Twitter.ipynb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미등록 단어 찾기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LRNounExtractor_v2 (</a:t>
            </a:r>
            <a:r>
              <a:rPr lang="ko-KR" altLang="en-US" sz="2000" dirty="0" smtClean="0"/>
              <a:t>김현중</a:t>
            </a:r>
            <a:r>
              <a:rPr lang="en-US" altLang="ko-KR" sz="2000" dirty="0" smtClean="0"/>
              <a:t>, 2018)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모듈 내용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github.com/lovit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en-US" sz="1600" dirty="0"/>
              <a:t>pip install </a:t>
            </a:r>
            <a:r>
              <a:rPr lang="en-US" sz="1600" dirty="0" err="1"/>
              <a:t>soynlp</a:t>
            </a:r>
            <a:endParaRPr lang="en-US" sz="1600" dirty="0"/>
          </a:p>
          <a:p>
            <a:pPr lvl="2"/>
            <a:r>
              <a:rPr lang="en-US" sz="1600" dirty="0" err="1" smtClean="0"/>
              <a:t>Add_nouns_Twitter.ipynb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참조</a:t>
            </a:r>
            <a:endParaRPr lang="en-US" sz="1600" dirty="0"/>
          </a:p>
          <a:p>
            <a:pPr lvl="4"/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611-61AB-4DF1-AF0E-1823415D420D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전반적인 순서는 영어와 유사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</a:t>
            </a:r>
            <a:r>
              <a:rPr lang="ko-KR" altLang="en-US" dirty="0"/>
              <a:t>기호 제거하기</a:t>
            </a:r>
            <a:r>
              <a:rPr lang="en-US" dirty="0"/>
              <a:t> (</a:t>
            </a:r>
            <a:r>
              <a:rPr lang="ko-KR" altLang="en-US" dirty="0"/>
              <a:t>예</a:t>
            </a:r>
            <a:r>
              <a:rPr lang="en-US" dirty="0"/>
              <a:t>, !, ., “, ; </a:t>
            </a:r>
            <a:r>
              <a:rPr lang="ko-KR" altLang="en-US" dirty="0"/>
              <a:t>등</a:t>
            </a:r>
            <a:r>
              <a:rPr lang="en-US" dirty="0" smtClean="0"/>
              <a:t>)</a:t>
            </a:r>
          </a:p>
          <a:p>
            <a:pPr lvl="1"/>
            <a:r>
              <a:rPr lang="ko-KR" altLang="en-US" dirty="0" smtClean="0"/>
              <a:t>형태소 </a:t>
            </a:r>
            <a:r>
              <a:rPr lang="ko-KR" altLang="en-US" dirty="0"/>
              <a:t>분석</a:t>
            </a:r>
            <a:r>
              <a:rPr lang="en-US" dirty="0"/>
              <a:t> [tokenization + POS tagging</a:t>
            </a:r>
            <a:r>
              <a:rPr lang="en-US" dirty="0" smtClean="0"/>
              <a:t>]</a:t>
            </a:r>
          </a:p>
          <a:p>
            <a:pPr lvl="1"/>
            <a:r>
              <a:rPr lang="ko-KR" altLang="en-US" dirty="0" smtClean="0"/>
              <a:t>필요한 품사의 단어들만 선택</a:t>
            </a:r>
            <a:endParaRPr lang="en-US" dirty="0"/>
          </a:p>
          <a:p>
            <a:pPr lvl="1"/>
            <a:r>
              <a:rPr lang="ko-KR" altLang="en-US" dirty="0" smtClean="0"/>
              <a:t>불용어 제거하기</a:t>
            </a:r>
            <a:endParaRPr lang="en-US" altLang="ko-KR" dirty="0" smtClean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 전처리와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불용어가 제거된 최종 분석에서 사용하고자 하는 품사의 단어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형태소 분석</a:t>
            </a:r>
            <a:endParaRPr lang="en-US" altLang="ko-KR" sz="2800" dirty="0" smtClean="0"/>
          </a:p>
          <a:p>
            <a:pPr lvl="1"/>
            <a:r>
              <a:rPr lang="ko-KR" altLang="en-US" sz="2400" dirty="0"/>
              <a:t>텍스트를 어절 단위로 분리하고 각 어절을 구성하는 형태소들을 인식하고</a:t>
            </a:r>
            <a:r>
              <a:rPr lang="en-US" sz="2400" dirty="0"/>
              <a:t>, </a:t>
            </a:r>
            <a:r>
              <a:rPr lang="ko-KR" altLang="en-US" sz="2400" dirty="0"/>
              <a:t>불규칙 활용이나 축약</a:t>
            </a:r>
            <a:r>
              <a:rPr lang="en-US" sz="2400" dirty="0"/>
              <a:t>, </a:t>
            </a:r>
            <a:r>
              <a:rPr lang="ko-KR" altLang="en-US" sz="2400" dirty="0"/>
              <a:t>탈락 현상이 일어난 형태소는 원형을 복원하는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원래는 품사 태깅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PoS</a:t>
            </a:r>
            <a:r>
              <a:rPr lang="en-US" altLang="ko-KR" sz="2400" dirty="0" smtClean="0"/>
              <a:t> tagging)</a:t>
            </a:r>
            <a:r>
              <a:rPr lang="ko-KR" altLang="en-US" sz="2400" dirty="0" smtClean="0"/>
              <a:t>은 포함하지 않음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일반적으로 </a:t>
            </a:r>
            <a:r>
              <a:rPr lang="ko-KR" altLang="en-US" sz="2400" b="1" u="sng" dirty="0" smtClean="0"/>
              <a:t>어절을 </a:t>
            </a:r>
            <a:r>
              <a:rPr lang="ko-KR" altLang="en-US" sz="2400" b="1" u="sng" dirty="0"/>
              <a:t>형태소 단위로 구분하여 원형을 찾고</a:t>
            </a:r>
            <a:r>
              <a:rPr lang="en-US" sz="2400" b="1" u="sng" dirty="0"/>
              <a:t>, </a:t>
            </a:r>
            <a:r>
              <a:rPr lang="ko-KR" altLang="en-US" sz="2400" b="1" u="sng" dirty="0"/>
              <a:t>각 형태소의 품사를 찾는 과정</a:t>
            </a:r>
            <a:r>
              <a:rPr lang="ko-KR" altLang="en-US" sz="2400" dirty="0"/>
              <a:t>까지를 의미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한글의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형태론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특성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한글 분석을 이해하고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잘 하기 위해서는 한글의 기본적인 구조와 특성을 알고 있는 것이 중요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한글 형태론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단어의 형태와 구조를 연구하는 </a:t>
            </a:r>
            <a:r>
              <a:rPr lang="ko-KR" altLang="en-US" sz="2000" dirty="0" smtClean="0"/>
              <a:t>언어학의 한 분야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한글 문장의 기본 구조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“철수가 밥을 먹다</a:t>
            </a:r>
            <a:r>
              <a:rPr lang="ko-KR" altLang="en-US" sz="2000" dirty="0" smtClean="0"/>
              <a:t>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문장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어절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문장은 어절들로 구성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문장의 띄어쓰기 기준으로 분리했을 때 나오는 결과물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어절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철수가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밥을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먹다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어절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어절은 단어들로 구성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철수가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철수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밥을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밥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을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단어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형태소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단어는 한 개 이상의 형태소로 구성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철수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철수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단어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형태소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먹다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먹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어간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의미형태소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어미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형식형태소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단어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최소의 자립 </a:t>
            </a: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의미적으로나 문법적으로 자립하여 사용될 수 있는 최소 단위를 의미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/>
            <a:r>
              <a:rPr lang="ko-KR" altLang="en-US" sz="2000" dirty="0" smtClean="0"/>
              <a:t>품사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단어를 </a:t>
            </a:r>
            <a:r>
              <a:rPr lang="ko-KR" altLang="en-US" sz="2000" dirty="0"/>
              <a:t>문법적 성질에 따라 몇 가지로 </a:t>
            </a:r>
            <a:r>
              <a:rPr lang="ko-KR" altLang="en-US" sz="2000" dirty="0" smtClean="0"/>
              <a:t>구분한 것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명사</a:t>
            </a:r>
            <a:r>
              <a:rPr lang="en-US" sz="1800" dirty="0"/>
              <a:t>, </a:t>
            </a:r>
            <a:r>
              <a:rPr lang="ko-KR" altLang="en-US" sz="1800" dirty="0"/>
              <a:t>대명사</a:t>
            </a:r>
            <a:r>
              <a:rPr lang="en-US" sz="1800" dirty="0"/>
              <a:t>, </a:t>
            </a:r>
            <a:r>
              <a:rPr lang="ko-KR" altLang="en-US" sz="1800" dirty="0"/>
              <a:t>수사</a:t>
            </a:r>
            <a:r>
              <a:rPr lang="en-US" sz="1800" dirty="0"/>
              <a:t>, </a:t>
            </a:r>
            <a:r>
              <a:rPr lang="ko-KR" altLang="en-US" sz="1800" dirty="0"/>
              <a:t>형용사</a:t>
            </a:r>
            <a:r>
              <a:rPr lang="en-US" sz="1800" dirty="0"/>
              <a:t>, </a:t>
            </a:r>
            <a:r>
              <a:rPr lang="ko-KR" altLang="en-US" sz="1800" dirty="0"/>
              <a:t>동사</a:t>
            </a:r>
            <a:r>
              <a:rPr lang="en-US" sz="1800" dirty="0"/>
              <a:t>, </a:t>
            </a:r>
            <a:r>
              <a:rPr lang="ko-KR" altLang="en-US" sz="1800" dirty="0"/>
              <a:t>관형사</a:t>
            </a:r>
            <a:r>
              <a:rPr lang="en-US" sz="1800" dirty="0"/>
              <a:t>, </a:t>
            </a:r>
            <a:r>
              <a:rPr lang="ko-KR" altLang="en-US" sz="1800" dirty="0"/>
              <a:t>부사</a:t>
            </a:r>
            <a:r>
              <a:rPr lang="en-US" sz="1800" dirty="0"/>
              <a:t>, </a:t>
            </a:r>
            <a:r>
              <a:rPr lang="ko-KR" altLang="en-US" sz="1800" dirty="0"/>
              <a:t>조사</a:t>
            </a:r>
            <a:r>
              <a:rPr lang="en-US" sz="1800" dirty="0"/>
              <a:t>, </a:t>
            </a:r>
            <a:r>
              <a:rPr lang="ko-KR" altLang="en-US" sz="1800" dirty="0"/>
              <a:t>감탄사 등의</a:t>
            </a:r>
            <a:r>
              <a:rPr lang="en-US" sz="1800" dirty="0"/>
              <a:t> 9</a:t>
            </a:r>
            <a:r>
              <a:rPr lang="ko-KR" altLang="en-US" sz="1800" dirty="0" smtClean="0"/>
              <a:t>가지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각 품사는 단어가 문장에서 하는 역할에 따라 체언</a:t>
            </a:r>
            <a:r>
              <a:rPr lang="en-US" sz="1800" dirty="0"/>
              <a:t>, </a:t>
            </a:r>
            <a:r>
              <a:rPr lang="ko-KR" altLang="en-US" sz="1800" dirty="0"/>
              <a:t>용언</a:t>
            </a:r>
            <a:r>
              <a:rPr lang="en-US" sz="1800" dirty="0"/>
              <a:t>, </a:t>
            </a:r>
            <a:r>
              <a:rPr lang="ko-KR" altLang="en-US" sz="1800" dirty="0"/>
              <a:t>수식언</a:t>
            </a:r>
            <a:r>
              <a:rPr lang="en-US" sz="1800" dirty="0"/>
              <a:t>, </a:t>
            </a:r>
            <a:r>
              <a:rPr lang="ko-KR" altLang="en-US" sz="1800" dirty="0"/>
              <a:t>관계언</a:t>
            </a:r>
            <a:r>
              <a:rPr lang="en-US" sz="1800" dirty="0"/>
              <a:t>, </a:t>
            </a:r>
            <a:r>
              <a:rPr lang="ko-KR" altLang="en-US" sz="1800" dirty="0"/>
              <a:t>독립언으로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체언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문장의 몸과 같은 주어와 목적어의 </a:t>
            </a:r>
            <a:r>
              <a:rPr lang="ko-KR" altLang="en-US" sz="1800" dirty="0" smtClean="0"/>
              <a:t>역할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명사</a:t>
            </a:r>
            <a:r>
              <a:rPr lang="en-US" sz="1800" dirty="0"/>
              <a:t>, </a:t>
            </a:r>
            <a:r>
              <a:rPr lang="ko-KR" altLang="en-US" sz="1800" dirty="0"/>
              <a:t>대명사</a:t>
            </a:r>
            <a:r>
              <a:rPr lang="en-US" sz="1800" dirty="0"/>
              <a:t>, </a:t>
            </a:r>
            <a:r>
              <a:rPr lang="ko-KR" altLang="en-US" sz="1800" dirty="0" smtClean="0"/>
              <a:t>수사 포함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800" dirty="0" smtClean="0"/>
              <a:t>용언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문장의 서술어 </a:t>
            </a:r>
            <a:r>
              <a:rPr lang="ko-KR" altLang="en-US" sz="1800" dirty="0" smtClean="0"/>
              <a:t>역할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형용사와 동사 포함</a:t>
            </a:r>
            <a:r>
              <a:rPr lang="en-US" altLang="ko-KR" sz="1800" dirty="0" smtClean="0"/>
              <a:t>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단어의 분류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36311"/>
              </p:ext>
            </p:extLst>
          </p:nvPr>
        </p:nvGraphicFramePr>
        <p:xfrm>
          <a:off x="1447800" y="2743200"/>
          <a:ext cx="6096000" cy="3337560"/>
        </p:xfrm>
        <a:graphic>
          <a:graphicData uri="http://schemas.openxmlformats.org/drawingml/2006/table">
            <a:tbl>
              <a:tblPr firstCol="1" lastCol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가변어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동사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용언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형용사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불변어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대명사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체언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명사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수사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관형사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수식언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부사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조사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관계언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감탄사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독립언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91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형태</a:t>
            </a:r>
            <a:r>
              <a:rPr lang="ko-KR" altLang="en-US" sz="2000" dirty="0"/>
              <a:t>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의미를 갖는 최소 </a:t>
            </a:r>
            <a:r>
              <a:rPr lang="ko-KR" altLang="en-US" sz="2000" dirty="0" smtClean="0"/>
              <a:t>단위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여기서의 </a:t>
            </a:r>
            <a:r>
              <a:rPr lang="ko-KR" altLang="en-US" sz="1800" dirty="0"/>
              <a:t>‘의미’는 어휘적인 의미뿐 아니라 형식적인 혹은 문법적인 의미도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어미는 </a:t>
            </a:r>
            <a:r>
              <a:rPr lang="ko-KR" altLang="en-US" sz="1800" dirty="0" smtClean="0"/>
              <a:t>단어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자립하여 사용될 수 없기 때문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-KR" altLang="en-US" sz="1800" dirty="0"/>
              <a:t>아니지만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어절을 생성하는데 있어서 문법적인 의미를 갖기 때문에 형태소로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r>
              <a:rPr lang="ko-KR" altLang="en-US" sz="2000" dirty="0" smtClean="0"/>
              <a:t>형태소의 구분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자립성 여부에 따라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자립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다른 형태소와 결합하지 않고도 사용될 수 있는 </a:t>
            </a:r>
            <a:r>
              <a:rPr lang="ko-KR" altLang="en-US" sz="1400" dirty="0" smtClean="0"/>
              <a:t>형태소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‘철수</a:t>
            </a:r>
            <a:r>
              <a:rPr lang="ko-KR" altLang="en-US" sz="1400" dirty="0" smtClean="0"/>
              <a:t>’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‘</a:t>
            </a:r>
            <a:r>
              <a:rPr lang="ko-KR" altLang="en-US" sz="1400" dirty="0" smtClean="0"/>
              <a:t>밥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의존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다른 형태소와 결합되어 사용되는 </a:t>
            </a:r>
            <a:r>
              <a:rPr lang="ko-KR" altLang="en-US" sz="1400" dirty="0" smtClean="0"/>
              <a:t>형태소 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먹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800" dirty="0" smtClean="0"/>
              <a:t>의미 유무</a:t>
            </a:r>
            <a:endParaRPr lang="en-US" altLang="ko-KR" sz="1800" dirty="0" smtClean="0"/>
          </a:p>
          <a:p>
            <a:pPr lvl="2"/>
            <a:r>
              <a:rPr lang="ko-KR" altLang="en-US" sz="1400" dirty="0"/>
              <a:t>실질 </a:t>
            </a:r>
            <a:r>
              <a:rPr lang="ko-KR" altLang="en-US" sz="1400" dirty="0" smtClean="0"/>
              <a:t>형태소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실질적인 </a:t>
            </a:r>
            <a:r>
              <a:rPr lang="ko-KR" altLang="en-US" sz="1400" dirty="0"/>
              <a:t>의미를 가진 </a:t>
            </a:r>
            <a:r>
              <a:rPr lang="ko-KR" altLang="en-US" sz="1400" dirty="0" smtClean="0"/>
              <a:t>형태소 </a:t>
            </a:r>
            <a:r>
              <a:rPr lang="en-US" altLang="ko-KR" sz="1400" dirty="0"/>
              <a:t>(</a:t>
            </a:r>
            <a:r>
              <a:rPr lang="ko-KR" altLang="en-US" sz="1400" dirty="0"/>
              <a:t>‘철수’</a:t>
            </a:r>
            <a:r>
              <a:rPr lang="en-US" altLang="ko-KR" sz="1400" dirty="0"/>
              <a:t>,</a:t>
            </a:r>
            <a:r>
              <a:rPr lang="ko-KR" altLang="en-US" sz="1400" dirty="0"/>
              <a:t> ‘밥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먹</a:t>
            </a:r>
            <a:r>
              <a:rPr lang="en-US" altLang="ko-KR" sz="1400" dirty="0" smtClean="0"/>
              <a:t>’ </a:t>
            </a:r>
            <a:r>
              <a:rPr lang="ko-KR" altLang="en-US" sz="1400" dirty="0"/>
              <a:t>등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형식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말과 말 사이의 형식적인</a:t>
            </a:r>
            <a:r>
              <a:rPr lang="en-US" sz="1400" dirty="0"/>
              <a:t> (</a:t>
            </a:r>
            <a:r>
              <a:rPr lang="ko-KR" altLang="en-US" sz="1400" dirty="0"/>
              <a:t>문법적인</a:t>
            </a:r>
            <a:r>
              <a:rPr lang="en-US" sz="1400" dirty="0"/>
              <a:t>) </a:t>
            </a:r>
            <a:r>
              <a:rPr lang="ko-KR" altLang="en-US" sz="1400" dirty="0"/>
              <a:t>관계를 </a:t>
            </a:r>
            <a:r>
              <a:rPr lang="ko-KR" altLang="en-US" sz="1400" dirty="0" smtClean="0"/>
              <a:t>표시 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2"/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2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36472</TotalTime>
  <Words>1084</Words>
  <Application>Microsoft Office PowerPoint</Application>
  <PresentationFormat>On-screen Show (4:3)</PresentationFormat>
  <Paragraphs>238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01013022</vt:lpstr>
      <vt:lpstr>Korean text preprocessing</vt:lpstr>
      <vt:lpstr>한글 텍스트 전처리</vt:lpstr>
      <vt:lpstr>한글 텍스트 전처리</vt:lpstr>
      <vt:lpstr>한글 텍스트 전처리</vt:lpstr>
      <vt:lpstr>한글의 특성</vt:lpstr>
      <vt:lpstr>한글의 특성</vt:lpstr>
      <vt:lpstr>한글의 특성</vt:lpstr>
      <vt:lpstr>한글의 특성</vt:lpstr>
      <vt:lpstr>한글의 특성</vt:lpstr>
      <vt:lpstr>한글의 특성</vt:lpstr>
      <vt:lpstr>한글 텍스트 전처리</vt:lpstr>
      <vt:lpstr>한글 형태소 분석</vt:lpstr>
      <vt:lpstr>한글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259</cp:revision>
  <dcterms:created xsi:type="dcterms:W3CDTF">2015-01-19T14:33:39Z</dcterms:created>
  <dcterms:modified xsi:type="dcterms:W3CDTF">2018-10-25T09:11:25Z</dcterms:modified>
</cp:coreProperties>
</file>