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320" r:id="rId3"/>
    <p:sldId id="321" r:id="rId4"/>
    <p:sldId id="270" r:id="rId5"/>
    <p:sldId id="271" r:id="rId6"/>
    <p:sldId id="269" r:id="rId7"/>
    <p:sldId id="273" r:id="rId8"/>
    <p:sldId id="274" r:id="rId9"/>
    <p:sldId id="275" r:id="rId10"/>
    <p:sldId id="314" r:id="rId11"/>
    <p:sldId id="276" r:id="rId12"/>
    <p:sldId id="322" r:id="rId13"/>
    <p:sldId id="281" r:id="rId14"/>
    <p:sldId id="282" r:id="rId15"/>
    <p:sldId id="283" r:id="rId16"/>
    <p:sldId id="284" r:id="rId17"/>
    <p:sldId id="285" r:id="rId18"/>
    <p:sldId id="286" r:id="rId19"/>
    <p:sldId id="288" r:id="rId20"/>
    <p:sldId id="305" r:id="rId21"/>
    <p:sldId id="306" r:id="rId22"/>
    <p:sldId id="309" r:id="rId23"/>
    <p:sldId id="307" r:id="rId24"/>
    <p:sldId id="308" r:id="rId25"/>
    <p:sldId id="304" r:id="rId26"/>
    <p:sldId id="323" r:id="rId27"/>
    <p:sldId id="299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>
        <p:scale>
          <a:sx n="66" d="100"/>
          <a:sy n="66" d="100"/>
        </p:scale>
        <p:origin x="-12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BE86779-5044-4645-B2AA-7ABAFB3F6EA7}" type="datetime1">
              <a:rPr lang="en-US" smtClean="0"/>
              <a:t>10/19/2018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Network analysis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04CD90-A1EB-45F3-9B62-39E3EF32ACAC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Network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FAB4B1-65F8-48BB-8434-277D4012A3B8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Network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2680B0-B9BE-417A-B462-840D18F64BEE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Network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C0239F-58AF-4CBC-A553-A5B1F42202EF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Network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F5AB6C-893A-47FD-9446-2F90F4E9B91C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Network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91B875-346C-46F8-BED2-F2341A0B6206}" type="datetime1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Network analysis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D42495-AFB1-4512-BF23-8E1110C777E5}" type="datetime1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Network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CBFA52-C508-4D44-B4DF-DA9451FBB5DE}" type="datetime1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Network analysis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E96CB7-F53F-4948-9C34-ACC7208FF16E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Network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38AB11-27FC-46EE-8C18-00DBE957F217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Network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E6DF6E69-C654-49CB-B9B7-748286C31045}" type="datetime1">
              <a:rPr lang="en-US" smtClean="0"/>
              <a:t>10/19/2018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Network analysis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ephi.org/users/download/" TargetMode="External"/><Relationship Id="rId2" Type="http://schemas.openxmlformats.org/officeDocument/2006/relationships/hyperlink" Target="https://gephi.org/users/instal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ephi.org/tutorials/gephi-tutorial-visualization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ytimes.com/2017/06/12/well/live/having-friends-is-good-for-you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etworkx.github.io/documentation/stable/tutorial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etwork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NetworkX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Add attributes to a node</a:t>
            </a:r>
          </a:p>
          <a:p>
            <a:pPr lvl="1"/>
            <a:r>
              <a:rPr lang="en-US" sz="1800" dirty="0" err="1"/>
              <a:t>g.node</a:t>
            </a:r>
            <a:r>
              <a:rPr lang="en-US" sz="1800" dirty="0"/>
              <a:t>[1]['gender']=</a:t>
            </a:r>
            <a:r>
              <a:rPr lang="en-US" sz="1800" dirty="0" smtClean="0"/>
              <a:t>'male‘</a:t>
            </a:r>
          </a:p>
          <a:p>
            <a:pPr lvl="1"/>
            <a:endParaRPr lang="en-US" sz="1800" dirty="0"/>
          </a:p>
          <a:p>
            <a:r>
              <a:rPr lang="en-US" sz="2000" dirty="0"/>
              <a:t>Add attributes </a:t>
            </a:r>
            <a:r>
              <a:rPr lang="en-US" sz="2000" dirty="0" smtClean="0"/>
              <a:t>to an edge (tie)</a:t>
            </a:r>
          </a:p>
          <a:p>
            <a:pPr lvl="1"/>
            <a:r>
              <a:rPr lang="en-US" sz="1800" dirty="0"/>
              <a:t>g[1][3]['weight'] = </a:t>
            </a:r>
            <a:r>
              <a:rPr lang="en-US" sz="1800" dirty="0" smtClean="0"/>
              <a:t>3</a:t>
            </a:r>
          </a:p>
          <a:p>
            <a:pPr lvl="1"/>
            <a:r>
              <a:rPr lang="en-US" sz="1800" dirty="0"/>
              <a:t>or </a:t>
            </a:r>
            <a:r>
              <a:rPr lang="en-US" sz="1800" dirty="0" err="1"/>
              <a:t>g.edges</a:t>
            </a:r>
            <a:r>
              <a:rPr lang="en-US" sz="1800" dirty="0"/>
              <a:t>[1, 3]['weight'] = 3</a:t>
            </a:r>
            <a:endParaRPr lang="en-US" sz="1800" dirty="0" smtClean="0"/>
          </a:p>
          <a:p>
            <a:pPr lvl="1"/>
            <a:endParaRPr lang="en-US" sz="1200" dirty="0" smtClean="0"/>
          </a:p>
          <a:p>
            <a:r>
              <a:rPr lang="en-US" altLang="ko-KR" sz="2000" dirty="0"/>
              <a:t>Get node/edge attributes</a:t>
            </a:r>
          </a:p>
          <a:p>
            <a:pPr lvl="1"/>
            <a:r>
              <a:rPr lang="en-US" altLang="ko-KR" sz="1800" dirty="0" err="1"/>
              <a:t>get_node_attributes</a:t>
            </a:r>
            <a:r>
              <a:rPr lang="en-US" altLang="ko-KR" sz="1800" dirty="0"/>
              <a:t>(g, </a:t>
            </a:r>
            <a:r>
              <a:rPr lang="en-US" altLang="ko-KR" sz="1800" dirty="0" smtClean="0"/>
              <a:t>‘gender’)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get_edge_attributes</a:t>
            </a:r>
            <a:r>
              <a:rPr lang="en-US" altLang="ko-KR" sz="1800" dirty="0"/>
              <a:t>(g, ‘weight’)</a:t>
            </a:r>
            <a:endParaRPr lang="ko-KR" altLang="en-US" sz="18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sz="900" dirty="0" smtClean="0"/>
          </a:p>
          <a:p>
            <a:pPr lvl="1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8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NetworkX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Get the information of the network</a:t>
            </a:r>
          </a:p>
          <a:p>
            <a:pPr lvl="1"/>
            <a:r>
              <a:rPr lang="en-US" sz="2400" dirty="0" smtClean="0"/>
              <a:t>list of friends</a:t>
            </a:r>
          </a:p>
          <a:p>
            <a:pPr lvl="2"/>
            <a:r>
              <a:rPr lang="en-US" altLang="ko-KR" sz="1800" dirty="0" smtClean="0"/>
              <a:t>g[1]</a:t>
            </a:r>
          </a:p>
          <a:p>
            <a:pPr lvl="2"/>
            <a:r>
              <a:rPr lang="en-US" altLang="ko-KR" sz="1800" dirty="0" smtClean="0"/>
              <a:t>list(</a:t>
            </a:r>
            <a:r>
              <a:rPr lang="en-US" altLang="ko-KR" sz="1800" dirty="0" err="1" smtClean="0"/>
              <a:t>g.neighbors</a:t>
            </a:r>
            <a:r>
              <a:rPr lang="en-US" altLang="ko-KR" sz="1800" dirty="0" smtClean="0"/>
              <a:t>(1))</a:t>
            </a:r>
            <a:endParaRPr lang="en-US" altLang="ko-KR" sz="1400" dirty="0" smtClean="0"/>
          </a:p>
          <a:p>
            <a:pPr lvl="1"/>
            <a:r>
              <a:rPr lang="en-US" altLang="ko-KR" sz="2200" dirty="0" smtClean="0"/>
              <a:t># of friends</a:t>
            </a:r>
          </a:p>
          <a:p>
            <a:pPr lvl="2"/>
            <a:r>
              <a:rPr lang="en-US" altLang="ko-KR" sz="1800" dirty="0" err="1" smtClean="0"/>
              <a:t>len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g.neighbors</a:t>
            </a:r>
            <a:r>
              <a:rPr lang="en-US" altLang="ko-KR" sz="1800" dirty="0" smtClean="0"/>
              <a:t>(1))</a:t>
            </a:r>
          </a:p>
          <a:p>
            <a:pPr lvl="2"/>
            <a:r>
              <a:rPr lang="en-US" altLang="ko-KR" sz="1800" dirty="0" err="1" smtClean="0"/>
              <a:t>g.degree</a:t>
            </a:r>
            <a:r>
              <a:rPr lang="en-US" altLang="ko-KR" sz="1800" dirty="0" smtClean="0"/>
              <a:t>(1)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sz="1000" dirty="0" smtClean="0"/>
          </a:p>
          <a:p>
            <a:pPr lvl="1"/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NetworkX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Centrality (</a:t>
            </a:r>
            <a:r>
              <a:rPr lang="ko-KR" altLang="en-US" sz="2400" dirty="0" smtClean="0"/>
              <a:t>중심도</a:t>
            </a:r>
            <a:r>
              <a:rPr lang="en-US" altLang="ko-KR" sz="2400" dirty="0" smtClean="0"/>
              <a:t>) measures</a:t>
            </a:r>
          </a:p>
          <a:p>
            <a:pPr lvl="1"/>
            <a:r>
              <a:rPr lang="en-US" altLang="ko-KR" sz="2000" dirty="0" smtClean="0"/>
              <a:t>Degree centrality </a:t>
            </a:r>
          </a:p>
          <a:p>
            <a:pPr lvl="2"/>
            <a:r>
              <a:rPr lang="ko-KR" altLang="en-US" sz="1600" dirty="0" smtClean="0"/>
              <a:t>친구수 </a:t>
            </a:r>
            <a:r>
              <a:rPr lang="en-US" altLang="ko-KR" sz="1600" dirty="0" smtClean="0"/>
              <a:t>(degree)</a:t>
            </a:r>
            <a:r>
              <a:rPr lang="ko-KR" altLang="en-US" sz="1600" dirty="0" smtClean="0"/>
              <a:t>가 많은 사람이 더 중심적 역할</a:t>
            </a:r>
            <a:endParaRPr lang="en-US" altLang="ko-KR" sz="1600" dirty="0" smtClean="0"/>
          </a:p>
          <a:p>
            <a:pPr lvl="2"/>
            <a:r>
              <a:rPr lang="en-US" altLang="ko-KR" sz="1600" dirty="0" err="1" smtClean="0"/>
              <a:t>nx.degree_centrality</a:t>
            </a:r>
            <a:r>
              <a:rPr lang="en-US" altLang="ko-KR" sz="1600" dirty="0" smtClean="0"/>
              <a:t>(g)</a:t>
            </a:r>
          </a:p>
          <a:p>
            <a:pPr lvl="1"/>
            <a:r>
              <a:rPr lang="en-US" altLang="ko-KR" sz="2000" dirty="0" err="1" smtClean="0"/>
              <a:t>Betweenness</a:t>
            </a:r>
            <a:r>
              <a:rPr lang="en-US" altLang="ko-KR" sz="2000" dirty="0" smtClean="0"/>
              <a:t> centrality</a:t>
            </a:r>
          </a:p>
          <a:p>
            <a:pPr lvl="2"/>
            <a:r>
              <a:rPr lang="ko-KR" altLang="en-US" sz="1600" dirty="0" smtClean="0"/>
              <a:t>다리</a:t>
            </a:r>
            <a:r>
              <a:rPr lang="en-US" altLang="ko-KR" sz="1600" dirty="0" smtClean="0"/>
              <a:t>(bridge) </a:t>
            </a:r>
            <a:r>
              <a:rPr lang="ko-KR" altLang="en-US" sz="1600" dirty="0" smtClean="0"/>
              <a:t>역할을 많이 하는 사람이 더 중심적 역할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측정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본인을 제외한 다른 두 노드 사이의 </a:t>
            </a:r>
            <a:r>
              <a:rPr lang="en-US" altLang="ko-KR" sz="1600" dirty="0" smtClean="0"/>
              <a:t>shortest path</a:t>
            </a:r>
            <a:r>
              <a:rPr lang="ko-KR" altLang="en-US" sz="1600" dirty="0" smtClean="0"/>
              <a:t>에 해당 노드가 얼마나 위치하는가</a:t>
            </a:r>
            <a:r>
              <a:rPr lang="en-US" altLang="ko-KR" sz="1600" dirty="0" smtClean="0"/>
              <a:t>?</a:t>
            </a:r>
          </a:p>
          <a:p>
            <a:pPr lvl="2"/>
            <a:r>
              <a:rPr lang="en-US" altLang="ko-KR" sz="1600" dirty="0" err="1"/>
              <a:t>nx.betweenness_centrality</a:t>
            </a:r>
            <a:r>
              <a:rPr lang="en-US" altLang="ko-KR" sz="1600" dirty="0"/>
              <a:t>(g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en-US" altLang="ko-KR" sz="2000" dirty="0" smtClean="0"/>
              <a:t>Closeness centrality</a:t>
            </a:r>
          </a:p>
          <a:p>
            <a:pPr lvl="2"/>
            <a:r>
              <a:rPr lang="ko-KR" altLang="en-US" sz="1600" dirty="0" smtClean="0"/>
              <a:t>다른 노드와 더 가깝게 연결된 노드가 더 중심적 역할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측정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다른 노드들과의 </a:t>
            </a:r>
            <a:r>
              <a:rPr lang="en-US" altLang="ko-KR" sz="1600" dirty="0" smtClean="0"/>
              <a:t>shortest path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합의 역수로 계산</a:t>
            </a:r>
            <a:endParaRPr lang="en-US" altLang="ko-KR" sz="1600" dirty="0" smtClean="0"/>
          </a:p>
          <a:p>
            <a:pPr lvl="2"/>
            <a:r>
              <a:rPr lang="en-US" altLang="ko-KR" sz="1600" dirty="0" err="1"/>
              <a:t>nx.closeness_centrality</a:t>
            </a:r>
            <a:r>
              <a:rPr lang="en-US" altLang="ko-KR" sz="1600" dirty="0"/>
              <a:t>(g)</a:t>
            </a:r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sz="900" dirty="0" smtClean="0"/>
          </a:p>
          <a:p>
            <a:pPr lvl="1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5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- </a:t>
            </a:r>
            <a:r>
              <a:rPr lang="en-US" dirty="0" err="1" smtClean="0"/>
              <a:t>Gephi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Gephi</a:t>
            </a:r>
            <a:endParaRPr lang="en-US" dirty="0" smtClean="0"/>
          </a:p>
          <a:p>
            <a:pPr lvl="1"/>
            <a:r>
              <a:rPr lang="en-US" dirty="0" smtClean="0"/>
              <a:t>Computer software for social network analysis, esp. for visualization</a:t>
            </a:r>
          </a:p>
          <a:p>
            <a:r>
              <a:rPr lang="en-US" dirty="0" smtClean="0"/>
              <a:t>Installation</a:t>
            </a:r>
          </a:p>
          <a:p>
            <a:pPr lvl="1"/>
            <a:r>
              <a:rPr lang="en-US" dirty="0">
                <a:hlinkClick r:id="rId2"/>
              </a:rPr>
              <a:t>https://gephi.org/users/install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First install Java</a:t>
            </a:r>
          </a:p>
          <a:p>
            <a:pPr lvl="1"/>
            <a:r>
              <a:rPr lang="en-US" dirty="0">
                <a:hlinkClick r:id="rId3"/>
              </a:rPr>
              <a:t>https://gephi.org/users/download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Download the version of </a:t>
            </a:r>
            <a:r>
              <a:rPr lang="en-US" dirty="0" err="1" smtClean="0"/>
              <a:t>Gephi</a:t>
            </a:r>
            <a:r>
              <a:rPr lang="en-US" dirty="0" smtClean="0"/>
              <a:t> for your 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7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gephi.org/tutorials/gephi-tutorial-visualization.pdf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0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Gephi</a:t>
            </a:r>
            <a:r>
              <a:rPr lang="en-US" dirty="0" smtClean="0"/>
              <a:t> with </a:t>
            </a:r>
            <a:r>
              <a:rPr lang="en-US" dirty="0" err="1" smtClean="0"/>
              <a:t>networkX</a:t>
            </a:r>
            <a:endParaRPr lang="en-US" dirty="0" smtClean="0"/>
          </a:p>
          <a:p>
            <a:pPr lvl="1"/>
            <a:r>
              <a:rPr lang="en-US" dirty="0" smtClean="0"/>
              <a:t>Create the social network using </a:t>
            </a:r>
            <a:r>
              <a:rPr lang="en-US" dirty="0" err="1" smtClean="0"/>
              <a:t>networkX</a:t>
            </a:r>
            <a:r>
              <a:rPr lang="en-US" dirty="0" smtClean="0"/>
              <a:t> first</a:t>
            </a:r>
          </a:p>
          <a:p>
            <a:pPr lvl="1"/>
            <a:r>
              <a:rPr lang="en-US" dirty="0" smtClean="0"/>
              <a:t>Save the network (i.e., graph) as a </a:t>
            </a:r>
            <a:r>
              <a:rPr lang="en-US" dirty="0" err="1" smtClean="0"/>
              <a:t>graphML</a:t>
            </a:r>
            <a:r>
              <a:rPr lang="en-US" dirty="0" smtClean="0"/>
              <a:t> file</a:t>
            </a:r>
          </a:p>
          <a:p>
            <a:pPr lvl="2"/>
            <a:r>
              <a:rPr lang="en-US" dirty="0" err="1" smtClean="0"/>
              <a:t>nx.write_graphml</a:t>
            </a:r>
            <a:r>
              <a:rPr lang="en-US" dirty="0" smtClean="0"/>
              <a:t>(g</a:t>
            </a:r>
            <a:r>
              <a:rPr lang="en-US" dirty="0"/>
              <a:t>, </a:t>
            </a:r>
            <a:r>
              <a:rPr lang="en-US" dirty="0" smtClean="0"/>
              <a:t>'</a:t>
            </a:r>
            <a:r>
              <a:rPr lang="en-US" dirty="0" err="1" smtClean="0"/>
              <a:t>g_test.graphml</a:t>
            </a:r>
            <a:r>
              <a:rPr lang="en-US" dirty="0" smtClean="0"/>
              <a:t>')</a:t>
            </a:r>
          </a:p>
          <a:p>
            <a:pPr lvl="1"/>
            <a:r>
              <a:rPr lang="en-US" dirty="0" smtClean="0"/>
              <a:t>Open the file from </a:t>
            </a:r>
            <a:r>
              <a:rPr lang="en-US" dirty="0" err="1" smtClean="0"/>
              <a:t>Gephi</a:t>
            </a:r>
            <a:endParaRPr lang="en-US" dirty="0" smtClean="0"/>
          </a:p>
          <a:p>
            <a:pPr lvl="1"/>
            <a:r>
              <a:rPr lang="en-US" dirty="0" smtClean="0"/>
              <a:t>Do visualization on </a:t>
            </a:r>
            <a:r>
              <a:rPr lang="en-US" dirty="0" err="1" smtClean="0"/>
              <a:t>Gephi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Simple instructions</a:t>
            </a:r>
          </a:p>
          <a:p>
            <a:pPr lvl="1"/>
            <a:r>
              <a:rPr lang="en-US" sz="2400" dirty="0" smtClean="0"/>
              <a:t>Choose a layout</a:t>
            </a:r>
          </a:p>
          <a:p>
            <a:pPr lvl="1"/>
            <a:r>
              <a:rPr lang="en-US" sz="2400" dirty="0" smtClean="0"/>
              <a:t>Set the color of nodes</a:t>
            </a:r>
          </a:p>
          <a:p>
            <a:pPr lvl="2"/>
            <a:r>
              <a:rPr lang="en-US" sz="2000" dirty="0" smtClean="0"/>
              <a:t>unique: same color for all the nodes</a:t>
            </a:r>
          </a:p>
          <a:p>
            <a:pPr lvl="2"/>
            <a:r>
              <a:rPr lang="en-US" sz="2000" dirty="0" smtClean="0"/>
              <a:t>attribute: different colors for different attribute</a:t>
            </a:r>
          </a:p>
          <a:p>
            <a:pPr lvl="1"/>
            <a:r>
              <a:rPr lang="en-US" sz="2400" dirty="0" smtClean="0"/>
              <a:t>Show the label of nodes</a:t>
            </a:r>
          </a:p>
          <a:p>
            <a:pPr lvl="2"/>
            <a:r>
              <a:rPr lang="en-US" sz="2000" dirty="0" smtClean="0"/>
              <a:t>‘T’ button on the bottom</a:t>
            </a:r>
          </a:p>
          <a:p>
            <a:pPr lvl="1"/>
            <a:r>
              <a:rPr lang="en-US" sz="2400" dirty="0" smtClean="0"/>
              <a:t>Set the color of labels</a:t>
            </a:r>
          </a:p>
          <a:p>
            <a:pPr lvl="1"/>
            <a:r>
              <a:rPr lang="en-US" sz="2400" dirty="0" smtClean="0"/>
              <a:t>Change the size of labels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0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Simple instructions (cont’d)</a:t>
            </a:r>
          </a:p>
          <a:p>
            <a:pPr lvl="1"/>
            <a:r>
              <a:rPr lang="en-US" sz="2400" dirty="0" smtClean="0"/>
              <a:t>Position of a node</a:t>
            </a:r>
          </a:p>
          <a:p>
            <a:pPr lvl="2"/>
            <a:r>
              <a:rPr lang="en-US" sz="2000" dirty="0" smtClean="0"/>
              <a:t>You can drag</a:t>
            </a:r>
          </a:p>
          <a:p>
            <a:pPr lvl="1"/>
            <a:r>
              <a:rPr lang="en-US" dirty="0" smtClean="0"/>
              <a:t>Color of edges</a:t>
            </a:r>
          </a:p>
          <a:p>
            <a:pPr lvl="2"/>
            <a:r>
              <a:rPr lang="en-US" dirty="0" smtClean="0"/>
              <a:t>Unique</a:t>
            </a:r>
          </a:p>
          <a:p>
            <a:pPr lvl="2"/>
            <a:r>
              <a:rPr lang="en-US" dirty="0" smtClean="0"/>
              <a:t>Ranking</a:t>
            </a:r>
          </a:p>
          <a:p>
            <a:pPr lvl="1"/>
            <a:r>
              <a:rPr lang="en-US" dirty="0" smtClean="0"/>
              <a:t>Label of edges</a:t>
            </a:r>
          </a:p>
          <a:p>
            <a:pPr lvl="2"/>
            <a:r>
              <a:rPr lang="en-US" dirty="0" smtClean="0"/>
              <a:t>You can change them on the ‘Data Lab’ panel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6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the result as a pdf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3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the colors of nodes using the attribute information</a:t>
            </a:r>
          </a:p>
          <a:p>
            <a:pPr lvl="1"/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network analysis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ko-KR" altLang="en-US" dirty="0" smtClean="0"/>
              <a:t>의미연결망분석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Purposes</a:t>
            </a:r>
          </a:p>
          <a:p>
            <a:pPr lvl="1"/>
            <a:r>
              <a:rPr lang="en-US" sz="2400" dirty="0" smtClean="0"/>
              <a:t>To analyze relations between words</a:t>
            </a:r>
          </a:p>
          <a:p>
            <a:r>
              <a:rPr lang="en-US" sz="2800" dirty="0" smtClean="0"/>
              <a:t>What can we know?</a:t>
            </a:r>
          </a:p>
          <a:p>
            <a:pPr lvl="1"/>
            <a:r>
              <a:rPr lang="en-US" sz="2400" dirty="0" smtClean="0"/>
              <a:t>With what words is a particular word used more? </a:t>
            </a:r>
          </a:p>
          <a:p>
            <a:pPr lvl="1"/>
            <a:r>
              <a:rPr lang="en-US" sz="2400" dirty="0" smtClean="0"/>
              <a:t>For a particular keyword, we can possibly know the focus or stance (or perspectives) of the writer. </a:t>
            </a:r>
          </a:p>
          <a:p>
            <a:r>
              <a:rPr lang="en-US" sz="2800" dirty="0" smtClean="0"/>
              <a:t>Tutorial</a:t>
            </a:r>
          </a:p>
          <a:p>
            <a:pPr lvl="1"/>
            <a:r>
              <a:rPr lang="en-US" sz="2400" dirty="0" smtClean="0"/>
              <a:t>Semantic_Network_Analysis_ver1.0.pdf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0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Sematic network analysis (</a:t>
            </a:r>
            <a:r>
              <a:rPr lang="ko-KR" altLang="en-US" dirty="0" smtClean="0"/>
              <a:t>의미연결망분석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2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Purposes</a:t>
            </a:r>
          </a:p>
          <a:p>
            <a:pPr lvl="1"/>
            <a:r>
              <a:rPr lang="en-US" sz="2400" dirty="0" smtClean="0"/>
              <a:t>To analyze relations between words</a:t>
            </a:r>
          </a:p>
          <a:p>
            <a:r>
              <a:rPr lang="en-US" sz="2800" dirty="0" smtClean="0"/>
              <a:t>What can we know?</a:t>
            </a:r>
          </a:p>
          <a:p>
            <a:pPr lvl="1"/>
            <a:r>
              <a:rPr lang="en-US" sz="2400" dirty="0" smtClean="0"/>
              <a:t>With what words is a particular word used more? </a:t>
            </a:r>
          </a:p>
          <a:p>
            <a:pPr lvl="1"/>
            <a:r>
              <a:rPr lang="en-US" sz="2400" dirty="0" smtClean="0"/>
              <a:t>For a particular keyword, we can possibly know the focus or stance (or perspectives) of the writer.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6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network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Example</a:t>
            </a:r>
          </a:p>
          <a:p>
            <a:pPr lvl="1"/>
            <a:r>
              <a:rPr lang="en-US" sz="2400" dirty="0" smtClean="0"/>
              <a:t>Two articles published by two newspapers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Network analysis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524000" y="4114800"/>
            <a:ext cx="16764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North  Korea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1000" y="2971800"/>
            <a:ext cx="3810000" cy="3124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85800" y="3276600"/>
            <a:ext cx="9906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missile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743200" y="3276600"/>
            <a:ext cx="9906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nuclear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62000" y="5029200"/>
            <a:ext cx="9906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895600" y="4876800"/>
            <a:ext cx="9906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icbm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/>
          <p:cNvCxnSpPr>
            <a:stCxn id="8" idx="3"/>
          </p:cNvCxnSpPr>
          <p:nvPr/>
        </p:nvCxnSpPr>
        <p:spPr bwMode="auto">
          <a:xfrm flipH="1">
            <a:off x="2743200" y="3666845"/>
            <a:ext cx="145070" cy="4479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1295400" y="3733800"/>
            <a:ext cx="30480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1447800" y="4495800"/>
            <a:ext cx="45720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H="1" flipV="1">
            <a:off x="2815735" y="4495800"/>
            <a:ext cx="384665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5867400" y="4114800"/>
            <a:ext cx="16764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North  Korea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724400" y="2971800"/>
            <a:ext cx="4024964" cy="3124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029200" y="3276600"/>
            <a:ext cx="9906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Arial" charset="0"/>
              </a:rPr>
              <a:t>aid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086600" y="3276600"/>
            <a:ext cx="9906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Arial" charset="0"/>
              </a:rPr>
              <a:t>human right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105400" y="5029200"/>
            <a:ext cx="9906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Arial" charset="0"/>
              </a:rPr>
              <a:t>talk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239000" y="4876800"/>
            <a:ext cx="9906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Arial" charset="0"/>
              </a:rPr>
              <a:t>South Korea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6" name="Straight Connector 25"/>
          <p:cNvCxnSpPr>
            <a:stCxn id="23" idx="3"/>
          </p:cNvCxnSpPr>
          <p:nvPr/>
        </p:nvCxnSpPr>
        <p:spPr bwMode="auto">
          <a:xfrm flipH="1">
            <a:off x="7086600" y="3666845"/>
            <a:ext cx="145070" cy="4479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>
            <a:off x="5638800" y="3733800"/>
            <a:ext cx="30480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5791200" y="4495800"/>
            <a:ext cx="45720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H="1" flipV="1">
            <a:off x="7159135" y="4495800"/>
            <a:ext cx="384665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676400" y="6096000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Article 1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7000" y="6096000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Article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2985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You need to construct a network composed of words and ties between words</a:t>
            </a:r>
          </a:p>
          <a:p>
            <a:pPr lvl="1"/>
            <a:r>
              <a:rPr lang="en-US" sz="2000" dirty="0" smtClean="0"/>
              <a:t>nodes: words</a:t>
            </a:r>
          </a:p>
          <a:p>
            <a:pPr lvl="1"/>
            <a:r>
              <a:rPr lang="en-US" sz="2000" dirty="0" smtClean="0"/>
              <a:t>tie? how can we define a tie between two words? </a:t>
            </a:r>
          </a:p>
          <a:p>
            <a:pPr lvl="2"/>
            <a:r>
              <a:rPr lang="en-US" sz="1800" dirty="0" smtClean="0"/>
              <a:t>Commonly we define a tie between two words if they use in the same sentence or paragraph</a:t>
            </a:r>
          </a:p>
          <a:p>
            <a:pPr lvl="2"/>
            <a:r>
              <a:rPr lang="en-US" sz="1800" dirty="0" smtClean="0"/>
              <a:t>We use a sentence in this class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Process</a:t>
            </a:r>
          </a:p>
          <a:p>
            <a:pPr lvl="1"/>
            <a:r>
              <a:rPr lang="en-US" sz="1800" dirty="0" smtClean="0"/>
              <a:t>Prepare text data that you want to analyze</a:t>
            </a:r>
          </a:p>
          <a:p>
            <a:pPr lvl="1"/>
            <a:r>
              <a:rPr lang="en-US" sz="1800" dirty="0" smtClean="0"/>
              <a:t>Do preprocessing</a:t>
            </a:r>
          </a:p>
          <a:p>
            <a:pPr lvl="2"/>
            <a:r>
              <a:rPr lang="en-US" sz="1400" dirty="0" smtClean="0"/>
              <a:t>But, you should not remove symbols that indicate the end of a sentence such as ‘.’, ‘?’, ‘!’</a:t>
            </a:r>
          </a:p>
          <a:p>
            <a:pPr lvl="1"/>
            <a:r>
              <a:rPr lang="en-US" sz="1800" dirty="0" smtClean="0"/>
              <a:t>Do frequency analysis</a:t>
            </a:r>
          </a:p>
          <a:p>
            <a:pPr lvl="2"/>
            <a:r>
              <a:rPr lang="en-US" sz="1400" dirty="0" smtClean="0"/>
              <a:t>Select some words that are used most frequently e.g., top 10</a:t>
            </a:r>
          </a:p>
          <a:p>
            <a:pPr lvl="1"/>
            <a:r>
              <a:rPr lang="en-US" sz="1800" dirty="0" smtClean="0"/>
              <a:t>In order to find ties between words, you need to split the entire text into sentences</a:t>
            </a:r>
          </a:p>
          <a:p>
            <a:pPr lvl="2"/>
            <a:r>
              <a:rPr lang="en-US" sz="1400" dirty="0" smtClean="0"/>
              <a:t>For this, you need to create your own function</a:t>
            </a:r>
          </a:p>
          <a:p>
            <a:pPr lvl="1"/>
            <a:r>
              <a:rPr lang="en-US" sz="1800" dirty="0" smtClean="0"/>
              <a:t>Identify ties between words</a:t>
            </a:r>
          </a:p>
          <a:p>
            <a:pPr lvl="2"/>
            <a:r>
              <a:rPr lang="en-US" sz="1400" dirty="0" smtClean="0"/>
              <a:t>For this, you need to create your own function 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0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NY Times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www.nytimes.com/2017/06/12/well/live/having-friends-is-good-for-you.html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Refer to </a:t>
            </a:r>
            <a:r>
              <a:rPr lang="en-US" dirty="0"/>
              <a:t>‘</a:t>
            </a:r>
            <a:r>
              <a:rPr lang="en-US" smtClean="0"/>
              <a:t>sna_nytimes.ipynb’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8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 - </a:t>
            </a:r>
            <a:r>
              <a:rPr lang="ko-KR" altLang="en-US" dirty="0" smtClean="0"/>
              <a:t>한글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r>
              <a:rPr lang="en-US" altLang="ko-KR" dirty="0"/>
              <a:t>: </a:t>
            </a:r>
            <a:r>
              <a:rPr lang="en-US" altLang="ko-KR" dirty="0" err="1" smtClean="0"/>
              <a:t>SNA_Kr_example.ipynb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39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Network analysis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77175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network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Example</a:t>
            </a:r>
          </a:p>
          <a:p>
            <a:pPr lvl="1"/>
            <a:r>
              <a:rPr lang="en-US" sz="2400" dirty="0" smtClean="0"/>
              <a:t>Two articles published by two newspapers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Network analysis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524000" y="4114800"/>
            <a:ext cx="16764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North  Korea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1000" y="2971800"/>
            <a:ext cx="3810000" cy="3124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85800" y="3276600"/>
            <a:ext cx="9906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missile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743200" y="3276600"/>
            <a:ext cx="9906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nuclear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62000" y="5029200"/>
            <a:ext cx="9906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895600" y="4876800"/>
            <a:ext cx="9906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icbm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/>
          <p:cNvCxnSpPr>
            <a:stCxn id="8" idx="3"/>
          </p:cNvCxnSpPr>
          <p:nvPr/>
        </p:nvCxnSpPr>
        <p:spPr bwMode="auto">
          <a:xfrm flipH="1">
            <a:off x="2743200" y="3666845"/>
            <a:ext cx="145070" cy="4479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1295400" y="3733800"/>
            <a:ext cx="30480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1447800" y="4495800"/>
            <a:ext cx="45720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H="1" flipV="1">
            <a:off x="2815735" y="4495800"/>
            <a:ext cx="384665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5867400" y="4114800"/>
            <a:ext cx="16764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North  Korea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724400" y="2971800"/>
            <a:ext cx="4024964" cy="3124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029200" y="3276600"/>
            <a:ext cx="9906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Arial" charset="0"/>
              </a:rPr>
              <a:t>aid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086600" y="3276600"/>
            <a:ext cx="9906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Arial" charset="0"/>
              </a:rPr>
              <a:t>human right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105400" y="5029200"/>
            <a:ext cx="9906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Arial" charset="0"/>
              </a:rPr>
              <a:t>talk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239000" y="4876800"/>
            <a:ext cx="9906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Arial" charset="0"/>
              </a:rPr>
              <a:t>South Korea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6" name="Straight Connector 25"/>
          <p:cNvCxnSpPr>
            <a:stCxn id="23" idx="3"/>
          </p:cNvCxnSpPr>
          <p:nvPr/>
        </p:nvCxnSpPr>
        <p:spPr bwMode="auto">
          <a:xfrm flipH="1">
            <a:off x="7086600" y="3666845"/>
            <a:ext cx="145070" cy="4479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>
            <a:off x="5638800" y="3733800"/>
            <a:ext cx="30480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5791200" y="4495800"/>
            <a:ext cx="45720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H="1" flipV="1">
            <a:off x="7159135" y="4495800"/>
            <a:ext cx="384665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676400" y="6096000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Article 1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7000" y="6096000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Article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158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NetworkX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Main procedure of </a:t>
            </a:r>
            <a:r>
              <a:rPr lang="en-US" sz="2400" dirty="0" smtClean="0"/>
              <a:t>SNA using </a:t>
            </a:r>
            <a:r>
              <a:rPr lang="en-US" sz="2400" dirty="0" err="1" smtClean="0"/>
              <a:t>NetworkX</a:t>
            </a:r>
            <a:endParaRPr lang="en-US" sz="2400" dirty="0"/>
          </a:p>
          <a:p>
            <a:pPr lvl="1"/>
            <a:r>
              <a:rPr lang="en-US" sz="2000" dirty="0" smtClean="0"/>
              <a:t>1) Prepare relational data </a:t>
            </a:r>
          </a:p>
          <a:p>
            <a:pPr lvl="2"/>
            <a:r>
              <a:rPr lang="en-US" sz="1600" dirty="0" smtClean="0"/>
              <a:t>Online relational data – Web scraping</a:t>
            </a:r>
          </a:p>
          <a:p>
            <a:pPr lvl="1"/>
            <a:r>
              <a:rPr lang="en-US" sz="2000" dirty="0" smtClean="0"/>
              <a:t>2) Construct a network representing the relational data using </a:t>
            </a:r>
            <a:r>
              <a:rPr lang="en-US" sz="2000" dirty="0" err="1" smtClean="0"/>
              <a:t>NetworkX</a:t>
            </a:r>
            <a:endParaRPr lang="en-US" sz="2000" dirty="0" smtClean="0"/>
          </a:p>
          <a:p>
            <a:pPr lvl="2"/>
            <a:r>
              <a:rPr lang="en-US" sz="1600" dirty="0" smtClean="0"/>
              <a:t>create </a:t>
            </a:r>
            <a:r>
              <a:rPr lang="en-US" sz="1600" dirty="0"/>
              <a:t>an empty social network</a:t>
            </a:r>
          </a:p>
          <a:p>
            <a:pPr lvl="2"/>
            <a:r>
              <a:rPr lang="en-US" sz="1600" dirty="0" smtClean="0"/>
              <a:t>add nodes to the network</a:t>
            </a:r>
            <a:endParaRPr lang="en-US" sz="1600" dirty="0"/>
          </a:p>
          <a:p>
            <a:pPr lvl="2"/>
            <a:r>
              <a:rPr lang="en-US" sz="1600" dirty="0" smtClean="0"/>
              <a:t>add edges to the network</a:t>
            </a:r>
          </a:p>
          <a:p>
            <a:pPr lvl="1"/>
            <a:r>
              <a:rPr lang="en-US" sz="2000" dirty="0"/>
              <a:t>3</a:t>
            </a:r>
            <a:r>
              <a:rPr lang="en-US" sz="2000" dirty="0" smtClean="0"/>
              <a:t>) Analysis</a:t>
            </a:r>
            <a:endParaRPr lang="en-US" sz="2000" dirty="0"/>
          </a:p>
          <a:p>
            <a:pPr lvl="2"/>
            <a:r>
              <a:rPr lang="en-US" sz="1600" dirty="0" smtClean="0"/>
              <a:t>Do network analysis using </a:t>
            </a:r>
            <a:r>
              <a:rPr lang="en-US" sz="1600" dirty="0" err="1" smtClean="0"/>
              <a:t>NetworkX</a:t>
            </a:r>
            <a:endParaRPr lang="en-US" sz="1600" dirty="0" smtClean="0"/>
          </a:p>
          <a:p>
            <a:pPr lvl="2"/>
            <a:r>
              <a:rPr lang="en-US" sz="1600" dirty="0" smtClean="0"/>
              <a:t>Export social network data to other programs and </a:t>
            </a:r>
            <a:r>
              <a:rPr lang="en-US" sz="1600" dirty="0"/>
              <a:t>do some analysis</a:t>
            </a: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NetworkX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Undirected graph</a:t>
            </a:r>
          </a:p>
          <a:p>
            <a:pPr lvl="1"/>
            <a:r>
              <a:rPr lang="en-US" altLang="ko-KR" sz="2400" dirty="0" smtClean="0"/>
              <a:t>Friendship network among 6 people</a:t>
            </a:r>
            <a:endParaRPr lang="ko-KR" altLang="en-US" sz="2400" dirty="0"/>
          </a:p>
        </p:txBody>
      </p:sp>
      <p:grpSp>
        <p:nvGrpSpPr>
          <p:cNvPr id="6" name="그룹 57"/>
          <p:cNvGrpSpPr/>
          <p:nvPr/>
        </p:nvGrpSpPr>
        <p:grpSpPr>
          <a:xfrm>
            <a:off x="2743200" y="3124200"/>
            <a:ext cx="4191000" cy="2362200"/>
            <a:chOff x="2743200" y="3200400"/>
            <a:chExt cx="4191000" cy="2362200"/>
          </a:xfrm>
        </p:grpSpPr>
        <p:grpSp>
          <p:nvGrpSpPr>
            <p:cNvPr id="7" name="그룹 5"/>
            <p:cNvGrpSpPr/>
            <p:nvPr/>
          </p:nvGrpSpPr>
          <p:grpSpPr>
            <a:xfrm>
              <a:off x="2743200" y="3581400"/>
              <a:ext cx="381000" cy="381000"/>
              <a:chOff x="1295400" y="3429000"/>
              <a:chExt cx="381000" cy="381000"/>
            </a:xfrm>
          </p:grpSpPr>
          <p:sp>
            <p:nvSpPr>
              <p:cNvPr id="4" name="타원 3"/>
              <p:cNvSpPr/>
              <p:nvPr/>
            </p:nvSpPr>
            <p:spPr bwMode="auto">
              <a:xfrm>
                <a:off x="1295400" y="3429000"/>
                <a:ext cx="381000" cy="381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336496" y="34392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8" name="그룹 9"/>
            <p:cNvGrpSpPr/>
            <p:nvPr/>
          </p:nvGrpSpPr>
          <p:grpSpPr>
            <a:xfrm>
              <a:off x="3733800" y="5181600"/>
              <a:ext cx="381000" cy="381000"/>
              <a:chOff x="1295400" y="3429000"/>
              <a:chExt cx="381000" cy="381000"/>
            </a:xfrm>
          </p:grpSpPr>
          <p:sp>
            <p:nvSpPr>
              <p:cNvPr id="11" name="타원 10"/>
              <p:cNvSpPr/>
              <p:nvPr/>
            </p:nvSpPr>
            <p:spPr bwMode="auto">
              <a:xfrm>
                <a:off x="1295400" y="3429000"/>
                <a:ext cx="381000" cy="381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336496" y="34392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9" name="그룹 12"/>
            <p:cNvGrpSpPr/>
            <p:nvPr/>
          </p:nvGrpSpPr>
          <p:grpSpPr>
            <a:xfrm>
              <a:off x="2743200" y="5029200"/>
              <a:ext cx="381000" cy="381000"/>
              <a:chOff x="1295400" y="3429000"/>
              <a:chExt cx="381000" cy="381000"/>
            </a:xfrm>
          </p:grpSpPr>
          <p:sp>
            <p:nvSpPr>
              <p:cNvPr id="14" name="타원 13"/>
              <p:cNvSpPr/>
              <p:nvPr/>
            </p:nvSpPr>
            <p:spPr bwMode="auto">
              <a:xfrm>
                <a:off x="1295400" y="3429000"/>
                <a:ext cx="381000" cy="381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336496" y="34392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13" name="그룹 18"/>
            <p:cNvGrpSpPr/>
            <p:nvPr/>
          </p:nvGrpSpPr>
          <p:grpSpPr>
            <a:xfrm>
              <a:off x="4419600" y="3200400"/>
              <a:ext cx="381000" cy="381000"/>
              <a:chOff x="1295400" y="3429000"/>
              <a:chExt cx="381000" cy="381000"/>
            </a:xfrm>
          </p:grpSpPr>
          <p:sp>
            <p:nvSpPr>
              <p:cNvPr id="20" name="타원 19"/>
              <p:cNvSpPr/>
              <p:nvPr/>
            </p:nvSpPr>
            <p:spPr bwMode="auto">
              <a:xfrm>
                <a:off x="1295400" y="3429000"/>
                <a:ext cx="381000" cy="381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336496" y="34392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16" name="그룹 21"/>
            <p:cNvGrpSpPr/>
            <p:nvPr/>
          </p:nvGrpSpPr>
          <p:grpSpPr>
            <a:xfrm>
              <a:off x="6553200" y="4572000"/>
              <a:ext cx="381000" cy="381000"/>
              <a:chOff x="1295400" y="3429000"/>
              <a:chExt cx="381000" cy="381000"/>
            </a:xfrm>
          </p:grpSpPr>
          <p:sp>
            <p:nvSpPr>
              <p:cNvPr id="23" name="타원 22"/>
              <p:cNvSpPr/>
              <p:nvPr/>
            </p:nvSpPr>
            <p:spPr bwMode="auto">
              <a:xfrm>
                <a:off x="1295400" y="3429000"/>
                <a:ext cx="381000" cy="381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336496" y="34392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6</a:t>
                </a:r>
                <a:endParaRPr lang="ko-KR" altLang="en-US" dirty="0"/>
              </a:p>
            </p:txBody>
          </p:sp>
        </p:grpSp>
        <p:grpSp>
          <p:nvGrpSpPr>
            <p:cNvPr id="19" name="그룹 24"/>
            <p:cNvGrpSpPr/>
            <p:nvPr/>
          </p:nvGrpSpPr>
          <p:grpSpPr>
            <a:xfrm>
              <a:off x="6248400" y="3505200"/>
              <a:ext cx="381000" cy="381000"/>
              <a:chOff x="1295400" y="3429000"/>
              <a:chExt cx="381000" cy="381000"/>
            </a:xfrm>
          </p:grpSpPr>
          <p:sp>
            <p:nvSpPr>
              <p:cNvPr id="26" name="타원 25"/>
              <p:cNvSpPr/>
              <p:nvPr/>
            </p:nvSpPr>
            <p:spPr bwMode="auto">
              <a:xfrm>
                <a:off x="1295400" y="3429000"/>
                <a:ext cx="381000" cy="381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336496" y="34392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cxnSp>
          <p:nvCxnSpPr>
            <p:cNvPr id="43" name="직선 연결선 42"/>
            <p:cNvCxnSpPr>
              <a:stCxn id="27" idx="1"/>
              <a:endCxn id="20" idx="6"/>
            </p:cNvCxnSpPr>
            <p:nvPr/>
          </p:nvCxnSpPr>
          <p:spPr bwMode="auto">
            <a:xfrm rot="10800000">
              <a:off x="4800600" y="3390900"/>
              <a:ext cx="1488896" cy="3092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직선 연결선 44"/>
            <p:cNvCxnSpPr>
              <a:stCxn id="12" idx="0"/>
            </p:cNvCxnSpPr>
            <p:nvPr/>
          </p:nvCxnSpPr>
          <p:spPr bwMode="auto">
            <a:xfrm rot="5400000" flipH="1" flipV="1">
              <a:off x="3407937" y="4104011"/>
              <a:ext cx="1610474" cy="5652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직선 연결선 46"/>
            <p:cNvCxnSpPr/>
            <p:nvPr/>
          </p:nvCxnSpPr>
          <p:spPr bwMode="auto">
            <a:xfrm rot="10800000">
              <a:off x="4724400" y="3505200"/>
              <a:ext cx="1905000" cy="1143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직선 연결선 49"/>
            <p:cNvCxnSpPr>
              <a:stCxn id="11" idx="6"/>
              <a:endCxn id="23" idx="3"/>
            </p:cNvCxnSpPr>
            <p:nvPr/>
          </p:nvCxnSpPr>
          <p:spPr bwMode="auto">
            <a:xfrm flipV="1">
              <a:off x="4114800" y="4897204"/>
              <a:ext cx="2494196" cy="4748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직선 연결선 51"/>
            <p:cNvCxnSpPr>
              <a:stCxn id="27" idx="2"/>
              <a:endCxn id="24" idx="0"/>
            </p:cNvCxnSpPr>
            <p:nvPr/>
          </p:nvCxnSpPr>
          <p:spPr bwMode="auto">
            <a:xfrm rot="16200000" flipH="1">
              <a:off x="6248814" y="4081140"/>
              <a:ext cx="697468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직선 연결선 53"/>
            <p:cNvCxnSpPr>
              <a:stCxn id="5" idx="2"/>
              <a:endCxn id="15" idx="0"/>
            </p:cNvCxnSpPr>
            <p:nvPr/>
          </p:nvCxnSpPr>
          <p:spPr bwMode="auto">
            <a:xfrm rot="5400000">
              <a:off x="2400714" y="4500240"/>
              <a:ext cx="1078468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직선 연결선 55"/>
            <p:cNvCxnSpPr>
              <a:stCxn id="14" idx="6"/>
              <a:endCxn id="11" idx="2"/>
            </p:cNvCxnSpPr>
            <p:nvPr/>
          </p:nvCxnSpPr>
          <p:spPr bwMode="auto">
            <a:xfrm>
              <a:off x="3124200" y="5219700"/>
              <a:ext cx="60960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Network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NetworkX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Document</a:t>
            </a:r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networkx.github.io/documentation/stable/tutorial.html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Network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NetworkX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See ‘</a:t>
            </a:r>
            <a:r>
              <a:rPr lang="en-US" sz="2000" dirty="0" err="1" smtClean="0"/>
              <a:t>sna_basics.ipynb</a:t>
            </a:r>
            <a:r>
              <a:rPr lang="en-US" sz="2000" dirty="0" smtClean="0"/>
              <a:t>’</a:t>
            </a:r>
          </a:p>
          <a:p>
            <a:r>
              <a:rPr lang="en-US" sz="2000" dirty="0" smtClean="0"/>
              <a:t>Import the </a:t>
            </a:r>
            <a:r>
              <a:rPr lang="en-US" sz="2000" dirty="0" err="1" smtClean="0"/>
              <a:t>networkX</a:t>
            </a:r>
            <a:r>
              <a:rPr lang="en-US" sz="2000" dirty="0" smtClean="0"/>
              <a:t> module</a:t>
            </a:r>
          </a:p>
          <a:p>
            <a:pPr marL="457200" lvl="1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networkx</a:t>
            </a:r>
            <a:r>
              <a:rPr lang="en-US" sz="1800" dirty="0"/>
              <a:t> as </a:t>
            </a:r>
            <a:r>
              <a:rPr lang="en-US" sz="1800" dirty="0" err="1"/>
              <a:t>nx</a:t>
            </a:r>
            <a:endParaRPr lang="en-US" sz="1800" dirty="0"/>
          </a:p>
          <a:p>
            <a:r>
              <a:rPr lang="en-US" sz="2000" dirty="0" smtClean="0"/>
              <a:t>Create an empty network</a:t>
            </a:r>
          </a:p>
          <a:p>
            <a:pPr marL="457200" lvl="1" indent="0">
              <a:buNone/>
            </a:pPr>
            <a:r>
              <a:rPr lang="en-US" sz="1800" dirty="0"/>
              <a:t>g=</a:t>
            </a:r>
            <a:r>
              <a:rPr lang="en-US" sz="1800" dirty="0" err="1"/>
              <a:t>nx.Graph</a:t>
            </a:r>
            <a:r>
              <a:rPr lang="en-US" sz="1800" dirty="0" smtClean="0"/>
              <a:t>()</a:t>
            </a:r>
          </a:p>
          <a:p>
            <a:r>
              <a:rPr lang="en-US" sz="2000" dirty="0" smtClean="0"/>
              <a:t>Add nodes</a:t>
            </a:r>
          </a:p>
          <a:p>
            <a:pPr lvl="1"/>
            <a:r>
              <a:rPr lang="en-US" sz="1800" dirty="0" err="1" smtClean="0"/>
              <a:t>g.add_node</a:t>
            </a:r>
            <a:r>
              <a:rPr lang="en-US" sz="1800" dirty="0" smtClean="0"/>
              <a:t>(1)</a:t>
            </a:r>
          </a:p>
          <a:p>
            <a:pPr lvl="1"/>
            <a:r>
              <a:rPr lang="en-US" sz="1800" dirty="0" err="1" smtClean="0"/>
              <a:t>g.add_nodes_from</a:t>
            </a:r>
            <a:r>
              <a:rPr lang="en-US" sz="1800" dirty="0"/>
              <a:t>([1,2,3,4,5,6</a:t>
            </a:r>
            <a:r>
              <a:rPr lang="en-US" sz="1800" dirty="0" smtClean="0"/>
              <a:t>])</a:t>
            </a:r>
          </a:p>
          <a:p>
            <a:r>
              <a:rPr lang="en-US" sz="2000" dirty="0" smtClean="0"/>
              <a:t>Add edges (or ties)</a:t>
            </a:r>
          </a:p>
          <a:p>
            <a:pPr lvl="1"/>
            <a:r>
              <a:rPr lang="en-US" sz="1800" dirty="0" err="1" smtClean="0"/>
              <a:t>g.add_edge</a:t>
            </a:r>
            <a:r>
              <a:rPr lang="en-US" sz="1800" dirty="0" smtClean="0"/>
              <a:t>(1,3)</a:t>
            </a:r>
          </a:p>
          <a:p>
            <a:pPr lvl="1"/>
            <a:r>
              <a:rPr lang="en-US" sz="1800" dirty="0" err="1"/>
              <a:t>g.add_edges_from</a:t>
            </a:r>
            <a:r>
              <a:rPr lang="en-US" sz="1800" dirty="0"/>
              <a:t>([(1,3), (2,4), (2,5), (2,6), (3,4), (4,6), (5,6)])</a:t>
            </a:r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NetworkX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Draw the network</a:t>
            </a:r>
          </a:p>
          <a:p>
            <a:pPr lvl="1"/>
            <a:r>
              <a:rPr lang="en-US" sz="2000" dirty="0"/>
              <a:t>import </a:t>
            </a:r>
            <a:r>
              <a:rPr lang="en-US" sz="2000" dirty="0" err="1"/>
              <a:t>matplotlib.pyplot</a:t>
            </a:r>
            <a:r>
              <a:rPr lang="en-US" sz="2000" dirty="0"/>
              <a:t> as plot</a:t>
            </a:r>
            <a:endParaRPr lang="en-US" sz="2000" dirty="0" smtClean="0"/>
          </a:p>
          <a:p>
            <a:pPr lvl="1"/>
            <a:r>
              <a:rPr lang="en-US" sz="1800" dirty="0" err="1"/>
              <a:t>nx.draw</a:t>
            </a:r>
            <a:r>
              <a:rPr lang="en-US" sz="1800" dirty="0"/>
              <a:t>(G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err="1"/>
              <a:t>nx.draw_networkx</a:t>
            </a:r>
            <a:r>
              <a:rPr lang="en-US" sz="1800" dirty="0"/>
              <a:t>(g) </a:t>
            </a:r>
            <a:endParaRPr lang="en-US" sz="1800" dirty="0" smtClean="0"/>
          </a:p>
          <a:p>
            <a:pPr lvl="1"/>
            <a:r>
              <a:rPr lang="en-US" sz="1800" dirty="0" err="1"/>
              <a:t>plot.show</a:t>
            </a:r>
            <a:r>
              <a:rPr lang="en-US" sz="1800" dirty="0" smtClean="0"/>
              <a:t>()</a:t>
            </a:r>
          </a:p>
          <a:p>
            <a:pPr lvl="1"/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8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NetworkX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Get the information of the network</a:t>
            </a:r>
          </a:p>
          <a:p>
            <a:pPr lvl="1"/>
            <a:r>
              <a:rPr lang="en-US" sz="1800" dirty="0" smtClean="0"/>
              <a:t>Information of the nodes</a:t>
            </a:r>
          </a:p>
          <a:p>
            <a:pPr lvl="2"/>
            <a:r>
              <a:rPr lang="en-US" altLang="ko-KR" sz="1600" dirty="0" err="1" smtClean="0"/>
              <a:t>g.nodes</a:t>
            </a:r>
            <a:r>
              <a:rPr lang="en-US" altLang="ko-KR" sz="1600" dirty="0"/>
              <a:t>(): returns a </a:t>
            </a:r>
            <a:r>
              <a:rPr lang="en-US" altLang="ko-KR" sz="1600" dirty="0" smtClean="0"/>
              <a:t>list</a:t>
            </a:r>
          </a:p>
          <a:p>
            <a:pPr lvl="1"/>
            <a:r>
              <a:rPr lang="en-US" sz="1800" dirty="0"/>
              <a:t>Information of the </a:t>
            </a:r>
            <a:r>
              <a:rPr lang="en-US" sz="1800" dirty="0" smtClean="0"/>
              <a:t>edges</a:t>
            </a:r>
            <a:endParaRPr lang="en-US" sz="1800" dirty="0"/>
          </a:p>
          <a:p>
            <a:pPr lvl="2"/>
            <a:r>
              <a:rPr lang="en-US" altLang="ko-KR" sz="1600" dirty="0" err="1" smtClean="0"/>
              <a:t>g.edges</a:t>
            </a:r>
            <a:r>
              <a:rPr lang="en-US" altLang="ko-KR" sz="1600" dirty="0"/>
              <a:t>(): returns a </a:t>
            </a:r>
            <a:r>
              <a:rPr lang="en-US" altLang="ko-KR" sz="1600" dirty="0" smtClean="0"/>
              <a:t>list</a:t>
            </a:r>
          </a:p>
          <a:p>
            <a:pPr lvl="1"/>
            <a:r>
              <a:rPr lang="en-US" altLang="ko-KR" sz="1800" dirty="0" smtClean="0"/>
              <a:t># of nodes</a:t>
            </a:r>
          </a:p>
          <a:p>
            <a:pPr lvl="2"/>
            <a:r>
              <a:rPr lang="en-US" sz="1600" dirty="0" err="1" smtClean="0"/>
              <a:t>g.number_of_nodes</a:t>
            </a:r>
            <a:r>
              <a:rPr lang="en-US" sz="1600" dirty="0" smtClean="0"/>
              <a:t>()</a:t>
            </a:r>
          </a:p>
          <a:p>
            <a:pPr lvl="1"/>
            <a:r>
              <a:rPr lang="en-US" altLang="ko-KR" sz="1800" dirty="0" smtClean="0"/>
              <a:t># of edges</a:t>
            </a:r>
          </a:p>
          <a:p>
            <a:pPr lvl="2"/>
            <a:r>
              <a:rPr lang="en-US" sz="1600" dirty="0" err="1" smtClean="0"/>
              <a:t>g.number_of_edges</a:t>
            </a:r>
            <a:r>
              <a:rPr lang="en-US" sz="1600" dirty="0" smtClean="0"/>
              <a:t>()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sz="900" dirty="0" smtClean="0"/>
          </a:p>
          <a:p>
            <a:pPr lvl="1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9156</TotalTime>
  <Words>886</Words>
  <Application>Microsoft Office PowerPoint</Application>
  <PresentationFormat>On-screen Show (4:3)</PresentationFormat>
  <Paragraphs>229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01013022</vt:lpstr>
      <vt:lpstr>Network analysis</vt:lpstr>
      <vt:lpstr>Semantic network analysis (의미연결망분석)</vt:lpstr>
      <vt:lpstr>Semantic network analysis</vt:lpstr>
      <vt:lpstr>NetworkX</vt:lpstr>
      <vt:lpstr>NetworkX</vt:lpstr>
      <vt:lpstr>NetworkX</vt:lpstr>
      <vt:lpstr>NetworkX</vt:lpstr>
      <vt:lpstr>NetworkX</vt:lpstr>
      <vt:lpstr>NetworkX</vt:lpstr>
      <vt:lpstr>NetworkX</vt:lpstr>
      <vt:lpstr>NetworkX</vt:lpstr>
      <vt:lpstr>NetworkX</vt:lpstr>
      <vt:lpstr>Visualization - Gephi</vt:lpstr>
      <vt:lpstr>Gephi</vt:lpstr>
      <vt:lpstr>Gephi</vt:lpstr>
      <vt:lpstr>Gephi</vt:lpstr>
      <vt:lpstr>Gephi</vt:lpstr>
      <vt:lpstr>Gephi</vt:lpstr>
      <vt:lpstr>Gephi</vt:lpstr>
      <vt:lpstr>Sematic network analysis (의미연결망분석)</vt:lpstr>
      <vt:lpstr>Semantic network analysis</vt:lpstr>
      <vt:lpstr>Semantic network analysis</vt:lpstr>
      <vt:lpstr>Semantic network analysis</vt:lpstr>
      <vt:lpstr>Semantic network analysis</vt:lpstr>
      <vt:lpstr>Semantic network analysis</vt:lpstr>
      <vt:lpstr>SNA - 한글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155</cp:revision>
  <dcterms:created xsi:type="dcterms:W3CDTF">2015-01-19T14:33:39Z</dcterms:created>
  <dcterms:modified xsi:type="dcterms:W3CDTF">2018-10-19T09:18:36Z</dcterms:modified>
</cp:coreProperties>
</file>