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347" r:id="rId3"/>
    <p:sldId id="348" r:id="rId4"/>
    <p:sldId id="349" r:id="rId5"/>
    <p:sldId id="350" r:id="rId6"/>
    <p:sldId id="351" r:id="rId7"/>
    <p:sldId id="352" r:id="rId8"/>
    <p:sldId id="353" r:id="rId9"/>
    <p:sldId id="354" r:id="rId10"/>
    <p:sldId id="355" r:id="rId11"/>
    <p:sldId id="270" r:id="rId12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645" autoAdjust="0"/>
  </p:normalViewPr>
  <p:slideViewPr>
    <p:cSldViewPr>
      <p:cViewPr>
        <p:scale>
          <a:sx n="66" d="100"/>
          <a:sy n="66" d="100"/>
        </p:scale>
        <p:origin x="-1276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204573-E645-4298-AB16-2505D22C30E1}" type="datetime1">
              <a:rPr lang="en-US" smtClean="0"/>
              <a:t>10/27/2018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 smtClean="0"/>
              <a:t>Linear Algebra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6AD60B-0803-4016-998C-17FCAB63515D}" type="datetime1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Linear Algebra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E92D32-5560-4B82-96A2-2BB723812CEC}" type="datetime1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Linear Algebra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E4AF31-681F-444F-BB1A-6F0756ADCEC2}" type="datetime1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Linear Algebra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320269-FABC-4967-87AC-DF90104B302C}" type="datetime1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Linear Algebra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F0A8BC-543B-4FAE-AD27-9CAAE654A3CC}" type="datetime1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Linear Algebra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757CED-706F-469B-8780-75E6C8F2EC39}" type="datetime1">
              <a:rPr lang="en-US" smtClean="0"/>
              <a:t>10/27/2018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Linear Algebra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45BFD0-B5CB-4215-8BF3-DC3C33B008F4}" type="datetime1">
              <a:rPr lang="en-US" smtClean="0"/>
              <a:t>10/27/2018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Linear Algebra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AB3F9A-1E26-4256-BCD0-BB3565D74F23}" type="datetime1">
              <a:rPr lang="en-US" smtClean="0"/>
              <a:t>10/27/2018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Linear Algebra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6AD8A1-B8AC-492E-BDC9-48848D70BAAD}" type="datetime1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Linear Algebra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07D963-5F5C-42C3-A550-AE4A450FD6C0}" type="datetime1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Linear Algebra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BAF96C37-A95F-4B4C-BF6C-9F50E2D8909C}" type="datetime1">
              <a:rPr lang="en-US" smtClean="0"/>
              <a:t>10/27/2018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 smtClean="0"/>
              <a:t>Linear Algebra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Sang Yup Lee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400" dirty="0"/>
                  <a:t>코사인 유사도</a:t>
                </a:r>
                <a:r>
                  <a:rPr lang="en-US" altLang="ko-KR" sz="2400" dirty="0"/>
                  <a:t>: </a:t>
                </a:r>
                <a:r>
                  <a:rPr lang="ko-KR" altLang="en-US" sz="2400" dirty="0"/>
                  <a:t>내적을 이용한 벡터간 유사도</a:t>
                </a:r>
                <a:endParaRPr lang="en-US" altLang="ko-KR" sz="24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a</m:t>
                    </m:r>
                    <m:r>
                      <a:rPr lang="en-US" sz="2000">
                        <a:latin typeface="Cambria Math"/>
                      </a:rPr>
                      <m:t>▪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b</m:t>
                    </m:r>
                    <m:r>
                      <a:rPr lang="en-US" sz="200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a</m:t>
                        </m:r>
                      </m:e>
                    </m:d>
                    <m:r>
                      <a:rPr lang="en-US" sz="2000">
                        <a:latin typeface="Cambria Math"/>
                      </a:rPr>
                      <m:t>|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b</m:t>
                    </m:r>
                    <m:r>
                      <a:rPr lang="en-US" sz="2000">
                        <a:latin typeface="Cambria Math"/>
                      </a:rPr>
                      <m:t>|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cosθ</m:t>
                    </m:r>
                  </m:oMath>
                </a14:m>
                <a:endParaRPr lang="en-US" altLang="ko-KR" sz="20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cosθ</m:t>
                    </m: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a</m:t>
                    </m:r>
                    <m:r>
                      <a:rPr lang="en-US" sz="2000">
                        <a:latin typeface="Cambria Math"/>
                      </a:rPr>
                      <m:t>▪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b</m:t>
                    </m:r>
                  </m:oMath>
                </a14:m>
                <a:r>
                  <a:rPr lang="en-US" altLang="ko-KR" sz="2000" dirty="0"/>
                  <a:t>/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a</m:t>
                        </m:r>
                      </m:e>
                    </m:d>
                    <m:r>
                      <a:rPr lang="en-US" sz="2000">
                        <a:latin typeface="Cambria Math"/>
                      </a:rPr>
                      <m:t>|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b</m:t>
                    </m:r>
                    <m:r>
                      <a:rPr lang="en-US" sz="2000">
                        <a:latin typeface="Cambria Math"/>
                      </a:rPr>
                      <m:t>|</m:t>
                    </m:r>
                  </m:oMath>
                </a14:m>
                <a:endParaRPr lang="en-US" altLang="ko-KR" sz="2000" dirty="0"/>
              </a:p>
              <a:p>
                <a:pPr lvl="1"/>
                <a:r>
                  <a:rPr lang="ko-KR" altLang="en-US" sz="2000" dirty="0"/>
                  <a:t>파이썬 코드</a:t>
                </a:r>
                <a:endParaRPr lang="en-US" altLang="ko-KR" sz="2000" dirty="0"/>
              </a:p>
              <a:p>
                <a:pPr marL="457200" lvl="1" indent="0">
                  <a:buNone/>
                </a:pPr>
                <a:r>
                  <a:rPr lang="en-US" altLang="ko-KR" sz="1400" dirty="0"/>
                  <a:t>from </a:t>
                </a:r>
                <a:r>
                  <a:rPr lang="en-US" altLang="ko-KR" sz="1400" dirty="0" err="1"/>
                  <a:t>sklearn.metrics.pairwise</a:t>
                </a:r>
                <a:r>
                  <a:rPr lang="en-US" altLang="ko-KR" sz="1400" dirty="0"/>
                  <a:t> import </a:t>
                </a:r>
                <a:r>
                  <a:rPr lang="en-US" altLang="ko-KR" sz="1400" dirty="0" err="1"/>
                  <a:t>cosine_similarity</a:t>
                </a:r>
                <a:endParaRPr lang="en-US" altLang="ko-KR" sz="1400" dirty="0"/>
              </a:p>
              <a:p>
                <a:pPr marL="457200" lvl="1" indent="0">
                  <a:buNone/>
                </a:pPr>
                <a:r>
                  <a:rPr lang="en-US" altLang="ko-KR" sz="1400" dirty="0" err="1"/>
                  <a:t>cosine_similarity</a:t>
                </a:r>
                <a:r>
                  <a:rPr lang="en-US" altLang="ko-KR" sz="1400" dirty="0"/>
                  <a:t>(</a:t>
                </a:r>
                <a:r>
                  <a:rPr lang="en-US" altLang="ko-KR" sz="1400" dirty="0" err="1"/>
                  <a:t>a.reshape</a:t>
                </a:r>
                <a:r>
                  <a:rPr lang="en-US" altLang="ko-KR" sz="1400" dirty="0"/>
                  <a:t>(1,-1), </a:t>
                </a:r>
                <a:r>
                  <a:rPr lang="en-US" altLang="ko-KR" sz="1400" dirty="0" err="1"/>
                  <a:t>b.reshape</a:t>
                </a:r>
                <a:r>
                  <a:rPr lang="en-US" altLang="ko-KR" sz="1400" dirty="0"/>
                  <a:t>(1,-1))</a:t>
                </a:r>
              </a:p>
              <a:p>
                <a:pPr marL="457200" lvl="1" indent="0">
                  <a:buNone/>
                </a:pPr>
                <a:r>
                  <a:rPr lang="en-US" altLang="ko-KR" sz="1400" dirty="0"/>
                  <a:t># reshape(1,-1)</a:t>
                </a:r>
                <a:r>
                  <a:rPr lang="ko-KR" altLang="en-US" sz="1400" dirty="0"/>
                  <a:t>는 </a:t>
                </a:r>
                <a:r>
                  <a:rPr lang="en-US" altLang="ko-KR" sz="1400" dirty="0"/>
                  <a:t>row vector</a:t>
                </a:r>
                <a:r>
                  <a:rPr lang="ko-KR" altLang="en-US" sz="1400" dirty="0"/>
                  <a:t>로 변환</a:t>
                </a:r>
                <a:endParaRPr lang="en-US" altLang="ko-KR" sz="1400" dirty="0"/>
              </a:p>
              <a:p>
                <a:pPr marL="457200" lvl="1" indent="0">
                  <a:buNone/>
                </a:pPr>
                <a:r>
                  <a:rPr lang="en-US" altLang="ko-KR" sz="1400" dirty="0"/>
                  <a:t>array([[0.98386991]])</a:t>
                </a:r>
              </a:p>
              <a:p>
                <a:pPr marL="457200" lvl="1" indent="0">
                  <a:buNone/>
                </a:pPr>
                <a:endParaRPr lang="en-US" altLang="ko-KR" sz="1400" dirty="0"/>
              </a:p>
              <a:p>
                <a:pPr marL="457200" lvl="1" indent="0">
                  <a:buNone/>
                </a:pPr>
                <a:r>
                  <a:rPr lang="ko-KR" altLang="en-US" sz="1400" dirty="0"/>
                  <a:t>직접 계산</a:t>
                </a:r>
                <a:endParaRPr lang="en-US" altLang="ko-KR" sz="1400" dirty="0"/>
              </a:p>
              <a:p>
                <a:pPr marL="457200" lvl="1" indent="0">
                  <a:buNone/>
                </a:pPr>
                <a:r>
                  <a:rPr lang="en-US" sz="1400" dirty="0"/>
                  <a:t>a.dot(b)/(</a:t>
                </a:r>
                <a:r>
                  <a:rPr lang="en-US" sz="1400" dirty="0" err="1"/>
                  <a:t>np.linalg.norm</a:t>
                </a:r>
                <a:r>
                  <a:rPr lang="en-US" sz="1400" dirty="0"/>
                  <a:t>(a)*</a:t>
                </a:r>
                <a:r>
                  <a:rPr lang="en-US" sz="1400" dirty="0" err="1"/>
                  <a:t>np.linalg.norm</a:t>
                </a:r>
                <a:r>
                  <a:rPr lang="en-US" sz="1400" dirty="0"/>
                  <a:t>(b))</a:t>
                </a:r>
              </a:p>
              <a:p>
                <a:pPr marL="457200" lvl="1" indent="0">
                  <a:buNone/>
                </a:pPr>
                <a:r>
                  <a:rPr lang="en-US" sz="1400" dirty="0"/>
                  <a:t>0.9838699100999074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8" t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KNN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743200"/>
            <a:ext cx="2743200" cy="2286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8168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Linear Algebra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96867" y="3124200"/>
            <a:ext cx="2141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Q &amp; A</a:t>
            </a:r>
            <a:endParaRPr lang="en-US" sz="5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3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000" dirty="0" smtClean="0"/>
                  <a:t>Definition</a:t>
                </a:r>
              </a:p>
              <a:p>
                <a:pPr lvl="1"/>
                <a:r>
                  <a:rPr lang="ko-KR" altLang="en-US" sz="1800" dirty="0"/>
                  <a:t>벡터는 </a:t>
                </a:r>
                <a:r>
                  <a:rPr lang="ko-KR" altLang="en-US" sz="1800" dirty="0" smtClean="0"/>
                  <a:t>여러 개의 </a:t>
                </a:r>
                <a:r>
                  <a:rPr lang="ko-KR" altLang="en-US" sz="1800" dirty="0"/>
                  <a:t>숫자를 한줄로 배열한 </a:t>
                </a:r>
                <a:r>
                  <a:rPr lang="ko-KR" altLang="en-US" sz="1800" dirty="0" smtClean="0"/>
                  <a:t>것</a:t>
                </a:r>
                <a:endParaRPr lang="en-US" altLang="ko-KR" sz="1800" dirty="0" smtClean="0"/>
              </a:p>
              <a:p>
                <a:pPr lvl="1"/>
                <a:r>
                  <a:rPr lang="en-US" altLang="ko-KR" sz="1800" dirty="0" smtClean="0"/>
                  <a:t>Types of a vector</a:t>
                </a:r>
              </a:p>
              <a:p>
                <a:pPr lvl="2"/>
                <a:r>
                  <a:rPr lang="en-US" altLang="ko-KR" sz="1400" dirty="0" smtClean="0"/>
                  <a:t>Column vector (</a:t>
                </a:r>
                <a:r>
                  <a:rPr lang="ko-KR" altLang="en-US" sz="1400" dirty="0" smtClean="0"/>
                  <a:t>종벡터</a:t>
                </a:r>
                <a:r>
                  <a:rPr lang="en-US" altLang="ko-KR" sz="1400" dirty="0" smtClean="0"/>
                  <a:t>), Row vector (</a:t>
                </a:r>
                <a:r>
                  <a:rPr lang="ko-KR" altLang="en-US" sz="1400" dirty="0" smtClean="0"/>
                  <a:t>횡벡터</a:t>
                </a:r>
                <a:r>
                  <a:rPr lang="en-US" altLang="ko-KR" sz="1400" dirty="0" smtClean="0"/>
                  <a:t>)</a:t>
                </a:r>
              </a:p>
              <a:p>
                <a:pPr lvl="1"/>
                <a:r>
                  <a:rPr lang="ko-KR" altLang="en-US" sz="1600" dirty="0" smtClean="0"/>
                  <a:t>예</a:t>
                </a:r>
                <a:r>
                  <a:rPr lang="en-US" altLang="ko-KR" sz="1600" dirty="0" smtClean="0"/>
                  <a:t>)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latin typeface="Cambria Math"/>
                      </a:rPr>
                      <m:t>a</m:t>
                    </m:r>
                    <m:r>
                      <a:rPr lang="en-US" sz="1400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400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latin typeface="Cambria Math"/>
                      </a:rPr>
                      <m:t>a</m:t>
                    </m:r>
                    <m:r>
                      <a:rPr lang="en-US" sz="1400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400" dirty="0"/>
              </a:p>
              <a:p>
                <a:pPr lvl="2"/>
                <a:r>
                  <a:rPr lang="ko-KR" altLang="en-US" sz="1400" dirty="0" smtClean="0"/>
                  <a:t>보통 벡터라고 하면 종벡터를 의미</a:t>
                </a:r>
                <a:endParaRPr lang="en-US" altLang="ko-KR" sz="1400" dirty="0" smtClean="0"/>
              </a:p>
              <a:p>
                <a:pPr lvl="2"/>
                <a:endParaRPr lang="en-US" altLang="ko-KR" sz="1400" dirty="0" smtClean="0"/>
              </a:p>
              <a:p>
                <a:r>
                  <a:rPr lang="ko-KR" altLang="en-US" sz="2000" dirty="0"/>
                  <a:t>주요 용어</a:t>
                </a:r>
                <a:endParaRPr lang="en-US" altLang="ko-KR" sz="2000" dirty="0"/>
              </a:p>
              <a:p>
                <a:pPr lvl="1"/>
                <a:r>
                  <a:rPr lang="ko-KR" altLang="en-US" sz="1800" dirty="0"/>
                  <a:t>원소 </a:t>
                </a:r>
                <a:r>
                  <a:rPr lang="en-US" altLang="ko-KR" sz="1800" dirty="0"/>
                  <a:t>(element): </a:t>
                </a:r>
                <a:r>
                  <a:rPr lang="ko-KR" altLang="en-US" sz="1800" dirty="0"/>
                  <a:t>벡터를 구성하고 있는 각 숫자</a:t>
                </a:r>
                <a:endParaRPr lang="en-US" altLang="ko-KR" sz="1800" dirty="0"/>
              </a:p>
              <a:p>
                <a:pPr lvl="1"/>
                <a:r>
                  <a:rPr lang="en-US" altLang="ko-KR" sz="1800" dirty="0" smtClean="0"/>
                  <a:t>Dimension of a vector: the number of elements</a:t>
                </a:r>
                <a:endParaRPr lang="en-US" altLang="ko-KR" sz="1800" dirty="0"/>
              </a:p>
              <a:p>
                <a:pPr lvl="2"/>
                <a:r>
                  <a:rPr lang="ko-KR" altLang="en-US" sz="1400" dirty="0"/>
                  <a:t>앞의 </a:t>
                </a:r>
                <a:r>
                  <a:rPr lang="en-US" altLang="ko-KR" sz="1400" dirty="0"/>
                  <a:t>a </a:t>
                </a:r>
                <a:r>
                  <a:rPr lang="ko-KR" altLang="en-US" sz="1400" dirty="0"/>
                  <a:t>벡터는 </a:t>
                </a:r>
                <a:r>
                  <a:rPr lang="en-US" altLang="ko-KR" sz="1400" dirty="0"/>
                  <a:t>3</a:t>
                </a:r>
                <a:r>
                  <a:rPr lang="ko-KR" altLang="en-US" sz="1400" dirty="0"/>
                  <a:t>차원 벡터</a:t>
                </a:r>
                <a:endParaRPr lang="en-US" altLang="ko-KR" sz="1400" dirty="0"/>
              </a:p>
              <a:p>
                <a:pPr lvl="1"/>
                <a:r>
                  <a:rPr lang="ko-KR" altLang="en-US" sz="1800" dirty="0"/>
                  <a:t>방향성</a:t>
                </a:r>
                <a:r>
                  <a:rPr lang="en-US" altLang="ko-KR" sz="1800" dirty="0"/>
                  <a:t>: </a:t>
                </a:r>
                <a:r>
                  <a:rPr lang="ko-KR" altLang="en-US" sz="1800" dirty="0"/>
                  <a:t>원점으로부터의 방향</a:t>
                </a:r>
                <a:endParaRPr lang="en-US" altLang="ko-KR" sz="1800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/>
                          </a:rPr>
                          <m:t>𝑎</m:t>
                        </m:r>
                      </m:e>
                    </m:acc>
                  </m:oMath>
                </a14:m>
                <a:endParaRPr lang="en-US" altLang="ko-KR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741" b="-12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Linear Algebra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0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To create a vector in Python: </a:t>
            </a:r>
            <a:r>
              <a:rPr lang="en-US" altLang="ko-KR" sz="2000" dirty="0" err="1" smtClean="0"/>
              <a:t>Numpy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모듈을 이용</a:t>
            </a:r>
            <a:endParaRPr lang="en-US" altLang="ko-KR" sz="2000" dirty="0" smtClean="0"/>
          </a:p>
          <a:p>
            <a:pPr lvl="1"/>
            <a:r>
              <a:rPr lang="en-US" altLang="ko-KR" sz="1800" dirty="0"/>
              <a:t>“</a:t>
            </a:r>
            <a:r>
              <a:rPr lang="en-US" altLang="ko-KR" sz="1800" dirty="0" err="1" smtClean="0"/>
              <a:t>Vector_example.ipynb</a:t>
            </a:r>
            <a:r>
              <a:rPr lang="en-US" altLang="ko-KR" sz="1800" dirty="0" smtClean="0"/>
              <a:t>” </a:t>
            </a:r>
            <a:r>
              <a:rPr lang="ko-KR" altLang="en-US" sz="1800" dirty="0" smtClean="0"/>
              <a:t>참조</a:t>
            </a:r>
            <a:endParaRPr lang="en-US" altLang="ko-KR" sz="1800" dirty="0" smtClean="0"/>
          </a:p>
          <a:p>
            <a:pPr lvl="1"/>
            <a:r>
              <a:rPr lang="en-US" sz="1800" dirty="0"/>
              <a:t>import </a:t>
            </a:r>
            <a:r>
              <a:rPr lang="en-US" sz="1800" dirty="0" err="1"/>
              <a:t>numpy</a:t>
            </a:r>
            <a:r>
              <a:rPr lang="en-US" sz="1800" dirty="0"/>
              <a:t> as np</a:t>
            </a:r>
          </a:p>
          <a:p>
            <a:pPr lvl="1"/>
            <a:r>
              <a:rPr lang="en-US" sz="1800" dirty="0"/>
              <a:t>array</a:t>
            </a:r>
            <a:r>
              <a:rPr lang="en-US" sz="1800" dirty="0" smtClean="0"/>
              <a:t>() </a:t>
            </a:r>
            <a:r>
              <a:rPr lang="ko-KR" altLang="en-US" sz="1800" dirty="0" smtClean="0"/>
              <a:t>사용</a:t>
            </a:r>
            <a:endParaRPr lang="en-US" altLang="ko-KR" sz="1800" dirty="0" smtClean="0"/>
          </a:p>
          <a:p>
            <a:pPr lvl="2"/>
            <a:r>
              <a:rPr lang="en-US" sz="1600" dirty="0"/>
              <a:t>a = </a:t>
            </a:r>
            <a:r>
              <a:rPr lang="en-US" sz="1600" dirty="0" err="1"/>
              <a:t>np.array</a:t>
            </a:r>
            <a:r>
              <a:rPr lang="en-US" sz="1600" dirty="0"/>
              <a:t>([1,2,3])</a:t>
            </a:r>
          </a:p>
          <a:p>
            <a:pPr lvl="1"/>
            <a:r>
              <a:rPr lang="en-US" sz="1600" dirty="0" err="1" smtClean="0"/>
              <a:t>len</a:t>
            </a:r>
            <a:r>
              <a:rPr lang="en-US" sz="1600" dirty="0" smtClean="0"/>
              <a:t>(a) # </a:t>
            </a:r>
            <a:r>
              <a:rPr lang="ko-KR" altLang="en-US" sz="1600" dirty="0" smtClean="0"/>
              <a:t>원소의 갯수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차원의 수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Linear Algebra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1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벡터의 기하학적 의미 </a:t>
            </a:r>
            <a:r>
              <a:rPr lang="en-US" altLang="ko-KR" sz="2400" dirty="0" smtClean="0"/>
              <a:t>(Geometric meaning)</a:t>
            </a:r>
          </a:p>
          <a:p>
            <a:pPr lvl="1"/>
            <a:r>
              <a:rPr lang="en-US" sz="2000" dirty="0" smtClean="0"/>
              <a:t>N </a:t>
            </a:r>
            <a:r>
              <a:rPr lang="ko-KR" altLang="en-US" sz="2000" dirty="0" smtClean="0"/>
              <a:t>차원 벡터</a:t>
            </a:r>
            <a:endParaRPr lang="en-US" altLang="ko-KR" sz="2000" dirty="0" smtClean="0"/>
          </a:p>
          <a:p>
            <a:pPr lvl="1"/>
            <a:r>
              <a:rPr lang="ko-KR" altLang="en-US" sz="2000" dirty="0"/>
              <a:t>하나의 </a:t>
            </a:r>
            <a:r>
              <a:rPr lang="en-US" altLang="ko-KR" sz="2000" dirty="0"/>
              <a:t>vector</a:t>
            </a:r>
            <a:r>
              <a:rPr lang="ko-KR" altLang="en-US" sz="2000" dirty="0"/>
              <a:t>는 </a:t>
            </a:r>
            <a:r>
              <a:rPr lang="en-US" altLang="ko-KR" sz="2000" dirty="0"/>
              <a:t>N </a:t>
            </a:r>
            <a:r>
              <a:rPr lang="ko-KR" altLang="en-US" sz="2000" dirty="0"/>
              <a:t>차원 공간 상의 점을 </a:t>
            </a:r>
            <a:r>
              <a:rPr lang="ko-KR" altLang="en-US" sz="2000" dirty="0" smtClean="0"/>
              <a:t>의미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원소의 </a:t>
            </a:r>
            <a:r>
              <a:rPr lang="ko-KR" altLang="en-US" sz="2000" dirty="0"/>
              <a:t>값은 그</a:t>
            </a:r>
            <a:r>
              <a:rPr lang="en-US" sz="2000" dirty="0"/>
              <a:t> vector</a:t>
            </a:r>
            <a:r>
              <a:rPr lang="ko-KR" altLang="en-US" sz="2000" dirty="0"/>
              <a:t>의 </a:t>
            </a:r>
            <a:r>
              <a:rPr lang="ko-KR" altLang="en-US" sz="2000" dirty="0" smtClean="0"/>
              <a:t>위치 의미</a:t>
            </a:r>
            <a:endParaRPr lang="en-US" altLang="ko-KR" sz="2000" dirty="0" smtClean="0"/>
          </a:p>
          <a:p>
            <a:r>
              <a:rPr lang="ko-KR" altLang="en-US" sz="2000" dirty="0" smtClean="0"/>
              <a:t>예</a:t>
            </a:r>
            <a:r>
              <a:rPr lang="en-US" altLang="ko-KR" sz="2000" dirty="0" smtClean="0"/>
              <a:t>) 2</a:t>
            </a:r>
            <a:r>
              <a:rPr lang="ko-KR" altLang="en-US" sz="2000" dirty="0" smtClean="0"/>
              <a:t>차원 공간의 벡터 </a:t>
            </a:r>
            <a:r>
              <a:rPr lang="en-US" altLang="ko-KR" sz="2000" dirty="0"/>
              <a:t>(v1 = [1 </a:t>
            </a:r>
            <a:r>
              <a:rPr lang="en-US" altLang="ko-KR" sz="2000" dirty="0" smtClean="0"/>
              <a:t>2])</a:t>
            </a:r>
          </a:p>
          <a:p>
            <a:pPr lvl="1"/>
            <a:r>
              <a:rPr lang="en-US" sz="1600" dirty="0" smtClean="0"/>
              <a:t>2</a:t>
            </a:r>
            <a:r>
              <a:rPr lang="ko-KR" altLang="en-US" sz="1600" dirty="0" smtClean="0"/>
              <a:t>차원 공간의 한 점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Linear Algebra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867" y="4267200"/>
            <a:ext cx="4191000" cy="2273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6388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공간에서 벡터의 위치가 의미하는 것은</a:t>
            </a:r>
            <a:r>
              <a:rPr lang="en-US" altLang="ko-KR" sz="2400" dirty="0" smtClean="0"/>
              <a:t>?</a:t>
            </a:r>
          </a:p>
          <a:p>
            <a:pPr lvl="1"/>
            <a:r>
              <a:rPr lang="ko-KR" altLang="en-US" sz="2000" dirty="0"/>
              <a:t>벡터의 위치는 벡터 원소의 값에 </a:t>
            </a:r>
            <a:r>
              <a:rPr lang="ko-KR" altLang="en-US" sz="2000" dirty="0" smtClean="0"/>
              <a:t>따라 고유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따라서</a:t>
            </a:r>
            <a:r>
              <a:rPr lang="en-US" altLang="ko-KR" sz="2000" dirty="0" smtClean="0"/>
              <a:t>, </a:t>
            </a:r>
            <a:r>
              <a:rPr lang="ko-KR" altLang="en-US" sz="2000" dirty="0"/>
              <a:t>벡터의 </a:t>
            </a:r>
            <a:r>
              <a:rPr lang="ko-KR" altLang="en-US" sz="2000" dirty="0" smtClean="0"/>
              <a:t>위치는 </a:t>
            </a:r>
            <a:r>
              <a:rPr lang="ko-KR" altLang="en-US" sz="2000" b="1" u="sng" dirty="0"/>
              <a:t>해당 벡터의 고유한 특성을 </a:t>
            </a:r>
            <a:r>
              <a:rPr lang="ko-KR" altLang="en-US" sz="2000" b="1" u="sng" dirty="0" smtClean="0"/>
              <a:t>의미</a:t>
            </a:r>
            <a:endParaRPr lang="en-US" altLang="ko-KR" sz="2000" b="1" u="sng" dirty="0" smtClean="0"/>
          </a:p>
          <a:p>
            <a:r>
              <a:rPr lang="ko-KR" altLang="en-US" sz="2400" dirty="0" smtClean="0"/>
              <a:t>데이터 분석에서의 의미</a:t>
            </a:r>
            <a:endParaRPr lang="en-US" altLang="ko-KR" sz="2400" dirty="0" smtClean="0"/>
          </a:p>
          <a:p>
            <a:pPr lvl="1"/>
            <a:r>
              <a:rPr lang="ko-KR" altLang="en-US" sz="2000" dirty="0"/>
              <a:t>하나의 </a:t>
            </a:r>
            <a:r>
              <a:rPr lang="ko-KR" altLang="en-US" sz="2000" b="1" u="sng" dirty="0"/>
              <a:t>데이터 </a:t>
            </a:r>
            <a:r>
              <a:rPr lang="ko-KR" altLang="en-US" sz="2000" b="1" u="sng" dirty="0" smtClean="0"/>
              <a:t>포인트 </a:t>
            </a:r>
            <a:r>
              <a:rPr lang="en-US" altLang="ko-KR" sz="2000" b="1" u="sng" dirty="0" smtClean="0"/>
              <a:t>(</a:t>
            </a:r>
            <a:r>
              <a:rPr lang="ko-KR" altLang="en-US" sz="2000" b="1" u="sng" dirty="0" smtClean="0"/>
              <a:t>관측치</a:t>
            </a:r>
            <a:r>
              <a:rPr lang="en-US" altLang="ko-KR" sz="2000" b="1" u="sng" dirty="0" smtClean="0"/>
              <a:t>)</a:t>
            </a:r>
            <a:r>
              <a:rPr lang="ko-KR" altLang="en-US" sz="2000" b="1" u="sng" dirty="0" smtClean="0"/>
              <a:t>가 </a:t>
            </a:r>
            <a:r>
              <a:rPr lang="ko-KR" altLang="en-US" sz="2000" b="1" u="sng" dirty="0"/>
              <a:t>하나의 </a:t>
            </a:r>
            <a:r>
              <a:rPr lang="en-US" altLang="ko-KR" sz="2000" b="1" u="sng" dirty="0"/>
              <a:t>vector</a:t>
            </a:r>
            <a:r>
              <a:rPr lang="ko-KR" altLang="en-US" sz="2000" dirty="0"/>
              <a:t>로 </a:t>
            </a:r>
            <a:r>
              <a:rPr lang="ko-KR" altLang="en-US" sz="2000" dirty="0" smtClean="0"/>
              <a:t>표현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독립변수의 값을 가지고 표현</a:t>
            </a:r>
            <a:r>
              <a:rPr lang="en-US" altLang="ko-KR" sz="2000" dirty="0" smtClean="0"/>
              <a:t>)</a:t>
            </a:r>
          </a:p>
          <a:p>
            <a:pPr lvl="2"/>
            <a:r>
              <a:rPr lang="ko-KR" altLang="en-US" sz="1600" dirty="0" smtClean="0"/>
              <a:t>아파트의 가격을 아파트의 크기와 연식으로 예측하는 경우</a:t>
            </a:r>
            <a:endParaRPr lang="en-US" altLang="ko-KR" sz="1600" dirty="0"/>
          </a:p>
          <a:p>
            <a:pPr lvl="3"/>
            <a:r>
              <a:rPr lang="ko-KR" altLang="en-US" sz="1100" dirty="0" smtClean="0"/>
              <a:t>하나의 데이터 포인트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특정 아파트 한채</a:t>
            </a:r>
            <a:endParaRPr lang="en-US" altLang="ko-KR" sz="1100" dirty="0" smtClean="0"/>
          </a:p>
          <a:p>
            <a:pPr lvl="3"/>
            <a:r>
              <a:rPr lang="ko-KR" altLang="en-US" sz="1100" dirty="0" smtClean="0"/>
              <a:t>아파트 한채는 모형에서의 독립변수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즉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크기와 연식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를 이용해서 벡터로 표현</a:t>
            </a:r>
            <a:endParaRPr lang="en-US" altLang="ko-KR" sz="1100" dirty="0" smtClean="0"/>
          </a:p>
          <a:p>
            <a:pPr lvl="3"/>
            <a:r>
              <a:rPr lang="en-US" altLang="ko-KR" sz="1100" dirty="0" smtClean="0"/>
              <a:t>33</a:t>
            </a:r>
            <a:r>
              <a:rPr lang="ko-KR" altLang="en-US" sz="1100" dirty="0" smtClean="0"/>
              <a:t>평</a:t>
            </a:r>
            <a:r>
              <a:rPr lang="en-US" altLang="ko-KR" sz="1100" dirty="0" smtClean="0"/>
              <a:t>, 10</a:t>
            </a:r>
            <a:r>
              <a:rPr lang="ko-KR" altLang="en-US" sz="1100" dirty="0" smtClean="0"/>
              <a:t>년 </a:t>
            </a:r>
            <a:r>
              <a:rPr lang="ko-KR" altLang="en-US" sz="1100" dirty="0" smtClean="0">
                <a:latin typeface="Times New Roman"/>
                <a:cs typeface="Times New Roman"/>
              </a:rPr>
              <a:t>→ </a:t>
            </a:r>
            <a:r>
              <a:rPr lang="en-US" altLang="ko-KR" sz="1100" dirty="0" smtClean="0">
                <a:latin typeface="Times New Roman"/>
                <a:cs typeface="Times New Roman"/>
              </a:rPr>
              <a:t>(33, 10) </a:t>
            </a:r>
            <a:endParaRPr lang="en-US" altLang="ko-KR" sz="1100" dirty="0" smtClean="0"/>
          </a:p>
          <a:p>
            <a:pPr lvl="1"/>
            <a:r>
              <a:rPr lang="ko-KR" altLang="en-US" sz="2000" dirty="0" smtClean="0"/>
              <a:t>위치는 </a:t>
            </a:r>
            <a:r>
              <a:rPr lang="en-US" sz="2000" dirty="0" smtClean="0"/>
              <a:t>vector</a:t>
            </a:r>
            <a:r>
              <a:rPr lang="ko-KR" altLang="en-US" sz="2000" dirty="0"/>
              <a:t>로 표현된 데이터 포인트의 특성을 </a:t>
            </a:r>
            <a:r>
              <a:rPr lang="ko-KR" altLang="en-US" sz="2000" dirty="0" smtClean="0"/>
              <a:t>의미</a:t>
            </a:r>
            <a:endParaRPr lang="en-US" altLang="ko-KR" sz="2000" dirty="0" smtClean="0"/>
          </a:p>
          <a:p>
            <a:pPr lvl="2"/>
            <a:r>
              <a:rPr lang="en-US" altLang="ko-KR" sz="1600" dirty="0"/>
              <a:t>(33, 10) </a:t>
            </a:r>
            <a:r>
              <a:rPr lang="ko-KR" altLang="en-US" sz="1600" dirty="0"/>
              <a:t>의 위치는 해당 아파트의 특성을 의미</a:t>
            </a:r>
            <a:endParaRPr lang="en-US" altLang="ko-KR" sz="1600" dirty="0"/>
          </a:p>
          <a:p>
            <a:pPr lvl="2"/>
            <a:endParaRPr lang="en-US" altLang="ko-KR" sz="1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Linear Algebra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2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Distance between two vectors</a:t>
            </a:r>
          </a:p>
          <a:p>
            <a:pPr lvl="1"/>
            <a:r>
              <a:rPr lang="ko-KR" altLang="en-US" sz="2000" dirty="0" smtClean="0"/>
              <a:t>벡터간의 유사성을 의미</a:t>
            </a:r>
            <a:endParaRPr lang="en-US" altLang="ko-KR" sz="2000" dirty="0" smtClean="0"/>
          </a:p>
          <a:p>
            <a:pPr lvl="2"/>
            <a:r>
              <a:rPr lang="ko-KR" altLang="en-US" sz="1600" dirty="0" smtClean="0"/>
              <a:t>가까울수록 더 유사</a:t>
            </a:r>
            <a:endParaRPr lang="en-US" altLang="ko-KR" sz="1600" dirty="0" smtClean="0"/>
          </a:p>
          <a:p>
            <a:pPr lvl="1"/>
            <a:r>
              <a:rPr lang="ko-KR" altLang="en-US" sz="2000" dirty="0" smtClean="0"/>
              <a:t>예</a:t>
            </a:r>
            <a:r>
              <a:rPr lang="en-US" altLang="ko-KR" sz="2000" dirty="0"/>
              <a:t>: v1 = (1, 2), v2 = (2, 2), v3 = (-3, -3)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Linear Algebra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581400"/>
            <a:ext cx="3495993" cy="22637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831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Meaning of the distance between two vectors in data analysis</a:t>
            </a:r>
          </a:p>
          <a:p>
            <a:pPr lvl="1"/>
            <a:r>
              <a:rPr lang="ko-KR" altLang="en-US" sz="2000" dirty="0"/>
              <a:t>만약</a:t>
            </a:r>
            <a:r>
              <a:rPr lang="en-US" sz="2000" dirty="0"/>
              <a:t>, v1, v2, v3</a:t>
            </a:r>
            <a:r>
              <a:rPr lang="ko-KR" altLang="en-US" sz="2000" dirty="0"/>
              <a:t>가 서로 다른</a:t>
            </a:r>
            <a:r>
              <a:rPr lang="en-US" sz="2000" dirty="0"/>
              <a:t> 3</a:t>
            </a:r>
            <a:r>
              <a:rPr lang="ko-KR" altLang="en-US" sz="2000" dirty="0"/>
              <a:t>개의 데이터 포인트를 표현하고 있는 </a:t>
            </a:r>
            <a:r>
              <a:rPr lang="ko-KR" altLang="en-US" sz="2000" dirty="0" smtClean="0"/>
              <a:t>경우</a:t>
            </a:r>
            <a:endParaRPr lang="en-US" altLang="ko-KR" sz="2000" dirty="0" smtClean="0"/>
          </a:p>
          <a:p>
            <a:pPr lvl="1"/>
            <a:r>
              <a:rPr lang="ko-KR" altLang="en-US" sz="2000" dirty="0"/>
              <a:t>벡터 간의 거리는 벡터로 표현된 데이터 포인트 간의 유사도를 </a:t>
            </a:r>
            <a:r>
              <a:rPr lang="ko-KR" altLang="en-US" sz="2000" dirty="0" smtClean="0"/>
              <a:t>의미</a:t>
            </a:r>
            <a:endParaRPr lang="en-US" altLang="ko-KR" sz="2000" dirty="0" smtClean="0"/>
          </a:p>
          <a:p>
            <a:pPr lvl="1"/>
            <a:r>
              <a:rPr lang="en-US" sz="2000" dirty="0"/>
              <a:t>v1</a:t>
            </a:r>
            <a:r>
              <a:rPr lang="ko-KR" altLang="en-US" sz="2000" dirty="0"/>
              <a:t>로 표현된 데이터 포인트는</a:t>
            </a:r>
            <a:r>
              <a:rPr lang="en-US" sz="2000" dirty="0"/>
              <a:t> </a:t>
            </a:r>
            <a:r>
              <a:rPr lang="en-US" sz="2000" dirty="0" smtClean="0"/>
              <a:t>v3</a:t>
            </a:r>
            <a:r>
              <a:rPr lang="ko-KR" altLang="en-US" sz="2000" dirty="0" smtClean="0"/>
              <a:t>로 </a:t>
            </a:r>
            <a:r>
              <a:rPr lang="ko-KR" altLang="en-US" sz="2000" dirty="0"/>
              <a:t>표현된 데이터 포인트 보다</a:t>
            </a:r>
            <a:r>
              <a:rPr lang="en-US" sz="2000" dirty="0"/>
              <a:t> </a:t>
            </a:r>
            <a:r>
              <a:rPr lang="en-US" sz="2000" dirty="0" smtClean="0"/>
              <a:t>v2</a:t>
            </a:r>
            <a:r>
              <a:rPr lang="ko-KR" altLang="en-US" sz="2000" dirty="0" smtClean="0"/>
              <a:t>로 </a:t>
            </a:r>
            <a:r>
              <a:rPr lang="ko-KR" altLang="en-US" sz="2000" dirty="0"/>
              <a:t>표현된 데이터 포인트와 더 </a:t>
            </a:r>
            <a:r>
              <a:rPr lang="ko-KR" altLang="en-US" sz="2000" dirty="0" smtClean="0"/>
              <a:t>유사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만약</a:t>
            </a:r>
            <a:r>
              <a:rPr lang="en-US" altLang="ko-KR" sz="2000" dirty="0" smtClean="0"/>
              <a:t>, </a:t>
            </a:r>
            <a:r>
              <a:rPr lang="en-US" sz="2000" dirty="0"/>
              <a:t>v1, v2, </a:t>
            </a:r>
            <a:r>
              <a:rPr lang="en-US" sz="2000" dirty="0" smtClean="0"/>
              <a:t>v3 </a:t>
            </a:r>
            <a:r>
              <a:rPr lang="ko-KR" altLang="en-US" sz="2000" dirty="0" smtClean="0"/>
              <a:t>가 서로 다른 아파트를 의미하고 각 원소의 값이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평수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연식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이라면</a:t>
            </a:r>
            <a:r>
              <a:rPr lang="en-US" altLang="ko-KR" sz="2000" b="1" u="sng" dirty="0" smtClean="0"/>
              <a:t>, </a:t>
            </a:r>
            <a:r>
              <a:rPr lang="ko-KR" altLang="en-US" sz="2000" b="1" u="sng" dirty="0" smtClean="0"/>
              <a:t>평수와 연식 정보를 기준</a:t>
            </a:r>
            <a:r>
              <a:rPr lang="ko-KR" altLang="en-US" sz="2000" dirty="0" smtClean="0"/>
              <a:t>으로 했을 때 </a:t>
            </a:r>
            <a:r>
              <a:rPr lang="en-US" altLang="ko-KR" sz="2000" dirty="0" smtClean="0"/>
              <a:t>v1 </a:t>
            </a:r>
            <a:r>
              <a:rPr lang="ko-KR" altLang="en-US" sz="2000" dirty="0" smtClean="0"/>
              <a:t>아파트와 </a:t>
            </a:r>
            <a:r>
              <a:rPr lang="en-US" altLang="ko-KR" sz="2000" dirty="0" smtClean="0"/>
              <a:t>v2 </a:t>
            </a:r>
            <a:r>
              <a:rPr lang="ko-KR" altLang="en-US" sz="2000" dirty="0" smtClean="0"/>
              <a:t>아파트가 더 유사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Linear Algebra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8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400" dirty="0" smtClean="0"/>
                  <a:t>How to calculate the distance between two vectors?</a:t>
                </a:r>
              </a:p>
              <a:p>
                <a:pPr lvl="1"/>
                <a:r>
                  <a:rPr lang="en-US" altLang="ko-KR" sz="2000" dirty="0" smtClean="0"/>
                  <a:t>Euclidean method</a:t>
                </a:r>
              </a:p>
              <a:p>
                <a:pPr lvl="2"/>
                <a:r>
                  <a:rPr lang="ko-KR" altLang="en-US" sz="1600" dirty="0" smtClean="0"/>
                  <a:t>예</a:t>
                </a:r>
                <a:r>
                  <a:rPr lang="en-US" altLang="ko-KR" sz="1600" dirty="0" smtClean="0"/>
                  <a:t>) </a:t>
                </a:r>
                <a:r>
                  <a:rPr lang="es-ES" altLang="ko-KR" sz="1600" dirty="0"/>
                  <a:t>p1 = (x1, x2), p2 = (y1, y2</a:t>
                </a:r>
                <a:r>
                  <a:rPr lang="es-ES" altLang="ko-KR" sz="1600" dirty="0" smtClean="0"/>
                  <a:t>)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1600" b="0" i="0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600" i="1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600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s-ES" altLang="ko-KR" sz="1600" dirty="0" smtClean="0"/>
                  <a:t> </a:t>
                </a:r>
              </a:p>
              <a:p>
                <a:pPr lvl="2"/>
                <a:r>
                  <a:rPr lang="en-US" sz="1600" dirty="0"/>
                  <a:t>v1 = (1, 2), v2 = (2,2</a:t>
                </a:r>
                <a:r>
                  <a:rPr lang="en-US" sz="1600" dirty="0" smtClean="0"/>
                  <a:t>)</a:t>
                </a:r>
              </a:p>
              <a:p>
                <a:pPr lvl="3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/>
                              </a:rPr>
                              <m:t>v</m:t>
                            </m:r>
                          </m:e>
                          <m:sub>
                            <m:r>
                              <a:rPr lang="en-US" sz="12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/>
                              </a:rPr>
                              <m:t>v</m:t>
                            </m:r>
                          </m:e>
                          <m:sub>
                            <m:r>
                              <a:rPr lang="en-US" sz="12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1200">
                        <a:latin typeface="Cambria Math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1200" i="1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200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2−1</m:t>
                                </m:r>
                              </m:e>
                            </m:d>
                          </m:e>
                          <m:sup>
                            <m:r>
                              <a:rPr lang="en-US" sz="12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200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1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/>
                              </a:rPr>
                              <m:t>(2−2)</m:t>
                            </m:r>
                          </m:e>
                          <m:sup>
                            <m:r>
                              <a:rPr lang="en-US" sz="12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1200" i="1">
                        <a:latin typeface="Cambria Math"/>
                      </a:rPr>
                      <m:t>=1</m:t>
                    </m:r>
                  </m:oMath>
                </a14:m>
                <a:endParaRPr lang="en-US" sz="1200" dirty="0" smtClean="0"/>
              </a:p>
              <a:p>
                <a:pPr lvl="2"/>
                <a:r>
                  <a:rPr lang="en-US" sz="1600" dirty="0" err="1" smtClean="0"/>
                  <a:t>Numpy</a:t>
                </a:r>
                <a:r>
                  <a:rPr lang="en-US" sz="1600" dirty="0" smtClean="0"/>
                  <a:t> code</a:t>
                </a:r>
              </a:p>
              <a:p>
                <a:pPr lvl="3"/>
                <a:r>
                  <a:rPr lang="en-US" sz="1600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v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 smtClean="0"/>
                  <a:t>| </a:t>
                </a:r>
                <a:r>
                  <a:rPr lang="en-US" sz="1600" dirty="0"/>
                  <a:t>= </a:t>
                </a:r>
                <a:r>
                  <a:rPr lang="en-US" sz="1600" dirty="0" err="1" smtClean="0"/>
                  <a:t>np.linalg.norm</a:t>
                </a:r>
                <a:r>
                  <a:rPr lang="en-US" sz="1600" dirty="0" smtClean="0"/>
                  <a:t>(v1)</a:t>
                </a:r>
              </a:p>
              <a:p>
                <a:pPr lvl="3"/>
                <a:r>
                  <a:rPr lang="ko-KR" altLang="en-US" sz="1600" dirty="0" smtClean="0"/>
                  <a:t>벡터에서 </a:t>
                </a:r>
                <a:r>
                  <a:rPr lang="en-US" altLang="ko-KR" sz="1600" dirty="0" smtClean="0"/>
                  <a:t>norm</a:t>
                </a:r>
                <a:r>
                  <a:rPr lang="ko-KR" altLang="en-US" sz="1600" dirty="0" smtClean="0"/>
                  <a:t>은 벡터의 길이를 의미</a:t>
                </a:r>
                <a:endParaRPr lang="en-US" altLang="ko-KR" sz="1600" dirty="0" smtClean="0"/>
              </a:p>
              <a:p>
                <a:pPr lvl="3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/>
                              </a:rPr>
                              <m:t>v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/>
                              </a:rPr>
                              <m:t>v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600" dirty="0"/>
                  <a:t> = </a:t>
                </a:r>
                <a:r>
                  <a:rPr lang="en-US" sz="1600" dirty="0" err="1" smtClean="0"/>
                  <a:t>np.linalg.norm</a:t>
                </a:r>
                <a:r>
                  <a:rPr lang="en-US" sz="1600" dirty="0" smtClean="0"/>
                  <a:t>(v2-v1)</a:t>
                </a:r>
                <a:endParaRPr lang="en-US" sz="1600" dirty="0"/>
              </a:p>
              <a:p>
                <a:pPr lvl="3"/>
                <a:endParaRPr lang="en-US" altLang="ko-KR" sz="1600" dirty="0" smtClean="0"/>
              </a:p>
              <a:p>
                <a:pPr lvl="3"/>
                <a:endParaRPr lang="en-US" sz="1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8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Linear Algebra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514600"/>
            <a:ext cx="3657600" cy="2438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1327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800" dirty="0"/>
                  <a:t>코사인 유사도</a:t>
                </a:r>
                <a:r>
                  <a:rPr lang="en-US" altLang="ko-KR" sz="2800" dirty="0"/>
                  <a:t>: </a:t>
                </a:r>
                <a:r>
                  <a:rPr lang="ko-KR" altLang="en-US" sz="2800" dirty="0"/>
                  <a:t>내적을 이용한 벡터간 </a:t>
                </a:r>
                <a:r>
                  <a:rPr lang="ko-KR" altLang="en-US" sz="2800" dirty="0" smtClean="0"/>
                  <a:t>유사도</a:t>
                </a:r>
                <a:endParaRPr lang="en-US" altLang="ko-KR" sz="2800" dirty="0" smtClean="0"/>
              </a:p>
              <a:p>
                <a:r>
                  <a:rPr lang="ko-KR" altLang="en-US" sz="2800" dirty="0"/>
                  <a:t>내적 </a:t>
                </a:r>
                <a:r>
                  <a:rPr lang="en-US" altLang="ko-KR" sz="2800" dirty="0"/>
                  <a:t>(dot / inner product)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𝑎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400" i="1">
                        <a:latin typeface="Cambria Math"/>
                      </a:rPr>
                      <m:t>, </m:t>
                    </m:r>
                    <m:r>
                      <a:rPr lang="en-US" sz="2400" i="1">
                        <a:latin typeface="Cambria Math"/>
                      </a:rPr>
                      <m:t>𝑏</m:t>
                    </m:r>
                    <m:r>
                      <a:rPr lang="en-US" sz="2400" i="1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400" i="1">
                        <a:latin typeface="Cambria Math"/>
                      </a:rPr>
                      <m:t>, </m:t>
                    </m:r>
                    <m:r>
                      <a:rPr lang="en-US" sz="2400" i="1">
                        <a:latin typeface="Cambria Math"/>
                      </a:rPr>
                      <m:t>𝑡h𝑒𝑛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𝑎</m:t>
                    </m:r>
                    <m:r>
                      <a:rPr lang="en-US" sz="2400" i="1">
                        <a:latin typeface="Cambria Math"/>
                      </a:rPr>
                      <m:t>∙</m:t>
                    </m:r>
                    <m:r>
                      <a:rPr lang="en-US" sz="2400" i="1">
                        <a:latin typeface="Cambria Math"/>
                      </a:rPr>
                      <m:t>𝑏</m:t>
                    </m:r>
                    <m:r>
                      <a:rPr lang="en-US" sz="2400" i="1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a</m:t>
                    </m:r>
                    <m:r>
                      <a:rPr lang="en-US" sz="2400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b</m:t>
                    </m:r>
                    <m:r>
                      <a:rPr lang="en-US" sz="2400" i="1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2400" dirty="0"/>
              </a:p>
              <a:p>
                <a:pPr lvl="1"/>
                <a:r>
                  <a:rPr lang="en-US" sz="2400" dirty="0" err="1"/>
                  <a:t>a▪b</a:t>
                </a:r>
                <a:r>
                  <a:rPr lang="en-US" sz="2400" dirty="0"/>
                  <a:t>=1*3+2*4=11</a:t>
                </a:r>
              </a:p>
              <a:p>
                <a:pPr lvl="1"/>
                <a:r>
                  <a:rPr lang="ko-KR" altLang="en-US" sz="2400" dirty="0"/>
                  <a:t>파이썬</a:t>
                </a:r>
                <a:r>
                  <a:rPr lang="en-US" altLang="ko-KR" sz="2400" dirty="0"/>
                  <a:t>: </a:t>
                </a:r>
                <a:r>
                  <a:rPr lang="en-US" sz="2400" dirty="0"/>
                  <a:t>np.dot(a, b)</a:t>
                </a:r>
              </a:p>
              <a:p>
                <a:pPr lvl="1"/>
                <a:r>
                  <a:rPr lang="ko-KR" altLang="en-US" sz="2400" dirty="0"/>
                  <a:t>공식</a:t>
                </a:r>
                <a:r>
                  <a:rPr lang="en-US" altLang="ko-KR" sz="2400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a</m:t>
                    </m:r>
                    <m:r>
                      <a:rPr lang="en-US" sz="2400">
                        <a:latin typeface="Cambria Math"/>
                      </a:rPr>
                      <m:t>▪</m:t>
                    </m:r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b</m:t>
                    </m:r>
                    <m:r>
                      <a:rPr lang="en-US" sz="240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a</m:t>
                        </m:r>
                      </m:e>
                    </m:d>
                    <m:r>
                      <a:rPr lang="en-US" sz="2400">
                        <a:latin typeface="Cambria Math"/>
                      </a:rPr>
                      <m:t>|</m:t>
                    </m:r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b</m:t>
                    </m:r>
                    <m:r>
                      <a:rPr lang="en-US" sz="2400">
                        <a:latin typeface="Cambria Math"/>
                      </a:rPr>
                      <m:t>|</m:t>
                    </m:r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cosθ</m:t>
                    </m:r>
                  </m:oMath>
                </a14:m>
                <a:r>
                  <a:rPr lang="en-US" sz="2400" dirty="0"/>
                  <a:t>, 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a</m:t>
                        </m:r>
                      </m:e>
                    </m:d>
                  </m:oMath>
                </a14:m>
                <a:r>
                  <a:rPr lang="ko-KR" altLang="en-US" sz="1800" dirty="0"/>
                  <a:t>는</a:t>
                </a:r>
                <a:r>
                  <a:rPr lang="en-US" sz="1800" dirty="0"/>
                  <a:t> a </a:t>
                </a:r>
                <a:r>
                  <a:rPr lang="ko-KR" altLang="en-US" sz="1800" dirty="0"/>
                  <a:t>벡터의 길이</a:t>
                </a:r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θ</m:t>
                    </m:r>
                  </m:oMath>
                </a14:m>
                <a:r>
                  <a:rPr lang="ko-KR" altLang="en-US" sz="1800" dirty="0"/>
                  <a:t>는</a:t>
                </a:r>
                <a:r>
                  <a:rPr lang="en-US" sz="1800" dirty="0"/>
                  <a:t> a </a:t>
                </a:r>
                <a:r>
                  <a:rPr lang="ko-KR" altLang="en-US" sz="1800" dirty="0"/>
                  <a:t>벡터와</a:t>
                </a:r>
                <a:r>
                  <a:rPr lang="en-US" sz="1800" dirty="0"/>
                  <a:t> b </a:t>
                </a:r>
                <a:r>
                  <a:rPr lang="ko-KR" altLang="en-US" sz="1800" dirty="0"/>
                  <a:t>벡터 사이의 각</a:t>
                </a:r>
                <a:endParaRPr lang="en-US" altLang="ko-KR" sz="1800" dirty="0"/>
              </a:p>
              <a:p>
                <a:endParaRPr lang="en-US" altLang="ko-KR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14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KNN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1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TM01859862[[fn=Urban Pop]]</Template>
  <TotalTime>16440</TotalTime>
  <Words>712</Words>
  <Application>Microsoft Office PowerPoint</Application>
  <PresentationFormat>On-screen Show (4:3)</PresentationFormat>
  <Paragraphs>108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01013022</vt:lpstr>
      <vt:lpstr>Vector</vt:lpstr>
      <vt:lpstr>Vector</vt:lpstr>
      <vt:lpstr>Vector</vt:lpstr>
      <vt:lpstr>Vector</vt:lpstr>
      <vt:lpstr>Vector</vt:lpstr>
      <vt:lpstr>Vector</vt:lpstr>
      <vt:lpstr>Vector</vt:lpstr>
      <vt:lpstr>Vector</vt:lpstr>
      <vt:lpstr>Vector</vt:lpstr>
      <vt:lpstr>Vector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256</cp:revision>
  <dcterms:created xsi:type="dcterms:W3CDTF">2015-01-19T14:33:39Z</dcterms:created>
  <dcterms:modified xsi:type="dcterms:W3CDTF">2018-10-26T15:49:58Z</dcterms:modified>
</cp:coreProperties>
</file>