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5B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87" autoAdjust="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8477B-5F23-41C4-A8BB-B2085D3133A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FB28-7DC0-45D9-AB78-C6D0A5985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0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주간 할 분석의 목적은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</a:t>
            </a:r>
            <a:r>
              <a:rPr lang="ko-KR" altLang="en-US" dirty="0" err="1" smtClean="0"/>
              <a:t>로스만</a:t>
            </a:r>
            <a:r>
              <a:rPr lang="ko-KR" altLang="en-US" dirty="0" smtClean="0"/>
              <a:t> 같은 약국이 있겠지요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테이블의 변수 이름과 설명은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테이블은 각 </a:t>
            </a:r>
            <a:r>
              <a:rPr lang="ko-KR" altLang="en-US" dirty="0" err="1" smtClean="0"/>
              <a:t>가게별</a:t>
            </a:r>
            <a:r>
              <a:rPr lang="ko-KR" altLang="en-US" dirty="0" smtClean="0"/>
              <a:t> 특성을 주로 설명해 주는 데이터입니다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obs</a:t>
            </a:r>
            <a:r>
              <a:rPr lang="ko-KR" altLang="en-US" dirty="0" smtClean="0"/>
              <a:t>는 하나의 가게입니다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테이블의 변수 이름과 설명은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테이블은 날짜의 변수가 들어가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날짜별로</a:t>
            </a:r>
            <a:r>
              <a:rPr lang="ko-KR" altLang="en-US" baseline="0" dirty="0" smtClean="0"/>
              <a:t> 한 가게가 어떤 영향을 받았는지에 대한 설명이 주로 들어가 있습니다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obs</a:t>
            </a:r>
            <a:r>
              <a:rPr lang="ko-KR" altLang="en-US" dirty="0" smtClean="0"/>
              <a:t>는 가게의 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판매량입니다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조사해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꽤나 큰 수의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발견되었습니다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</a:t>
            </a:r>
            <a:r>
              <a:rPr lang="ko-KR" altLang="en-US" dirty="0" err="1" smtClean="0"/>
              <a:t>결측치들이</a:t>
            </a:r>
            <a:r>
              <a:rPr lang="ko-KR" altLang="en-US" dirty="0" smtClean="0"/>
              <a:t> 비슷한 변수들끼리 위치도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수도 같은 것이 발견되었습니다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9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결측이</a:t>
            </a:r>
            <a:r>
              <a:rPr lang="ko-KR" altLang="en-US" dirty="0" smtClean="0"/>
              <a:t> 크게 이루어진 두 개의 비슷한 변수들을 묶어서 살펴보겠습니다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1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카테고리의 변수들은 </a:t>
            </a:r>
            <a:r>
              <a:rPr lang="ko-KR" altLang="en-US" dirty="0" smtClean="0"/>
              <a:t>변수들 간의 상관관계가 높지 않은 것이 발견되었고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누락된 자료들간의 상관관계도 크지 않은 것으로 보아</a:t>
            </a:r>
            <a:r>
              <a:rPr lang="en-US" altLang="ko-KR" baseline="0" dirty="0" smtClean="0"/>
              <a:t> Imputation</a:t>
            </a:r>
            <a:r>
              <a:rPr lang="ko-KR" altLang="en-US" baseline="0" dirty="0" smtClean="0"/>
              <a:t>을 통한 </a:t>
            </a:r>
            <a:r>
              <a:rPr lang="ko-KR" altLang="en-US" baseline="0" dirty="0" err="1" smtClean="0"/>
              <a:t>결측치처리가</a:t>
            </a:r>
            <a:r>
              <a:rPr lang="ko-KR" altLang="en-US" baseline="0" dirty="0" smtClean="0"/>
              <a:t> 효과가 크지 않을 것이라는 판단을 내렸습니다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0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카테고리의 변수들은  </a:t>
            </a:r>
            <a:r>
              <a:rPr lang="en-US" altLang="ko-KR" dirty="0" smtClean="0"/>
              <a:t>Promo2</a:t>
            </a:r>
            <a:r>
              <a:rPr lang="ko-KR" altLang="en-US" dirty="0" smtClean="0"/>
              <a:t>에 대한 영향을 받는 것으로 나타났습니다</a:t>
            </a:r>
            <a:r>
              <a:rPr lang="en-US" altLang="ko-KR" dirty="0" smtClean="0"/>
              <a:t>. Promo2</a:t>
            </a:r>
            <a:r>
              <a:rPr lang="ko-KR" altLang="en-US" dirty="0" smtClean="0"/>
              <a:t>는 각 </a:t>
            </a:r>
            <a:r>
              <a:rPr lang="ko-KR" altLang="en-US" dirty="0" err="1" smtClean="0"/>
              <a:t>가게별로</a:t>
            </a:r>
            <a:r>
              <a:rPr lang="ko-KR" altLang="en-US" dirty="0" smtClean="0"/>
              <a:t> 프로모션을 하는지 </a:t>
            </a:r>
            <a:r>
              <a:rPr lang="ko-KR" altLang="en-US" dirty="0" err="1" smtClean="0"/>
              <a:t>안하는지에</a:t>
            </a:r>
            <a:r>
              <a:rPr lang="ko-KR" altLang="en-US" dirty="0" smtClean="0"/>
              <a:t> 대한 정보이므로 프로모션을 하는 가게들은 </a:t>
            </a:r>
            <a:r>
              <a:rPr lang="en-US" altLang="ko-KR" dirty="0" smtClean="0"/>
              <a:t>Promo2SinceYear, Promo2SinceWeek, </a:t>
            </a:r>
            <a:r>
              <a:rPr lang="en-US" altLang="ko-KR" dirty="0" err="1" smtClean="0"/>
              <a:t>PromoInterval</a:t>
            </a:r>
            <a:r>
              <a:rPr lang="ko-KR" altLang="en-US" baseline="0" dirty="0" smtClean="0"/>
              <a:t> 등의 변수들이 </a:t>
            </a:r>
            <a:r>
              <a:rPr lang="ko-KR" altLang="en-US" baseline="0" dirty="0" err="1" smtClean="0"/>
              <a:t>결측치가</a:t>
            </a:r>
            <a:r>
              <a:rPr lang="ko-KR" altLang="en-US" baseline="0" dirty="0" smtClean="0"/>
              <a:t> 없는 것으로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저희는 </a:t>
            </a:r>
            <a:r>
              <a:rPr lang="en-US" altLang="ko-KR" baseline="0" dirty="0" smtClean="0"/>
              <a:t>Promo2</a:t>
            </a:r>
            <a:r>
              <a:rPr lang="ko-KR" altLang="en-US" baseline="0" dirty="0" smtClean="0"/>
              <a:t>의 특성에 따라 데이터를 나누어 다르게 모델링을 하는 방법을 생각해 보았습니다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FB28-7DC0-45D9-AB78-C6D0A59853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6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7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9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9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1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8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8970-75AA-4891-A628-5E695C2DB634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0E70-C72C-493D-82E1-1E190982B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62526" y="1692712"/>
            <a:ext cx="10039150" cy="2714324"/>
            <a:chOff x="1029903" y="702644"/>
            <a:chExt cx="10039150" cy="2531444"/>
          </a:xfrm>
        </p:grpSpPr>
        <p:sp>
          <p:nvSpPr>
            <p:cNvPr id="4" name="직사각형 3"/>
            <p:cNvSpPr/>
            <p:nvPr/>
          </p:nvSpPr>
          <p:spPr>
            <a:xfrm>
              <a:off x="1029903" y="702644"/>
              <a:ext cx="2136809" cy="53901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분석</a:t>
              </a:r>
              <a:r>
                <a:rPr lang="ko-KR" altLang="en-US" dirty="0" smtClean="0"/>
                <a:t> 목적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29903" y="1241658"/>
              <a:ext cx="10039150" cy="199243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약국 회사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(ex.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들의 재고 관리 효율성 증대를 위한 일별 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판매량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예측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3" b="21117"/>
          <a:stretch/>
        </p:blipFill>
        <p:spPr>
          <a:xfrm>
            <a:off x="2030930" y="3558227"/>
            <a:ext cx="2508350" cy="6545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6871" y="3700820"/>
            <a:ext cx="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4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33318"/>
              </p:ext>
            </p:extLst>
          </p:nvPr>
        </p:nvGraphicFramePr>
        <p:xfrm>
          <a:off x="900227" y="1376417"/>
          <a:ext cx="10231121" cy="446653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45787"/>
                <a:gridCol w="3516965"/>
                <a:gridCol w="4421858"/>
                <a:gridCol w="1546511"/>
              </a:tblGrid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No.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변수</a:t>
                      </a:r>
                      <a:r>
                        <a:rPr lang="ko-KR" altLang="en-US" baseline="0" dirty="0" smtClean="0">
                          <a:latin typeface="+mn-lt"/>
                        </a:rPr>
                        <a:t>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변수 설명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Store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가게를 구별해주는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Key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String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StoreType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가게 타입 구분 </a:t>
                      </a:r>
                      <a:r>
                        <a:rPr lang="en-US" altLang="ko-KR" sz="1400" dirty="0" smtClean="0">
                          <a:latin typeface="+mn-lt"/>
                        </a:rPr>
                        <a:t>(a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/</a:t>
                      </a:r>
                      <a:r>
                        <a:rPr lang="en-US" altLang="ko-KR" sz="1400" dirty="0" smtClean="0">
                          <a:latin typeface="+mn-lt"/>
                        </a:rPr>
                        <a:t>b/c/d)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Assortment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가게 종류 구분 </a:t>
                      </a:r>
                      <a:r>
                        <a:rPr lang="en-US" altLang="ko-KR" sz="1400" dirty="0" smtClean="0">
                          <a:latin typeface="+mn-lt"/>
                        </a:rPr>
                        <a:t>(basic/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extra/extended)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CompetitionDistance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경쟁사와의 거리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CompetitionOpenSinceMonth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경쟁사의 오픈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날짜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CompetitionOpenSinceYear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경쟁사의 오픈 날짜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7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Promo2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가게의 프로모션 유무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8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Promo2SinceWeek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가게의 프로모션 시작 날짜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394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9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Promo2SinceYear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lt"/>
                        </a:rPr>
                        <a:t>가게의 프로모션 시작 날짜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49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10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PromoInterval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lt"/>
                        </a:rPr>
                        <a:t>가게의 프로모션 시작 날짜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smtClean="0">
                          <a:effectLst/>
                        </a:rPr>
                        <a:t>Jan,Apr,Jul,Oct/</a:t>
                      </a:r>
                      <a:r>
                        <a:rPr lang="en-US" altLang="ko-KR" sz="1400" dirty="0" err="1" smtClean="0">
                          <a:effectLst/>
                        </a:rPr>
                        <a:t>Feb,May,Aug,Nov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Mar,Jun,Sept,Dec</a:t>
                      </a:r>
                      <a:r>
                        <a:rPr lang="en-US" altLang="ko-KR" sz="1400" dirty="0" smtClean="0">
                          <a:effectLst/>
                        </a:rPr>
                        <a:t>)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0227" y="561717"/>
            <a:ext cx="5091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Table 1 Store.csv (1115 obs)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66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06598"/>
              </p:ext>
            </p:extLst>
          </p:nvPr>
        </p:nvGraphicFramePr>
        <p:xfrm>
          <a:off x="924560" y="1388083"/>
          <a:ext cx="10462127" cy="431007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27238"/>
                <a:gridCol w="2512194"/>
                <a:gridCol w="5168766"/>
                <a:gridCol w="1953929"/>
              </a:tblGrid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No.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변수</a:t>
                      </a:r>
                      <a:r>
                        <a:rPr lang="ko-KR" altLang="en-US" baseline="0" dirty="0" smtClean="0">
                          <a:latin typeface="+mn-lt"/>
                        </a:rPr>
                        <a:t>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변수 설명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Store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+mn-lt"/>
                        </a:rPr>
                        <a:t>가게를 구별해주는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Key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String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Sales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매장 일별 판매량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Customers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매장 일별 방문자 수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Numeric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DayOfWeek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요일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Date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날짜 </a:t>
                      </a:r>
                      <a:r>
                        <a:rPr lang="en-US" altLang="ko-KR" sz="1400" dirty="0" smtClean="0">
                          <a:latin typeface="+mn-lt"/>
                        </a:rPr>
                        <a:t>(2013-01-01~2015-05-31)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Date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Open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일별 오픈 유무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569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7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StateHoliday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국가 휴무일 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(Public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holiday/Easter holiday/Christmas/None)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8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SchoolHoliday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학교 휴무일 유무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9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Promo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일별 프로모션 유무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Categorical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3303" y="573712"/>
            <a:ext cx="524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Table 2 </a:t>
            </a:r>
            <a:r>
              <a:rPr lang="en-US" altLang="ko-KR" sz="2800" dirty="0"/>
              <a:t>Train.csv </a:t>
            </a:r>
            <a:r>
              <a:rPr lang="en-US" altLang="ko-KR" sz="2800" dirty="0" smtClean="0"/>
              <a:t>(949194 </a:t>
            </a:r>
            <a:r>
              <a:rPr lang="en-US" altLang="ko-KR" sz="2800" dirty="0" err="1"/>
              <a:t>obs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924560" y="2204185"/>
            <a:ext cx="10447955" cy="433138"/>
          </a:xfrm>
          <a:prstGeom prst="roundRect">
            <a:avLst/>
          </a:prstGeom>
          <a:solidFill>
            <a:srgbClr val="FB725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구부러진 연결선 3"/>
          <p:cNvCxnSpPr/>
          <p:nvPr/>
        </p:nvCxnSpPr>
        <p:spPr>
          <a:xfrm flipV="1">
            <a:off x="490889" y="2365409"/>
            <a:ext cx="597301" cy="543827"/>
          </a:xfrm>
          <a:prstGeom prst="curvedConnector3">
            <a:avLst>
              <a:gd name="adj1" fmla="val -16070"/>
            </a:avLst>
          </a:prstGeom>
          <a:ln>
            <a:solidFill>
              <a:srgbClr val="FB7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60" y="2968318"/>
            <a:ext cx="107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B725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Our Goal !</a:t>
            </a:r>
            <a:endParaRPr lang="ko-KR" altLang="en-US" dirty="0">
              <a:solidFill>
                <a:srgbClr val="FB725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4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6"/>
          <a:stretch/>
        </p:blipFill>
        <p:spPr>
          <a:xfrm>
            <a:off x="1317566" y="3198242"/>
            <a:ext cx="8291762" cy="346378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243145" y="2740092"/>
            <a:ext cx="1023023" cy="2832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6168" y="2850285"/>
            <a:ext cx="234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B725B"/>
                </a:solidFill>
              </a:rPr>
              <a:t>많은 </a:t>
            </a:r>
            <a:r>
              <a:rPr lang="ko-KR" altLang="en-US" dirty="0" err="1" smtClean="0">
                <a:solidFill>
                  <a:srgbClr val="FB725B"/>
                </a:solidFill>
              </a:rPr>
              <a:t>결측치</a:t>
            </a:r>
            <a:r>
              <a:rPr lang="ko-KR" altLang="en-US" dirty="0" smtClean="0">
                <a:solidFill>
                  <a:srgbClr val="FB725B"/>
                </a:solidFill>
              </a:rPr>
              <a:t> 발견</a:t>
            </a:r>
            <a:endParaRPr lang="ko-KR" altLang="en-US" dirty="0">
              <a:solidFill>
                <a:srgbClr val="FB725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6271" y="4658406"/>
            <a:ext cx="2066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B725B"/>
                </a:solidFill>
              </a:rPr>
              <a:t>비슷한 변수 별로 </a:t>
            </a:r>
            <a:endParaRPr lang="en-US" altLang="ko-KR" dirty="0" smtClean="0">
              <a:solidFill>
                <a:srgbClr val="FB725B"/>
              </a:solidFill>
            </a:endParaRPr>
          </a:p>
          <a:p>
            <a:pPr algn="ctr"/>
            <a:r>
              <a:rPr lang="ko-KR" altLang="en-US" dirty="0" err="1" smtClean="0">
                <a:solidFill>
                  <a:srgbClr val="FB725B"/>
                </a:solidFill>
              </a:rPr>
              <a:t>결측값의</a:t>
            </a:r>
            <a:r>
              <a:rPr lang="ko-KR" altLang="en-US" dirty="0" smtClean="0">
                <a:solidFill>
                  <a:srgbClr val="FB725B"/>
                </a:solidFill>
              </a:rPr>
              <a:t> 수와 </a:t>
            </a:r>
            <a:endParaRPr lang="en-US" altLang="ko-KR" dirty="0" smtClean="0">
              <a:solidFill>
                <a:srgbClr val="FB725B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B725B"/>
                </a:solidFill>
              </a:rPr>
              <a:t>위치가 같은 것이 발견</a:t>
            </a:r>
            <a:endParaRPr lang="ko-KR" altLang="en-US" dirty="0">
              <a:solidFill>
                <a:srgbClr val="FB725B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/>
          <a:stretch/>
        </p:blipFill>
        <p:spPr>
          <a:xfrm>
            <a:off x="412723" y="1156820"/>
            <a:ext cx="10948959" cy="143469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695556" y="1763547"/>
            <a:ext cx="7721713" cy="1001028"/>
          </a:xfrm>
          <a:prstGeom prst="ellipse">
            <a:avLst/>
          </a:prstGeom>
          <a:solidFill>
            <a:srgbClr val="FB725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00" y="495015"/>
            <a:ext cx="3881437" cy="5587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4" y="912287"/>
            <a:ext cx="4838949" cy="1587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3" y="2579609"/>
            <a:ext cx="4838950" cy="1582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2523" y="4398745"/>
            <a:ext cx="45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경쟁지점의 오픈 날짜의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30%)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6317" y="6274066"/>
            <a:ext cx="5256622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가게별</a:t>
            </a:r>
            <a:r>
              <a:rPr lang="ko-KR" altLang="en-US" dirty="0" smtClean="0"/>
              <a:t> 프로모션의 시작 날짜의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/>
              <a:t>5</a:t>
            </a:r>
            <a:r>
              <a:rPr lang="en-US" altLang="ko-KR" dirty="0" smtClean="0"/>
              <a:t>0%)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49" y="659307"/>
            <a:ext cx="3926529" cy="3523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94" y="639649"/>
            <a:ext cx="3948435" cy="3543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78"/>
          <a:stretch/>
        </p:blipFill>
        <p:spPr>
          <a:xfrm>
            <a:off x="788277" y="4890388"/>
            <a:ext cx="10259782" cy="1122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2163" y="6012722"/>
            <a:ext cx="32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누락된 자료들 간의 상관관계</a:t>
            </a: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4141076" y="6102795"/>
            <a:ext cx="241087" cy="189186"/>
          </a:xfrm>
          <a:prstGeom prst="triangle">
            <a:avLst/>
          </a:prstGeom>
          <a:solidFill>
            <a:srgbClr val="FB7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46100" y="4189911"/>
            <a:ext cx="32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변수들 간의 상관관계</a:t>
            </a:r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4505013" y="4279984"/>
            <a:ext cx="241087" cy="189186"/>
          </a:xfrm>
          <a:prstGeom prst="triangle">
            <a:avLst/>
          </a:prstGeom>
          <a:solidFill>
            <a:srgbClr val="FB7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2428" y="506467"/>
            <a:ext cx="1114096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Promo2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16" y="884839"/>
            <a:ext cx="8505825" cy="506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7930" y="5961179"/>
            <a:ext cx="32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Promo2</a:t>
            </a:r>
            <a:r>
              <a:rPr lang="ko-KR" altLang="en-US" dirty="0" smtClean="0"/>
              <a:t>에 따른 </a:t>
            </a:r>
            <a:r>
              <a:rPr lang="ko-KR" altLang="en-US" dirty="0" err="1" smtClean="0"/>
              <a:t>결측치의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5276843" y="6051252"/>
            <a:ext cx="241087" cy="189186"/>
          </a:xfrm>
          <a:prstGeom prst="triangle">
            <a:avLst/>
          </a:prstGeom>
          <a:solidFill>
            <a:srgbClr val="FB7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429</Words>
  <Application>Microsoft Office PowerPoint</Application>
  <PresentationFormat>와이드스크린</PresentationFormat>
  <Paragraphs>117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CJK KR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JIWON</cp:lastModifiedBy>
  <cp:revision>28</cp:revision>
  <dcterms:created xsi:type="dcterms:W3CDTF">2019-02-14T08:00:36Z</dcterms:created>
  <dcterms:modified xsi:type="dcterms:W3CDTF">2019-02-15T06:53:33Z</dcterms:modified>
</cp:coreProperties>
</file>