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447" autoAdjust="0"/>
  </p:normalViewPr>
  <p:slideViewPr>
    <p:cSldViewPr snapToGrid="0">
      <p:cViewPr varScale="1">
        <p:scale>
          <a:sx n="61" d="100"/>
          <a:sy n="61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79DB-613F-44E8-A4D1-8B761CE1C1E7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467E-CA3B-4158-9FB7-BE8A41F0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2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데이터가 약 </a:t>
            </a:r>
            <a:r>
              <a:rPr lang="en-US" altLang="ko-KR" dirty="0"/>
              <a:t>1100</a:t>
            </a:r>
            <a:r>
              <a:rPr lang="ko-KR" altLang="en-US" dirty="0"/>
              <a:t>개 약국의 시계열 데이터 이므로 </a:t>
            </a:r>
            <a:r>
              <a:rPr lang="ko-KR" altLang="en-US" dirty="0" err="1"/>
              <a:t>시계열값과</a:t>
            </a:r>
            <a:r>
              <a:rPr lang="ko-KR" altLang="en-US" dirty="0"/>
              <a:t> </a:t>
            </a:r>
            <a:r>
              <a:rPr lang="en-US" altLang="ko-KR" dirty="0"/>
              <a:t>sales</a:t>
            </a:r>
            <a:r>
              <a:rPr lang="ko-KR" altLang="en-US" dirty="0"/>
              <a:t>변수를 활용하여서 </a:t>
            </a:r>
            <a:r>
              <a:rPr lang="en-US" altLang="ko-KR" dirty="0"/>
              <a:t>SARIMA </a:t>
            </a:r>
            <a:r>
              <a:rPr lang="ko-KR" altLang="en-US" dirty="0"/>
              <a:t>분석을 시도해 볼 수 있을 것이라고 생각하였습니다</a:t>
            </a:r>
            <a:endParaRPr lang="en-US" altLang="ko-KR" dirty="0"/>
          </a:p>
          <a:p>
            <a:r>
              <a:rPr lang="ko-KR" altLang="en-US" dirty="0" err="1"/>
              <a:t>타겟변수인</a:t>
            </a:r>
            <a:r>
              <a:rPr lang="ko-KR" altLang="en-US" dirty="0"/>
              <a:t> </a:t>
            </a:r>
            <a:r>
              <a:rPr lang="en-US" altLang="ko-KR" dirty="0"/>
              <a:t>Sales </a:t>
            </a:r>
            <a:r>
              <a:rPr lang="ko-KR" altLang="en-US" dirty="0"/>
              <a:t>데이터가 연속형 변수이므로</a:t>
            </a:r>
            <a:r>
              <a:rPr lang="en-US" altLang="ko-KR" dirty="0"/>
              <a:t>, </a:t>
            </a:r>
            <a:r>
              <a:rPr lang="ko-KR" altLang="en-US" dirty="0"/>
              <a:t>연속형 변수를 예측하는데 사용할 수 있는 앙상블 모델인 </a:t>
            </a:r>
            <a:r>
              <a:rPr lang="en-US" altLang="ko-KR" dirty="0" err="1"/>
              <a:t>xgboost</a:t>
            </a:r>
            <a:r>
              <a:rPr lang="ko-KR" altLang="en-US" dirty="0"/>
              <a:t>와 </a:t>
            </a:r>
            <a:r>
              <a:rPr lang="en-US" altLang="ko-KR" dirty="0"/>
              <a:t>random forest</a:t>
            </a:r>
            <a:r>
              <a:rPr lang="ko-KR" altLang="en-US" dirty="0"/>
              <a:t>모형을 사용하여 보기로 결정하였습니다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E467E-CA3B-4158-9FB7-BE8A41F06E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4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앙상블 </a:t>
            </a:r>
            <a:r>
              <a:rPr lang="ko-KR" altLang="en-US" dirty="0" err="1"/>
              <a:t>알고리즘중</a:t>
            </a:r>
            <a:r>
              <a:rPr lang="ko-KR" altLang="en-US" dirty="0"/>
              <a:t> 하나인 </a:t>
            </a:r>
            <a:r>
              <a:rPr lang="ko-KR" altLang="en-US" dirty="0" err="1"/>
              <a:t>부스팅은</a:t>
            </a:r>
            <a:r>
              <a:rPr lang="ko-KR" altLang="en-US" dirty="0"/>
              <a:t> </a:t>
            </a:r>
            <a:r>
              <a:rPr lang="en-US" altLang="ko-KR" dirty="0" err="1"/>
              <a:t>randomforest</a:t>
            </a:r>
            <a:r>
              <a:rPr lang="ko-KR" altLang="en-US" dirty="0"/>
              <a:t>로 대표되는 </a:t>
            </a:r>
            <a:r>
              <a:rPr lang="en-US" altLang="ko-KR" dirty="0"/>
              <a:t>bagging </a:t>
            </a:r>
            <a:r>
              <a:rPr lang="ko-KR" altLang="en-US" dirty="0"/>
              <a:t>알고리즘과 달리 순차적으로 </a:t>
            </a:r>
            <a:r>
              <a:rPr lang="en-US" altLang="ko-KR" dirty="0"/>
              <a:t>tree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오답에 대해 높은 가중치를 부여하고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정답에 대해 낮은 가중치를 부여하기 때문에 오답에 더욱 집중할 수 있게 되는 것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정확도가 높게 나타납니다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그만큼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취약하기도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E467E-CA3B-4158-9FB7-BE8A41F06E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8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Descent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접목시킨 알고리즘입니다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Gradient Boosting</a:t>
            </a:r>
            <a:r>
              <a:rPr lang="ko-KR" altLang="en-US" dirty="0"/>
              <a:t>은 </a:t>
            </a:r>
            <a:r>
              <a:rPr lang="en-US" altLang="ko-KR" dirty="0"/>
              <a:t>Gradient Descent</a:t>
            </a:r>
            <a:r>
              <a:rPr lang="ko-KR" altLang="en-US" dirty="0"/>
              <a:t>를 사용하여서 손실함수를 최소화 하는 방법입니다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E467E-CA3B-4158-9FB7-BE8A41F06E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37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Gradient boosting</a:t>
            </a:r>
            <a:r>
              <a:rPr lang="ko-KR" altLang="en-US" dirty="0"/>
              <a:t>의 연산속도와 정확성을 향상시킨 </a:t>
            </a:r>
            <a:r>
              <a:rPr lang="en-US" altLang="ko-KR" dirty="0" err="1"/>
              <a:t>xgboost</a:t>
            </a:r>
            <a:r>
              <a:rPr lang="ko-KR" altLang="en-US" dirty="0"/>
              <a:t>를 사용하기로 하였습니다</a:t>
            </a:r>
            <a:endParaRPr lang="en-US" altLang="ko-KR" dirty="0"/>
          </a:p>
          <a:p>
            <a:r>
              <a:rPr lang="en-US" altLang="ko-KR" dirty="0"/>
              <a:t>Obj</a:t>
            </a:r>
            <a:r>
              <a:rPr lang="ko-KR" altLang="en-US" dirty="0"/>
              <a:t>를 </a:t>
            </a:r>
            <a:r>
              <a:rPr lang="en-US" altLang="ko-KR" dirty="0" err="1"/>
              <a:t>reg:linear</a:t>
            </a:r>
            <a:r>
              <a:rPr lang="ko-KR" altLang="en-US" dirty="0"/>
              <a:t>로 주어서 손실함수는 </a:t>
            </a:r>
            <a:r>
              <a:rPr lang="en-US" altLang="ko-KR" dirty="0"/>
              <a:t>MSE</a:t>
            </a:r>
            <a:r>
              <a:rPr lang="ko-KR" altLang="en-US" dirty="0"/>
              <a:t>를 사용하였고</a:t>
            </a:r>
            <a:endParaRPr lang="en-US" altLang="ko-KR" dirty="0"/>
          </a:p>
          <a:p>
            <a:r>
              <a:rPr lang="ko-KR" altLang="en-US" dirty="0"/>
              <a:t>모델이 잘 생성되었는지 판단하는 </a:t>
            </a:r>
            <a:r>
              <a:rPr lang="en-US" altLang="ko-KR" dirty="0"/>
              <a:t>evaluation</a:t>
            </a:r>
            <a:r>
              <a:rPr lang="ko-KR" altLang="en-US" dirty="0"/>
              <a:t>의 경우는 </a:t>
            </a:r>
            <a:r>
              <a:rPr lang="en-US" altLang="ko-KR" dirty="0"/>
              <a:t>RMSPE</a:t>
            </a:r>
            <a:r>
              <a:rPr lang="ko-KR" altLang="en-US" dirty="0"/>
              <a:t>를 사용하였습니다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주어진 </a:t>
            </a:r>
            <a:r>
              <a:rPr lang="en-US" altLang="ko-KR" dirty="0"/>
              <a:t>train</a:t>
            </a:r>
            <a:r>
              <a:rPr lang="ko-KR" altLang="en-US" dirty="0"/>
              <a:t>데이터를 분할하여서 </a:t>
            </a:r>
            <a:r>
              <a:rPr lang="en-US" altLang="ko-KR" dirty="0" err="1"/>
              <a:t>xgboost</a:t>
            </a:r>
            <a:r>
              <a:rPr lang="ko-KR" altLang="en-US" dirty="0"/>
              <a:t>알고리즘을 </a:t>
            </a:r>
            <a:r>
              <a:rPr lang="ko-KR" altLang="en-US" dirty="0" err="1"/>
              <a:t>돌려보았을때</a:t>
            </a:r>
            <a:r>
              <a:rPr lang="ko-KR" altLang="en-US" dirty="0"/>
              <a:t> 약 </a:t>
            </a:r>
            <a:r>
              <a:rPr lang="en-US" altLang="ko-KR" dirty="0"/>
              <a:t>0.10 </a:t>
            </a:r>
            <a:r>
              <a:rPr lang="ko-KR" altLang="en-US" dirty="0"/>
              <a:t>정도의 </a:t>
            </a:r>
            <a:r>
              <a:rPr lang="en-US" altLang="ko-KR" dirty="0"/>
              <a:t>RMSPE</a:t>
            </a:r>
            <a:r>
              <a:rPr lang="ko-KR" altLang="en-US" dirty="0"/>
              <a:t>값을 얻는 것을 확인 할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추가적으로 자료의 시계열적 특성을 반영한 </a:t>
            </a:r>
            <a:r>
              <a:rPr lang="en-US" altLang="ko-KR" dirty="0"/>
              <a:t>train test split </a:t>
            </a:r>
            <a:r>
              <a:rPr lang="ko-KR" altLang="en-US" dirty="0"/>
              <a:t>혹은 파생변수생성 </a:t>
            </a:r>
            <a:r>
              <a:rPr lang="en-US" altLang="ko-KR" dirty="0"/>
              <a:t>hyper parameter </a:t>
            </a:r>
            <a:r>
              <a:rPr lang="ko-KR" altLang="en-US" dirty="0" err="1"/>
              <a:t>튜닝등을</a:t>
            </a:r>
            <a:r>
              <a:rPr lang="ko-KR" altLang="en-US" dirty="0"/>
              <a:t> 통하여 좀더 높은 </a:t>
            </a:r>
            <a:r>
              <a:rPr lang="en-US" altLang="ko-KR" dirty="0"/>
              <a:t>RMSPE</a:t>
            </a:r>
            <a:r>
              <a:rPr lang="ko-KR" altLang="en-US" dirty="0"/>
              <a:t>를 얻을 수 있을 것이라고 기대합니다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E467E-CA3B-4158-9FB7-BE8A41F06E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1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3765C-1CA6-424A-B7C2-7021FE300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D8664-1445-428A-A382-80994F1C2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02092-6FEE-42A0-9E0B-A99E4282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56B-8373-4EF6-A102-D44F73DF708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56DFB-0D6A-4C4A-97F7-6325FD79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89B67-F522-42D6-BA95-5A3E53B5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B36E-DC88-440A-B305-AF3EC666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8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9BA3D-0EEE-4653-81DE-B962FE81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3E6B1A-83BD-4362-A35B-CB5BF8FB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ED2D9-438D-4FB0-8ABE-5506C168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56B-8373-4EF6-A102-D44F73DF708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0F1DE-AF8E-4D49-A930-118ABCD3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C7A00-FD23-4E06-8024-7548CA88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B36E-DC88-440A-B305-AF3EC666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9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D2E52F-1A70-4025-9651-7983C8F52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92AEB-146F-43EB-9ACF-4F4E4C47A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DA82B-4D2B-4212-9D78-5340C53C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56B-8373-4EF6-A102-D44F73DF708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88C8F-B53E-476F-B234-A708D25B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AE8E5-F415-47AE-87D1-CBA6F317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B36E-DC88-440A-B305-AF3EC666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4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8D109-C44E-4B76-86F2-E31CE411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33C3A-0983-477A-9FD4-16138A2A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F61AB-C011-4F94-89E7-0DCEF205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56B-8373-4EF6-A102-D44F73DF708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FF5C5-4320-4C9A-AEA1-DF6A6B01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6EE55-2295-4453-ABC5-936CDE3C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B36E-DC88-440A-B305-AF3EC666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4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9A2BA-0E55-4B54-B68B-4AD14DFD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040A6-253B-4423-854D-36B5519D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542D0-776F-423F-91DD-305CC8F8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56B-8373-4EF6-A102-D44F73DF708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28A61-542A-40E2-9861-3F00AD78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66FB0-9B42-4358-9638-CFC28315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B36E-DC88-440A-B305-AF3EC666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3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FE800-805B-413D-AFB2-73BC9571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40DC1-1C1B-4A01-9646-5AD17EE4D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5524C-1BCF-4706-9387-964CEACA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2EE6E-5FA0-4F7E-AF0B-27A20709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56B-8373-4EF6-A102-D44F73DF708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E2887-F4AC-40D1-BAD0-BF0C33ED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51F8B-1997-4E82-92E8-08C47401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B36E-DC88-440A-B305-AF3EC666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66C12-7B6A-4931-9BBB-D7036E2B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7604E-29B8-427E-872E-87A237DDF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C9CB1-FFE4-4B63-8946-EC0C745AE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1AF165-36B0-4196-93C1-B75942366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3D92BE-D17C-4A1E-A515-F27198B0F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E13F37-5B6E-4A63-9083-58364CB8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56B-8373-4EF6-A102-D44F73DF708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F37986-E44D-4E0C-8C04-710FE5FC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89FD48-A0D0-43DC-825A-44273E54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B36E-DC88-440A-B305-AF3EC666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9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DE9B5-535A-48D4-8B1F-E845FA7D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D2FDC-383C-4FE2-84F3-0F52D20A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56B-8373-4EF6-A102-D44F73DF708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3A70C9-1371-4F12-BFB4-4023B3FE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105851-4ABD-4E6B-BB8D-E28C761B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B36E-DC88-440A-B305-AF3EC666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0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787CCF-7E55-4799-B0E0-52F238AD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56B-8373-4EF6-A102-D44F73DF708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A7D283-18E3-4B3C-8BEA-A6C79759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30ABE8-40C4-4959-9A50-FA53DF5D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B36E-DC88-440A-B305-AF3EC666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3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6149-1D67-4B7E-9D10-16D28F54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E5774-AEA5-4070-B2C3-8802945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968D82-3161-4044-A689-7F1BDA5D0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DDF40-24E4-43AD-BF23-2609CE12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56B-8373-4EF6-A102-D44F73DF708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DAEB6-F195-43B2-A6DA-152A5878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86D4F-4E78-45E4-AACC-B71BDD58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B36E-DC88-440A-B305-AF3EC666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00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6552E-E350-409D-A981-B11E4DCC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59378C-2E56-4C78-B19B-9CF9A3165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4C4A7-EA07-4F63-90DE-8D39C0FB2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6FD6D-232D-429E-918E-8FDBD092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56B-8373-4EF6-A102-D44F73DF708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23C5A-5D67-4817-AE84-BC4CF63E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87166-2872-4989-BD2E-A9070CCE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B36E-DC88-440A-B305-AF3EC666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5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DADF52-F1C7-4755-B510-13F2CB8F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90E46-D3E2-407F-AB19-299488DD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A5411-B43B-4110-9643-7B67A640C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856B-8373-4EF6-A102-D44F73DF7083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63D5B-362B-4FBE-92DC-B1B822038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F6BBF-DAA5-4B2B-B202-D6BF2581A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B36E-DC88-440A-B305-AF3EC6662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92105-6E28-4A15-A0C3-E6D2CAC2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C95B6-0A56-4D2F-9B4A-8C41C82B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SARIMA</a:t>
            </a:r>
          </a:p>
          <a:p>
            <a:r>
              <a:rPr lang="en-US" altLang="ko-KR" dirty="0"/>
              <a:t>Random Forest</a:t>
            </a:r>
          </a:p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21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3EF80-1509-4C77-A0E0-7249F4D8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563B3-115C-47C6-AA7D-CB1AB774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Boosting</a:t>
            </a:r>
            <a:r>
              <a:rPr lang="ko-KR" altLang="en-US" dirty="0"/>
              <a:t>이랑 단순하고 약한 </a:t>
            </a:r>
            <a:r>
              <a:rPr lang="en-US" altLang="ko-KR" dirty="0"/>
              <a:t>Weak Learner</a:t>
            </a:r>
            <a:r>
              <a:rPr lang="ko-KR" altLang="en-US" dirty="0"/>
              <a:t>를 결합하여 보다 정확하고 강력한 </a:t>
            </a:r>
            <a:r>
              <a:rPr lang="en-US" altLang="ko-KR" dirty="0"/>
              <a:t>Strong Learner</a:t>
            </a:r>
            <a:r>
              <a:rPr lang="ko-KR" altLang="en-US" dirty="0"/>
              <a:t>를 만드는 방식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B6C7D3-843A-443A-AF89-A8CA3D2C5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02" y="2839525"/>
            <a:ext cx="7998781" cy="30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1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C22E9-2C03-4D0F-8E34-6179CA79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Boosting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77B92-B06B-4F9D-876A-569F3B0C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Gradient Boosting</a:t>
            </a:r>
            <a:r>
              <a:rPr lang="ko-KR" altLang="en-US" dirty="0"/>
              <a:t>은 </a:t>
            </a:r>
            <a:r>
              <a:rPr lang="en-US" altLang="ko-KR" dirty="0"/>
              <a:t>Gradient Descent</a:t>
            </a:r>
            <a:r>
              <a:rPr lang="ko-KR" altLang="en-US" dirty="0"/>
              <a:t>를 사용하여서 손실함수를 최소화 하는 방법</a:t>
            </a:r>
          </a:p>
        </p:txBody>
      </p:sp>
      <p:pic>
        <p:nvPicPr>
          <p:cNvPr id="1028" name="Picture 4" descr="Image result for gradient descent">
            <a:extLst>
              <a:ext uri="{FF2B5EF4-FFF2-40B4-BE49-F238E27FC236}">
                <a16:creationId xmlns:a16="http://schemas.microsoft.com/office/drawing/2014/main" id="{F1A8BC77-A387-4624-A92F-503291E71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9" b="8584"/>
          <a:stretch/>
        </p:blipFill>
        <p:spPr bwMode="auto">
          <a:xfrm>
            <a:off x="2643188" y="2745138"/>
            <a:ext cx="6357938" cy="34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81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21150-348A-401C-9FC5-CB39141F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27CD5-7A48-4FF3-84AD-916E6646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모듈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인 </a:t>
            </a:r>
            <a:r>
              <a:rPr lang="en-US" altLang="ko-KR" dirty="0"/>
              <a:t>Sales</a:t>
            </a:r>
            <a:r>
              <a:rPr lang="ko-KR" altLang="en-US" dirty="0"/>
              <a:t>가 수치형 변수이므로 </a:t>
            </a:r>
            <a:r>
              <a:rPr lang="en-US" altLang="ko-KR" dirty="0"/>
              <a:t>Loss function</a:t>
            </a:r>
            <a:r>
              <a:rPr lang="ko-KR" altLang="en-US" dirty="0"/>
              <a:t>은 </a:t>
            </a:r>
            <a:r>
              <a:rPr lang="en-US" altLang="ko-KR" dirty="0"/>
              <a:t>MSE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Evaluation function</a:t>
            </a:r>
            <a:r>
              <a:rPr lang="ko-KR" altLang="en-US" dirty="0"/>
              <a:t>의 경우 </a:t>
            </a:r>
            <a:r>
              <a:rPr lang="en-US" altLang="ko-KR" dirty="0"/>
              <a:t>RMSPE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46090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234</Words>
  <Application>Microsoft Office PowerPoint</Application>
  <PresentationFormat>와이드스크린</PresentationFormat>
  <Paragraphs>31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모델선정</vt:lpstr>
      <vt:lpstr>Boosting</vt:lpstr>
      <vt:lpstr>Gradient Boosting</vt:lpstr>
      <vt:lpstr>XGBoost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ahn92</dc:creator>
  <cp:lastModifiedBy> </cp:lastModifiedBy>
  <cp:revision>9</cp:revision>
  <dcterms:created xsi:type="dcterms:W3CDTF">2019-02-15T07:05:35Z</dcterms:created>
  <dcterms:modified xsi:type="dcterms:W3CDTF">2019-02-15T08:23:17Z</dcterms:modified>
</cp:coreProperties>
</file>