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9" r:id="rId2"/>
    <p:sldId id="280" r:id="rId3"/>
    <p:sldId id="278" r:id="rId4"/>
    <p:sldId id="277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3B431-9C97-4E37-914F-BBCE32C1D3F0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AE91C-7F01-4B4D-95A9-2368221CC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829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나랑 상대 둘다 </a:t>
            </a:r>
            <a:r>
              <a:rPr lang="en-US" altLang="ko-KR"/>
              <a:t>300 </a:t>
            </a:r>
            <a:r>
              <a:rPr lang="ko-KR" altLang="en-US"/>
              <a:t>부르면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B644B2A-9F52-4930-8297-0C7EBFB1D07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5429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나랑 상대 둘다 </a:t>
            </a:r>
            <a:r>
              <a:rPr lang="en-US" altLang="ko-KR"/>
              <a:t>300 </a:t>
            </a:r>
            <a:r>
              <a:rPr lang="ko-KR" altLang="en-US"/>
              <a:t>부르면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B644B2A-9F52-4930-8297-0C7EBFB1D07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1121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나랑 상대 둘다 </a:t>
            </a:r>
            <a:r>
              <a:rPr lang="en-US" altLang="ko-KR"/>
              <a:t>300 </a:t>
            </a:r>
            <a:r>
              <a:rPr lang="ko-KR" altLang="en-US"/>
              <a:t>부르면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B644B2A-9F52-4930-8297-0C7EBFB1D07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4197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나랑 상대 둘다 </a:t>
            </a:r>
            <a:r>
              <a:rPr lang="en-US" altLang="ko-KR"/>
              <a:t>300 </a:t>
            </a:r>
            <a:r>
              <a:rPr lang="ko-KR" altLang="en-US"/>
              <a:t>부르면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B644B2A-9F52-4930-8297-0C7EBFB1D07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0156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B7DD-0E22-453F-BA5A-ABA88A570087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EFB-2036-4273-9863-C44A81066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184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B7DD-0E22-453F-BA5A-ABA88A570087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EFB-2036-4273-9863-C44A81066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52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B7DD-0E22-453F-BA5A-ABA88A570087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EFB-2036-4273-9863-C44A81066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059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B7DD-0E22-453F-BA5A-ABA88A570087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EFB-2036-4273-9863-C44A81066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670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B7DD-0E22-453F-BA5A-ABA88A570087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EFB-2036-4273-9863-C44A81066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06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B7DD-0E22-453F-BA5A-ABA88A570087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EFB-2036-4273-9863-C44A81066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186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B7DD-0E22-453F-BA5A-ABA88A570087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EFB-2036-4273-9863-C44A81066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03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B7DD-0E22-453F-BA5A-ABA88A570087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EFB-2036-4273-9863-C44A81066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34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B7DD-0E22-453F-BA5A-ABA88A570087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EFB-2036-4273-9863-C44A81066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852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B7DD-0E22-453F-BA5A-ABA88A570087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EFB-2036-4273-9863-C44A81066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77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B7DD-0E22-453F-BA5A-ABA88A570087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EFB-2036-4273-9863-C44A81066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943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4B7DD-0E22-453F-BA5A-ABA88A570087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E4EFB-2036-4273-9863-C44A81066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42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006" y="365125"/>
            <a:ext cx="11808823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SARIMA (</a:t>
            </a:r>
            <a:r>
              <a:rPr lang="en-US" altLang="ko-KR" sz="2400" dirty="0"/>
              <a:t>S</a:t>
            </a:r>
            <a:r>
              <a:rPr lang="en-US" altLang="ko-KR" sz="2400" dirty="0" smtClean="0"/>
              <a:t>easonal Autoregressive </a:t>
            </a:r>
            <a:r>
              <a:rPr lang="en-US" altLang="ko-KR" sz="2400" dirty="0"/>
              <a:t>I</a:t>
            </a:r>
            <a:r>
              <a:rPr lang="en-US" altLang="ko-KR" sz="2400" dirty="0" smtClean="0"/>
              <a:t>ntegrated Moving Average</a:t>
            </a:r>
            <a:r>
              <a:rPr lang="en-US" altLang="ko-KR" dirty="0" smtClean="0"/>
              <a:t>)</a:t>
            </a:r>
            <a:r>
              <a:rPr lang="ko-KR" altLang="en-US" dirty="0" smtClean="0"/>
              <a:t>모형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5617" y="1867988"/>
            <a:ext cx="10515600" cy="468779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과거의 </a:t>
            </a:r>
            <a:r>
              <a:rPr lang="ko-KR" altLang="en-US" dirty="0" err="1" smtClean="0"/>
              <a:t>시계열</a:t>
            </a:r>
            <a:r>
              <a:rPr lang="ko-KR" altLang="en-US" dirty="0" smtClean="0"/>
              <a:t> 데이터가 현재의 데이터에 주는 영향에 주목하여서 어느 시점까지의 과거 자료를 이용하고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가중치는 어느 정도로 해야하는 지를 고려</a:t>
            </a:r>
            <a:r>
              <a:rPr lang="ko-KR" altLang="en-US" dirty="0"/>
              <a:t>함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Autoregressive&amp;Moving</a:t>
            </a:r>
            <a:r>
              <a:rPr lang="en-US" altLang="ko-KR" dirty="0" smtClean="0"/>
              <a:t> Average)</a:t>
            </a:r>
          </a:p>
          <a:p>
            <a:pPr marL="0" indent="0">
              <a:buNone/>
            </a:pPr>
            <a:endParaRPr lang="ko-KR" altLang="en-US" dirty="0" smtClean="0"/>
          </a:p>
          <a:p>
            <a:r>
              <a:rPr lang="ko-KR" altLang="en-US" dirty="0" smtClean="0"/>
              <a:t>비정상 </a:t>
            </a:r>
            <a:r>
              <a:rPr lang="ko-KR" altLang="en-US" dirty="0" err="1" smtClean="0"/>
              <a:t>시계열은</a:t>
            </a:r>
            <a:r>
              <a:rPr lang="ko-KR" altLang="en-US" dirty="0" smtClean="0"/>
              <a:t> 정상화하여 모형을 </a:t>
            </a:r>
            <a:r>
              <a:rPr lang="ko-KR" altLang="en-US" dirty="0" err="1" smtClean="0"/>
              <a:t>만듬</a:t>
            </a:r>
            <a:r>
              <a:rPr lang="en-US" altLang="ko-KR" dirty="0" smtClean="0"/>
              <a:t>(Integrated)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시계열</a:t>
            </a:r>
            <a:r>
              <a:rPr lang="ko-KR" altLang="en-US" dirty="0" smtClean="0"/>
              <a:t> 자료에서 계절성의 효과를 고려함</a:t>
            </a:r>
            <a:r>
              <a:rPr lang="en-US" altLang="ko-KR" dirty="0" smtClean="0"/>
              <a:t>(Seasonal)</a:t>
            </a:r>
          </a:p>
          <a:p>
            <a:pPr marL="0" indent="0">
              <a:buNone/>
            </a:pPr>
            <a:r>
              <a:rPr lang="en-US" altLang="ko-KR" dirty="0" smtClean="0"/>
              <a:t>Ex) </a:t>
            </a:r>
            <a:r>
              <a:rPr lang="ko-KR" altLang="en-US" dirty="0" smtClean="0"/>
              <a:t>매년 크리스마스 시즌에 </a:t>
            </a:r>
            <a:r>
              <a:rPr lang="en-US" altLang="ko-KR" dirty="0" smtClean="0"/>
              <a:t>Drugstore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Sales</a:t>
            </a:r>
            <a:r>
              <a:rPr lang="ko-KR" altLang="en-US" dirty="0" smtClean="0"/>
              <a:t>가 늘어나는 경향</a:t>
            </a:r>
            <a:endParaRPr lang="en-US" altLang="ko-KR" dirty="0" smtClean="0"/>
          </a:p>
          <a:p>
            <a:r>
              <a:rPr lang="en-US" altLang="ko-KR" dirty="0" smtClean="0"/>
              <a:t>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auto.arima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통해 자동으로 </a:t>
            </a:r>
            <a:r>
              <a:rPr lang="ko-KR" altLang="en-US" dirty="0" err="1" smtClean="0"/>
              <a:t>파악가능</a:t>
            </a:r>
            <a:r>
              <a:rPr lang="en-US" altLang="ko-KR" dirty="0" smtClean="0"/>
              <a:t>!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837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Facebook Prophet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SARIMA</a:t>
            </a:r>
            <a:r>
              <a:rPr lang="ko-KR" altLang="en-US" dirty="0" smtClean="0"/>
              <a:t>의 경우보다 더 복잡한 알고리즘 적용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푸리에</a:t>
            </a:r>
            <a:r>
              <a:rPr lang="ko-KR" altLang="en-US" dirty="0" smtClean="0"/>
              <a:t> 급수 등</a:t>
            </a:r>
            <a:r>
              <a:rPr lang="en-US" altLang="ko-KR" dirty="0" smtClean="0"/>
              <a:t>…)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휴일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결측치</a:t>
            </a:r>
            <a:r>
              <a:rPr lang="ko-KR" altLang="en-US" dirty="0" smtClean="0"/>
              <a:t> 등의 요인들도 잘 고려하고 </a:t>
            </a:r>
            <a:r>
              <a:rPr lang="ko-KR" altLang="en-US" dirty="0" err="1" smtClean="0"/>
              <a:t>시계열</a:t>
            </a:r>
            <a:r>
              <a:rPr lang="ko-KR" altLang="en-US" dirty="0" smtClean="0"/>
              <a:t> 간의 관계성 파악보다는 예측에 초점을 두어 </a:t>
            </a:r>
            <a:r>
              <a:rPr lang="en-US" altLang="ko-KR" dirty="0" smtClean="0"/>
              <a:t>SARIMA</a:t>
            </a:r>
            <a:r>
              <a:rPr lang="ko-KR" altLang="en-US" dirty="0" smtClean="0"/>
              <a:t>보다 예측력이 </a:t>
            </a:r>
            <a:r>
              <a:rPr lang="ko-KR" altLang="en-US" dirty="0" err="1" smtClean="0"/>
              <a:t>좋다고함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(Sean </a:t>
            </a:r>
            <a:r>
              <a:rPr lang="en-US" altLang="ko-KR" dirty="0"/>
              <a:t>J. </a:t>
            </a:r>
            <a:r>
              <a:rPr lang="en-US" altLang="ko-KR" dirty="0" smtClean="0"/>
              <a:t>Taylor,</a:t>
            </a:r>
            <a:r>
              <a:rPr lang="en-US" altLang="ko-KR" dirty="0"/>
              <a:t> Benjamin </a:t>
            </a:r>
            <a:r>
              <a:rPr lang="en-US" altLang="ko-KR" dirty="0" err="1" smtClean="0"/>
              <a:t>Letham</a:t>
            </a:r>
            <a:r>
              <a:rPr lang="en-US" altLang="ko-KR" dirty="0" smtClean="0"/>
              <a:t>(2017): ‘</a:t>
            </a:r>
            <a:r>
              <a:rPr lang="en-US" altLang="ko-KR" b="1" dirty="0" smtClean="0"/>
              <a:t>Forecasting at scale’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‘pip install </a:t>
            </a:r>
            <a:r>
              <a:rPr lang="en-US" altLang="ko-KR" dirty="0" err="1" smtClean="0"/>
              <a:t>fbprophet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으로 설치가능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24703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415479" y="261257"/>
            <a:ext cx="930776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4400" dirty="0" smtClean="0">
                <a:latin typeface="+mj-lt"/>
                <a:ea typeface="+mj-ea"/>
                <a:cs typeface="+mj-cs"/>
              </a:rPr>
              <a:t>Store 337(Type D) </a:t>
            </a:r>
            <a:r>
              <a:rPr lang="en-US" altLang="ko-KR" sz="4400" dirty="0" smtClean="0">
                <a:latin typeface="+mj-lt"/>
                <a:ea typeface="+mj-ea"/>
                <a:cs typeface="+mj-cs"/>
              </a:rPr>
              <a:t>Sales</a:t>
            </a:r>
            <a:endParaRPr lang="ko-KR" alt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68" y="1445584"/>
            <a:ext cx="11260183" cy="5085845"/>
          </a:xfrm>
        </p:spPr>
      </p:pic>
    </p:spTree>
    <p:extLst>
      <p:ext uri="{BB962C8B-B14F-4D97-AF65-F5344CB8AC3E}">
        <p14:creationId xmlns:p14="http://schemas.microsoft.com/office/powerpoint/2010/main" val="77608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57" y="849086"/>
            <a:ext cx="9439754" cy="5525588"/>
          </a:xfr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1415480" y="0"/>
            <a:ext cx="93077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4400" dirty="0" smtClean="0">
                <a:latin typeface="+mj-lt"/>
                <a:ea typeface="+mj-ea"/>
                <a:cs typeface="+mj-cs"/>
              </a:rPr>
              <a:t>Store 337(Type D</a:t>
            </a:r>
            <a:r>
              <a:rPr lang="en-US" altLang="ko-KR" sz="4400" smtClean="0">
                <a:latin typeface="+mj-lt"/>
                <a:ea typeface="+mj-ea"/>
                <a:cs typeface="+mj-cs"/>
              </a:rPr>
              <a:t>) </a:t>
            </a:r>
            <a:r>
              <a:rPr lang="en-US" altLang="ko-KR" sz="4400">
                <a:latin typeface="+mj-lt"/>
                <a:ea typeface="+mj-ea"/>
                <a:cs typeface="+mj-cs"/>
              </a:rPr>
              <a:t>F</a:t>
            </a:r>
            <a:r>
              <a:rPr lang="en-US" altLang="ko-KR" sz="4400" smtClean="0">
                <a:latin typeface="+mj-lt"/>
                <a:ea typeface="+mj-ea"/>
                <a:cs typeface="+mj-cs"/>
              </a:rPr>
              <a:t>orecast</a:t>
            </a:r>
            <a:endParaRPr lang="ko-KR" altLang="en-US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8111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644051" cy="435133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Store 594(A type): 0.4189</a:t>
            </a:r>
            <a:endParaRPr lang="en-US" altLang="ko-KR" dirty="0"/>
          </a:p>
          <a:p>
            <a:r>
              <a:rPr lang="en-US" altLang="ko-KR" dirty="0" smtClean="0"/>
              <a:t>Store 262(B type): 0.2517</a:t>
            </a:r>
            <a:endParaRPr lang="en-US" altLang="ko-KR" dirty="0"/>
          </a:p>
          <a:p>
            <a:r>
              <a:rPr lang="en-US" altLang="ko-KR" dirty="0" smtClean="0"/>
              <a:t>Store 626(C type): 0.2921</a:t>
            </a:r>
          </a:p>
          <a:p>
            <a:r>
              <a:rPr lang="en-US" altLang="ko-KR" dirty="0" smtClean="0"/>
              <a:t>Store 337(D type): 0.1807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각 </a:t>
            </a:r>
            <a:r>
              <a:rPr lang="en-US" altLang="ko-KR" dirty="0" err="1" smtClean="0"/>
              <a:t>Storetype</a:t>
            </a:r>
            <a:r>
              <a:rPr lang="ko-KR" altLang="en-US" dirty="0" smtClean="0"/>
              <a:t>별로 랜덤으로 추출한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가게에 </a:t>
            </a:r>
            <a:r>
              <a:rPr lang="en-US" altLang="ko-KR" dirty="0" smtClean="0"/>
              <a:t>prophet</a:t>
            </a:r>
            <a:r>
              <a:rPr lang="ko-KR" altLang="en-US" dirty="0" smtClean="0"/>
              <a:t>을 적용해서 구한 </a:t>
            </a:r>
            <a:r>
              <a:rPr lang="en-US" altLang="ko-KR" dirty="0" smtClean="0"/>
              <a:t>RMSPE</a:t>
            </a:r>
            <a:r>
              <a:rPr lang="ko-KR" altLang="en-US" dirty="0" smtClean="0"/>
              <a:t>는 평균 </a:t>
            </a:r>
            <a:r>
              <a:rPr lang="en-US" altLang="ko-KR" dirty="0" smtClean="0"/>
              <a:t>0.28</a:t>
            </a:r>
            <a:r>
              <a:rPr lang="ko-KR" altLang="en-US" dirty="0" smtClean="0"/>
              <a:t>정도로 좋은 편은 아님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415480" y="332656"/>
            <a:ext cx="93077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4400" dirty="0" smtClean="0">
                <a:latin typeface="+mj-lt"/>
                <a:ea typeface="+mj-ea"/>
                <a:cs typeface="+mj-cs"/>
              </a:rPr>
              <a:t>RMSPE  </a:t>
            </a:r>
            <a:endParaRPr lang="ko-KR" altLang="en-US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6535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644051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앞에서 언급한 </a:t>
            </a:r>
            <a:r>
              <a:rPr lang="en-US" altLang="ko-KR" dirty="0" smtClean="0"/>
              <a:t>SARIMA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prophet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Sales</a:t>
            </a:r>
            <a:r>
              <a:rPr lang="ko-KR" altLang="en-US" dirty="0"/>
              <a:t>의</a:t>
            </a:r>
            <a:r>
              <a:rPr lang="ko-KR" altLang="en-US" dirty="0" smtClean="0"/>
              <a:t> </a:t>
            </a:r>
            <a:r>
              <a:rPr lang="ko-KR" altLang="en-US" b="1" dirty="0" err="1" smtClean="0"/>
              <a:t>단일변수만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고려</a:t>
            </a:r>
            <a:r>
              <a:rPr lang="ko-KR" altLang="en-US" dirty="0" smtClean="0"/>
              <a:t>하여 미래의 </a:t>
            </a:r>
            <a:r>
              <a:rPr lang="en-US" altLang="ko-KR" dirty="0" smtClean="0"/>
              <a:t>Sales </a:t>
            </a:r>
            <a:r>
              <a:rPr lang="ko-KR" altLang="en-US" dirty="0" smtClean="0"/>
              <a:t>값을 예측하기 때문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가게 각각에 </a:t>
            </a:r>
            <a:r>
              <a:rPr lang="en-US" altLang="ko-KR" dirty="0" smtClean="0"/>
              <a:t>prophet</a:t>
            </a:r>
            <a:r>
              <a:rPr lang="ko-KR" altLang="en-US" dirty="0" smtClean="0"/>
              <a:t>를 적용할 경우 </a:t>
            </a:r>
            <a:r>
              <a:rPr lang="en-US" altLang="ko-KR" dirty="0" err="1"/>
              <a:t>S</a:t>
            </a:r>
            <a:r>
              <a:rPr lang="en-US" altLang="ko-KR" dirty="0" err="1" smtClean="0"/>
              <a:t>toretype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Assortment</a:t>
            </a:r>
            <a:r>
              <a:rPr lang="ko-KR" altLang="en-US" dirty="0" smtClean="0"/>
              <a:t>등의 변수는 고려되지만</a:t>
            </a:r>
            <a:r>
              <a:rPr lang="en-US" altLang="ko-KR" dirty="0" smtClean="0"/>
              <a:t>, Promotion</a:t>
            </a:r>
            <a:r>
              <a:rPr lang="ko-KR" altLang="en-US" dirty="0"/>
              <a:t> </a:t>
            </a:r>
            <a:r>
              <a:rPr lang="ko-KR" altLang="en-US" dirty="0" smtClean="0"/>
              <a:t>등의 변수는 고려되지 않음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Ex) Promotion</a:t>
            </a:r>
            <a:r>
              <a:rPr lang="ko-KR" altLang="en-US" dirty="0" smtClean="0"/>
              <a:t>이 실행될 경우 </a:t>
            </a:r>
            <a:r>
              <a:rPr lang="en-US" altLang="ko-KR" dirty="0" smtClean="0"/>
              <a:t>Sales</a:t>
            </a:r>
            <a:r>
              <a:rPr lang="ko-KR" altLang="en-US" dirty="0" smtClean="0"/>
              <a:t>가 증가하는 경향이 있지만</a:t>
            </a:r>
            <a:r>
              <a:rPr lang="en-US" altLang="ko-KR" dirty="0" smtClean="0"/>
              <a:t>, prophet</a:t>
            </a:r>
            <a:r>
              <a:rPr lang="ko-KR" altLang="en-US" dirty="0" smtClean="0"/>
              <a:t>에서는 과거 </a:t>
            </a:r>
            <a:r>
              <a:rPr lang="en-US" altLang="ko-KR" dirty="0" smtClean="0"/>
              <a:t>Sales</a:t>
            </a:r>
            <a:r>
              <a:rPr lang="ko-KR" altLang="en-US" dirty="0" smtClean="0"/>
              <a:t>의 데이터만을 고려하기 때문에 </a:t>
            </a:r>
            <a:r>
              <a:rPr lang="en-US" altLang="ko-KR" dirty="0" smtClean="0"/>
              <a:t>promotion</a:t>
            </a:r>
            <a:r>
              <a:rPr lang="ko-KR" altLang="en-US" dirty="0" smtClean="0"/>
              <a:t>에 따른 </a:t>
            </a:r>
            <a:r>
              <a:rPr lang="en-US" altLang="ko-KR" dirty="0" smtClean="0"/>
              <a:t>Sales</a:t>
            </a:r>
            <a:r>
              <a:rPr lang="ko-KR" altLang="en-US" dirty="0" smtClean="0"/>
              <a:t>의 변화는 예측하지 못한다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506344" y="371845"/>
            <a:ext cx="93077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4400" dirty="0" smtClean="0">
                <a:latin typeface="+mj-lt"/>
                <a:ea typeface="+mj-ea"/>
                <a:cs typeface="+mj-cs"/>
              </a:rPr>
              <a:t>Why?</a:t>
            </a:r>
            <a:endParaRPr lang="ko-KR" altLang="en-US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0055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270</Words>
  <Application>Microsoft Office PowerPoint</Application>
  <PresentationFormat>와이드스크린</PresentationFormat>
  <Paragraphs>38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SARIMA (Seasonal Autoregressive Integrated Moving Average)모형</vt:lpstr>
      <vt:lpstr>Facebook Prophet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27</cp:revision>
  <dcterms:created xsi:type="dcterms:W3CDTF">2019-02-14T18:59:49Z</dcterms:created>
  <dcterms:modified xsi:type="dcterms:W3CDTF">2019-02-14T20:52:16Z</dcterms:modified>
</cp:coreProperties>
</file>