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1" r:id="rId2"/>
    <p:sldId id="282" r:id="rId3"/>
    <p:sldId id="288" r:id="rId4"/>
    <p:sldId id="289" r:id="rId5"/>
    <p:sldId id="290" r:id="rId6"/>
    <p:sldId id="291" r:id="rId7"/>
    <p:sldId id="296" r:id="rId8"/>
    <p:sldId id="300" r:id="rId9"/>
    <p:sldId id="301" r:id="rId10"/>
    <p:sldId id="293" r:id="rId11"/>
    <p:sldId id="30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74863" autoAdjust="0"/>
  </p:normalViewPr>
  <p:slideViewPr>
    <p:cSldViewPr snapToGrid="0">
      <p:cViewPr varScale="1">
        <p:scale>
          <a:sx n="55" d="100"/>
          <a:sy n="55" d="100"/>
        </p:scale>
        <p:origin x="11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3B431-9C97-4E37-914F-BBCE32C1D3F0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AE91C-7F01-4B4D-95A9-2368221CC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82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기존 발표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11</a:t>
            </a:r>
            <a:r>
              <a:rPr lang="ko-KR" altLang="en-US" dirty="0" smtClean="0"/>
              <a:t>페이지 다음에 추가하시면 됩니다</a:t>
            </a:r>
            <a:r>
              <a:rPr lang="en-US" altLang="ko-KR" dirty="0" smtClean="0"/>
              <a:t>.)</a:t>
            </a:r>
          </a:p>
          <a:p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 1pg </a:t>
            </a:r>
            <a:r>
              <a:rPr lang="ko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대본</a:t>
            </a: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dirty="0" smtClean="0"/>
              <a:t>앞에서는 월별 판매량이 </a:t>
            </a:r>
            <a:r>
              <a:rPr lang="ko-KR" altLang="en-US" dirty="0" err="1" smtClean="0"/>
              <a:t>산점도</a:t>
            </a:r>
            <a:r>
              <a:rPr lang="ko-KR" altLang="en-US" baseline="0" dirty="0" smtClean="0"/>
              <a:t> 형식으로 표현되어 있었다면 이 그래프는 월평균 판매량을 나타낸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그래프를 통해 크리스마스 시즌인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월에 판매량이 급증하고</a:t>
            </a:r>
            <a:r>
              <a:rPr lang="en-US" altLang="ko-KR" dirty="0" smtClean="0"/>
              <a:t>, promotion</a:t>
            </a:r>
            <a:r>
              <a:rPr lang="ko-KR" altLang="en-US" dirty="0" smtClean="0"/>
              <a:t>이 있을 때에는 판매량이 전반적으로 높아진 다는 사실을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AE91C-7F01-4B4D-95A9-2368221CC0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2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피피티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다음에 올 내용입니다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 10pg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저희는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전체 가게에 대해서도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prophet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적용해 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돌리는 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정도 걸렸습니다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Prophet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단변량</a:t>
            </a:r>
            <a:r>
              <a:rPr lang="ko-KR" altLang="en-US" dirty="0" smtClean="0"/>
              <a:t> 분석 방법을 적용했을 경우에는 약 </a:t>
            </a:r>
            <a:r>
              <a:rPr lang="en-US" altLang="ko-KR" dirty="0" smtClean="0"/>
              <a:t>0.2309</a:t>
            </a:r>
            <a:r>
              <a:rPr lang="ko-KR" altLang="en-US" dirty="0" smtClean="0"/>
              <a:t>의 수치가 나왔고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다변량</a:t>
            </a:r>
            <a:r>
              <a:rPr lang="ko-KR" altLang="en-US" dirty="0" smtClean="0"/>
              <a:t> 분석을 적용했을 경우에는</a:t>
            </a: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0.1703</a:t>
            </a:r>
            <a:r>
              <a:rPr lang="ko-KR" altLang="en-US" dirty="0" smtClean="0"/>
              <a:t>이 나와서 훨씬 개선된 것을 알 수 있습니다</a:t>
            </a:r>
            <a:r>
              <a:rPr lang="en-US" altLang="ko-KR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5896F-A19A-6442-91A3-7ED1C99C66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피피티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다음에 올 내용입니다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US" altLang="k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 11pg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구한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rmspe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값도 나쁘지는 않지만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rmspe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더 낮출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있는 방법을 생각해보았습니다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sarima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평활법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등의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분석 방법은 과거의 판매량 데이터만을 고려하기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배제했습니다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prophet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방법의 단점을 생각해 보았습니다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Prophet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다변량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분석방법이기 때문에 앞의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sarima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평활법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등보다는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예측치가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정확해지지만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구문을 통해 전체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1115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나눈 자기 가게만의 데이터 만을 고려한다는 문제점이 있었습니다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점은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arimax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전이함수모형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모델도 마찬가지 때문에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prophet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물론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arimax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모형도 배제하기로 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최종적으로 저희는 자기 가게의 다양한 변수는 물론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1115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모든 가게의 데이터를 고려하는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랜덤포레스트와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기법을 사용해서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rmspe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낮춰보기로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5896F-A19A-6442-91A3-7ED1C99C66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기존 발표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19</a:t>
            </a:r>
            <a:r>
              <a:rPr lang="ko-KR" altLang="en-US" dirty="0" smtClean="0"/>
              <a:t>페이지 다음에 추가하시면 됩니다</a:t>
            </a:r>
            <a:r>
              <a:rPr lang="en-US" altLang="ko-KR" dirty="0" smtClean="0"/>
              <a:t>.)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 2pg </a:t>
            </a:r>
            <a:r>
              <a:rPr lang="ko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대본</a:t>
            </a: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dirty="0" smtClean="0"/>
              <a:t>그리고 모델 선정의 기준으로 사용할 </a:t>
            </a:r>
            <a:r>
              <a:rPr lang="en-US" altLang="ko-KR" dirty="0" err="1" smtClean="0"/>
              <a:t>rmspe</a:t>
            </a:r>
            <a:r>
              <a:rPr lang="ko-KR" altLang="en-US" dirty="0" smtClean="0"/>
              <a:t>는 다음과 같은 방식으로 구하기로 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우선</a:t>
            </a:r>
            <a:r>
              <a:rPr lang="en-US" altLang="ko-KR" dirty="0" smtClean="0"/>
              <a:t>, train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set</a:t>
            </a:r>
            <a:r>
              <a:rPr lang="ko-KR" altLang="en-US" baseline="0" dirty="0" smtClean="0"/>
              <a:t>을 나누어서 </a:t>
            </a:r>
            <a:r>
              <a:rPr lang="en-US" altLang="ko-KR" baseline="0" dirty="0" smtClean="0"/>
              <a:t>13~14</a:t>
            </a:r>
            <a:r>
              <a:rPr lang="ko-KR" altLang="en-US" baseline="0" dirty="0" smtClean="0"/>
              <a:t>년까지의 데이터를 새로운 </a:t>
            </a:r>
            <a:r>
              <a:rPr lang="en-US" altLang="ko-KR" baseline="0" dirty="0" smtClean="0"/>
              <a:t>train set</a:t>
            </a:r>
            <a:r>
              <a:rPr lang="ko-KR" altLang="en-US" baseline="0" dirty="0" smtClean="0"/>
              <a:t>으로 정하고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월</a:t>
            </a:r>
            <a:r>
              <a:rPr lang="en-US" altLang="ko-KR" baseline="0" dirty="0" smtClean="0"/>
              <a:t>~5</a:t>
            </a:r>
            <a:r>
              <a:rPr lang="ko-KR" altLang="en-US" baseline="0" dirty="0" smtClean="0"/>
              <a:t>월까지를 새로운 </a:t>
            </a:r>
            <a:r>
              <a:rPr lang="en-US" altLang="ko-KR" baseline="0" dirty="0" smtClean="0"/>
              <a:t>test set</a:t>
            </a:r>
            <a:r>
              <a:rPr lang="ko-KR" altLang="en-US" baseline="0" dirty="0" smtClean="0"/>
              <a:t>으로 정했습니다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저희는 새로운 </a:t>
            </a:r>
            <a:r>
              <a:rPr lang="en-US" altLang="ko-KR" baseline="0" dirty="0" smtClean="0"/>
              <a:t>train set</a:t>
            </a:r>
            <a:r>
              <a:rPr lang="ko-KR" altLang="en-US" baseline="0" dirty="0" smtClean="0"/>
              <a:t>으로 모델을 학습시키고 </a:t>
            </a:r>
            <a:r>
              <a:rPr lang="ko-KR" altLang="en-US" baseline="0" dirty="0" err="1" smtClean="0"/>
              <a:t>예측값을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test set</a:t>
            </a:r>
            <a:r>
              <a:rPr lang="ko-KR" altLang="en-US" baseline="0" dirty="0" smtClean="0"/>
              <a:t>에 대입하여서 얻어진 </a:t>
            </a:r>
            <a:r>
              <a:rPr lang="en-US" altLang="ko-KR" baseline="0" dirty="0" err="1" smtClean="0"/>
              <a:t>rmspe</a:t>
            </a:r>
            <a:r>
              <a:rPr lang="ko-KR" altLang="en-US" baseline="0" dirty="0" smtClean="0"/>
              <a:t>값이 가장 낮은 모델을 선정하기로 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AE91C-7F01-4B4D-95A9-2368221CC0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20pg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대본이 조금 수정되었습니다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ko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 </a:t>
            </a: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3pg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대본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데이터의 전처리과정과 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설명을 잘 들었으니까 이제는 판매량을 예측하기 위해 적용할 모델을 생각해 보겠습니다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 분석에서 유명한 박스 젠킨스가 제안한 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SARIMA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모형을 고려해보겠습니다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SARIMA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모형은 시계열 자료에서는 과거의 데이터가 현재의 데이터에 영향을 준다는 점에 주목한 단변량 분석방법입니다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비정상 시계열일 경우에는 차분 등을 통해 정상화를 시켜주고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계절성도 고려하여 예측값을 결정하는 모형입니다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들어서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 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Drugstore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크리스마스 시즌인 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월에 증가하는 경향이 있었는 데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계절성을 잘 고려해주는 것이 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SARIMA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모형입니다</a:t>
            </a: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단변량에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적용되어 다양한 변수를 고려하지는 못한다는 단점을 가지고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5896F-A19A-6442-91A3-7ED1C99C66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50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피피티의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21pg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동일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4pg:</a:t>
            </a:r>
            <a:r>
              <a:rPr lang="en-US" altLang="k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ko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prophe</a:t>
            </a:r>
            <a:r>
              <a:rPr lang="ko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 예측 패키지를 발표했습니다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모형에서는 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SARIMA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복잡한 알고리즘을 적용하고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계절성은 물론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휴일과 결측치 등의 요인들도 잘 고려하고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 데이터들 사이의 관계성보다는 예측력에 초점을 두었습니다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속도도 비교적 빠른 편이어서 저희는 이 패키지를 통해 판매량을 예측해보기로 했습니다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5896F-A19A-6442-91A3-7ED1C99C66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5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피피티의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22pg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동일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en-US" altLang="ko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5p</a:t>
            </a: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대본</a:t>
            </a: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그림은 예시로 설명하기 위해 랜덤으로 추출된 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337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가게의 판매량을 도식화한 것입니다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5896F-A19A-6442-91A3-7ED1C99C66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1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피피티의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23pg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피피티와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대본으로 대체하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면 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US" altLang="k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 6pg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그래프은 저희가 전처리를 마친 데이터를 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prophet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패키지에 넣고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판매량을 예측한 값을 그린 그래프입니다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검은색 점은 과거의 실제 판매량을 나타내고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진한 파란색선은 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prophet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예측한 판매량이고 옅은 파란색 부분은 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 신뢰구간을 고려한 판매량입니다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95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 신뢰구간 안에 대부분의 실제 데이터가 위치하고 있다는 점을 볼 수 있습니다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데이터와 예측 데이터 사이의 차이가 어느 정도 나는 것을 볼 수 있습니다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5896F-A19A-6442-91A3-7ED1C99C66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2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23pg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다음에 올 내용입니다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 7pg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그래프는 추세와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요일 등을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포함한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요소가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미치는 효과를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prophet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그린 것입니다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AE91C-7F01-4B4D-95A9-2368221CC0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17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23pg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부분을 이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피피티로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대체해주시면 됩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en-US" altLang="k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 8pg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그래프은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판매량은 물론 </a:t>
            </a: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promotion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여부도 고려하여서</a:t>
            </a: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판매량을 예측한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</a:t>
            </a:r>
            <a:r>
              <a:rPr lang="ko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5896F-A19A-6442-91A3-7ED1C99C66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20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피피티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다음에 올 내용입니다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 9pg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k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그래프는 추세와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요일은 물론 프로모션을 포함한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요소가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미치는 효과를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prophet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그린 것입니다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AE91C-7F01-4B4D-95A9-2368221CC0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8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8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5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66490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290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7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8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5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7DD-0E22-453F-BA5A-ABA88A570087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4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B7DD-0E22-453F-BA5A-ABA88A570087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4EFB-2036-4273-9863-C44A81066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6" y="1107168"/>
            <a:ext cx="11412794" cy="5646330"/>
          </a:xfrm>
        </p:spPr>
      </p:pic>
      <p:sp>
        <p:nvSpPr>
          <p:cNvPr id="9" name="직사각형 8"/>
          <p:cNvSpPr/>
          <p:nvPr/>
        </p:nvSpPr>
        <p:spPr>
          <a:xfrm>
            <a:off x="3460705" y="461946"/>
            <a:ext cx="4795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월별 판매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추이 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(Store type / Promotion)</a:t>
            </a:r>
          </a:p>
        </p:txBody>
      </p:sp>
    </p:spTree>
    <p:extLst>
      <p:ext uri="{BB962C8B-B14F-4D97-AF65-F5344CB8AC3E}">
        <p14:creationId xmlns:p14="http://schemas.microsoft.com/office/powerpoint/2010/main" val="122617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3634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>RMSPE </a:t>
            </a:r>
            <a:r>
              <a:rPr lang="en-US" altLang="ko-KR" dirty="0">
                <a:solidFill>
                  <a:schemeClr val="accent2"/>
                </a:solidFill>
              </a:rPr>
              <a:t>by prophet</a:t>
            </a:r>
            <a:r>
              <a:rPr lang="ko-KR" altLang="en-US" dirty="0">
                <a:solidFill>
                  <a:schemeClr val="accent2"/>
                </a:solidFill>
              </a:rPr>
              <a:t/>
            </a:r>
            <a:br>
              <a:rPr lang="ko-KR" altLang="en-US" dirty="0">
                <a:solidFill>
                  <a:schemeClr val="accent2"/>
                </a:solidFill>
              </a:rPr>
            </a:br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38200" y="2001471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chemeClr val="accent2"/>
                </a:solidFill>
              </a:rPr>
              <a:t>Prophet</a:t>
            </a:r>
            <a:r>
              <a:rPr lang="ko-KR" altLang="en-US" dirty="0" smtClean="0">
                <a:solidFill>
                  <a:schemeClr val="accent2"/>
                </a:solidFill>
              </a:rPr>
              <a:t>에 </a:t>
            </a:r>
            <a:r>
              <a:rPr lang="ko-KR" altLang="en-US" dirty="0" err="1" smtClean="0">
                <a:solidFill>
                  <a:schemeClr val="accent2"/>
                </a:solidFill>
              </a:rPr>
              <a:t>단변량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분석을 적용했을 경우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약 </a:t>
            </a:r>
            <a:r>
              <a:rPr lang="en-US" altLang="ko-KR" dirty="0" smtClean="0">
                <a:solidFill>
                  <a:schemeClr val="accent2"/>
                </a:solidFill>
              </a:rPr>
              <a:t>0.2309123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  </a:t>
            </a:r>
            <a:r>
              <a:rPr lang="ko-KR" altLang="en-US" dirty="0" smtClean="0">
                <a:solidFill>
                  <a:schemeClr val="accent2"/>
                </a:solidFill>
              </a:rPr>
              <a:t>최소 </a:t>
            </a:r>
            <a:r>
              <a:rPr lang="en-US" altLang="ko-KR" dirty="0" err="1" smtClean="0">
                <a:solidFill>
                  <a:schemeClr val="accent2"/>
                </a:solidFill>
              </a:rPr>
              <a:t>rmspe</a:t>
            </a:r>
            <a:r>
              <a:rPr lang="en-US" altLang="ko-KR" dirty="0" smtClean="0">
                <a:solidFill>
                  <a:schemeClr val="accent2"/>
                </a:solidFill>
              </a:rPr>
              <a:t>: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0.0913(store 113)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ko-KR" altLang="en-US" dirty="0" smtClean="0">
                <a:solidFill>
                  <a:schemeClr val="accent2"/>
                </a:solidFill>
              </a:rPr>
              <a:t>   최대 </a:t>
            </a:r>
            <a:r>
              <a:rPr lang="en-US" altLang="ko-KR" dirty="0" err="1">
                <a:solidFill>
                  <a:schemeClr val="accent2"/>
                </a:solidFill>
              </a:rPr>
              <a:t>rmspe</a:t>
            </a:r>
            <a:r>
              <a:rPr lang="en-US" altLang="ko-KR" dirty="0">
                <a:solidFill>
                  <a:schemeClr val="accent2"/>
                </a:solidFill>
              </a:rPr>
              <a:t>: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0.2513(store </a:t>
            </a:r>
            <a:r>
              <a:rPr lang="en-US" altLang="ko-KR" dirty="0">
                <a:solidFill>
                  <a:schemeClr val="accent2"/>
                </a:solidFill>
              </a:rPr>
              <a:t>113) 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ko-KR" dirty="0" smtClean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dirty="0" smtClean="0">
                <a:solidFill>
                  <a:schemeClr val="accent2"/>
                </a:solidFill>
              </a:rPr>
              <a:t>Prophet</a:t>
            </a:r>
            <a:r>
              <a:rPr lang="ko-KR" altLang="en-US" dirty="0" smtClean="0">
                <a:solidFill>
                  <a:schemeClr val="accent2"/>
                </a:solidFill>
              </a:rPr>
              <a:t>에 </a:t>
            </a:r>
            <a:r>
              <a:rPr lang="ko-KR" altLang="en-US" dirty="0" err="1" smtClean="0">
                <a:solidFill>
                  <a:schemeClr val="accent2"/>
                </a:solidFill>
              </a:rPr>
              <a:t>다변량</a:t>
            </a:r>
            <a:r>
              <a:rPr lang="ko-KR" altLang="en-US" dirty="0" smtClean="0">
                <a:solidFill>
                  <a:schemeClr val="accent2"/>
                </a:solidFill>
              </a:rPr>
              <a:t> 분석을 적용했을 경우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약</a:t>
            </a:r>
            <a:r>
              <a:rPr lang="en-US" altLang="ko-KR" dirty="0" smtClean="0">
                <a:solidFill>
                  <a:schemeClr val="accent2"/>
                </a:solidFill>
              </a:rPr>
              <a:t> 0.1703045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  </a:t>
            </a:r>
            <a:r>
              <a:rPr lang="ko-KR" altLang="en-US" dirty="0" smtClean="0">
                <a:solidFill>
                  <a:schemeClr val="accent2"/>
                </a:solidFill>
              </a:rPr>
              <a:t>최소 </a:t>
            </a:r>
            <a:r>
              <a:rPr lang="en-US" altLang="ko-KR" dirty="0" err="1">
                <a:solidFill>
                  <a:schemeClr val="accent2"/>
                </a:solidFill>
              </a:rPr>
              <a:t>rmspe</a:t>
            </a:r>
            <a:r>
              <a:rPr lang="en-US" altLang="ko-KR" dirty="0">
                <a:solidFill>
                  <a:schemeClr val="accent2"/>
                </a:solidFill>
              </a:rPr>
              <a:t>: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0.05(store 113) 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ko-KR" altLang="en-US" dirty="0" smtClean="0">
                <a:solidFill>
                  <a:schemeClr val="accent2"/>
                </a:solidFill>
              </a:rPr>
              <a:t>   최대 </a:t>
            </a:r>
            <a:r>
              <a:rPr lang="en-US" altLang="ko-KR" dirty="0" err="1">
                <a:solidFill>
                  <a:schemeClr val="accent2"/>
                </a:solidFill>
              </a:rPr>
              <a:t>rmspe</a:t>
            </a:r>
            <a:r>
              <a:rPr lang="en-US" altLang="ko-KR" dirty="0">
                <a:solidFill>
                  <a:schemeClr val="accent2"/>
                </a:solidFill>
              </a:rPr>
              <a:t>: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0.05(store 113) 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ko-KR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altLang="ko-KR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altLang="ko-KR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7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3634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err="1">
                <a:solidFill>
                  <a:schemeClr val="tx2"/>
                </a:solidFill>
              </a:rPr>
              <a:t>Rmspe</a:t>
            </a:r>
            <a:r>
              <a:rPr lang="ko-KR" altLang="en-US" dirty="0">
                <a:solidFill>
                  <a:schemeClr val="tx2"/>
                </a:solidFill>
              </a:rPr>
              <a:t>값을 더 낮출 수 있을까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ko-KR" altLang="en-US" dirty="0">
                <a:solidFill>
                  <a:schemeClr val="accent2"/>
                </a:solidFill>
              </a:rPr>
              <a:t/>
            </a:r>
            <a:br>
              <a:rPr lang="ko-KR" altLang="en-US" dirty="0">
                <a:solidFill>
                  <a:schemeClr val="accent2"/>
                </a:solidFill>
              </a:rPr>
            </a:br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38200" y="1579440"/>
            <a:ext cx="10515600" cy="4522422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0"/>
              </a:spcBef>
              <a:buAutoNum type="arabicPeriod"/>
              <a:defRPr/>
            </a:pPr>
            <a:r>
              <a:rPr lang="en-US" altLang="ko-KR" dirty="0" smtClean="0">
                <a:solidFill>
                  <a:schemeClr val="accent2"/>
                </a:solidFill>
              </a:rPr>
              <a:t>SARIMA</a:t>
            </a:r>
            <a:r>
              <a:rPr lang="ko-KR" altLang="en-US" dirty="0" smtClean="0">
                <a:solidFill>
                  <a:schemeClr val="accent2"/>
                </a:solidFill>
              </a:rPr>
              <a:t>와 </a:t>
            </a:r>
            <a:r>
              <a:rPr lang="ko-KR" altLang="en-US" dirty="0" err="1" smtClean="0">
                <a:solidFill>
                  <a:schemeClr val="accent2"/>
                </a:solidFill>
              </a:rPr>
              <a:t>평활법</a:t>
            </a:r>
            <a:r>
              <a:rPr lang="ko-KR" altLang="en-US" dirty="0" smtClean="0">
                <a:solidFill>
                  <a:schemeClr val="accent2"/>
                </a:solidFill>
              </a:rPr>
              <a:t> 등의 </a:t>
            </a:r>
            <a:r>
              <a:rPr lang="ko-KR" altLang="en-US" dirty="0" err="1" smtClean="0">
                <a:solidFill>
                  <a:schemeClr val="accent2"/>
                </a:solidFill>
              </a:rPr>
              <a:t>시계열</a:t>
            </a:r>
            <a:r>
              <a:rPr lang="ko-KR" altLang="en-US" dirty="0" smtClean="0">
                <a:solidFill>
                  <a:schemeClr val="accent2"/>
                </a:solidFill>
              </a:rPr>
              <a:t> 분석 방법은 </a:t>
            </a:r>
            <a:r>
              <a:rPr lang="ko-KR" altLang="en-US" dirty="0" err="1" smtClean="0">
                <a:solidFill>
                  <a:schemeClr val="accent2"/>
                </a:solidFill>
              </a:rPr>
              <a:t>단변량을</a:t>
            </a:r>
            <a:r>
              <a:rPr lang="ko-KR" altLang="en-US" dirty="0" smtClean="0">
                <a:solidFill>
                  <a:schemeClr val="accent2"/>
                </a:solidFill>
              </a:rPr>
              <a:t> 고려하는 것이기 때문에 사용하기 부적절하다</a:t>
            </a:r>
            <a:r>
              <a:rPr lang="en-US" altLang="ko-KR" dirty="0" smtClean="0">
                <a:solidFill>
                  <a:schemeClr val="accent2"/>
                </a:solidFill>
              </a:rPr>
              <a:t>.</a:t>
            </a:r>
          </a:p>
          <a:p>
            <a:pPr marL="514350" indent="-514350">
              <a:spcBef>
                <a:spcPct val="0"/>
              </a:spcBef>
              <a:buAutoNum type="arabicPeriod"/>
              <a:defRPr/>
            </a:pPr>
            <a:endParaRPr lang="en-US" altLang="ko-KR" dirty="0">
              <a:solidFill>
                <a:schemeClr val="accent2"/>
              </a:solidFill>
            </a:endParaRPr>
          </a:p>
          <a:p>
            <a:pPr marL="514350" indent="-514350">
              <a:spcBef>
                <a:spcPct val="0"/>
              </a:spcBef>
              <a:buAutoNum type="arabicPeriod" startAt="2"/>
              <a:defRPr/>
            </a:pPr>
            <a:r>
              <a:rPr lang="en-US" altLang="ko-KR" dirty="0" smtClean="0">
                <a:solidFill>
                  <a:schemeClr val="accent2"/>
                </a:solidFill>
              </a:rPr>
              <a:t>Prophet</a:t>
            </a:r>
            <a:r>
              <a:rPr lang="ko-KR" altLang="en-US" dirty="0" smtClean="0">
                <a:solidFill>
                  <a:schemeClr val="accent2"/>
                </a:solidFill>
              </a:rPr>
              <a:t>은 </a:t>
            </a:r>
            <a:r>
              <a:rPr lang="ko-KR" altLang="en-US" dirty="0" err="1" smtClean="0">
                <a:solidFill>
                  <a:schemeClr val="accent2"/>
                </a:solidFill>
              </a:rPr>
              <a:t>다변량</a:t>
            </a:r>
            <a:r>
              <a:rPr lang="ko-KR" altLang="en-US" dirty="0" smtClean="0">
                <a:solidFill>
                  <a:schemeClr val="accent2"/>
                </a:solidFill>
              </a:rPr>
              <a:t> 분석 방법이지만</a:t>
            </a:r>
            <a:r>
              <a:rPr lang="en-US" altLang="ko-KR" dirty="0" smtClean="0">
                <a:solidFill>
                  <a:schemeClr val="accent2"/>
                </a:solidFill>
              </a:rPr>
              <a:t>, for </a:t>
            </a:r>
            <a:r>
              <a:rPr lang="ko-KR" altLang="en-US" dirty="0" smtClean="0">
                <a:solidFill>
                  <a:schemeClr val="accent2"/>
                </a:solidFill>
              </a:rPr>
              <a:t>구문을 통해 가게 각각의 데이터만을 사용하여 예측을 진행한다</a:t>
            </a:r>
            <a:r>
              <a:rPr lang="en-US" altLang="ko-KR" dirty="0" smtClean="0">
                <a:solidFill>
                  <a:schemeClr val="accent2"/>
                </a:solidFill>
              </a:rPr>
              <a:t>. </a:t>
            </a:r>
            <a:r>
              <a:rPr lang="ko-KR" altLang="en-US" dirty="0" smtClean="0">
                <a:solidFill>
                  <a:schemeClr val="accent2"/>
                </a:solidFill>
              </a:rPr>
              <a:t>따라서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smtClean="0">
                <a:solidFill>
                  <a:schemeClr val="accent2"/>
                </a:solidFill>
              </a:rPr>
              <a:t>예측을 사용할 때 다른 가게의 판매량 추이 등은 고려하지 못한다</a:t>
            </a:r>
            <a:r>
              <a:rPr lang="en-US" altLang="ko-KR" dirty="0" smtClean="0">
                <a:solidFill>
                  <a:schemeClr val="accent2"/>
                </a:solidFill>
              </a:rPr>
              <a:t>(ARIMAX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전이함수모형</a:t>
            </a:r>
            <a:r>
              <a:rPr lang="en-US" altLang="ko-KR" dirty="0" smtClean="0">
                <a:solidFill>
                  <a:schemeClr val="accent2"/>
                </a:solidFill>
              </a:rPr>
              <a:t>) </a:t>
            </a:r>
            <a:r>
              <a:rPr lang="ko-KR" altLang="en-US" dirty="0" smtClean="0">
                <a:solidFill>
                  <a:schemeClr val="accent2"/>
                </a:solidFill>
              </a:rPr>
              <a:t>등의 </a:t>
            </a:r>
            <a:r>
              <a:rPr lang="ko-KR" altLang="en-US" dirty="0" err="1" smtClean="0">
                <a:solidFill>
                  <a:schemeClr val="accent2"/>
                </a:solidFill>
              </a:rPr>
              <a:t>시계열</a:t>
            </a:r>
            <a:r>
              <a:rPr lang="ko-KR" altLang="en-US" dirty="0" smtClean="0">
                <a:solidFill>
                  <a:schemeClr val="accent2"/>
                </a:solidFill>
              </a:rPr>
              <a:t> 모델도 마찬 가지이다</a:t>
            </a:r>
            <a:r>
              <a:rPr lang="en-US" altLang="ko-KR" dirty="0" smtClean="0">
                <a:solidFill>
                  <a:schemeClr val="accent2"/>
                </a:solidFill>
              </a:rPr>
              <a:t>.)</a:t>
            </a:r>
          </a:p>
          <a:p>
            <a:pPr marL="514350" indent="-514350">
              <a:spcBef>
                <a:spcPct val="0"/>
              </a:spcBef>
              <a:buAutoNum type="arabicPeriod" startAt="2"/>
              <a:defRPr/>
            </a:pPr>
            <a:endParaRPr lang="en-US" altLang="ko-KR" dirty="0" smtClean="0">
              <a:solidFill>
                <a:schemeClr val="accent2"/>
              </a:solidFill>
            </a:endParaRPr>
          </a:p>
          <a:p>
            <a:pPr marL="514350" indent="-514350">
              <a:spcBef>
                <a:spcPct val="0"/>
              </a:spcBef>
              <a:buAutoNum type="arabicPeriod" startAt="2"/>
              <a:defRPr/>
            </a:pPr>
            <a:r>
              <a:rPr lang="ko-KR" altLang="en-US" dirty="0" smtClean="0">
                <a:solidFill>
                  <a:schemeClr val="accent2"/>
                </a:solidFill>
              </a:rPr>
              <a:t>예측에 있어서 자기 가게의 다양한 변수는 물론 다른 가게의 데이터까지도 고려하는 </a:t>
            </a:r>
            <a:r>
              <a:rPr lang="en-US" altLang="ko-KR" dirty="0" smtClean="0">
                <a:solidFill>
                  <a:schemeClr val="accent2"/>
                </a:solidFill>
              </a:rPr>
              <a:t>Random Forest</a:t>
            </a:r>
            <a:r>
              <a:rPr lang="ko-KR" altLang="en-US" dirty="0" smtClean="0">
                <a:solidFill>
                  <a:schemeClr val="accent2"/>
                </a:solidFill>
              </a:rPr>
              <a:t>와 </a:t>
            </a:r>
            <a:r>
              <a:rPr lang="en-US" altLang="ko-KR" dirty="0" smtClean="0">
                <a:solidFill>
                  <a:schemeClr val="accent2"/>
                </a:solidFill>
              </a:rPr>
              <a:t>XGBOOST</a:t>
            </a:r>
            <a:r>
              <a:rPr lang="ko-KR" altLang="en-US" dirty="0" smtClean="0">
                <a:solidFill>
                  <a:schemeClr val="accent2"/>
                </a:solidFill>
              </a:rPr>
              <a:t>등의 방법을 사용할 필요가 있다</a:t>
            </a:r>
            <a:r>
              <a:rPr lang="en-US" altLang="ko-KR" dirty="0" smtClean="0">
                <a:solidFill>
                  <a:schemeClr val="accent2"/>
                </a:solidFill>
              </a:rPr>
              <a:t>! </a:t>
            </a:r>
          </a:p>
          <a:p>
            <a:pPr marL="514350" indent="-514350">
              <a:spcBef>
                <a:spcPct val="0"/>
              </a:spcBef>
              <a:buAutoNum type="arabicPeriod" startAt="2"/>
              <a:defRPr/>
            </a:pP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ko-KR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altLang="ko-KR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altLang="ko-KR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RMSPE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en-US" altLang="ko-KR" dirty="0" smtClean="0"/>
              <a:t>Train 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2013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~2015</a:t>
            </a:r>
            <a:r>
              <a:rPr lang="ko-KR" altLang="en-US" dirty="0" smtClean="0"/>
              <a:t>년 </a:t>
            </a:r>
            <a:r>
              <a:rPr lang="en-US" altLang="ko-KR" dirty="0"/>
              <a:t>5</a:t>
            </a:r>
            <a:r>
              <a:rPr lang="ko-KR" altLang="en-US" dirty="0" smtClean="0"/>
              <a:t>월 까지의 데이터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주어진 </a:t>
            </a:r>
            <a:r>
              <a:rPr lang="en-US" altLang="ko-KR" dirty="0" smtClean="0"/>
              <a:t>Train set</a:t>
            </a:r>
            <a:r>
              <a:rPr lang="ko-KR" altLang="en-US" dirty="0" smtClean="0"/>
              <a:t>을 나누어서 </a:t>
            </a:r>
            <a:r>
              <a:rPr lang="en-US" altLang="ko-KR" dirty="0" smtClean="0"/>
              <a:t>2013~2014</a:t>
            </a:r>
            <a:r>
              <a:rPr lang="ko-KR" altLang="en-US" dirty="0" smtClean="0"/>
              <a:t>년을 새로운 </a:t>
            </a:r>
            <a:r>
              <a:rPr lang="en-US" altLang="ko-KR" dirty="0" smtClean="0"/>
              <a:t>train set</a:t>
            </a:r>
            <a:r>
              <a:rPr lang="ko-KR" altLang="en-US" dirty="0" smtClean="0"/>
              <a:t>으로 하고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~5</a:t>
            </a:r>
            <a:r>
              <a:rPr lang="ko-KR" altLang="en-US" dirty="0" smtClean="0"/>
              <a:t>월 까지를 새로운 </a:t>
            </a:r>
            <a:r>
              <a:rPr lang="en-US" altLang="ko-KR" dirty="0" smtClean="0"/>
              <a:t>test set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새로운 </a:t>
            </a:r>
            <a:r>
              <a:rPr lang="en-US" altLang="ko-KR" dirty="0" smtClean="0"/>
              <a:t>train set</a:t>
            </a:r>
            <a:r>
              <a:rPr lang="ko-KR" altLang="en-US" dirty="0" smtClean="0"/>
              <a:t>을 바탕으로 모델을 학습시켜서</a:t>
            </a:r>
            <a:r>
              <a:rPr lang="en-US" altLang="ko-KR" dirty="0"/>
              <a:t> </a:t>
            </a:r>
            <a:r>
              <a:rPr lang="en-US" altLang="ko-KR" dirty="0" smtClean="0"/>
              <a:t>test set</a:t>
            </a:r>
            <a:r>
              <a:rPr lang="ko-KR" altLang="en-US" dirty="0" smtClean="0"/>
              <a:t>에 예측 값을 대입하여서 자체적으로 </a:t>
            </a:r>
            <a:r>
              <a:rPr lang="en-US" altLang="ko-KR" dirty="0" err="1" smtClean="0"/>
              <a:t>rmspe</a:t>
            </a:r>
            <a:r>
              <a:rPr lang="ko-KR" altLang="en-US" dirty="0" smtClean="0"/>
              <a:t>값을 구함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27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206396"/>
            <a:ext cx="11573197" cy="113752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2"/>
                </a:solidFill>
              </a:rPr>
              <a:t>SARIMA </a:t>
            </a:r>
            <a:r>
              <a:rPr lang="ko-KR" altLang="en-US" sz="2800" dirty="0">
                <a:solidFill>
                  <a:schemeClr val="tx2"/>
                </a:solidFill>
              </a:rPr>
              <a:t>모형 </a:t>
            </a:r>
            <a:endParaRPr lang="en-CA" altLang="ko-KR" sz="2800" dirty="0">
              <a:solidFill>
                <a:schemeClr val="tx2"/>
              </a:solidFill>
            </a:endParaRPr>
          </a:p>
          <a:p>
            <a:r>
              <a:rPr lang="en-US" altLang="ko-KR" sz="2800" dirty="0">
                <a:solidFill>
                  <a:schemeClr val="tx2"/>
                </a:solidFill>
              </a:rPr>
              <a:t>(Seasonal Autoregressive Integrated Moving Average) 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126605-BCDF-48EC-9724-C31257FCE87E}"/>
              </a:ext>
            </a:extLst>
          </p:cNvPr>
          <p:cNvGrpSpPr/>
          <p:nvPr/>
        </p:nvGrpSpPr>
        <p:grpSpPr>
          <a:xfrm>
            <a:off x="918592" y="3756879"/>
            <a:ext cx="10457620" cy="371649"/>
            <a:chOff x="395536" y="3097535"/>
            <a:chExt cx="5472608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A51B80-BE25-4B58-AC7D-C71E941EEBE4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986BA66-5F1C-4613-8A98-78837CA2D37C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FDE795C-A164-4C18-9B13-0560F1A1BE01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60D5D23-3D68-4635-A865-F740063117A5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003B43-0A77-4506-A39F-900E745CDE79}"/>
              </a:ext>
            </a:extLst>
          </p:cNvPr>
          <p:cNvSpPr txBox="1"/>
          <p:nvPr/>
        </p:nvSpPr>
        <p:spPr>
          <a:xfrm>
            <a:off x="209261" y="4410170"/>
            <a:ext cx="51070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과거의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데이터가 현재의 데이터에 주는 영향에 주목하여서 어느 시점까지의 과거 자료를 이용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solidFill>
                  <a:schemeClr val="accent5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가중치는 어느 정도로 해야하는 지를 고려함</a:t>
            </a:r>
            <a:r>
              <a:rPr lang="en-US" altLang="ko-KR" sz="1600" dirty="0">
                <a:solidFill>
                  <a:schemeClr val="accent5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en-US" altLang="ko-KR" sz="1600" dirty="0" err="1">
                <a:solidFill>
                  <a:schemeClr val="accent5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Autoregressive&amp;Moving</a:t>
            </a:r>
            <a:r>
              <a:rPr lang="en-US" altLang="ko-KR" sz="1600" dirty="0">
                <a:solidFill>
                  <a:schemeClr val="accent5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Average</a:t>
            </a:r>
            <a:r>
              <a:rPr lang="en-US" altLang="ko-KR" sz="1400" dirty="0">
                <a:solidFill>
                  <a:schemeClr val="accent5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A5F404-4E9A-4F8C-A89C-24CB22D93D81}"/>
              </a:ext>
            </a:extLst>
          </p:cNvPr>
          <p:cNvSpPr txBox="1"/>
          <p:nvPr/>
        </p:nvSpPr>
        <p:spPr>
          <a:xfrm>
            <a:off x="3870704" y="1730904"/>
            <a:ext cx="1938989" cy="1675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accent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비정상 </a:t>
            </a:r>
            <a:r>
              <a:rPr lang="ko-KR" altLang="en-US" dirty="0" err="1">
                <a:solidFill>
                  <a:schemeClr val="accent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시계열은</a:t>
            </a:r>
            <a:r>
              <a:rPr lang="ko-KR" altLang="en-US" dirty="0">
                <a:solidFill>
                  <a:schemeClr val="accent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정상화하여 모형을 </a:t>
            </a:r>
            <a:r>
              <a:rPr lang="ko-KR" altLang="en-US" dirty="0" err="1">
                <a:solidFill>
                  <a:schemeClr val="accent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만듬</a:t>
            </a:r>
            <a:r>
              <a:rPr lang="en-US" altLang="ko-KR" dirty="0">
                <a:solidFill>
                  <a:schemeClr val="accent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(Integrated)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CFEC62-430D-4103-B1E3-D077E44D5848}"/>
              </a:ext>
            </a:extLst>
          </p:cNvPr>
          <p:cNvSpPr>
            <a:spLocks noChangeAspect="1"/>
          </p:cNvSpPr>
          <p:nvPr/>
        </p:nvSpPr>
        <p:spPr>
          <a:xfrm>
            <a:off x="918592" y="1800366"/>
            <a:ext cx="1438055" cy="143805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2FC461-44D0-4D17-9BE7-D7C289624559}"/>
              </a:ext>
            </a:extLst>
          </p:cNvPr>
          <p:cNvSpPr>
            <a:spLocks noChangeAspect="1"/>
          </p:cNvSpPr>
          <p:nvPr/>
        </p:nvSpPr>
        <p:spPr>
          <a:xfrm>
            <a:off x="9922592" y="4906567"/>
            <a:ext cx="1069311" cy="106931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810BA3-1CFF-451A-A741-18339519E81B}"/>
              </a:ext>
            </a:extLst>
          </p:cNvPr>
          <p:cNvSpPr txBox="1"/>
          <p:nvPr/>
        </p:nvSpPr>
        <p:spPr>
          <a:xfrm>
            <a:off x="7993383" y="1519348"/>
            <a:ext cx="39531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자료에서 계절성의 효과를 고려함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(Seasonal)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5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Ex) </a:t>
            </a:r>
            <a:r>
              <a:rPr lang="ko-KR" altLang="en-US" sz="1600" dirty="0">
                <a:solidFill>
                  <a:schemeClr val="accent5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매년 크리스마스 시즌에 </a:t>
            </a:r>
            <a:r>
              <a:rPr lang="en-US" altLang="ko-KR" sz="1600" dirty="0">
                <a:solidFill>
                  <a:schemeClr val="accent5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Drugstore</a:t>
            </a:r>
            <a:r>
              <a:rPr lang="ko-KR" altLang="en-US" sz="1600" dirty="0">
                <a:solidFill>
                  <a:schemeClr val="accent5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</a:t>
            </a:r>
            <a:r>
              <a:rPr lang="en-US" altLang="ko-KR" sz="1600" dirty="0">
                <a:solidFill>
                  <a:schemeClr val="accent5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Sales</a:t>
            </a:r>
            <a:r>
              <a:rPr lang="ko-KR" altLang="en-US" sz="1600" dirty="0">
                <a:solidFill>
                  <a:schemeClr val="accent5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가 늘어나는 경향</a:t>
            </a:r>
            <a:endParaRPr lang="en-US" altLang="ko-KR" sz="1600" dirty="0">
              <a:solidFill>
                <a:schemeClr val="accent5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7B017D-837D-46F6-981F-498666561CD9}"/>
              </a:ext>
            </a:extLst>
          </p:cNvPr>
          <p:cNvSpPr txBox="1"/>
          <p:nvPr/>
        </p:nvSpPr>
        <p:spPr>
          <a:xfrm>
            <a:off x="6740574" y="4326364"/>
            <a:ext cx="1798307" cy="2229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</a:t>
            </a:r>
            <a:r>
              <a:rPr lang="ko-KR" altLang="en-US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에서 </a:t>
            </a:r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‘</a:t>
            </a:r>
            <a:r>
              <a:rPr lang="en-US" altLang="ko-KR" dirty="0" err="1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auto.arima</a:t>
            </a:r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’</a:t>
            </a:r>
            <a:r>
              <a:rPr lang="ko-KR" altLang="en-US" dirty="0" err="1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</a:t>
            </a:r>
            <a:r>
              <a:rPr lang="ko-KR" altLang="en-US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통해 자동으로 </a:t>
            </a:r>
            <a:r>
              <a:rPr lang="ko-KR" altLang="en-US" dirty="0" err="1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파악가능</a:t>
            </a:r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! </a:t>
            </a:r>
            <a:endParaRPr lang="ko-KR" altLang="en-US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7" name="Rounded Rectangle 10">
            <a:extLst>
              <a:ext uri="{FF2B5EF4-FFF2-40B4-BE49-F238E27FC236}">
                <a16:creationId xmlns:a16="http://schemas.microsoft.com/office/drawing/2014/main" id="{3E37561D-0FC4-9C4A-AEEF-B78B28DE6E7C}"/>
              </a:ext>
            </a:extLst>
          </p:cNvPr>
          <p:cNvSpPr/>
          <p:nvPr/>
        </p:nvSpPr>
        <p:spPr>
          <a:xfrm>
            <a:off x="10271162" y="5175665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8" name="Oval 25">
            <a:extLst>
              <a:ext uri="{FF2B5EF4-FFF2-40B4-BE49-F238E27FC236}">
                <a16:creationId xmlns:a16="http://schemas.microsoft.com/office/drawing/2014/main" id="{B928849C-016A-3D49-80AF-89AE27D9B5D3}"/>
              </a:ext>
            </a:extLst>
          </p:cNvPr>
          <p:cNvSpPr>
            <a:spLocks noChangeAspect="1"/>
          </p:cNvSpPr>
          <p:nvPr/>
        </p:nvSpPr>
        <p:spPr>
          <a:xfrm>
            <a:off x="1249932" y="2126848"/>
            <a:ext cx="775374" cy="77643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359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243774"/>
            <a:ext cx="11573197" cy="724247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Facebook Prophet </a:t>
            </a:r>
            <a:endParaRPr lang="en-US" sz="4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63C6E5C0-CF62-4D57-8729-210A7AEE104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0" y="4965681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21B37C3F-3544-4346-AEA9-09BA764C122D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3164910" y="4587718"/>
            <a:ext cx="1647549" cy="37796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25C1275E-576E-4691-B15E-7E2D2C6DAF1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436644" y="3725000"/>
            <a:ext cx="2108881" cy="37741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F64F17D5-273C-47D7-97FB-A33E1F0D4774}"/>
              </a:ext>
            </a:extLst>
          </p:cNvPr>
          <p:cNvCxnSpPr>
            <a:cxnSpLocks/>
          </p:cNvCxnSpPr>
          <p:nvPr/>
        </p:nvCxnSpPr>
        <p:spPr>
          <a:xfrm flipV="1">
            <a:off x="9709267" y="2179789"/>
            <a:ext cx="1361375" cy="5250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2B3C1D32-5CA1-4742-89A2-ED2D70AC7EF7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9685288" y="2704888"/>
            <a:ext cx="23979" cy="96222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7">
            <a:extLst>
              <a:ext uri="{FF2B5EF4-FFF2-40B4-BE49-F238E27FC236}">
                <a16:creationId xmlns:a16="http://schemas.microsoft.com/office/drawing/2014/main" id="{44B95399-856D-491D-A833-F6315064D8CA}"/>
              </a:ext>
            </a:extLst>
          </p:cNvPr>
          <p:cNvSpPr/>
          <p:nvPr/>
        </p:nvSpPr>
        <p:spPr>
          <a:xfrm>
            <a:off x="3001168" y="488381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180BF080-F1EB-4443-862D-0E9AE2EDEACD}"/>
              </a:ext>
            </a:extLst>
          </p:cNvPr>
          <p:cNvSpPr/>
          <p:nvPr/>
        </p:nvSpPr>
        <p:spPr>
          <a:xfrm>
            <a:off x="4788480" y="444795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DFE855CF-3906-4901-9E4A-38DFFB9DE1B1}"/>
              </a:ext>
            </a:extLst>
          </p:cNvPr>
          <p:cNvSpPr/>
          <p:nvPr/>
        </p:nvSpPr>
        <p:spPr>
          <a:xfrm>
            <a:off x="9545525" y="364312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C171D-6776-4265-8486-FA795E2A374F}"/>
              </a:ext>
            </a:extLst>
          </p:cNvPr>
          <p:cNvSpPr txBox="1"/>
          <p:nvPr/>
        </p:nvSpPr>
        <p:spPr>
          <a:xfrm>
            <a:off x="4870351" y="426360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6BDE-701B-4224-AA53-B4603C63A4DD}"/>
              </a:ext>
            </a:extLst>
          </p:cNvPr>
          <p:cNvSpPr txBox="1"/>
          <p:nvPr/>
        </p:nvSpPr>
        <p:spPr>
          <a:xfrm>
            <a:off x="9530571" y="3798713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405B24-E6F8-4F62-967F-93675E45BE3B}"/>
              </a:ext>
            </a:extLst>
          </p:cNvPr>
          <p:cNvSpPr txBox="1"/>
          <p:nvPr/>
        </p:nvSpPr>
        <p:spPr>
          <a:xfrm>
            <a:off x="5662070" y="4474577"/>
            <a:ext cx="3603795" cy="259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휴일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 </a:t>
            </a: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결측치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등의 요인들도 잘 고려</a:t>
            </a:r>
            <a:endParaRPr lang="en-CA" altLang="ko-KR" sz="1400" dirty="0">
              <a:solidFill>
                <a:schemeClr val="accent5">
                  <a:lumMod val="7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간의 관계성 파악보다는 예측에 초점을 두어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보다 예측력이 </a:t>
            </a: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좋다고함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 (Sean J. Taylor, Benjamin </a:t>
            </a:r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Letham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(2017): ‘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Forecasting at scale’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1300" dirty="0">
              <a:solidFill>
                <a:schemeClr val="accent5">
                  <a:lumMod val="7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E5379-B67E-445F-B384-C7EB225E3F47}"/>
              </a:ext>
            </a:extLst>
          </p:cNvPr>
          <p:cNvSpPr txBox="1"/>
          <p:nvPr/>
        </p:nvSpPr>
        <p:spPr>
          <a:xfrm>
            <a:off x="10228248" y="3276929"/>
            <a:ext cx="1731699" cy="14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1600" dirty="0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‘pip install </a:t>
            </a:r>
            <a:r>
              <a:rPr lang="en-US" altLang="ko-KR" sz="1600" dirty="0" err="1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fbprophet</a:t>
            </a:r>
            <a:r>
              <a:rPr lang="en-US" altLang="ko-KR" sz="1600" dirty="0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’</a:t>
            </a:r>
            <a:r>
              <a:rPr lang="ko-KR" altLang="en-US" sz="1600" dirty="0" err="1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으로</a:t>
            </a:r>
            <a:r>
              <a:rPr lang="ko-KR" altLang="en-US" sz="1600" dirty="0">
                <a:solidFill>
                  <a:schemeClr val="accent6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설치가능</a:t>
            </a:r>
            <a:endParaRPr lang="en-US" altLang="ko-KR" sz="1600" dirty="0">
              <a:solidFill>
                <a:schemeClr val="accent6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E072BB-92BE-4815-B575-086E47386FD2}"/>
              </a:ext>
            </a:extLst>
          </p:cNvPr>
          <p:cNvSpPr txBox="1"/>
          <p:nvPr/>
        </p:nvSpPr>
        <p:spPr>
          <a:xfrm>
            <a:off x="2405368" y="432217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FDE3DA-74E5-4EED-8267-2A2CECF7CB90}"/>
              </a:ext>
            </a:extLst>
          </p:cNvPr>
          <p:cNvSpPr txBox="1"/>
          <p:nvPr/>
        </p:nvSpPr>
        <p:spPr>
          <a:xfrm>
            <a:off x="330472" y="3039975"/>
            <a:ext cx="3391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SARIMA</a:t>
            </a:r>
            <a:r>
              <a:rPr lang="ko-KR" altLang="en-US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경우보다 더 복잡한 알고리즘 적용</a:t>
            </a:r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</a:t>
            </a:r>
            <a:r>
              <a:rPr lang="ko-KR" altLang="en-US" dirty="0" err="1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푸리에</a:t>
            </a:r>
            <a:r>
              <a:rPr lang="ko-KR" altLang="en-US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급수 등</a:t>
            </a:r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…)</a:t>
            </a:r>
          </a:p>
        </p:txBody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5BDDD556-0A40-49E1-A156-F47AD2CA54AB}"/>
              </a:ext>
            </a:extLst>
          </p:cNvPr>
          <p:cNvCxnSpPr>
            <a:cxnSpLocks/>
          </p:cNvCxnSpPr>
          <p:nvPr/>
        </p:nvCxnSpPr>
        <p:spPr>
          <a:xfrm flipH="1">
            <a:off x="11058652" y="839265"/>
            <a:ext cx="23979" cy="137069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4461E422-9AD2-4832-8391-4AA33D795AC1}"/>
              </a:ext>
            </a:extLst>
          </p:cNvPr>
          <p:cNvCxnSpPr>
            <a:cxnSpLocks/>
          </p:cNvCxnSpPr>
          <p:nvPr/>
        </p:nvCxnSpPr>
        <p:spPr>
          <a:xfrm flipV="1">
            <a:off x="10626869" y="840961"/>
            <a:ext cx="455940" cy="43856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85FA6737-0C2B-463F-A2D9-DEF2B9F3D7B2}"/>
              </a:ext>
            </a:extLst>
          </p:cNvPr>
          <p:cNvCxnSpPr>
            <a:cxnSpLocks/>
          </p:cNvCxnSpPr>
          <p:nvPr/>
        </p:nvCxnSpPr>
        <p:spPr>
          <a:xfrm flipH="1" flipV="1">
            <a:off x="11064526" y="839265"/>
            <a:ext cx="433376" cy="41685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94">
            <a:extLst>
              <a:ext uri="{FF2B5EF4-FFF2-40B4-BE49-F238E27FC236}">
                <a16:creationId xmlns:a16="http://schemas.microsoft.com/office/drawing/2014/main" id="{429607B9-C9E5-491E-B0CA-968D1B0E064B}"/>
              </a:ext>
            </a:extLst>
          </p:cNvPr>
          <p:cNvGrpSpPr/>
          <p:nvPr/>
        </p:nvGrpSpPr>
        <p:grpSpPr>
          <a:xfrm>
            <a:off x="4428445" y="1053664"/>
            <a:ext cx="3446039" cy="3394291"/>
            <a:chOff x="4428445" y="1653940"/>
            <a:chExt cx="3446039" cy="2794015"/>
          </a:xfrm>
        </p:grpSpPr>
        <p:cxnSp>
          <p:nvCxnSpPr>
            <p:cNvPr id="32" name="Straight Connector 12">
              <a:extLst>
                <a:ext uri="{FF2B5EF4-FFF2-40B4-BE49-F238E27FC236}">
                  <a16:creationId xmlns:a16="http://schemas.microsoft.com/office/drawing/2014/main" id="{93D4BBBC-4ABA-4033-B099-7FFE52EEA662}"/>
                </a:ext>
              </a:extLst>
            </p:cNvPr>
            <p:cNvCxnSpPr>
              <a:cxnSpLocks/>
            </p:cNvCxnSpPr>
            <p:nvPr/>
          </p:nvCxnSpPr>
          <p:spPr>
            <a:xfrm>
              <a:off x="4428445" y="3083840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>
              <a:extLst>
                <a:ext uri="{FF2B5EF4-FFF2-40B4-BE49-F238E27FC236}">
                  <a16:creationId xmlns:a16="http://schemas.microsoft.com/office/drawing/2014/main" id="{C98B58E8-1909-4C40-BB94-629AA9CAA79A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870351" y="3051450"/>
              <a:ext cx="2036" cy="1396505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2">
              <a:extLst>
                <a:ext uri="{FF2B5EF4-FFF2-40B4-BE49-F238E27FC236}">
                  <a16:creationId xmlns:a16="http://schemas.microsoft.com/office/drawing/2014/main" id="{A9935955-D6F9-4077-9A3B-A7EC7F26D89A}"/>
                </a:ext>
              </a:extLst>
            </p:cNvPr>
            <p:cNvCxnSpPr>
              <a:cxnSpLocks/>
            </p:cNvCxnSpPr>
            <p:nvPr/>
          </p:nvCxnSpPr>
          <p:spPr>
            <a:xfrm>
              <a:off x="7402022" y="3087232"/>
              <a:ext cx="441906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4">
              <a:extLst>
                <a:ext uri="{FF2B5EF4-FFF2-40B4-BE49-F238E27FC236}">
                  <a16:creationId xmlns:a16="http://schemas.microsoft.com/office/drawing/2014/main" id="{0329AF5C-A896-40F5-9791-BBA5857BCC63}"/>
                </a:ext>
              </a:extLst>
            </p:cNvPr>
            <p:cNvCxnSpPr>
              <a:cxnSpLocks/>
            </p:cNvCxnSpPr>
            <p:nvPr/>
          </p:nvCxnSpPr>
          <p:spPr>
            <a:xfrm>
              <a:off x="7410620" y="3085536"/>
              <a:ext cx="23988" cy="1075389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1">
              <a:extLst>
                <a:ext uri="{FF2B5EF4-FFF2-40B4-BE49-F238E27FC236}">
                  <a16:creationId xmlns:a16="http://schemas.microsoft.com/office/drawing/2014/main" id="{387055E0-CBE1-4F3E-A386-AB5A73F6CA55}"/>
                </a:ext>
              </a:extLst>
            </p:cNvPr>
            <p:cNvCxnSpPr>
              <a:cxnSpLocks/>
            </p:cNvCxnSpPr>
            <p:nvPr/>
          </p:nvCxnSpPr>
          <p:spPr>
            <a:xfrm>
              <a:off x="6881121" y="1653940"/>
              <a:ext cx="0" cy="7357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1">
              <a:extLst>
                <a:ext uri="{FF2B5EF4-FFF2-40B4-BE49-F238E27FC236}">
                  <a16:creationId xmlns:a16="http://schemas.microsoft.com/office/drawing/2014/main" id="{9B0F2B7C-F2D8-4ED0-A747-8084C43E8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445" y="1839083"/>
              <a:ext cx="1729391" cy="1244757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1">
              <a:extLst>
                <a:ext uri="{FF2B5EF4-FFF2-40B4-BE49-F238E27FC236}">
                  <a16:creationId xmlns:a16="http://schemas.microsoft.com/office/drawing/2014/main" id="{31B1012E-CAFC-47EE-80C8-9E490088D6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9199" y="2648081"/>
              <a:ext cx="625285" cy="4357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1">
              <a:extLst>
                <a:ext uri="{FF2B5EF4-FFF2-40B4-BE49-F238E27FC236}">
                  <a16:creationId xmlns:a16="http://schemas.microsoft.com/office/drawing/2014/main" id="{A67F9C8E-222C-4862-9AFE-266F018DAC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1669" y="1837388"/>
              <a:ext cx="733556" cy="53116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1">
              <a:extLst>
                <a:ext uri="{FF2B5EF4-FFF2-40B4-BE49-F238E27FC236}">
                  <a16:creationId xmlns:a16="http://schemas.microsoft.com/office/drawing/2014/main" id="{56ED82A6-7F2D-48F9-83E9-D2BA2825F36E}"/>
                </a:ext>
              </a:extLst>
            </p:cNvPr>
            <p:cNvCxnSpPr>
              <a:cxnSpLocks/>
            </p:cNvCxnSpPr>
            <p:nvPr/>
          </p:nvCxnSpPr>
          <p:spPr>
            <a:xfrm>
              <a:off x="7249199" y="1653940"/>
              <a:ext cx="0" cy="98863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2">
              <a:extLst>
                <a:ext uri="{FF2B5EF4-FFF2-40B4-BE49-F238E27FC236}">
                  <a16:creationId xmlns:a16="http://schemas.microsoft.com/office/drawing/2014/main" id="{B080A527-70BB-4C0D-9AEE-09FE05A9ED75}"/>
                </a:ext>
              </a:extLst>
            </p:cNvPr>
            <p:cNvCxnSpPr>
              <a:cxnSpLocks/>
            </p:cNvCxnSpPr>
            <p:nvPr/>
          </p:nvCxnSpPr>
          <p:spPr>
            <a:xfrm>
              <a:off x="6870101" y="1653940"/>
              <a:ext cx="37909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93">
            <a:extLst>
              <a:ext uri="{FF2B5EF4-FFF2-40B4-BE49-F238E27FC236}">
                <a16:creationId xmlns:a16="http://schemas.microsoft.com/office/drawing/2014/main" id="{75A71342-0259-46E8-9CCC-5A644613C44A}"/>
              </a:ext>
            </a:extLst>
          </p:cNvPr>
          <p:cNvGrpSpPr/>
          <p:nvPr/>
        </p:nvGrpSpPr>
        <p:grpSpPr>
          <a:xfrm>
            <a:off x="6281665" y="2691642"/>
            <a:ext cx="837477" cy="850987"/>
            <a:chOff x="5951998" y="2924697"/>
            <a:chExt cx="1104830" cy="1122653"/>
          </a:xfrm>
        </p:grpSpPr>
        <p:sp>
          <p:nvSpPr>
            <p:cNvPr id="43" name="직사각형 79">
              <a:extLst>
                <a:ext uri="{FF2B5EF4-FFF2-40B4-BE49-F238E27FC236}">
                  <a16:creationId xmlns:a16="http://schemas.microsoft.com/office/drawing/2014/main" id="{42A0CD52-A4E7-459C-87A2-A368D1C03CEC}"/>
                </a:ext>
              </a:extLst>
            </p:cNvPr>
            <p:cNvSpPr/>
            <p:nvPr/>
          </p:nvSpPr>
          <p:spPr>
            <a:xfrm>
              <a:off x="5951998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44" name="직사각형 90">
              <a:extLst>
                <a:ext uri="{FF2B5EF4-FFF2-40B4-BE49-F238E27FC236}">
                  <a16:creationId xmlns:a16="http://schemas.microsoft.com/office/drawing/2014/main" id="{7900846E-520E-4F77-9622-216CA9A21BCF}"/>
                </a:ext>
              </a:extLst>
            </p:cNvPr>
            <p:cNvSpPr/>
            <p:nvPr/>
          </p:nvSpPr>
          <p:spPr>
            <a:xfrm>
              <a:off x="6543937" y="2924697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45" name="직사각형 91">
              <a:extLst>
                <a:ext uri="{FF2B5EF4-FFF2-40B4-BE49-F238E27FC236}">
                  <a16:creationId xmlns:a16="http://schemas.microsoft.com/office/drawing/2014/main" id="{FF84211B-86E8-44F2-B4CF-75C83A6D21FD}"/>
                </a:ext>
              </a:extLst>
            </p:cNvPr>
            <p:cNvSpPr/>
            <p:nvPr/>
          </p:nvSpPr>
          <p:spPr>
            <a:xfrm>
              <a:off x="5951998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46" name="직사각형 92">
              <a:extLst>
                <a:ext uri="{FF2B5EF4-FFF2-40B4-BE49-F238E27FC236}">
                  <a16:creationId xmlns:a16="http://schemas.microsoft.com/office/drawing/2014/main" id="{CDC9330A-126B-4711-8C82-604DAD8F8D23}"/>
                </a:ext>
              </a:extLst>
            </p:cNvPr>
            <p:cNvSpPr/>
            <p:nvPr/>
          </p:nvSpPr>
          <p:spPr>
            <a:xfrm>
              <a:off x="6543937" y="3534459"/>
              <a:ext cx="512891" cy="512891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393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0" y="558961"/>
            <a:ext cx="76335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44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Store 337(Type D) Sales</a:t>
            </a:r>
            <a:endParaRPr lang="ko-KR" altLang="en-US" sz="44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596087" y="2155170"/>
            <a:ext cx="482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Noto Sans CJK KR Black" panose="020B0A00000000000000" pitchFamily="34" charset="-127"/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C87EA-2180-4A98-8480-9D6FC38F6B61}"/>
              </a:ext>
            </a:extLst>
          </p:cNvPr>
          <p:cNvSpPr txBox="1"/>
          <p:nvPr/>
        </p:nvSpPr>
        <p:spPr>
          <a:xfrm>
            <a:off x="934686" y="3429000"/>
            <a:ext cx="2115133" cy="89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D5361-6919-405A-9E8D-A8E06D465F0F}"/>
              </a:ext>
            </a:extLst>
          </p:cNvPr>
          <p:cNvSpPr txBox="1"/>
          <p:nvPr/>
        </p:nvSpPr>
        <p:spPr>
          <a:xfrm>
            <a:off x="4340400" y="3429000"/>
            <a:ext cx="2115133" cy="89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25747-FEF7-4163-82CF-537624144603}"/>
              </a:ext>
            </a:extLst>
          </p:cNvPr>
          <p:cNvSpPr txBox="1"/>
          <p:nvPr/>
        </p:nvSpPr>
        <p:spPr>
          <a:xfrm>
            <a:off x="934686" y="4927180"/>
            <a:ext cx="2115133" cy="89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95614-1FE5-4B17-A21C-9BCDCCF506DF}"/>
              </a:ext>
            </a:extLst>
          </p:cNvPr>
          <p:cNvSpPr txBox="1"/>
          <p:nvPr/>
        </p:nvSpPr>
        <p:spPr>
          <a:xfrm>
            <a:off x="4340400" y="4927180"/>
            <a:ext cx="2115133" cy="89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rial" pitchFamily="34" charset="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5DE5DA06-D02C-4A80-808F-A8EFB6BCB40C}"/>
              </a:ext>
            </a:extLst>
          </p:cNvPr>
          <p:cNvSpPr txBox="1">
            <a:spLocks/>
          </p:cNvSpPr>
          <p:nvPr/>
        </p:nvSpPr>
        <p:spPr>
          <a:xfrm>
            <a:off x="2651714" y="6028201"/>
            <a:ext cx="2086792" cy="3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Modern PowerPoint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D6C0C2BD-DB91-4E34-BDD2-766F6CD1DA83}"/>
              </a:ext>
            </a:extLst>
          </p:cNvPr>
          <p:cNvSpPr/>
          <p:nvPr/>
        </p:nvSpPr>
        <p:spPr>
          <a:xfrm>
            <a:off x="5192178" y="4419493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48B66535-43FB-4742-AE19-CB3842C8D2E4}"/>
              </a:ext>
            </a:extLst>
          </p:cNvPr>
          <p:cNvSpPr/>
          <p:nvPr/>
        </p:nvSpPr>
        <p:spPr>
          <a:xfrm>
            <a:off x="1779731" y="292542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7CD529D7-E757-402C-BD91-0779774FEE4B}"/>
              </a:ext>
            </a:extLst>
          </p:cNvPr>
          <p:cNvSpPr/>
          <p:nvPr/>
        </p:nvSpPr>
        <p:spPr>
          <a:xfrm>
            <a:off x="5171618" y="2852777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0D3CA36-B74E-4A9F-81AC-86C064B4D228}"/>
              </a:ext>
            </a:extLst>
          </p:cNvPr>
          <p:cNvSpPr/>
          <p:nvPr/>
        </p:nvSpPr>
        <p:spPr>
          <a:xfrm>
            <a:off x="1822700" y="4452486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E92C1572-ACB0-6D4B-9665-1F8E5BAF9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87" y="1606950"/>
            <a:ext cx="11260183" cy="45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93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ACA5C1-7999-47F4-BD5B-CE7F918B51BC}"/>
              </a:ext>
            </a:extLst>
          </p:cNvPr>
          <p:cNvSpPr txBox="1"/>
          <p:nvPr/>
        </p:nvSpPr>
        <p:spPr>
          <a:xfrm>
            <a:off x="768781" y="-308017"/>
            <a:ext cx="6146083" cy="2862322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ko-KR" sz="4400" b="1" dirty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Store 337(Type D) </a:t>
            </a:r>
            <a:r>
              <a:rPr lang="en-CA" altLang="ko-KR" sz="4400" b="1" dirty="0" smtClean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Forecast</a:t>
            </a:r>
            <a:endParaRPr lang="en-CA" altLang="ko-KR" sz="4400" b="1" dirty="0">
              <a:solidFill>
                <a:schemeClr val="accent2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CA" altLang="ko-KR" sz="3200" b="1" dirty="0" smtClean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(</a:t>
            </a:r>
            <a:r>
              <a:rPr lang="ko-KR" altLang="en-US" sz="3200" b="1" dirty="0" err="1" smtClean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단변량</a:t>
            </a:r>
            <a:r>
              <a:rPr lang="en-US" altLang="ko-KR" sz="3200" b="1" dirty="0" smtClean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)</a:t>
            </a:r>
            <a:endParaRPr lang="en-CA" altLang="ko-KR" sz="3200" b="1" dirty="0" smtClean="0">
              <a:solidFill>
                <a:schemeClr val="accent2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rial" pitchFamily="34" charset="0"/>
            </a:endParaRPr>
          </a:p>
        </p:txBody>
      </p: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DC7FFB34-6275-401C-B9A4-998473198EBC}"/>
              </a:ext>
            </a:extLst>
          </p:cNvPr>
          <p:cNvCxnSpPr/>
          <p:nvPr/>
        </p:nvCxnSpPr>
        <p:spPr>
          <a:xfrm flipV="1">
            <a:off x="394408" y="2500971"/>
            <a:ext cx="4068000" cy="9180"/>
          </a:xfrm>
          <a:prstGeom prst="line">
            <a:avLst/>
          </a:prstGeom>
          <a:ln w="22225" cap="rnd">
            <a:solidFill>
              <a:srgbClr val="BE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자유형: 도형 83">
            <a:extLst>
              <a:ext uri="{FF2B5EF4-FFF2-40B4-BE49-F238E27FC236}">
                <a16:creationId xmlns:a16="http://schemas.microsoft.com/office/drawing/2014/main" id="{1615A538-8EFC-4BF5-8714-264F3627C2B7}"/>
              </a:ext>
            </a:extLst>
          </p:cNvPr>
          <p:cNvSpPr/>
          <p:nvPr/>
        </p:nvSpPr>
        <p:spPr>
          <a:xfrm>
            <a:off x="5490777" y="2242551"/>
            <a:ext cx="802897" cy="516840"/>
          </a:xfrm>
          <a:custGeom>
            <a:avLst/>
            <a:gdLst>
              <a:gd name="connsiteX0" fmla="*/ 777452 w 1304042"/>
              <a:gd name="connsiteY0" fmla="*/ 1500 h 516840"/>
              <a:gd name="connsiteX1" fmla="*/ 723499 w 1304042"/>
              <a:gd name="connsiteY1" fmla="*/ 118893 h 516840"/>
              <a:gd name="connsiteX2" fmla="*/ 517886 w 1304042"/>
              <a:gd name="connsiteY2" fmla="*/ 162121 h 516840"/>
              <a:gd name="connsiteX3" fmla="*/ 775541 w 1304042"/>
              <a:gd name="connsiteY3" fmla="*/ 154071 h 516840"/>
              <a:gd name="connsiteX4" fmla="*/ 1081196 w 1304042"/>
              <a:gd name="connsiteY4" fmla="*/ 26441 h 516840"/>
              <a:gd name="connsiteX5" fmla="*/ 1304042 w 1304042"/>
              <a:gd name="connsiteY5" fmla="*/ 57103 h 516840"/>
              <a:gd name="connsiteX6" fmla="*/ 1192146 w 1304042"/>
              <a:gd name="connsiteY6" fmla="*/ 97299 h 516840"/>
              <a:gd name="connsiteX7" fmla="*/ 1242963 w 1304042"/>
              <a:gd name="connsiteY7" fmla="*/ 164308 h 516840"/>
              <a:gd name="connsiteX8" fmla="*/ 694024 w 1304042"/>
              <a:gd name="connsiteY8" fmla="*/ 351930 h 516840"/>
              <a:gd name="connsiteX9" fmla="*/ 556712 w 1304042"/>
              <a:gd name="connsiteY9" fmla="*/ 425935 h 516840"/>
              <a:gd name="connsiteX10" fmla="*/ 106729 w 1304042"/>
              <a:gd name="connsiteY10" fmla="*/ 457973 h 516840"/>
              <a:gd name="connsiteX11" fmla="*/ 13269 w 1304042"/>
              <a:gd name="connsiteY11" fmla="*/ 508663 h 516840"/>
              <a:gd name="connsiteX12" fmla="*/ 0 w 1304042"/>
              <a:gd name="connsiteY12" fmla="*/ 516840 h 516840"/>
              <a:gd name="connsiteX13" fmla="*/ 0 w 1304042"/>
              <a:gd name="connsiteY13" fmla="*/ 137107 h 516840"/>
              <a:gd name="connsiteX14" fmla="*/ 73006 w 1304042"/>
              <a:gd name="connsiteY14" fmla="*/ 97655 h 516840"/>
              <a:gd name="connsiteX15" fmla="*/ 444004 w 1304042"/>
              <a:gd name="connsiteY15" fmla="*/ 43232 h 516840"/>
              <a:gd name="connsiteX16" fmla="*/ 777452 w 1304042"/>
              <a:gd name="connsiteY16" fmla="*/ 1500 h 516840"/>
              <a:gd name="connsiteX0" fmla="*/ 777452 w 1256079"/>
              <a:gd name="connsiteY0" fmla="*/ 1500 h 516840"/>
              <a:gd name="connsiteX1" fmla="*/ 723499 w 1256079"/>
              <a:gd name="connsiteY1" fmla="*/ 118893 h 516840"/>
              <a:gd name="connsiteX2" fmla="*/ 517886 w 1256079"/>
              <a:gd name="connsiteY2" fmla="*/ 162121 h 516840"/>
              <a:gd name="connsiteX3" fmla="*/ 775541 w 1256079"/>
              <a:gd name="connsiteY3" fmla="*/ 154071 h 516840"/>
              <a:gd name="connsiteX4" fmla="*/ 1081196 w 1256079"/>
              <a:gd name="connsiteY4" fmla="*/ 26441 h 516840"/>
              <a:gd name="connsiteX5" fmla="*/ 1192146 w 1256079"/>
              <a:gd name="connsiteY5" fmla="*/ 97299 h 516840"/>
              <a:gd name="connsiteX6" fmla="*/ 1242963 w 1256079"/>
              <a:gd name="connsiteY6" fmla="*/ 164308 h 516840"/>
              <a:gd name="connsiteX7" fmla="*/ 694024 w 1256079"/>
              <a:gd name="connsiteY7" fmla="*/ 351930 h 516840"/>
              <a:gd name="connsiteX8" fmla="*/ 556712 w 1256079"/>
              <a:gd name="connsiteY8" fmla="*/ 425935 h 516840"/>
              <a:gd name="connsiteX9" fmla="*/ 106729 w 1256079"/>
              <a:gd name="connsiteY9" fmla="*/ 457973 h 516840"/>
              <a:gd name="connsiteX10" fmla="*/ 13269 w 1256079"/>
              <a:gd name="connsiteY10" fmla="*/ 508663 h 516840"/>
              <a:gd name="connsiteX11" fmla="*/ 0 w 1256079"/>
              <a:gd name="connsiteY11" fmla="*/ 516840 h 516840"/>
              <a:gd name="connsiteX12" fmla="*/ 0 w 1256079"/>
              <a:gd name="connsiteY12" fmla="*/ 137107 h 516840"/>
              <a:gd name="connsiteX13" fmla="*/ 73006 w 1256079"/>
              <a:gd name="connsiteY13" fmla="*/ 97655 h 516840"/>
              <a:gd name="connsiteX14" fmla="*/ 444004 w 1256079"/>
              <a:gd name="connsiteY14" fmla="*/ 43232 h 516840"/>
              <a:gd name="connsiteX15" fmla="*/ 777452 w 1256079"/>
              <a:gd name="connsiteY15" fmla="*/ 1500 h 516840"/>
              <a:gd name="connsiteX0" fmla="*/ 777452 w 1256079"/>
              <a:gd name="connsiteY0" fmla="*/ 1500 h 516840"/>
              <a:gd name="connsiteX1" fmla="*/ 723499 w 1256079"/>
              <a:gd name="connsiteY1" fmla="*/ 118893 h 516840"/>
              <a:gd name="connsiteX2" fmla="*/ 517886 w 1256079"/>
              <a:gd name="connsiteY2" fmla="*/ 162121 h 516840"/>
              <a:gd name="connsiteX3" fmla="*/ 775541 w 1256079"/>
              <a:gd name="connsiteY3" fmla="*/ 154071 h 516840"/>
              <a:gd name="connsiteX4" fmla="*/ 1192146 w 1256079"/>
              <a:gd name="connsiteY4" fmla="*/ 97299 h 516840"/>
              <a:gd name="connsiteX5" fmla="*/ 1242963 w 1256079"/>
              <a:gd name="connsiteY5" fmla="*/ 164308 h 516840"/>
              <a:gd name="connsiteX6" fmla="*/ 694024 w 1256079"/>
              <a:gd name="connsiteY6" fmla="*/ 351930 h 516840"/>
              <a:gd name="connsiteX7" fmla="*/ 556712 w 1256079"/>
              <a:gd name="connsiteY7" fmla="*/ 425935 h 516840"/>
              <a:gd name="connsiteX8" fmla="*/ 106729 w 1256079"/>
              <a:gd name="connsiteY8" fmla="*/ 457973 h 516840"/>
              <a:gd name="connsiteX9" fmla="*/ 13269 w 1256079"/>
              <a:gd name="connsiteY9" fmla="*/ 508663 h 516840"/>
              <a:gd name="connsiteX10" fmla="*/ 0 w 1256079"/>
              <a:gd name="connsiteY10" fmla="*/ 516840 h 516840"/>
              <a:gd name="connsiteX11" fmla="*/ 0 w 1256079"/>
              <a:gd name="connsiteY11" fmla="*/ 137107 h 516840"/>
              <a:gd name="connsiteX12" fmla="*/ 73006 w 1256079"/>
              <a:gd name="connsiteY12" fmla="*/ 97655 h 516840"/>
              <a:gd name="connsiteX13" fmla="*/ 444004 w 1256079"/>
              <a:gd name="connsiteY13" fmla="*/ 43232 h 516840"/>
              <a:gd name="connsiteX14" fmla="*/ 777452 w 1256079"/>
              <a:gd name="connsiteY14" fmla="*/ 1500 h 516840"/>
              <a:gd name="connsiteX0" fmla="*/ 777452 w 1243337"/>
              <a:gd name="connsiteY0" fmla="*/ 1500 h 516840"/>
              <a:gd name="connsiteX1" fmla="*/ 723499 w 1243337"/>
              <a:gd name="connsiteY1" fmla="*/ 118893 h 516840"/>
              <a:gd name="connsiteX2" fmla="*/ 517886 w 1243337"/>
              <a:gd name="connsiteY2" fmla="*/ 162121 h 516840"/>
              <a:gd name="connsiteX3" fmla="*/ 775541 w 1243337"/>
              <a:gd name="connsiteY3" fmla="*/ 154071 h 516840"/>
              <a:gd name="connsiteX4" fmla="*/ 1242963 w 1243337"/>
              <a:gd name="connsiteY4" fmla="*/ 164308 h 516840"/>
              <a:gd name="connsiteX5" fmla="*/ 694024 w 1243337"/>
              <a:gd name="connsiteY5" fmla="*/ 351930 h 516840"/>
              <a:gd name="connsiteX6" fmla="*/ 556712 w 1243337"/>
              <a:gd name="connsiteY6" fmla="*/ 425935 h 516840"/>
              <a:gd name="connsiteX7" fmla="*/ 106729 w 1243337"/>
              <a:gd name="connsiteY7" fmla="*/ 457973 h 516840"/>
              <a:gd name="connsiteX8" fmla="*/ 13269 w 1243337"/>
              <a:gd name="connsiteY8" fmla="*/ 508663 h 516840"/>
              <a:gd name="connsiteX9" fmla="*/ 0 w 1243337"/>
              <a:gd name="connsiteY9" fmla="*/ 516840 h 516840"/>
              <a:gd name="connsiteX10" fmla="*/ 0 w 1243337"/>
              <a:gd name="connsiteY10" fmla="*/ 137107 h 516840"/>
              <a:gd name="connsiteX11" fmla="*/ 73006 w 1243337"/>
              <a:gd name="connsiteY11" fmla="*/ 97655 h 516840"/>
              <a:gd name="connsiteX12" fmla="*/ 444004 w 1243337"/>
              <a:gd name="connsiteY12" fmla="*/ 43232 h 516840"/>
              <a:gd name="connsiteX13" fmla="*/ 777452 w 1243337"/>
              <a:gd name="connsiteY13" fmla="*/ 1500 h 516840"/>
              <a:gd name="connsiteX0" fmla="*/ 777452 w 802897"/>
              <a:gd name="connsiteY0" fmla="*/ 1500 h 516840"/>
              <a:gd name="connsiteX1" fmla="*/ 723499 w 802897"/>
              <a:gd name="connsiteY1" fmla="*/ 118893 h 516840"/>
              <a:gd name="connsiteX2" fmla="*/ 517886 w 802897"/>
              <a:gd name="connsiteY2" fmla="*/ 162121 h 516840"/>
              <a:gd name="connsiteX3" fmla="*/ 775541 w 802897"/>
              <a:gd name="connsiteY3" fmla="*/ 154071 h 516840"/>
              <a:gd name="connsiteX4" fmla="*/ 694024 w 802897"/>
              <a:gd name="connsiteY4" fmla="*/ 351930 h 516840"/>
              <a:gd name="connsiteX5" fmla="*/ 556712 w 802897"/>
              <a:gd name="connsiteY5" fmla="*/ 425935 h 516840"/>
              <a:gd name="connsiteX6" fmla="*/ 106729 w 802897"/>
              <a:gd name="connsiteY6" fmla="*/ 457973 h 516840"/>
              <a:gd name="connsiteX7" fmla="*/ 13269 w 802897"/>
              <a:gd name="connsiteY7" fmla="*/ 508663 h 516840"/>
              <a:gd name="connsiteX8" fmla="*/ 0 w 802897"/>
              <a:gd name="connsiteY8" fmla="*/ 516840 h 516840"/>
              <a:gd name="connsiteX9" fmla="*/ 0 w 802897"/>
              <a:gd name="connsiteY9" fmla="*/ 137107 h 516840"/>
              <a:gd name="connsiteX10" fmla="*/ 73006 w 802897"/>
              <a:gd name="connsiteY10" fmla="*/ 97655 h 516840"/>
              <a:gd name="connsiteX11" fmla="*/ 444004 w 802897"/>
              <a:gd name="connsiteY11" fmla="*/ 43232 h 516840"/>
              <a:gd name="connsiteX12" fmla="*/ 777452 w 802897"/>
              <a:gd name="connsiteY12" fmla="*/ 1500 h 516840"/>
              <a:gd name="connsiteX0" fmla="*/ 777452 w 802897"/>
              <a:gd name="connsiteY0" fmla="*/ 1500 h 516840"/>
              <a:gd name="connsiteX1" fmla="*/ 723499 w 802897"/>
              <a:gd name="connsiteY1" fmla="*/ 118893 h 516840"/>
              <a:gd name="connsiteX2" fmla="*/ 517886 w 802897"/>
              <a:gd name="connsiteY2" fmla="*/ 162121 h 516840"/>
              <a:gd name="connsiteX3" fmla="*/ 694024 w 802897"/>
              <a:gd name="connsiteY3" fmla="*/ 351930 h 516840"/>
              <a:gd name="connsiteX4" fmla="*/ 556712 w 802897"/>
              <a:gd name="connsiteY4" fmla="*/ 425935 h 516840"/>
              <a:gd name="connsiteX5" fmla="*/ 106729 w 802897"/>
              <a:gd name="connsiteY5" fmla="*/ 457973 h 516840"/>
              <a:gd name="connsiteX6" fmla="*/ 13269 w 802897"/>
              <a:gd name="connsiteY6" fmla="*/ 508663 h 516840"/>
              <a:gd name="connsiteX7" fmla="*/ 0 w 802897"/>
              <a:gd name="connsiteY7" fmla="*/ 516840 h 516840"/>
              <a:gd name="connsiteX8" fmla="*/ 0 w 802897"/>
              <a:gd name="connsiteY8" fmla="*/ 137107 h 516840"/>
              <a:gd name="connsiteX9" fmla="*/ 73006 w 802897"/>
              <a:gd name="connsiteY9" fmla="*/ 97655 h 516840"/>
              <a:gd name="connsiteX10" fmla="*/ 444004 w 802897"/>
              <a:gd name="connsiteY10" fmla="*/ 43232 h 516840"/>
              <a:gd name="connsiteX11" fmla="*/ 777452 w 802897"/>
              <a:gd name="connsiteY11" fmla="*/ 1500 h 51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2897" h="516840">
                <a:moveTo>
                  <a:pt x="777452" y="1500"/>
                </a:moveTo>
                <a:cubicBezTo>
                  <a:pt x="831684" y="23868"/>
                  <a:pt x="792439" y="103321"/>
                  <a:pt x="723499" y="118893"/>
                </a:cubicBezTo>
                <a:cubicBezTo>
                  <a:pt x="667031" y="143256"/>
                  <a:pt x="586424" y="147712"/>
                  <a:pt x="517886" y="162121"/>
                </a:cubicBezTo>
                <a:cubicBezTo>
                  <a:pt x="512974" y="200960"/>
                  <a:pt x="687553" y="307961"/>
                  <a:pt x="694024" y="351930"/>
                </a:cubicBezTo>
                <a:cubicBezTo>
                  <a:pt x="658553" y="372321"/>
                  <a:pt x="589683" y="415176"/>
                  <a:pt x="556712" y="425935"/>
                </a:cubicBezTo>
                <a:cubicBezTo>
                  <a:pt x="454916" y="448408"/>
                  <a:pt x="256718" y="412535"/>
                  <a:pt x="106729" y="457973"/>
                </a:cubicBezTo>
                <a:cubicBezTo>
                  <a:pt x="78733" y="471611"/>
                  <a:pt x="47447" y="488670"/>
                  <a:pt x="13269" y="508663"/>
                </a:cubicBezTo>
                <a:lnTo>
                  <a:pt x="0" y="516840"/>
                </a:lnTo>
                <a:lnTo>
                  <a:pt x="0" y="137107"/>
                </a:lnTo>
                <a:lnTo>
                  <a:pt x="73006" y="97655"/>
                </a:lnTo>
                <a:cubicBezTo>
                  <a:pt x="236242" y="21233"/>
                  <a:pt x="368507" y="27458"/>
                  <a:pt x="444004" y="43232"/>
                </a:cubicBezTo>
                <a:cubicBezTo>
                  <a:pt x="512896" y="50993"/>
                  <a:pt x="667174" y="-10235"/>
                  <a:pt x="777452" y="15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4" name="Block Arc 11">
            <a:extLst>
              <a:ext uri="{FF2B5EF4-FFF2-40B4-BE49-F238E27FC236}">
                <a16:creationId xmlns:a16="http://schemas.microsoft.com/office/drawing/2014/main" id="{32F05E11-D739-46A6-97F2-73091E55AFAD}"/>
              </a:ext>
            </a:extLst>
          </p:cNvPr>
          <p:cNvSpPr/>
          <p:nvPr/>
        </p:nvSpPr>
        <p:spPr>
          <a:xfrm rot="13821050">
            <a:off x="6291755" y="1925816"/>
            <a:ext cx="281839" cy="45858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7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97FC3-D2C1-0843-9380-22F8CB8CA1FF}"/>
              </a:ext>
            </a:extLst>
          </p:cNvPr>
          <p:cNvSpPr txBox="1"/>
          <p:nvPr/>
        </p:nvSpPr>
        <p:spPr>
          <a:xfrm>
            <a:off x="789294" y="3126150"/>
            <a:ext cx="281629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점 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과거 실제 판매량</a:t>
            </a:r>
            <a:endParaRPr lang="en-CA" altLang="ko-KR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altLang="ko-KR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206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진파랑</a:t>
            </a:r>
            <a:r>
              <a:rPr lang="ko-KR" altLang="en-US" dirty="0">
                <a:solidFill>
                  <a:srgbClr val="00206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선</a:t>
            </a:r>
            <a:r>
              <a:rPr lang="en-US" altLang="ko-KR" dirty="0">
                <a:solidFill>
                  <a:srgbClr val="00206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prophet </a:t>
            </a:r>
            <a:r>
              <a:rPr lang="ko-KR" altLang="en-US" dirty="0">
                <a:solidFill>
                  <a:srgbClr val="00206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예측 판매량</a:t>
            </a:r>
            <a:endParaRPr lang="en-CA" altLang="ko-KR" dirty="0">
              <a:solidFill>
                <a:srgbClr val="00206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altLang="ko-KR" dirty="0">
              <a:solidFill>
                <a:srgbClr val="00206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하늘</a:t>
            </a:r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95% </a:t>
            </a:r>
            <a:r>
              <a:rPr lang="ko-KR" altLang="en-US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신뢰구간</a:t>
            </a:r>
            <a:endParaRPr lang="en-CA" altLang="ko-KR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rmspe:0.1955</a:t>
            </a:r>
            <a:endParaRPr lang="en-US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277" y="916289"/>
            <a:ext cx="8737723" cy="52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12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86" y="211015"/>
            <a:ext cx="10146322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6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ACA5C1-7999-47F4-BD5B-CE7F918B51BC}"/>
              </a:ext>
            </a:extLst>
          </p:cNvPr>
          <p:cNvSpPr txBox="1"/>
          <p:nvPr/>
        </p:nvSpPr>
        <p:spPr>
          <a:xfrm>
            <a:off x="768781" y="-308017"/>
            <a:ext cx="6146083" cy="2862322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ko-KR" sz="4400" b="1" dirty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Store 337(Type D) </a:t>
            </a:r>
            <a:r>
              <a:rPr lang="en-CA" altLang="ko-KR" sz="4400" b="1" dirty="0" smtClean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Forecast</a:t>
            </a:r>
            <a:endParaRPr lang="en-CA" altLang="ko-KR" sz="4400" b="1" dirty="0">
              <a:solidFill>
                <a:schemeClr val="accent2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CA" altLang="ko-KR" sz="3200" b="1" dirty="0" smtClean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(</a:t>
            </a:r>
            <a:r>
              <a:rPr lang="ko-KR" altLang="en-US" sz="3200" b="1" dirty="0" err="1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다</a:t>
            </a:r>
            <a:r>
              <a:rPr lang="ko-KR" altLang="en-US" sz="3200" b="1" dirty="0" err="1" smtClean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변량</a:t>
            </a:r>
            <a:r>
              <a:rPr lang="en-US" altLang="ko-KR" sz="3200" b="1" dirty="0" smtClean="0">
                <a:solidFill>
                  <a:schemeClr val="accent2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Arial" pitchFamily="34" charset="0"/>
              </a:rPr>
              <a:t>)</a:t>
            </a:r>
            <a:endParaRPr lang="en-CA" altLang="ko-KR" sz="3200" b="1" dirty="0" smtClean="0">
              <a:solidFill>
                <a:schemeClr val="accent2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Arial" pitchFamily="34" charset="0"/>
            </a:endParaRPr>
          </a:p>
        </p:txBody>
      </p: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DC7FFB34-6275-401C-B9A4-998473198EBC}"/>
              </a:ext>
            </a:extLst>
          </p:cNvPr>
          <p:cNvCxnSpPr/>
          <p:nvPr/>
        </p:nvCxnSpPr>
        <p:spPr>
          <a:xfrm flipV="1">
            <a:off x="394408" y="2500971"/>
            <a:ext cx="4068000" cy="9180"/>
          </a:xfrm>
          <a:prstGeom prst="line">
            <a:avLst/>
          </a:prstGeom>
          <a:ln w="22225" cap="rnd">
            <a:solidFill>
              <a:srgbClr val="BE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자유형: 도형 83">
            <a:extLst>
              <a:ext uri="{FF2B5EF4-FFF2-40B4-BE49-F238E27FC236}">
                <a16:creationId xmlns:a16="http://schemas.microsoft.com/office/drawing/2014/main" id="{1615A538-8EFC-4BF5-8714-264F3627C2B7}"/>
              </a:ext>
            </a:extLst>
          </p:cNvPr>
          <p:cNvSpPr/>
          <p:nvPr/>
        </p:nvSpPr>
        <p:spPr>
          <a:xfrm>
            <a:off x="5490777" y="2242551"/>
            <a:ext cx="802897" cy="516840"/>
          </a:xfrm>
          <a:custGeom>
            <a:avLst/>
            <a:gdLst>
              <a:gd name="connsiteX0" fmla="*/ 777452 w 1304042"/>
              <a:gd name="connsiteY0" fmla="*/ 1500 h 516840"/>
              <a:gd name="connsiteX1" fmla="*/ 723499 w 1304042"/>
              <a:gd name="connsiteY1" fmla="*/ 118893 h 516840"/>
              <a:gd name="connsiteX2" fmla="*/ 517886 w 1304042"/>
              <a:gd name="connsiteY2" fmla="*/ 162121 h 516840"/>
              <a:gd name="connsiteX3" fmla="*/ 775541 w 1304042"/>
              <a:gd name="connsiteY3" fmla="*/ 154071 h 516840"/>
              <a:gd name="connsiteX4" fmla="*/ 1081196 w 1304042"/>
              <a:gd name="connsiteY4" fmla="*/ 26441 h 516840"/>
              <a:gd name="connsiteX5" fmla="*/ 1304042 w 1304042"/>
              <a:gd name="connsiteY5" fmla="*/ 57103 h 516840"/>
              <a:gd name="connsiteX6" fmla="*/ 1192146 w 1304042"/>
              <a:gd name="connsiteY6" fmla="*/ 97299 h 516840"/>
              <a:gd name="connsiteX7" fmla="*/ 1242963 w 1304042"/>
              <a:gd name="connsiteY7" fmla="*/ 164308 h 516840"/>
              <a:gd name="connsiteX8" fmla="*/ 694024 w 1304042"/>
              <a:gd name="connsiteY8" fmla="*/ 351930 h 516840"/>
              <a:gd name="connsiteX9" fmla="*/ 556712 w 1304042"/>
              <a:gd name="connsiteY9" fmla="*/ 425935 h 516840"/>
              <a:gd name="connsiteX10" fmla="*/ 106729 w 1304042"/>
              <a:gd name="connsiteY10" fmla="*/ 457973 h 516840"/>
              <a:gd name="connsiteX11" fmla="*/ 13269 w 1304042"/>
              <a:gd name="connsiteY11" fmla="*/ 508663 h 516840"/>
              <a:gd name="connsiteX12" fmla="*/ 0 w 1304042"/>
              <a:gd name="connsiteY12" fmla="*/ 516840 h 516840"/>
              <a:gd name="connsiteX13" fmla="*/ 0 w 1304042"/>
              <a:gd name="connsiteY13" fmla="*/ 137107 h 516840"/>
              <a:gd name="connsiteX14" fmla="*/ 73006 w 1304042"/>
              <a:gd name="connsiteY14" fmla="*/ 97655 h 516840"/>
              <a:gd name="connsiteX15" fmla="*/ 444004 w 1304042"/>
              <a:gd name="connsiteY15" fmla="*/ 43232 h 516840"/>
              <a:gd name="connsiteX16" fmla="*/ 777452 w 1304042"/>
              <a:gd name="connsiteY16" fmla="*/ 1500 h 516840"/>
              <a:gd name="connsiteX0" fmla="*/ 777452 w 1256079"/>
              <a:gd name="connsiteY0" fmla="*/ 1500 h 516840"/>
              <a:gd name="connsiteX1" fmla="*/ 723499 w 1256079"/>
              <a:gd name="connsiteY1" fmla="*/ 118893 h 516840"/>
              <a:gd name="connsiteX2" fmla="*/ 517886 w 1256079"/>
              <a:gd name="connsiteY2" fmla="*/ 162121 h 516840"/>
              <a:gd name="connsiteX3" fmla="*/ 775541 w 1256079"/>
              <a:gd name="connsiteY3" fmla="*/ 154071 h 516840"/>
              <a:gd name="connsiteX4" fmla="*/ 1081196 w 1256079"/>
              <a:gd name="connsiteY4" fmla="*/ 26441 h 516840"/>
              <a:gd name="connsiteX5" fmla="*/ 1192146 w 1256079"/>
              <a:gd name="connsiteY5" fmla="*/ 97299 h 516840"/>
              <a:gd name="connsiteX6" fmla="*/ 1242963 w 1256079"/>
              <a:gd name="connsiteY6" fmla="*/ 164308 h 516840"/>
              <a:gd name="connsiteX7" fmla="*/ 694024 w 1256079"/>
              <a:gd name="connsiteY7" fmla="*/ 351930 h 516840"/>
              <a:gd name="connsiteX8" fmla="*/ 556712 w 1256079"/>
              <a:gd name="connsiteY8" fmla="*/ 425935 h 516840"/>
              <a:gd name="connsiteX9" fmla="*/ 106729 w 1256079"/>
              <a:gd name="connsiteY9" fmla="*/ 457973 h 516840"/>
              <a:gd name="connsiteX10" fmla="*/ 13269 w 1256079"/>
              <a:gd name="connsiteY10" fmla="*/ 508663 h 516840"/>
              <a:gd name="connsiteX11" fmla="*/ 0 w 1256079"/>
              <a:gd name="connsiteY11" fmla="*/ 516840 h 516840"/>
              <a:gd name="connsiteX12" fmla="*/ 0 w 1256079"/>
              <a:gd name="connsiteY12" fmla="*/ 137107 h 516840"/>
              <a:gd name="connsiteX13" fmla="*/ 73006 w 1256079"/>
              <a:gd name="connsiteY13" fmla="*/ 97655 h 516840"/>
              <a:gd name="connsiteX14" fmla="*/ 444004 w 1256079"/>
              <a:gd name="connsiteY14" fmla="*/ 43232 h 516840"/>
              <a:gd name="connsiteX15" fmla="*/ 777452 w 1256079"/>
              <a:gd name="connsiteY15" fmla="*/ 1500 h 516840"/>
              <a:gd name="connsiteX0" fmla="*/ 777452 w 1256079"/>
              <a:gd name="connsiteY0" fmla="*/ 1500 h 516840"/>
              <a:gd name="connsiteX1" fmla="*/ 723499 w 1256079"/>
              <a:gd name="connsiteY1" fmla="*/ 118893 h 516840"/>
              <a:gd name="connsiteX2" fmla="*/ 517886 w 1256079"/>
              <a:gd name="connsiteY2" fmla="*/ 162121 h 516840"/>
              <a:gd name="connsiteX3" fmla="*/ 775541 w 1256079"/>
              <a:gd name="connsiteY3" fmla="*/ 154071 h 516840"/>
              <a:gd name="connsiteX4" fmla="*/ 1192146 w 1256079"/>
              <a:gd name="connsiteY4" fmla="*/ 97299 h 516840"/>
              <a:gd name="connsiteX5" fmla="*/ 1242963 w 1256079"/>
              <a:gd name="connsiteY5" fmla="*/ 164308 h 516840"/>
              <a:gd name="connsiteX6" fmla="*/ 694024 w 1256079"/>
              <a:gd name="connsiteY6" fmla="*/ 351930 h 516840"/>
              <a:gd name="connsiteX7" fmla="*/ 556712 w 1256079"/>
              <a:gd name="connsiteY7" fmla="*/ 425935 h 516840"/>
              <a:gd name="connsiteX8" fmla="*/ 106729 w 1256079"/>
              <a:gd name="connsiteY8" fmla="*/ 457973 h 516840"/>
              <a:gd name="connsiteX9" fmla="*/ 13269 w 1256079"/>
              <a:gd name="connsiteY9" fmla="*/ 508663 h 516840"/>
              <a:gd name="connsiteX10" fmla="*/ 0 w 1256079"/>
              <a:gd name="connsiteY10" fmla="*/ 516840 h 516840"/>
              <a:gd name="connsiteX11" fmla="*/ 0 w 1256079"/>
              <a:gd name="connsiteY11" fmla="*/ 137107 h 516840"/>
              <a:gd name="connsiteX12" fmla="*/ 73006 w 1256079"/>
              <a:gd name="connsiteY12" fmla="*/ 97655 h 516840"/>
              <a:gd name="connsiteX13" fmla="*/ 444004 w 1256079"/>
              <a:gd name="connsiteY13" fmla="*/ 43232 h 516840"/>
              <a:gd name="connsiteX14" fmla="*/ 777452 w 1256079"/>
              <a:gd name="connsiteY14" fmla="*/ 1500 h 516840"/>
              <a:gd name="connsiteX0" fmla="*/ 777452 w 1243337"/>
              <a:gd name="connsiteY0" fmla="*/ 1500 h 516840"/>
              <a:gd name="connsiteX1" fmla="*/ 723499 w 1243337"/>
              <a:gd name="connsiteY1" fmla="*/ 118893 h 516840"/>
              <a:gd name="connsiteX2" fmla="*/ 517886 w 1243337"/>
              <a:gd name="connsiteY2" fmla="*/ 162121 h 516840"/>
              <a:gd name="connsiteX3" fmla="*/ 775541 w 1243337"/>
              <a:gd name="connsiteY3" fmla="*/ 154071 h 516840"/>
              <a:gd name="connsiteX4" fmla="*/ 1242963 w 1243337"/>
              <a:gd name="connsiteY4" fmla="*/ 164308 h 516840"/>
              <a:gd name="connsiteX5" fmla="*/ 694024 w 1243337"/>
              <a:gd name="connsiteY5" fmla="*/ 351930 h 516840"/>
              <a:gd name="connsiteX6" fmla="*/ 556712 w 1243337"/>
              <a:gd name="connsiteY6" fmla="*/ 425935 h 516840"/>
              <a:gd name="connsiteX7" fmla="*/ 106729 w 1243337"/>
              <a:gd name="connsiteY7" fmla="*/ 457973 h 516840"/>
              <a:gd name="connsiteX8" fmla="*/ 13269 w 1243337"/>
              <a:gd name="connsiteY8" fmla="*/ 508663 h 516840"/>
              <a:gd name="connsiteX9" fmla="*/ 0 w 1243337"/>
              <a:gd name="connsiteY9" fmla="*/ 516840 h 516840"/>
              <a:gd name="connsiteX10" fmla="*/ 0 w 1243337"/>
              <a:gd name="connsiteY10" fmla="*/ 137107 h 516840"/>
              <a:gd name="connsiteX11" fmla="*/ 73006 w 1243337"/>
              <a:gd name="connsiteY11" fmla="*/ 97655 h 516840"/>
              <a:gd name="connsiteX12" fmla="*/ 444004 w 1243337"/>
              <a:gd name="connsiteY12" fmla="*/ 43232 h 516840"/>
              <a:gd name="connsiteX13" fmla="*/ 777452 w 1243337"/>
              <a:gd name="connsiteY13" fmla="*/ 1500 h 516840"/>
              <a:gd name="connsiteX0" fmla="*/ 777452 w 802897"/>
              <a:gd name="connsiteY0" fmla="*/ 1500 h 516840"/>
              <a:gd name="connsiteX1" fmla="*/ 723499 w 802897"/>
              <a:gd name="connsiteY1" fmla="*/ 118893 h 516840"/>
              <a:gd name="connsiteX2" fmla="*/ 517886 w 802897"/>
              <a:gd name="connsiteY2" fmla="*/ 162121 h 516840"/>
              <a:gd name="connsiteX3" fmla="*/ 775541 w 802897"/>
              <a:gd name="connsiteY3" fmla="*/ 154071 h 516840"/>
              <a:gd name="connsiteX4" fmla="*/ 694024 w 802897"/>
              <a:gd name="connsiteY4" fmla="*/ 351930 h 516840"/>
              <a:gd name="connsiteX5" fmla="*/ 556712 w 802897"/>
              <a:gd name="connsiteY5" fmla="*/ 425935 h 516840"/>
              <a:gd name="connsiteX6" fmla="*/ 106729 w 802897"/>
              <a:gd name="connsiteY6" fmla="*/ 457973 h 516840"/>
              <a:gd name="connsiteX7" fmla="*/ 13269 w 802897"/>
              <a:gd name="connsiteY7" fmla="*/ 508663 h 516840"/>
              <a:gd name="connsiteX8" fmla="*/ 0 w 802897"/>
              <a:gd name="connsiteY8" fmla="*/ 516840 h 516840"/>
              <a:gd name="connsiteX9" fmla="*/ 0 w 802897"/>
              <a:gd name="connsiteY9" fmla="*/ 137107 h 516840"/>
              <a:gd name="connsiteX10" fmla="*/ 73006 w 802897"/>
              <a:gd name="connsiteY10" fmla="*/ 97655 h 516840"/>
              <a:gd name="connsiteX11" fmla="*/ 444004 w 802897"/>
              <a:gd name="connsiteY11" fmla="*/ 43232 h 516840"/>
              <a:gd name="connsiteX12" fmla="*/ 777452 w 802897"/>
              <a:gd name="connsiteY12" fmla="*/ 1500 h 516840"/>
              <a:gd name="connsiteX0" fmla="*/ 777452 w 802897"/>
              <a:gd name="connsiteY0" fmla="*/ 1500 h 516840"/>
              <a:gd name="connsiteX1" fmla="*/ 723499 w 802897"/>
              <a:gd name="connsiteY1" fmla="*/ 118893 h 516840"/>
              <a:gd name="connsiteX2" fmla="*/ 517886 w 802897"/>
              <a:gd name="connsiteY2" fmla="*/ 162121 h 516840"/>
              <a:gd name="connsiteX3" fmla="*/ 694024 w 802897"/>
              <a:gd name="connsiteY3" fmla="*/ 351930 h 516840"/>
              <a:gd name="connsiteX4" fmla="*/ 556712 w 802897"/>
              <a:gd name="connsiteY4" fmla="*/ 425935 h 516840"/>
              <a:gd name="connsiteX5" fmla="*/ 106729 w 802897"/>
              <a:gd name="connsiteY5" fmla="*/ 457973 h 516840"/>
              <a:gd name="connsiteX6" fmla="*/ 13269 w 802897"/>
              <a:gd name="connsiteY6" fmla="*/ 508663 h 516840"/>
              <a:gd name="connsiteX7" fmla="*/ 0 w 802897"/>
              <a:gd name="connsiteY7" fmla="*/ 516840 h 516840"/>
              <a:gd name="connsiteX8" fmla="*/ 0 w 802897"/>
              <a:gd name="connsiteY8" fmla="*/ 137107 h 516840"/>
              <a:gd name="connsiteX9" fmla="*/ 73006 w 802897"/>
              <a:gd name="connsiteY9" fmla="*/ 97655 h 516840"/>
              <a:gd name="connsiteX10" fmla="*/ 444004 w 802897"/>
              <a:gd name="connsiteY10" fmla="*/ 43232 h 516840"/>
              <a:gd name="connsiteX11" fmla="*/ 777452 w 802897"/>
              <a:gd name="connsiteY11" fmla="*/ 1500 h 51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2897" h="516840">
                <a:moveTo>
                  <a:pt x="777452" y="1500"/>
                </a:moveTo>
                <a:cubicBezTo>
                  <a:pt x="831684" y="23868"/>
                  <a:pt x="792439" y="103321"/>
                  <a:pt x="723499" y="118893"/>
                </a:cubicBezTo>
                <a:cubicBezTo>
                  <a:pt x="667031" y="143256"/>
                  <a:pt x="586424" y="147712"/>
                  <a:pt x="517886" y="162121"/>
                </a:cubicBezTo>
                <a:cubicBezTo>
                  <a:pt x="512974" y="200960"/>
                  <a:pt x="687553" y="307961"/>
                  <a:pt x="694024" y="351930"/>
                </a:cubicBezTo>
                <a:cubicBezTo>
                  <a:pt x="658553" y="372321"/>
                  <a:pt x="589683" y="415176"/>
                  <a:pt x="556712" y="425935"/>
                </a:cubicBezTo>
                <a:cubicBezTo>
                  <a:pt x="454916" y="448408"/>
                  <a:pt x="256718" y="412535"/>
                  <a:pt x="106729" y="457973"/>
                </a:cubicBezTo>
                <a:cubicBezTo>
                  <a:pt x="78733" y="471611"/>
                  <a:pt x="47447" y="488670"/>
                  <a:pt x="13269" y="508663"/>
                </a:cubicBezTo>
                <a:lnTo>
                  <a:pt x="0" y="516840"/>
                </a:lnTo>
                <a:lnTo>
                  <a:pt x="0" y="137107"/>
                </a:lnTo>
                <a:lnTo>
                  <a:pt x="73006" y="97655"/>
                </a:lnTo>
                <a:cubicBezTo>
                  <a:pt x="236242" y="21233"/>
                  <a:pt x="368507" y="27458"/>
                  <a:pt x="444004" y="43232"/>
                </a:cubicBezTo>
                <a:cubicBezTo>
                  <a:pt x="512896" y="50993"/>
                  <a:pt x="667174" y="-10235"/>
                  <a:pt x="777452" y="15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4" name="Block Arc 11">
            <a:extLst>
              <a:ext uri="{FF2B5EF4-FFF2-40B4-BE49-F238E27FC236}">
                <a16:creationId xmlns:a16="http://schemas.microsoft.com/office/drawing/2014/main" id="{32F05E11-D739-46A6-97F2-73091E55AFAD}"/>
              </a:ext>
            </a:extLst>
          </p:cNvPr>
          <p:cNvSpPr/>
          <p:nvPr/>
        </p:nvSpPr>
        <p:spPr>
          <a:xfrm rot="13821050">
            <a:off x="6291755" y="1925816"/>
            <a:ext cx="281839" cy="458587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7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97FC3-D2C1-0843-9380-22F8CB8CA1FF}"/>
              </a:ext>
            </a:extLst>
          </p:cNvPr>
          <p:cNvSpPr txBox="1"/>
          <p:nvPr/>
        </p:nvSpPr>
        <p:spPr>
          <a:xfrm>
            <a:off x="789294" y="3126150"/>
            <a:ext cx="281629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점 </a:t>
            </a:r>
            <a:r>
              <a:rPr lang="en-US" altLang="ko-KR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ko-KR" altLang="en-US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과거 실제 판매량</a:t>
            </a:r>
            <a:endParaRPr lang="en-CA" altLang="ko-KR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altLang="ko-KR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206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진파랑</a:t>
            </a:r>
            <a:r>
              <a:rPr lang="ko-KR" altLang="en-US" dirty="0">
                <a:solidFill>
                  <a:srgbClr val="00206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선</a:t>
            </a:r>
            <a:r>
              <a:rPr lang="en-US" altLang="ko-KR" dirty="0">
                <a:solidFill>
                  <a:srgbClr val="00206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prophet </a:t>
            </a:r>
            <a:r>
              <a:rPr lang="ko-KR" altLang="en-US" dirty="0">
                <a:solidFill>
                  <a:srgbClr val="00206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예측 판매량</a:t>
            </a:r>
            <a:endParaRPr lang="en-CA" altLang="ko-KR" dirty="0">
              <a:solidFill>
                <a:srgbClr val="00206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altLang="ko-KR" dirty="0">
              <a:solidFill>
                <a:srgbClr val="00206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하늘</a:t>
            </a:r>
            <a:r>
              <a:rPr lang="en-US" altLang="ko-KR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95% </a:t>
            </a:r>
            <a:r>
              <a:rPr lang="ko-KR" altLang="en-US" dirty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신뢰구간</a:t>
            </a:r>
            <a:endParaRPr lang="en-CA" altLang="ko-KR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rmspe:0.1603</a:t>
            </a:r>
            <a:endParaRPr lang="en-US" altLang="ko-KR" dirty="0">
              <a:solidFill>
                <a:schemeClr val="accent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93" y="1123144"/>
            <a:ext cx="8696207" cy="51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36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92" y="0"/>
            <a:ext cx="10181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35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1026</Words>
  <Application>Microsoft Office PowerPoint</Application>
  <PresentationFormat>와이드스크린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FZShuTi</vt:lpstr>
      <vt:lpstr>Noto Sans CJK KR Black</vt:lpstr>
      <vt:lpstr>맑은 고딕</vt:lpstr>
      <vt:lpstr>Arial</vt:lpstr>
      <vt:lpstr>Office 테마</vt:lpstr>
      <vt:lpstr>PowerPoint 프레젠테이션</vt:lpstr>
      <vt:lpstr>RMSPE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RMSPE by prophet </vt:lpstr>
      <vt:lpstr> Rmspe값을 더 낮출 수 있을까?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66</cp:revision>
  <dcterms:created xsi:type="dcterms:W3CDTF">2019-02-14T18:59:49Z</dcterms:created>
  <dcterms:modified xsi:type="dcterms:W3CDTF">2019-02-21T22:55:27Z</dcterms:modified>
</cp:coreProperties>
</file>