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830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9F716-EC73-48A8-95E6-C20F723C6578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CD63-71CB-4F33-A8F4-C9C5FB4CF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1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</a:t>
            </a:r>
            <a:r>
              <a:rPr lang="ko-KR" altLang="en-US" dirty="0"/>
              <a:t>에는 </a:t>
            </a:r>
            <a:r>
              <a:rPr lang="en-US" altLang="ko-KR" dirty="0"/>
              <a:t>missing data</a:t>
            </a:r>
            <a:r>
              <a:rPr lang="ko-KR" altLang="en-US" dirty="0"/>
              <a:t>가 존재하지 않았음</a:t>
            </a:r>
            <a:endParaRPr lang="en-US" altLang="ko-KR" dirty="0"/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처리하기위해서는 평균</a:t>
            </a:r>
            <a:r>
              <a:rPr lang="en-US" altLang="ko-KR" dirty="0"/>
              <a:t>,</a:t>
            </a:r>
            <a:r>
              <a:rPr lang="ko-KR" altLang="en-US" dirty="0"/>
              <a:t>중앙값 </a:t>
            </a:r>
            <a:r>
              <a:rPr lang="ko-KR" altLang="en-US" dirty="0" err="1"/>
              <a:t>최빈값등을</a:t>
            </a:r>
            <a:r>
              <a:rPr lang="ko-KR" altLang="en-US" dirty="0"/>
              <a:t> 사용하는 방법이 있지만 </a:t>
            </a:r>
            <a:r>
              <a:rPr lang="ko-KR" altLang="en-US" dirty="0" err="1"/>
              <a:t>결측치가</a:t>
            </a:r>
            <a:r>
              <a:rPr lang="ko-KR" altLang="en-US" dirty="0"/>
              <a:t> </a:t>
            </a:r>
            <a:r>
              <a:rPr lang="en-US" altLang="ko-KR" dirty="0"/>
              <a:t>random</a:t>
            </a:r>
            <a:r>
              <a:rPr lang="ko-KR" altLang="en-US" dirty="0"/>
              <a:t>하게 나타나는 것이 아닌 일정한 규칙을 가지고 나타났기 때문에 모두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 err="1"/>
              <a:t>imputatio</a:t>
            </a:r>
            <a:r>
              <a:rPr lang="ko-KR" altLang="en-US" dirty="0"/>
              <a:t>하였습니다</a:t>
            </a:r>
            <a:r>
              <a:rPr lang="en-US" altLang="ko-KR" dirty="0"/>
              <a:t>. Comp distance</a:t>
            </a:r>
            <a:r>
              <a:rPr lang="ko-KR" altLang="en-US" dirty="0"/>
              <a:t>의 경우는 일정한 규칙을 </a:t>
            </a:r>
            <a:r>
              <a:rPr lang="ko-KR" altLang="en-US" dirty="0" err="1"/>
              <a:t>찾을수</a:t>
            </a:r>
            <a:r>
              <a:rPr lang="ko-KR" altLang="en-US" dirty="0"/>
              <a:t> 없었지만 전체 </a:t>
            </a:r>
            <a:r>
              <a:rPr lang="en-US" altLang="ko-KR" dirty="0"/>
              <a:t>1100</a:t>
            </a:r>
            <a:r>
              <a:rPr lang="ko-KR" altLang="en-US" dirty="0"/>
              <a:t>여개의 </a:t>
            </a:r>
            <a:r>
              <a:rPr lang="ko-KR" altLang="en-US" dirty="0" err="1"/>
              <a:t>컬럼중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결측치만을</a:t>
            </a:r>
            <a:r>
              <a:rPr lang="ko-KR" altLang="en-US" dirty="0"/>
              <a:t> 갖고 있었기 </a:t>
            </a:r>
            <a:r>
              <a:rPr lang="ko-KR" altLang="en-US" dirty="0" err="1"/>
              <a:t>떄문에</a:t>
            </a:r>
            <a:r>
              <a:rPr lang="ko-KR" altLang="en-US" dirty="0"/>
              <a:t> 모델링의 편의성을 위해서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en-US" altLang="ko-KR" dirty="0"/>
              <a:t>imputation </a:t>
            </a:r>
            <a:r>
              <a:rPr lang="ko-KR" altLang="en-US" dirty="0"/>
              <a:t>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모델을 세우고 평가하는데 있어서 </a:t>
            </a:r>
            <a:r>
              <a:rPr lang="en-US" altLang="ko-KR" dirty="0"/>
              <a:t>RMSPE</a:t>
            </a:r>
            <a:r>
              <a:rPr lang="ko-KR" altLang="en-US" dirty="0"/>
              <a:t>값을 사용하기로 하였기 때문에 실제 </a:t>
            </a:r>
            <a:r>
              <a:rPr lang="ko-KR" altLang="en-US" dirty="0" err="1"/>
              <a:t>타겟값이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 err="1"/>
              <a:t>인경우</a:t>
            </a:r>
            <a:r>
              <a:rPr lang="ko-KR" altLang="en-US" dirty="0"/>
              <a:t> </a:t>
            </a:r>
            <a:r>
              <a:rPr lang="en-US" altLang="ko-KR" dirty="0"/>
              <a:t>RMSPE</a:t>
            </a:r>
            <a:r>
              <a:rPr lang="ko-KR" altLang="en-US" dirty="0"/>
              <a:t>값이 </a:t>
            </a:r>
            <a:r>
              <a:rPr lang="en-US" altLang="ko-KR" dirty="0"/>
              <a:t>inf</a:t>
            </a:r>
            <a:r>
              <a:rPr lang="ko-KR" altLang="en-US" dirty="0"/>
              <a:t>로 가는 문제를 해결하기 위해서 </a:t>
            </a:r>
            <a:r>
              <a:rPr lang="en-US" altLang="ko-KR" dirty="0"/>
              <a:t>sales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아닌 데이터만을 가지고 모델을 세웠습니다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sales</a:t>
            </a:r>
            <a:r>
              <a:rPr lang="ko-KR" altLang="en-US" dirty="0"/>
              <a:t>와 </a:t>
            </a:r>
            <a:r>
              <a:rPr lang="en-US" altLang="ko-KR" dirty="0"/>
              <a:t>open</a:t>
            </a:r>
            <a:r>
              <a:rPr lang="ko-KR" altLang="en-US" dirty="0"/>
              <a:t>의 관계에서 </a:t>
            </a:r>
            <a:r>
              <a:rPr lang="en-US" altLang="ko-KR" dirty="0"/>
              <a:t>open</a:t>
            </a:r>
            <a:r>
              <a:rPr lang="ko-KR" altLang="en-US" dirty="0"/>
              <a:t>이 </a:t>
            </a:r>
            <a:r>
              <a:rPr lang="en-US" altLang="ko-KR" dirty="0"/>
              <a:t>0 </a:t>
            </a:r>
            <a:r>
              <a:rPr lang="ko-KR" altLang="en-US" dirty="0"/>
              <a:t>즉 가게를 열지 않은 날에는 </a:t>
            </a:r>
            <a:r>
              <a:rPr lang="en-US" altLang="ko-KR" dirty="0"/>
              <a:t>sales</a:t>
            </a:r>
            <a:r>
              <a:rPr lang="ko-KR" altLang="en-US" dirty="0"/>
              <a:t>가 항상 </a:t>
            </a:r>
            <a:r>
              <a:rPr lang="en-US" altLang="ko-KR" dirty="0"/>
              <a:t>0</a:t>
            </a:r>
            <a:r>
              <a:rPr lang="ko-KR" altLang="en-US" dirty="0"/>
              <a:t>이었기 때문에 향후 모델링 후에 </a:t>
            </a:r>
            <a:r>
              <a:rPr lang="en-US" altLang="ko-KR" dirty="0"/>
              <a:t>test</a:t>
            </a:r>
            <a:r>
              <a:rPr lang="ko-KR" altLang="en-US" dirty="0"/>
              <a:t>데이터에서 </a:t>
            </a:r>
            <a:r>
              <a:rPr lang="en-US" altLang="ko-KR" dirty="0"/>
              <a:t>Open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인경우에는 </a:t>
            </a:r>
            <a:r>
              <a:rPr lang="en-US" altLang="ko-KR" dirty="0"/>
              <a:t>sales</a:t>
            </a:r>
            <a:r>
              <a:rPr lang="ko-KR" altLang="en-US" dirty="0"/>
              <a:t>의 </a:t>
            </a:r>
            <a:r>
              <a:rPr lang="ko-KR" altLang="en-US" dirty="0" err="1"/>
              <a:t>예측값</a:t>
            </a:r>
            <a:r>
              <a:rPr lang="ko-KR" altLang="en-US" dirty="0"/>
              <a:t> 또한 </a:t>
            </a:r>
            <a:r>
              <a:rPr lang="en-US" altLang="ko-KR" dirty="0"/>
              <a:t>0</a:t>
            </a:r>
            <a:r>
              <a:rPr lang="ko-KR" altLang="en-US" dirty="0"/>
              <a:t>으로 수정해주기로 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3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Slaes</a:t>
            </a:r>
            <a:r>
              <a:rPr lang="ko-KR" altLang="en-US" dirty="0"/>
              <a:t> 값의 분포를 살펴보면 무게중심이 치우쳐진 모습을 볼 수 있습니다</a:t>
            </a:r>
            <a:r>
              <a:rPr lang="en-US" altLang="ko-KR" dirty="0"/>
              <a:t>. </a:t>
            </a:r>
            <a:r>
              <a:rPr lang="ko-KR" altLang="en-US" dirty="0"/>
              <a:t>이때 로그변환을 통해서 분포의 모양을 종모양으로 바꾸어서 만들어 줄 수 있었습니다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sales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인 경우를 모두 제외하고 모델을 세웠지만 </a:t>
            </a:r>
            <a:r>
              <a:rPr lang="en-US" altLang="ko-KR" dirty="0"/>
              <a:t>sales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보다 작고 </a:t>
            </a:r>
            <a:r>
              <a:rPr lang="en-US" altLang="ko-KR" dirty="0"/>
              <a:t>0</a:t>
            </a:r>
            <a:r>
              <a:rPr lang="ko-KR" altLang="en-US" dirty="0"/>
              <a:t>에 가까울 경우 </a:t>
            </a:r>
            <a:r>
              <a:rPr lang="en-US" altLang="ko-KR" dirty="0"/>
              <a:t>log</a:t>
            </a:r>
            <a:r>
              <a:rPr lang="ko-KR" altLang="en-US" dirty="0"/>
              <a:t>값이 </a:t>
            </a:r>
            <a:r>
              <a:rPr lang="en-US" altLang="ko-KR" dirty="0"/>
              <a:t>–inf</a:t>
            </a:r>
            <a:r>
              <a:rPr lang="ko-KR" altLang="en-US" dirty="0"/>
              <a:t>로 가는 문제를 해결하기 위해서 </a:t>
            </a:r>
            <a:r>
              <a:rPr lang="en-US" altLang="ko-KR" dirty="0"/>
              <a:t>log(+1)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7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0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Xgb</a:t>
            </a:r>
            <a:r>
              <a:rPr lang="en-US" altLang="ko-KR" dirty="0"/>
              <a:t> </a:t>
            </a:r>
            <a:r>
              <a:rPr lang="ko-KR" altLang="en-US" dirty="0"/>
              <a:t>모델링을 위한 변수들로는</a:t>
            </a:r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object</a:t>
            </a:r>
            <a:r>
              <a:rPr lang="ko-KR" altLang="en-US" dirty="0"/>
              <a:t>를 </a:t>
            </a:r>
            <a:r>
              <a:rPr lang="en-US" altLang="ko-KR" dirty="0"/>
              <a:t>‘</a:t>
            </a:r>
            <a:r>
              <a:rPr lang="en-US" altLang="ko-KR" dirty="0" err="1"/>
              <a:t>reg:linear</a:t>
            </a:r>
            <a:r>
              <a:rPr lang="en-US" altLang="ko-KR" dirty="0"/>
              <a:t>’</a:t>
            </a:r>
            <a:r>
              <a:rPr lang="ko-KR" altLang="en-US" dirty="0"/>
              <a:t>를 사용해서 </a:t>
            </a:r>
            <a:r>
              <a:rPr lang="en-US" altLang="ko-KR" dirty="0"/>
              <a:t>loss function</a:t>
            </a:r>
            <a:r>
              <a:rPr lang="ko-KR" altLang="en-US" dirty="0"/>
              <a:t>을 </a:t>
            </a:r>
            <a:r>
              <a:rPr lang="en-US" altLang="ko-KR" dirty="0"/>
              <a:t>RMSE</a:t>
            </a:r>
            <a:r>
              <a:rPr lang="ko-KR" altLang="en-US" dirty="0"/>
              <a:t>를 사용하도록 하였습니다</a:t>
            </a:r>
            <a:r>
              <a:rPr lang="en-US" altLang="ko-KR" dirty="0"/>
              <a:t>. </a:t>
            </a:r>
            <a:r>
              <a:rPr lang="ko-KR" altLang="en-US" dirty="0"/>
              <a:t>직접 손실함수를 </a:t>
            </a:r>
            <a:r>
              <a:rPr lang="en-US" altLang="ko-KR" dirty="0"/>
              <a:t>customize</a:t>
            </a:r>
            <a:r>
              <a:rPr lang="ko-KR" altLang="en-US" dirty="0"/>
              <a:t>해서 모델링을 하면 더 좋은 효과를 </a:t>
            </a:r>
            <a:r>
              <a:rPr lang="ko-KR" altLang="en-US" dirty="0" err="1"/>
              <a:t>얻을수</a:t>
            </a:r>
            <a:r>
              <a:rPr lang="ko-KR" altLang="en-US" dirty="0"/>
              <a:t> 있었겠지만 시간 관계상 기존에 </a:t>
            </a:r>
            <a:r>
              <a:rPr lang="ko-KR" altLang="en-US" dirty="0" err="1"/>
              <a:t>세팅되어있는</a:t>
            </a:r>
            <a:r>
              <a:rPr lang="ko-KR" altLang="en-US" dirty="0"/>
              <a:t> 손실함수 중 </a:t>
            </a:r>
            <a:r>
              <a:rPr lang="en-US" altLang="ko-KR" dirty="0"/>
              <a:t>RMSPE</a:t>
            </a:r>
            <a:r>
              <a:rPr lang="ko-KR" altLang="en-US" dirty="0"/>
              <a:t>값과 가장 유사한 </a:t>
            </a:r>
            <a:r>
              <a:rPr lang="en-US" altLang="ko-KR" dirty="0"/>
              <a:t>RMSE</a:t>
            </a:r>
            <a:r>
              <a:rPr lang="ko-KR" altLang="en-US" dirty="0"/>
              <a:t>값을 사용하였습니다</a:t>
            </a:r>
            <a:endParaRPr lang="en-US" altLang="ko-KR" dirty="0"/>
          </a:p>
          <a:p>
            <a:r>
              <a:rPr lang="en-US" altLang="ko-KR" dirty="0"/>
              <a:t>Early stop</a:t>
            </a:r>
            <a:r>
              <a:rPr lang="ko-KR" altLang="en-US" dirty="0"/>
              <a:t>을 위한 </a:t>
            </a:r>
            <a:r>
              <a:rPr lang="en-US" altLang="ko-KR" dirty="0"/>
              <a:t>evaluation</a:t>
            </a:r>
            <a:r>
              <a:rPr lang="ko-KR" altLang="en-US" dirty="0"/>
              <a:t>값은 </a:t>
            </a:r>
            <a:r>
              <a:rPr lang="en-US" altLang="ko-KR" dirty="0" err="1"/>
              <a:t>rmspe</a:t>
            </a:r>
            <a:r>
              <a:rPr lang="ko-KR" altLang="en-US" dirty="0"/>
              <a:t>값을 적용할 수 있었습니다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Booster</a:t>
            </a:r>
            <a:r>
              <a:rPr lang="ko-KR" altLang="en-US" dirty="0"/>
              <a:t>의 경우 매출이 증가하는 추세를 고려하기 위하여 </a:t>
            </a:r>
            <a:r>
              <a:rPr lang="en-US" altLang="ko-KR" dirty="0" err="1"/>
              <a:t>gblinear</a:t>
            </a:r>
            <a:r>
              <a:rPr lang="ko-KR" altLang="en-US" dirty="0"/>
              <a:t>를 이용해 보았지만 </a:t>
            </a:r>
            <a:r>
              <a:rPr lang="en-US" altLang="ko-KR" dirty="0" err="1"/>
              <a:t>gbtree</a:t>
            </a:r>
            <a:r>
              <a:rPr lang="ko-KR" altLang="en-US" dirty="0"/>
              <a:t>를 이용한 모델에 비해 </a:t>
            </a:r>
            <a:r>
              <a:rPr lang="en-US" altLang="ko-KR" dirty="0"/>
              <a:t>RMSPE</a:t>
            </a:r>
            <a:r>
              <a:rPr lang="ko-KR" altLang="en-US" dirty="0"/>
              <a:t>값이 현저하게 낮는 모습을 보였기 때문에 추세를 반영하지 못하는 오차를 고려하더라도 </a:t>
            </a:r>
            <a:r>
              <a:rPr lang="en-US" altLang="ko-KR" dirty="0"/>
              <a:t>tree</a:t>
            </a:r>
            <a:r>
              <a:rPr lang="ko-KR" altLang="en-US" dirty="0"/>
              <a:t>기반 모델이 더 좋은 모형을 생성해줄 것이라고 생각하여 </a:t>
            </a:r>
            <a:r>
              <a:rPr lang="en-US" altLang="ko-KR" dirty="0" err="1"/>
              <a:t>gbtree</a:t>
            </a:r>
            <a:r>
              <a:rPr lang="ko-KR" altLang="en-US" dirty="0"/>
              <a:t>를 선택하였습니다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Learning rate </a:t>
            </a:r>
            <a:r>
              <a:rPr lang="ko-KR" altLang="en-US" dirty="0"/>
              <a:t>와 </a:t>
            </a:r>
            <a:r>
              <a:rPr lang="en-US" altLang="ko-KR" dirty="0"/>
              <a:t>number of trees</a:t>
            </a:r>
            <a:r>
              <a:rPr lang="ko-KR" altLang="en-US" dirty="0"/>
              <a:t>의 경우는 서로 </a:t>
            </a:r>
            <a:r>
              <a:rPr lang="en-US" altLang="ko-KR" dirty="0"/>
              <a:t>trade off </a:t>
            </a:r>
            <a:r>
              <a:rPr lang="ko-KR" altLang="en-US" dirty="0"/>
              <a:t>관계에 있기 때문에</a:t>
            </a:r>
            <a:r>
              <a:rPr lang="en-US" altLang="ko-KR" dirty="0"/>
              <a:t>. </a:t>
            </a:r>
            <a:r>
              <a:rPr lang="ko-KR" altLang="en-US" dirty="0"/>
              <a:t>최초 </a:t>
            </a:r>
            <a:r>
              <a:rPr lang="en-US" altLang="ko-KR" dirty="0"/>
              <a:t>eta</a:t>
            </a:r>
            <a:r>
              <a:rPr lang="ko-KR" altLang="en-US" dirty="0"/>
              <a:t>값인 </a:t>
            </a:r>
            <a:r>
              <a:rPr lang="en-US" altLang="ko-KR" dirty="0"/>
              <a:t>0.1</a:t>
            </a:r>
            <a:r>
              <a:rPr lang="ko-KR" altLang="en-US" dirty="0"/>
              <a:t>에서 </a:t>
            </a:r>
            <a:r>
              <a:rPr lang="en-US" altLang="ko-KR" dirty="0"/>
              <a:t>eta</a:t>
            </a:r>
            <a:r>
              <a:rPr lang="ko-KR" altLang="en-US" dirty="0"/>
              <a:t>값을 줄일면서 </a:t>
            </a:r>
            <a:r>
              <a:rPr lang="en-US" altLang="ko-KR" dirty="0"/>
              <a:t>tree</a:t>
            </a:r>
            <a:r>
              <a:rPr lang="ko-KR" altLang="en-US" dirty="0" err="1"/>
              <a:t>갯수를</a:t>
            </a:r>
            <a:r>
              <a:rPr lang="ko-KR" altLang="en-US" dirty="0"/>
              <a:t> 늘려가는 방식으로 파라미터를 </a:t>
            </a:r>
            <a:r>
              <a:rPr lang="ko-KR" altLang="en-US" dirty="0" err="1"/>
              <a:t>찾아나갔습니다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5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CCD63-71CB-4F33-A8F4-C9C5FB4CFA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4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EF78A-3EDD-4DCC-9A03-087B9D23F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BBE3B-B54A-4421-90FD-1C6A11B4F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DE40C-E7C7-48FF-AE05-C0B2DF01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0B696-4C19-474A-B419-09230C2B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A9BC-DCB9-4780-BF11-83D1C037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86B88-2EC7-4A08-BD66-504D44A2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6F97C-5F42-4F58-83CF-D4B0C0A4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B30DD1-F3F9-4C2A-B302-4A08EE1D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525F1-5D40-4FE3-B435-C1B0B137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24E09-5054-4D4A-A773-C968A88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B200AD-28C4-40F9-9729-40F53D304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3C72B-A358-4FCA-A2A5-D91FC7C9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0A648-F48D-4E7B-9757-67AA6458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028E-0BB7-4936-948E-E8C8065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47B8-190C-499B-A7BE-DB34693D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66B27-B6D2-42A3-BFE3-34D3C47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1431A-9F84-4265-8772-1D46F60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187B9-05D5-430B-ACDF-EA1EA66E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C6678-B331-48A8-8D13-65F8E98A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5AA25-36AE-4348-B514-29213308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DAF5C-0FE9-42FA-85E0-18B00174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8DACC-FCA3-434A-BEA4-96FCEC5A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17F74-4AFC-47E3-8FBF-D58D0D0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80C93A-EBB9-4746-99A0-7881CAD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60D70-83F5-423E-AA55-9FE93822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3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CF9CE-73D9-4438-9809-129E6CD1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785A4-14EB-42E5-9F92-074E5572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4A5839-7219-4F0E-8127-9FA29F0A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4B809-D7A0-43A6-9E88-CD7D3FA1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3EE03-62A9-420D-92ED-AD0AB3CE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83BE2-88B1-4F05-B179-A8B79235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2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401E-F321-49C1-B6EC-1E9F0FC9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FEADB-6639-45DD-88D3-415C7148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59970-427A-49DC-845F-84F32698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A6956-95E6-4532-8D7A-5BAB6E7A7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3968E7-8D45-4ABB-8771-7515DAC17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9BF3B-9D70-45A0-957D-D2B208E3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22562E-CD53-4654-AD6F-3B442745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27410-3830-4517-82C2-440D32D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34BB-7222-4568-A59A-E42B1CE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0875A-F8E4-4AC8-A9FA-0A9C858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6E20A-5E57-40EC-AE61-39744C9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037CA-4779-4510-99C1-A088B22D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0C45BF-A933-4A61-8E84-41FA0F7C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BCE99-C221-495D-93B2-057E9221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932FB-4074-4CEA-9B60-5F61DD92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8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C3F6C-85D7-4CDD-A670-13C9D286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60669-9300-4A21-82D8-97F3FBE03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A9608-AEC5-4626-B8ED-BDBD72F7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0E400A-A60F-47E1-AB8F-18B6154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34E9BB-B667-4E10-B794-02E7125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CAD61-D420-4CF9-9B51-8D6A5355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3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97B96-02D2-46D2-A631-B558F412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A15FF0-8AEA-4090-947E-E562F0D77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BE97A1-8DF1-41B4-88E8-B507D6C44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F70DC5-B531-420F-B335-FCB3275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EF6E0-1B68-49BD-A1BC-F14F3A3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8C043-F81B-4295-869F-5182802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CB9896-6698-4E9C-A639-CF51D08B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CFB60-5AE5-40C2-BDF1-48794E2F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8D870-1657-4039-85B3-5EC255129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C2AE-6DCC-433E-BC5F-B22648FE5029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B2D6D-46F9-4EFE-A670-18C2B9BF1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2E381-5883-4669-BF6D-8A8BA8E3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F9F2-D4F1-4F4B-A09E-B20D7C6BE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1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CC0B-C161-492B-8EF4-1969FE4A3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60363B-8F11-44B5-BCF0-9498EBE91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12268-6BE7-4742-B405-486B8336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B0BC0-A593-4633-B83B-8C0C5AFA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92271-FC63-4232-91A9-0366E5A4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7" y="1597646"/>
            <a:ext cx="9913980" cy="23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B02949-4AE8-4095-B57E-940FDC3A0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07" y="4004694"/>
            <a:ext cx="9913980" cy="23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2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D3F2-D21F-4768-BA35-AFBFEBF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Missing Data in Store Table</a:t>
            </a:r>
            <a:endParaRPr lang="ko-KR" altLang="en-US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7B6A1657-0709-42FD-B9FB-BF31F94E3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9273"/>
              </p:ext>
            </p:extLst>
          </p:nvPr>
        </p:nvGraphicFramePr>
        <p:xfrm>
          <a:off x="2567116" y="1690688"/>
          <a:ext cx="705776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897">
                  <a:extLst>
                    <a:ext uri="{9D8B030D-6E8A-4147-A177-3AD203B41FA5}">
                      <a16:colId xmlns:a16="http://schemas.microsoft.com/office/drawing/2014/main" val="3334273586"/>
                    </a:ext>
                  </a:extLst>
                </a:gridCol>
                <a:gridCol w="2433871">
                  <a:extLst>
                    <a:ext uri="{9D8B030D-6E8A-4147-A177-3AD203B41FA5}">
                      <a16:colId xmlns:a16="http://schemas.microsoft.com/office/drawing/2014/main" val="341519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dirty="0" err="1">
                          <a:effectLst/>
                        </a:rPr>
                        <a:t>칼럼명</a:t>
                      </a:r>
                      <a:endParaRPr lang="en-US" altLang="ko-KR" sz="20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 err="1"/>
                        <a:t>결측치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row count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6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63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StoreType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19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Assortment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7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CompetitionDistance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13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CompetitionOpenSinceMonth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77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CompetitionOpenSinceYear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Promo2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69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Promo2SinceWeek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20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Promo2SinceYear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88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>
                          <a:effectLst/>
                        </a:rPr>
                        <a:t>PromoInterval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dirty="0">
                          <a:effectLst/>
                          <a:latin typeface="Arial" panose="020B0604020202020204" pitchFamily="34" charset="0"/>
                        </a:rPr>
                        <a:t>544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370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6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C966-D236-4B62-9564-4AE9691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Distribution of target variable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14703-169F-4B06-A83D-7074B6D7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3152"/>
            <a:ext cx="9014254" cy="399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6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E369-4799-4B49-834B-39B3B87D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EAEDC-6E62-42EE-8BA8-A2C14B7C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데이터셋은 </a:t>
            </a: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테이블을 </a:t>
            </a:r>
            <a:r>
              <a:rPr lang="en-US" altLang="ko-KR" dirty="0"/>
              <a:t>store</a:t>
            </a:r>
            <a:r>
              <a:rPr lang="ko-KR" altLang="en-US" dirty="0"/>
              <a:t>를 기준으로 </a:t>
            </a:r>
            <a:r>
              <a:rPr lang="en-US" altLang="ko-KR" dirty="0"/>
              <a:t>store</a:t>
            </a:r>
            <a:r>
              <a:rPr lang="ko-KR" altLang="en-US" dirty="0"/>
              <a:t>테이블과 병합하였습니다</a:t>
            </a:r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/>
              <a:t>label</a:t>
            </a:r>
            <a:r>
              <a:rPr lang="ko-KR" altLang="en-US" dirty="0"/>
              <a:t>이 존재하는 </a:t>
            </a:r>
            <a:r>
              <a:rPr lang="en-US" altLang="ko-KR" dirty="0" err="1"/>
              <a:t>merged_train</a:t>
            </a:r>
            <a:r>
              <a:rPr lang="en-US" altLang="ko-KR" dirty="0"/>
              <a:t>(</a:t>
            </a:r>
            <a:r>
              <a:rPr lang="en-US" altLang="ko-KR" dirty="0" err="1"/>
              <a:t>train+store</a:t>
            </a:r>
            <a:r>
              <a:rPr lang="en-US" altLang="ko-KR" dirty="0"/>
              <a:t>)</a:t>
            </a:r>
            <a:r>
              <a:rPr lang="ko-KR" altLang="en-US" dirty="0"/>
              <a:t>테이블을 날짜를 기준으로 </a:t>
            </a:r>
            <a:r>
              <a:rPr lang="en-US" altLang="ko-KR" dirty="0"/>
              <a:t>15</a:t>
            </a:r>
            <a:r>
              <a:rPr lang="ko-KR" altLang="en-US" dirty="0"/>
              <a:t>년 이전 데이터를 모델을 생성하기 위한 </a:t>
            </a:r>
            <a:r>
              <a:rPr lang="en-US" altLang="ko-KR" dirty="0"/>
              <a:t>train dataset</a:t>
            </a:r>
            <a:r>
              <a:rPr lang="ko-KR" altLang="en-US" dirty="0"/>
              <a:t>으로 이후데이터를 모델을 평가하기위한 </a:t>
            </a:r>
            <a:r>
              <a:rPr lang="en-US" altLang="ko-KR" dirty="0"/>
              <a:t>validation dataset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78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F303-976D-41E6-A6EB-2B6B87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03CEA-FA8D-42C4-9ECB-E933B948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칼럼을 활용하기위해서는 두가지 방법을 생각해 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Date</a:t>
            </a:r>
            <a:r>
              <a:rPr lang="ko-KR" altLang="en-US" dirty="0"/>
              <a:t>값을 </a:t>
            </a:r>
            <a:r>
              <a:rPr lang="en-US" altLang="ko-KR" dirty="0" err="1"/>
              <a:t>pd.to_numeric</a:t>
            </a:r>
            <a:r>
              <a:rPr lang="ko-KR" altLang="en-US" dirty="0"/>
              <a:t>을 이용해 변환시키면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1</a:t>
            </a:r>
            <a:r>
              <a:rPr lang="ko-KR" altLang="en-US" dirty="0"/>
              <a:t>일 이후 몇 </a:t>
            </a:r>
            <a:r>
              <a:rPr lang="ko-KR" altLang="en-US" dirty="0" err="1"/>
              <a:t>마이크로초가</a:t>
            </a:r>
            <a:r>
              <a:rPr lang="ko-KR" altLang="en-US" dirty="0"/>
              <a:t> 지났는지를 기록해준다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방법은 연 월 일 요일 등의 필요한 정보들을 </a:t>
            </a:r>
            <a:r>
              <a:rPr lang="en-US" altLang="ko-KR" dirty="0"/>
              <a:t>Date</a:t>
            </a:r>
            <a:r>
              <a:rPr lang="ko-KR" altLang="en-US" dirty="0"/>
              <a:t>칼럼으로부터 추출해 내는 것</a:t>
            </a:r>
            <a:endParaRPr lang="en-US" altLang="ko-KR" dirty="0"/>
          </a:p>
          <a:p>
            <a:r>
              <a:rPr lang="ko-KR" altLang="en-US" dirty="0"/>
              <a:t>이전에 살펴보았듯이 요일이나 월 등의 변수들이 매출에 영향을 주는 것을 고려해 두번째 방법을 사용하기로 함</a:t>
            </a:r>
          </a:p>
        </p:txBody>
      </p:sp>
    </p:spTree>
    <p:extLst>
      <p:ext uri="{BB962C8B-B14F-4D97-AF65-F5344CB8AC3E}">
        <p14:creationId xmlns:p14="http://schemas.microsoft.com/office/powerpoint/2010/main" val="209443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8E732-CAD9-4F21-8F7A-BC57CF9C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641FD-8D60-477A-A102-19A9A42F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0029C7-8580-4629-9B04-DAE8B056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52450"/>
            <a:ext cx="101727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7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F303-976D-41E6-A6EB-2B6B87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Engineering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03CEA-FA8D-42C4-9ECB-E933B948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StateHoliday</a:t>
            </a:r>
            <a:r>
              <a:rPr lang="ko-KR" altLang="en-US" dirty="0"/>
              <a:t>변수의 경우 </a:t>
            </a:r>
            <a:r>
              <a:rPr lang="en-US" altLang="ko-KR" dirty="0"/>
              <a:t>test</a:t>
            </a:r>
            <a:r>
              <a:rPr lang="ko-KR" altLang="en-US" dirty="0"/>
              <a:t>데이터셋 내에서 모든 값이 </a:t>
            </a:r>
            <a:r>
              <a:rPr lang="en-US" altLang="ko-KR" dirty="0"/>
              <a:t>0</a:t>
            </a:r>
            <a:r>
              <a:rPr lang="ko-KR" altLang="en-US" dirty="0"/>
              <a:t>을 갖는 </a:t>
            </a:r>
            <a:r>
              <a:rPr lang="en-US" altLang="ko-KR" dirty="0"/>
              <a:t>constant </a:t>
            </a:r>
            <a:r>
              <a:rPr lang="ko-KR" altLang="en-US" dirty="0"/>
              <a:t>컬럼이기 때문에 삭제하였습니다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파생변수는 </a:t>
            </a:r>
            <a:r>
              <a:rPr lang="en-US" altLang="ko-KR" dirty="0" err="1"/>
              <a:t>CompetitionOpen</a:t>
            </a:r>
            <a:r>
              <a:rPr lang="en-US" altLang="ko-KR" dirty="0"/>
              <a:t>, </a:t>
            </a:r>
            <a:r>
              <a:rPr lang="en-US" altLang="ko-KR" dirty="0" err="1"/>
              <a:t>PromoOpen</a:t>
            </a:r>
            <a:r>
              <a:rPr lang="en-US" altLang="ko-KR" dirty="0"/>
              <a:t>, </a:t>
            </a:r>
            <a:r>
              <a:rPr lang="en-US" altLang="ko-KR" dirty="0" err="1"/>
              <a:t>IsPromoMonth</a:t>
            </a:r>
            <a:r>
              <a:rPr lang="en-US" altLang="ko-KR" dirty="0"/>
              <a:t> 3</a:t>
            </a:r>
            <a:r>
              <a:rPr lang="ko-KR" altLang="en-US" dirty="0"/>
              <a:t>가지 변수를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CompetitionOpen</a:t>
            </a:r>
            <a:r>
              <a:rPr lang="ko-KR" altLang="en-US" dirty="0"/>
              <a:t>의경우는 경쟁업체가 </a:t>
            </a:r>
            <a:r>
              <a:rPr lang="en-US" altLang="ko-KR" dirty="0"/>
              <a:t>Open</a:t>
            </a:r>
            <a:r>
              <a:rPr lang="ko-KR" altLang="en-US" dirty="0"/>
              <a:t>한 날짜 이후로 얼마만큼의 시간이 경과했는지를 기록하였고</a:t>
            </a:r>
            <a:endParaRPr lang="en-US" altLang="ko-KR" dirty="0"/>
          </a:p>
          <a:p>
            <a:r>
              <a:rPr lang="en-US" altLang="ko-KR" dirty="0" err="1"/>
              <a:t>PromoOpen</a:t>
            </a:r>
            <a:r>
              <a:rPr lang="ko-KR" altLang="en-US" dirty="0"/>
              <a:t>은 </a:t>
            </a:r>
            <a:r>
              <a:rPr lang="ko-KR" altLang="en-US" dirty="0" err="1"/>
              <a:t>정기프로모션을</a:t>
            </a:r>
            <a:r>
              <a:rPr lang="ko-KR" altLang="en-US" dirty="0"/>
              <a:t> 실행한지 얼마나 시간이 흘렀는지</a:t>
            </a:r>
            <a:endParaRPr lang="en-US" altLang="ko-KR" dirty="0"/>
          </a:p>
          <a:p>
            <a:r>
              <a:rPr lang="en-US" altLang="ko-KR" dirty="0" err="1"/>
              <a:t>IsPromoMonth</a:t>
            </a:r>
            <a:r>
              <a:rPr lang="ko-KR" altLang="en-US" dirty="0"/>
              <a:t>는 현재 프로모션을 진행하는 월인지</a:t>
            </a:r>
          </a:p>
        </p:txBody>
      </p:sp>
    </p:spTree>
    <p:extLst>
      <p:ext uri="{BB962C8B-B14F-4D97-AF65-F5344CB8AC3E}">
        <p14:creationId xmlns:p14="http://schemas.microsoft.com/office/powerpoint/2010/main" val="21044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BBD0-943C-4A7A-B17B-B7D01E31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 Parameter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F372ABF-F2DA-4904-9E8E-5A5F8BA9D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69493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175395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8344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9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objective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reg:linear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5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gbtree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1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4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1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3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colsample_bytree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n_estimator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62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early_stopping_rounds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6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87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89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6906-3542-4189-A51D-1669DC4A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DBD14-DC94-4535-8137-0CBBD944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Validation RMSPE = 0.135283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0996BD-E779-4E18-A183-1680299D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44" y="3004752"/>
            <a:ext cx="10125496" cy="212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560</Words>
  <Application>Microsoft Office PowerPoint</Application>
  <PresentationFormat>와이드스크린</PresentationFormat>
  <Paragraphs>77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Missing Data in Store Table</vt:lpstr>
      <vt:lpstr>Distribution of target variable</vt:lpstr>
      <vt:lpstr>Table Merge</vt:lpstr>
      <vt:lpstr>Feature Engineering</vt:lpstr>
      <vt:lpstr>PowerPoint 프레젠테이션</vt:lpstr>
      <vt:lpstr>Feature Engineering</vt:lpstr>
      <vt:lpstr>Hyper Parameter</vt:lpstr>
      <vt:lpstr>Prediction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ahn92</dc:creator>
  <cp:lastModifiedBy> </cp:lastModifiedBy>
  <cp:revision>11</cp:revision>
  <dcterms:created xsi:type="dcterms:W3CDTF">2019-02-22T05:26:44Z</dcterms:created>
  <dcterms:modified xsi:type="dcterms:W3CDTF">2019-02-22T12:54:56Z</dcterms:modified>
</cp:coreProperties>
</file>