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66C46-38B4-4080-8854-790B7AB14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758C12-040F-4108-8827-CFBED3F3C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4C77D-E789-496C-8990-B58CF5E3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77E71-9639-4055-ABE6-1D263BF0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BB60-5CAB-41E7-BD68-45A482CE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0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1F64-BC91-4724-866F-A30D6001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6C470-22A8-4608-89FB-B45908C56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820CA-74A6-4C28-8BB5-02074A7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CBE-6F04-4E85-AEB9-096E56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304FA-79FA-4CB5-A466-10B5D5B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5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BC09F-0AF2-4AE0-B594-051EA522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9AC23-08CF-47FE-B020-31AD41A21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4C121-2B59-469F-B41B-9E996BF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069AC-1712-4E5B-8409-48B11D7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46BDA-CED6-4CF8-8E69-6EB82AB3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4B23-2788-43E0-8711-D932014B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0A46E-35A8-4F7D-A475-D2509BD7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47647-83D1-4497-989D-19FBDCED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72160-9B6D-4807-9FCB-E3BBB816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21D09-8C65-42C0-A4BE-B268F5B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B3002-1CED-4BED-BA33-B5B65E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93B0-2C07-40E8-A858-709FEA2E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928DE-4D87-4CC3-B272-358C0B31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A707A-6ABC-4369-8E23-EB64B50A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764AB-57EC-4BA2-9464-6CC1DCA7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3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169A-7A05-4FF3-8010-D3F685A7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1609E-330B-4FD2-B843-F68D085BF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1853F-C3E1-4201-BAE2-0E02F50F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D487A-C95A-45DD-A9FF-A5A09966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20DB7-46E2-4493-94CA-51446381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C1401-D6B6-4C82-AE17-87A1DDAC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4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B4035-4AA4-4509-B202-E91B45F2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15979-BDC7-4ADC-99C6-C010F0B8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7B4F3-64AB-4F5A-9779-4111A489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C7B92-6ABF-4569-82C3-51C899D41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9FD90-3C31-4124-B32E-50F99B2A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8E091-CB86-4244-99BE-7BA03116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D2C912-CEBA-403F-A34E-453BE42C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C72A-03D8-4849-9ABC-A66D0CA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0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4D532-507F-4237-8FCF-DED05777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91054-B4DA-4313-9B45-7AEA745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59B42-4057-4C4A-853F-EB97CA85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2EE00-87B7-4B22-AB0A-CB91A65A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1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81D37-D815-49EA-AF41-654ED87B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15649-3878-47FF-9AA5-0087FB68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91AC5A-CAF8-45A3-B30C-5EC7E9F1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0CFDA-FDE4-42A3-A8F0-7A0D14B0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81094-36DB-4D6E-9AE3-2650F54C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B88C6-7E27-40C5-B5BD-6AF6C94D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569ED-D76F-4185-808F-B7FE47A1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B068E-6A01-4781-A5A6-A7C61E94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F71F0-A98C-4FF2-8BA8-69FB4CB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36D76-2A19-4C75-BAEB-8BD20D64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D4CFF0-DFF0-4383-8913-0C39ECB15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B595E-0AE8-416E-8716-0532C0C49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5B27-722D-4E0E-8EC9-2EA25456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D9CC8-AF7A-4F73-A3C9-48E131F3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FAAF-8082-4EFF-8AA5-5195CDA3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FB5FAB-E848-47F1-9DB4-A01CC446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0FDCA-BACD-424B-A13C-EC20B459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E3B1-E7D5-4E8A-8B6B-4A362936B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27E8-65C2-47E7-8F5E-C18D9F456D88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D126E-5616-4656-931A-D9757B62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3DD7B-A68F-4756-BDFD-5558CF3B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E0DA-ED27-4E6E-BF02-1EC07BF6C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1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2FDE-F3A3-4566-B770-5B1579811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DSLab</a:t>
            </a:r>
            <a:r>
              <a:rPr lang="en-US" altLang="ko-KR" dirty="0"/>
              <a:t> SQL</a:t>
            </a:r>
            <a:r>
              <a:rPr lang="ko-KR" altLang="en-US" dirty="0"/>
              <a:t>세션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F65D7-60FB-4ED8-8615-A04A27DAE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2019 02 28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13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999BD-4F0A-4A88-B45F-4F6DDDE8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(DDL)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30BD9-CF16-40F8-B232-DFCB56A2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DDL(Data Definition Language) – </a:t>
            </a:r>
            <a:r>
              <a:rPr lang="ko-KR" altLang="en-US" dirty="0"/>
              <a:t>객체의 생성</a:t>
            </a:r>
            <a:r>
              <a:rPr lang="en-US" altLang="ko-KR" dirty="0"/>
              <a:t>,</a:t>
            </a:r>
            <a:r>
              <a:rPr lang="ko-KR" altLang="en-US" dirty="0"/>
              <a:t>변경</a:t>
            </a:r>
            <a:r>
              <a:rPr lang="en-US" altLang="ko-KR" dirty="0"/>
              <a:t>,</a:t>
            </a:r>
            <a:r>
              <a:rPr lang="ko-KR" altLang="en-US" dirty="0"/>
              <a:t>삭제 명령어 </a:t>
            </a:r>
            <a:r>
              <a:rPr lang="en-US" altLang="ko-KR" dirty="0"/>
              <a:t>(CREATE , ALTER , DROP, RENAME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SCHEMA, DOMAIN, TABLE, VIEW, INDEX</a:t>
            </a:r>
            <a:r>
              <a:rPr lang="ko-KR" altLang="en-US" dirty="0"/>
              <a:t>를 정의하거나 변경 또는 삭제할 때 사용하는 언어 </a:t>
            </a:r>
          </a:p>
          <a:p>
            <a:pPr lvl="1"/>
            <a:r>
              <a:rPr lang="ko-KR" altLang="en-US" dirty="0"/>
              <a:t>데이터베이스 관리자나 데이터베이스 설계자가 사용함 </a:t>
            </a:r>
          </a:p>
        </p:txBody>
      </p:sp>
    </p:spTree>
    <p:extLst>
      <p:ext uri="{BB962C8B-B14F-4D97-AF65-F5344CB8AC3E}">
        <p14:creationId xmlns:p14="http://schemas.microsoft.com/office/powerpoint/2010/main" val="235171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9F0B-3969-4A7B-868E-E1A5BA85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(DML)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92D67-3702-48C9-81BC-9FF70202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DML(Data Manipulation Language)- </a:t>
            </a:r>
            <a:r>
              <a:rPr lang="ko-KR" altLang="en-US" dirty="0"/>
              <a:t>레코드 제어 명령어 </a:t>
            </a:r>
            <a:r>
              <a:rPr lang="en-US" altLang="ko-KR" dirty="0"/>
              <a:t>(SELECT, INSERT, UPDATE ,DELETE )</a:t>
            </a:r>
          </a:p>
          <a:p>
            <a:r>
              <a:rPr lang="ko-KR" altLang="en-US" dirty="0"/>
              <a:t>데이터베이스 사용자가 응용 프로그램이나 </a:t>
            </a:r>
            <a:r>
              <a:rPr lang="ko-KR" altLang="en-US" dirty="0" err="1"/>
              <a:t>질의어를</a:t>
            </a:r>
            <a:r>
              <a:rPr lang="ko-KR" altLang="en-US" dirty="0"/>
              <a:t> 통하여 저장된 데이터를 실질적으로 처리하는데 사용하는 언어 </a:t>
            </a:r>
          </a:p>
          <a:p>
            <a:pPr lvl="1"/>
            <a:r>
              <a:rPr lang="ko-KR" altLang="en-US" dirty="0"/>
              <a:t>데이터베이스 사용자와 데이터베이스 관리 시스템 간의 인터페이스 제공 </a:t>
            </a:r>
          </a:p>
        </p:txBody>
      </p:sp>
    </p:spTree>
    <p:extLst>
      <p:ext uri="{BB962C8B-B14F-4D97-AF65-F5344CB8AC3E}">
        <p14:creationId xmlns:p14="http://schemas.microsoft.com/office/powerpoint/2010/main" val="343448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0AF9-51B1-4040-8C40-07CAA9D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ko-KR" altLang="en-US" dirty="0"/>
              <a:t> </a:t>
            </a:r>
            <a:r>
              <a:rPr lang="en-US" altLang="ko-KR" dirty="0"/>
              <a:t>(DCL)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CF800-AB77-451A-A614-7DCFA3E5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DCL(Data Control Language) – </a:t>
            </a:r>
            <a:r>
              <a:rPr lang="ko-KR" altLang="en-US" dirty="0"/>
              <a:t>객체 권한 부여 등의 </a:t>
            </a:r>
            <a:r>
              <a:rPr lang="ko-KR" altLang="en-US" dirty="0" err="1"/>
              <a:t>제어어</a:t>
            </a:r>
            <a:r>
              <a:rPr lang="ko-KR" altLang="en-US" dirty="0"/>
              <a:t> </a:t>
            </a:r>
            <a:r>
              <a:rPr lang="en-US" altLang="ko-KR" dirty="0"/>
              <a:t>(GRANT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데이터의 보안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데이터 회복</a:t>
            </a:r>
            <a:r>
              <a:rPr lang="en-US" altLang="ko-KR" dirty="0"/>
              <a:t>, </a:t>
            </a:r>
            <a:r>
              <a:rPr lang="ko-KR" altLang="en-US" dirty="0"/>
              <a:t>병행 수행 제어 등을 정의하는 데 사용하는 언어 </a:t>
            </a:r>
          </a:p>
          <a:p>
            <a:pPr lvl="1"/>
            <a:r>
              <a:rPr lang="ko-KR" altLang="en-US" dirty="0"/>
              <a:t>데이터베이스 관리자가 데이터 관리를 목적으로 사용함 </a:t>
            </a:r>
          </a:p>
        </p:txBody>
      </p:sp>
    </p:spTree>
    <p:extLst>
      <p:ext uri="{BB962C8B-B14F-4D97-AF65-F5344CB8AC3E}">
        <p14:creationId xmlns:p14="http://schemas.microsoft.com/office/powerpoint/2010/main" val="74357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020E-C307-4EAA-BF79-B4713483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941D-6E0D-4E3E-BD73-F47E3554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DATABASE [DB_NAME];</a:t>
            </a:r>
          </a:p>
          <a:p>
            <a:r>
              <a:rPr lang="en-US" altLang="ko-KR" dirty="0"/>
              <a:t>USE [DB_NAME];</a:t>
            </a:r>
          </a:p>
          <a:p>
            <a:r>
              <a:rPr lang="en-US" altLang="ko-KR" dirty="0"/>
              <a:t>DROP DATABASE [DB_NAME];</a:t>
            </a:r>
          </a:p>
          <a:p>
            <a:endParaRPr lang="en-US" altLang="ko-KR" dirty="0"/>
          </a:p>
          <a:p>
            <a:r>
              <a:rPr lang="en-US" altLang="ko-KR" dirty="0"/>
              <a:t>CREATE TABLE [TABLE_NAME] ( </a:t>
            </a:r>
            <a:r>
              <a:rPr lang="ko-KR" altLang="en-US" dirty="0"/>
              <a:t>컬럼 상세</a:t>
            </a:r>
            <a:r>
              <a:rPr lang="en-US" altLang="ko-KR" dirty="0"/>
              <a:t>   );</a:t>
            </a:r>
          </a:p>
          <a:p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[TABLE_NAME];</a:t>
            </a:r>
          </a:p>
          <a:p>
            <a:endParaRPr lang="en-US" altLang="ko-KR" dirty="0"/>
          </a:p>
          <a:p>
            <a:r>
              <a:rPr lang="en-US" altLang="ko-KR" dirty="0"/>
              <a:t>DELETE TABLE [TABLE_NAME];</a:t>
            </a:r>
          </a:p>
          <a:p>
            <a:r>
              <a:rPr lang="en-US" altLang="ko-KR" dirty="0"/>
              <a:t>TRUNCATE TABLE [TABLE_NAME];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99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DF276-8810-4802-B6E2-02DD1F17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C3FA7-E57B-44F7-9A77-F68D57ED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TABLE DEPT (</a:t>
            </a:r>
          </a:p>
          <a:p>
            <a:pPr marL="0" indent="0">
              <a:buNone/>
            </a:pPr>
            <a:r>
              <a:rPr lang="en-US" altLang="ko-KR" dirty="0"/>
              <a:t>    DEPTNO DECIMAL(2),</a:t>
            </a:r>
          </a:p>
          <a:p>
            <a:pPr marL="0" indent="0">
              <a:buNone/>
            </a:pPr>
            <a:r>
              <a:rPr lang="en-US" altLang="ko-KR" dirty="0"/>
              <a:t>    DNAME VARCHAR(14),</a:t>
            </a:r>
          </a:p>
          <a:p>
            <a:pPr marL="0" indent="0">
              <a:buNone/>
            </a:pPr>
            <a:r>
              <a:rPr lang="en-US" altLang="ko-KR" dirty="0"/>
              <a:t>    LOC VARCHAR(13),</a:t>
            </a:r>
          </a:p>
          <a:p>
            <a:pPr marL="0" indent="0">
              <a:buNone/>
            </a:pPr>
            <a:r>
              <a:rPr lang="en-US" altLang="ko-KR" dirty="0"/>
              <a:t>    CONSTRAINT PK_DEPT PRIMARY KEY (DEPTNO) 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5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84119-852C-44E9-850B-65F67D96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DED1-1C93-4209-928D-CF637D28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 err="1"/>
              <a:t>칼럼명</a:t>
            </a:r>
            <a:r>
              <a:rPr lang="en-US" altLang="ko-KR" dirty="0"/>
              <a:t>1, </a:t>
            </a:r>
            <a:r>
              <a:rPr lang="ko-KR" altLang="en-US" dirty="0" err="1"/>
              <a:t>칼럼명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[FROM </a:t>
            </a:r>
            <a:r>
              <a:rPr lang="ko-KR" altLang="en-US" dirty="0"/>
              <a:t>테이블명 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[WHERE </a:t>
            </a:r>
            <a:r>
              <a:rPr lang="ko-KR" altLang="en-US" dirty="0"/>
              <a:t>조회조건 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[GROUP BY </a:t>
            </a:r>
            <a:r>
              <a:rPr lang="ko-KR" altLang="en-US" dirty="0" err="1"/>
              <a:t>칼럼명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[HAVING 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[ORDER BY </a:t>
            </a:r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[ASC | DESC]]</a:t>
            </a:r>
          </a:p>
          <a:p>
            <a:r>
              <a:rPr lang="en-US" altLang="ko-KR" dirty="0"/>
              <a:t>[LIMIT offset, </a:t>
            </a:r>
            <a:r>
              <a:rPr lang="ko-KR" altLang="en-US" dirty="0"/>
              <a:t>조회 할 행의 수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6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B0769-8018-4BD9-892C-C5AC25E9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집계함수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CAD71-E00B-42EE-9B10-7F1D1ADF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집계함수는 계산을 수행하고 단일 값을 반환 합니다</a:t>
            </a:r>
            <a:r>
              <a:rPr lang="en-US" altLang="ko-KR" dirty="0"/>
              <a:t>. </a:t>
            </a:r>
          </a:p>
          <a:p>
            <a:r>
              <a:rPr lang="en-US" altLang="ko-KR" dirty="0"/>
              <a:t>Count()</a:t>
            </a:r>
            <a:r>
              <a:rPr lang="ko-KR" altLang="en-US" dirty="0"/>
              <a:t>함수를 제외한 집계함수는 </a:t>
            </a:r>
            <a:r>
              <a:rPr lang="en-US" altLang="ko-KR" dirty="0"/>
              <a:t>Null</a:t>
            </a:r>
            <a:r>
              <a:rPr lang="ko-KR" altLang="en-US" dirty="0"/>
              <a:t>값을 무시하며 </a:t>
            </a:r>
            <a:r>
              <a:rPr lang="en-US" altLang="ko-KR" dirty="0"/>
              <a:t>SELECT</a:t>
            </a:r>
            <a:r>
              <a:rPr lang="ko-KR" altLang="en-US" dirty="0"/>
              <a:t>문 혹은 </a:t>
            </a:r>
            <a:r>
              <a:rPr lang="en-US" altLang="ko-KR" dirty="0"/>
              <a:t>HAVING </a:t>
            </a:r>
            <a:r>
              <a:rPr lang="ko-KR" altLang="en-US" dirty="0"/>
              <a:t>절에만 사용할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8F7D8-2756-4F76-BE30-38138189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3324879"/>
            <a:ext cx="5153025" cy="24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AA20-AC92-4E6E-867C-AE6AC1AC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pic>
        <p:nvPicPr>
          <p:cNvPr id="3074" name="Picture 2" descr="https://s3.ap-northeast-2.amazonaws.com/opentutorials-user-file/module/98/1861.png">
            <a:extLst>
              <a:ext uri="{FF2B5EF4-FFF2-40B4-BE49-F238E27FC236}">
                <a16:creationId xmlns:a16="http://schemas.microsoft.com/office/drawing/2014/main" id="{B7D4FFFC-D3FA-4895-94B1-C0886C1DA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99" y="1825625"/>
            <a:ext cx="6258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4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310DF-FAAB-40A6-BE17-F4861F7A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03FFA-B8C3-41D7-A4B4-5515B1E4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ORACLE </a:t>
            </a:r>
            <a:r>
              <a:rPr lang="ko-KR" altLang="en-US" dirty="0"/>
              <a:t>조인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SELECT E.ENAME,D.DNAME</a:t>
            </a:r>
          </a:p>
          <a:p>
            <a:pPr marL="0" indent="0">
              <a:buNone/>
            </a:pPr>
            <a:r>
              <a:rPr lang="pt-BR" altLang="ko-KR" dirty="0"/>
              <a:t>FROM EMP E,DEPT D</a:t>
            </a:r>
          </a:p>
          <a:p>
            <a:pPr marL="0" indent="0">
              <a:buNone/>
            </a:pPr>
            <a:r>
              <a:rPr lang="en-US" altLang="ko-KR" dirty="0"/>
              <a:t>WHERE E.DEPTNO = D.DEPTNO;</a:t>
            </a:r>
          </a:p>
          <a:p>
            <a:endParaRPr lang="en-US" altLang="ko-KR" dirty="0"/>
          </a:p>
          <a:p>
            <a:r>
              <a:rPr lang="en-US" altLang="ko-KR" dirty="0"/>
              <a:t>ANSI </a:t>
            </a:r>
            <a:r>
              <a:rPr lang="ko-KR" altLang="en-US" dirty="0"/>
              <a:t>조인</a:t>
            </a:r>
          </a:p>
          <a:p>
            <a:pPr marL="0" indent="0">
              <a:buNone/>
            </a:pPr>
            <a:r>
              <a:rPr lang="en-US" altLang="ko-KR" dirty="0"/>
              <a:t>SELECT E.ENAME, M.ENAME </a:t>
            </a:r>
          </a:p>
          <a:p>
            <a:pPr marL="0" indent="0">
              <a:buNone/>
            </a:pPr>
            <a:r>
              <a:rPr lang="en-US" altLang="ko-KR" dirty="0"/>
              <a:t>FROM EMP E INNER JOIN EMP M ON E.MGR = M.EMPNO;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DE155-DF46-459B-84D1-61F105D4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r>
              <a:rPr lang="ko-KR" altLang="en-US" dirty="0"/>
              <a:t>의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4AEE-74DA-44E0-9D8C-69BC012F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Nested Loop Join</a:t>
            </a:r>
            <a:endParaRPr lang="ko-KR" altLang="en-US" dirty="0"/>
          </a:p>
          <a:p>
            <a:r>
              <a:rPr lang="en-US" altLang="ko-KR" dirty="0"/>
              <a:t>Merge Join</a:t>
            </a:r>
            <a:endParaRPr lang="ko-KR" altLang="en-US" dirty="0"/>
          </a:p>
          <a:p>
            <a:r>
              <a:rPr lang="en-US" altLang="ko-KR" dirty="0"/>
              <a:t>Hash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1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2CB1-13A0-4618-B3F1-B989B03E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C7BD-72A0-4CE5-9A85-73E05F42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이란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의 데이터 타입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ko-KR" altLang="en-US" dirty="0" err="1"/>
              <a:t>제어어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SQL</a:t>
            </a:r>
            <a:r>
              <a:rPr lang="ko-KR" altLang="en-US" dirty="0"/>
              <a:t> 실습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파이썬 실습</a:t>
            </a:r>
          </a:p>
        </p:txBody>
      </p:sp>
    </p:spTree>
    <p:extLst>
      <p:ext uri="{BB962C8B-B14F-4D97-AF65-F5344CB8AC3E}">
        <p14:creationId xmlns:p14="http://schemas.microsoft.com/office/powerpoint/2010/main" val="407331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A9871-B171-49A9-9CF1-AC44319D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5909-2A67-4EFC-8BD7-A352E802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4869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05ED-A200-4CD8-9EB7-CCD425C5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4A3A3-5E2D-4EBA-8812-39D4257A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SQL (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, S-Q-L)</a:t>
            </a:r>
            <a:r>
              <a:rPr lang="ko-KR" altLang="en-US" dirty="0"/>
              <a:t>는 관계형 데이터베이스 관리 시스템</a:t>
            </a:r>
            <a:r>
              <a:rPr lang="en-US" altLang="ko-KR" dirty="0"/>
              <a:t>(RDBMS)</a:t>
            </a:r>
            <a:r>
              <a:rPr lang="ko-KR" altLang="en-US" dirty="0"/>
              <a:t>의 데이터를 관리하기 위해 설계된 특수 목적의 프로그래밍 언어이다</a:t>
            </a:r>
            <a:r>
              <a:rPr lang="en-US" altLang="ko-KR" dirty="0"/>
              <a:t>. </a:t>
            </a:r>
            <a:r>
              <a:rPr lang="ko-KR" altLang="en-US" dirty="0"/>
              <a:t>관계형 데이터베이스 관리 시스템에서 자료의 검색과 관리</a:t>
            </a:r>
            <a:r>
              <a:rPr lang="en-US" altLang="ko-KR" dirty="0"/>
              <a:t>, </a:t>
            </a:r>
            <a:r>
              <a:rPr lang="ko-KR" altLang="en-US" dirty="0"/>
              <a:t>데이터베이스 스키마 생성과 수정</a:t>
            </a:r>
            <a:r>
              <a:rPr lang="en-US" altLang="ko-KR" dirty="0"/>
              <a:t>, </a:t>
            </a:r>
            <a:r>
              <a:rPr lang="ko-KR" altLang="en-US" dirty="0"/>
              <a:t>데이터베이스 객체 접근 조정 관리를 위해 고안되었다</a:t>
            </a:r>
            <a:r>
              <a:rPr lang="en-US" altLang="ko-KR" dirty="0"/>
              <a:t>. </a:t>
            </a:r>
            <a:r>
              <a:rPr lang="ko-KR" altLang="en-US" dirty="0"/>
              <a:t>많은 수의 데이터베이스 관련 프로그램들이 </a:t>
            </a:r>
            <a:r>
              <a:rPr lang="en-US" altLang="ko-KR" dirty="0"/>
              <a:t>SQL</a:t>
            </a:r>
            <a:r>
              <a:rPr lang="ko-KR" altLang="en-US" dirty="0"/>
              <a:t>을 표준으로 채택하고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        -</a:t>
            </a:r>
            <a:r>
              <a:rPr lang="ko-KR" altLang="en-US" dirty="0"/>
              <a:t>위키피디아</a:t>
            </a:r>
          </a:p>
        </p:txBody>
      </p:sp>
    </p:spTree>
    <p:extLst>
      <p:ext uri="{BB962C8B-B14F-4D97-AF65-F5344CB8AC3E}">
        <p14:creationId xmlns:p14="http://schemas.microsoft.com/office/powerpoint/2010/main" val="5691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ì¤ë¼í´ mysql mssqlì ëí ì´ë¯¸ì§ ê²ìê²°ê³¼">
            <a:extLst>
              <a:ext uri="{FF2B5EF4-FFF2-40B4-BE49-F238E27FC236}">
                <a16:creationId xmlns:a16="http://schemas.microsoft.com/office/drawing/2014/main" id="{E1D73449-E81B-4195-8302-A539A04372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94" y="643466"/>
            <a:ext cx="740341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32FF-D85F-4585-8CFD-15B1FD5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D0BDF-860A-4046-9CEE-75C46637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개체</a:t>
            </a:r>
            <a:r>
              <a:rPr lang="en-US" altLang="ko-KR" dirty="0"/>
              <a:t>(Entity)</a:t>
            </a:r>
          </a:p>
          <a:p>
            <a:pPr lvl="1"/>
            <a:r>
              <a:rPr lang="ko-KR" altLang="en-US" dirty="0"/>
              <a:t>데이터 표현 대상에 대한 논리적 표현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구별이 가능한 것을 말함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관계</a:t>
            </a:r>
            <a:r>
              <a:rPr lang="en-US" altLang="ko-KR" dirty="0"/>
              <a:t>(Relation) [</a:t>
            </a:r>
            <a:r>
              <a:rPr lang="ko-KR" altLang="en-US" dirty="0"/>
              <a:t>수학적 용어</a:t>
            </a:r>
            <a:r>
              <a:rPr lang="en-US" altLang="ko-KR" dirty="0"/>
              <a:t>] = </a:t>
            </a:r>
            <a:r>
              <a:rPr lang="ko-KR" altLang="en-US" dirty="0"/>
              <a:t>테이블</a:t>
            </a:r>
            <a:r>
              <a:rPr lang="en-US" altLang="ko-KR" dirty="0"/>
              <a:t>(Table) [</a:t>
            </a:r>
            <a:r>
              <a:rPr lang="ko-KR" altLang="en-US" dirty="0"/>
              <a:t>데이터베이스 용어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 err="1"/>
              <a:t>튜플들의</a:t>
            </a:r>
            <a:r>
              <a:rPr lang="ko-KR" altLang="en-US" dirty="0"/>
              <a:t> 집합</a:t>
            </a:r>
          </a:p>
          <a:p>
            <a:pPr lvl="1"/>
            <a:r>
              <a:rPr lang="ko-KR" altLang="en-US" dirty="0"/>
              <a:t>기본 테이블 </a:t>
            </a:r>
            <a:r>
              <a:rPr lang="en-US" altLang="ko-KR" dirty="0"/>
              <a:t>: </a:t>
            </a:r>
            <a:r>
              <a:rPr lang="ko-KR" altLang="en-US" dirty="0"/>
              <a:t>명시적으로 사용되며</a:t>
            </a:r>
            <a:r>
              <a:rPr lang="en-US" altLang="ko-KR" dirty="0"/>
              <a:t>, </a:t>
            </a:r>
            <a:r>
              <a:rPr lang="ko-KR" altLang="en-US" dirty="0"/>
              <a:t>저장장치에 생성 기록되는 테이블</a:t>
            </a:r>
          </a:p>
          <a:p>
            <a:pPr lvl="1"/>
            <a:r>
              <a:rPr lang="ko-KR" altLang="en-US" dirty="0"/>
              <a:t>임시 테이블 </a:t>
            </a:r>
            <a:r>
              <a:rPr lang="en-US" altLang="ko-KR" dirty="0"/>
              <a:t>: </a:t>
            </a:r>
            <a:r>
              <a:rPr lang="ko-KR" altLang="en-US" dirty="0"/>
              <a:t>임시 목적으로 메모리에 일시 저장 </a:t>
            </a:r>
            <a:r>
              <a:rPr lang="en-US" altLang="ko-KR" dirty="0"/>
              <a:t>(</a:t>
            </a:r>
            <a:r>
              <a:rPr lang="ko-KR" altLang="en-US" dirty="0"/>
              <a:t>데이터베이스 재기동시 사라짐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가상 테이블 </a:t>
            </a:r>
            <a:r>
              <a:rPr lang="en-US" altLang="ko-KR" dirty="0"/>
              <a:t>: </a:t>
            </a:r>
            <a:r>
              <a:rPr lang="ko-KR" altLang="en-US" dirty="0"/>
              <a:t>뷰</a:t>
            </a:r>
            <a:r>
              <a:rPr lang="en-US" altLang="ko-KR" dirty="0"/>
              <a:t>(View)</a:t>
            </a:r>
            <a:r>
              <a:rPr lang="ko-KR" altLang="en-US" dirty="0"/>
              <a:t>를 말함 </a:t>
            </a:r>
            <a:r>
              <a:rPr lang="en-US" altLang="ko-KR" dirty="0"/>
              <a:t>(</a:t>
            </a:r>
            <a:r>
              <a:rPr lang="ko-KR" altLang="en-US" dirty="0"/>
              <a:t>테이블 처럼 사용되지만 실제 데이터를 갖지 않음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56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9B7D2-AB5E-4C87-87D8-37943B15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58F8B-504C-45E5-9D64-52C287D4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                 = </a:t>
            </a:r>
            <a:r>
              <a:rPr lang="ko-KR" altLang="en-US" dirty="0"/>
              <a:t>행</a:t>
            </a:r>
            <a:r>
              <a:rPr lang="en-US" altLang="ko-KR" dirty="0"/>
              <a:t>(Row)</a:t>
            </a:r>
          </a:p>
          <a:p>
            <a:pPr lvl="1"/>
            <a:r>
              <a:rPr lang="ko-KR" altLang="en-US" dirty="0"/>
              <a:t>값의 나열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테이블의 행 </a:t>
            </a:r>
            <a:r>
              <a:rPr lang="en-US" altLang="ko-KR" dirty="0"/>
              <a:t>(</a:t>
            </a:r>
            <a:r>
              <a:rPr lang="ko-KR" altLang="en-US" dirty="0"/>
              <a:t>때로는</a:t>
            </a:r>
            <a:r>
              <a:rPr lang="en-US" altLang="ko-KR" dirty="0"/>
              <a:t>, </a:t>
            </a:r>
            <a:r>
              <a:rPr lang="ko-KR" altLang="en-US" dirty="0"/>
              <a:t>레코드 라고도 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(Attribute)             =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</a:p>
          <a:p>
            <a:pPr lvl="1"/>
            <a:r>
              <a:rPr lang="ko-KR" altLang="en-US" dirty="0"/>
              <a:t>관계 테이블의 열</a:t>
            </a:r>
            <a:r>
              <a:rPr lang="en-US" altLang="ko-KR" dirty="0"/>
              <a:t>(column)</a:t>
            </a:r>
          </a:p>
          <a:p>
            <a:r>
              <a:rPr lang="ko-KR" altLang="en-US" dirty="0"/>
              <a:t>도메인</a:t>
            </a:r>
            <a:r>
              <a:rPr lang="en-US" altLang="ko-KR" dirty="0"/>
              <a:t>(Domain)</a:t>
            </a:r>
          </a:p>
          <a:p>
            <a:pPr lvl="1"/>
            <a:r>
              <a:rPr lang="ko-KR" altLang="en-US" dirty="0"/>
              <a:t>하나의 속성이 취할 수 있는 허가된 값의 집합 </a:t>
            </a:r>
            <a:r>
              <a:rPr lang="en-US" altLang="ko-KR" dirty="0"/>
              <a:t>(</a:t>
            </a:r>
            <a:r>
              <a:rPr lang="ko-KR" altLang="en-US" dirty="0"/>
              <a:t>그 속성의 가능한 타입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키</a:t>
            </a:r>
            <a:r>
              <a:rPr lang="en-US" altLang="ko-KR" dirty="0"/>
              <a:t>(Key)</a:t>
            </a:r>
          </a:p>
          <a:p>
            <a:pPr lvl="1"/>
            <a:r>
              <a:rPr lang="ko-KR" altLang="en-US" dirty="0"/>
              <a:t>릴레이션 내에서 </a:t>
            </a:r>
            <a:r>
              <a:rPr lang="ko-KR" altLang="en-US" dirty="0" err="1"/>
              <a:t>튜플을</a:t>
            </a:r>
            <a:r>
              <a:rPr lang="ko-KR" altLang="en-US" dirty="0"/>
              <a:t> 유일하게 구별할 수 있는 속성 모음</a:t>
            </a:r>
          </a:p>
          <a:p>
            <a:r>
              <a:rPr lang="ko-KR" altLang="en-US" dirty="0" err="1"/>
              <a:t>널값</a:t>
            </a:r>
            <a:r>
              <a:rPr lang="en-US" altLang="ko-KR" dirty="0"/>
              <a:t>(Null)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존재하지 않는 값을 의미하는 특별한 값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06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7DBF-6F57-46BE-B9CC-38590808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8906A-68ED-4C44-B5E1-065D2ACD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 뷰</a:t>
            </a:r>
            <a:r>
              <a:rPr lang="en-US" altLang="ko-KR" dirty="0"/>
              <a:t>(View)</a:t>
            </a:r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이상의 테이블로부터 유도되는 가상 테이블</a:t>
            </a:r>
          </a:p>
          <a:p>
            <a:pPr lvl="1"/>
            <a:r>
              <a:rPr lang="ko-KR" altLang="en-US" dirty="0"/>
              <a:t>테이블 처럼 동작하지만 실제로는 데이터를 갖지 않는 테이블</a:t>
            </a:r>
          </a:p>
          <a:p>
            <a:pPr lvl="1"/>
            <a:r>
              <a:rPr lang="ko-KR" altLang="en-US" dirty="0"/>
              <a:t>뷰가 참조하는 테이블 변경이 일어나면 뷰도 같이 변경됨</a:t>
            </a:r>
          </a:p>
          <a:p>
            <a:pPr lvl="1"/>
            <a:r>
              <a:rPr lang="ko-KR" altLang="en-US" dirty="0"/>
              <a:t>외부 스키마에서 기본 테이블 및 뷰가 정의됨</a:t>
            </a:r>
          </a:p>
          <a:p>
            <a:pPr lvl="1"/>
            <a:r>
              <a:rPr lang="ko-KR" altLang="en-US" dirty="0"/>
              <a:t>일단 정의된 뷰는 변경이 불가능하고 삭제 후 다시 생성해야만 됨</a:t>
            </a:r>
          </a:p>
          <a:p>
            <a:pPr lvl="1"/>
            <a:r>
              <a:rPr lang="ko-KR" altLang="en-US" dirty="0"/>
              <a:t>뷰를 통한 검색은 가능하지만</a:t>
            </a:r>
            <a:r>
              <a:rPr lang="en-US" altLang="ko-KR" dirty="0"/>
              <a:t>,  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갱신</a:t>
            </a:r>
            <a:r>
              <a:rPr lang="en-US" altLang="ko-KR" dirty="0"/>
              <a:t>,</a:t>
            </a:r>
            <a:r>
              <a:rPr lang="ko-KR" altLang="en-US" dirty="0"/>
              <a:t>삭제 등은 제약을 받음</a:t>
            </a:r>
          </a:p>
          <a:p>
            <a:pPr lvl="1"/>
            <a:r>
              <a:rPr lang="ko-KR" altLang="en-US" dirty="0"/>
              <a:t>사용형식</a:t>
            </a:r>
            <a:r>
              <a:rPr lang="en-US" altLang="ko-KR" dirty="0"/>
              <a:t>) create view </a:t>
            </a:r>
            <a:r>
              <a:rPr lang="ko-KR" altLang="en-US" dirty="0" err="1"/>
              <a:t>뷰명</a:t>
            </a:r>
            <a:r>
              <a:rPr lang="ko-KR" altLang="en-US" dirty="0"/>
              <a:t> </a:t>
            </a:r>
            <a:r>
              <a:rPr lang="en-US" altLang="ko-KR" dirty="0"/>
              <a:t>as select</a:t>
            </a:r>
            <a:r>
              <a:rPr lang="ko-KR" altLang="en-US" dirty="0"/>
              <a:t>문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질의 </a:t>
            </a:r>
            <a:r>
              <a:rPr lang="en-US" altLang="ko-KR" dirty="0"/>
              <a:t>(Query)</a:t>
            </a:r>
          </a:p>
          <a:p>
            <a:pPr lvl="1"/>
            <a:r>
              <a:rPr lang="ko-KR" altLang="en-US" dirty="0"/>
              <a:t>사용자의 정보 요구 </a:t>
            </a:r>
            <a:r>
              <a:rPr lang="en-US" altLang="ko-KR" dirty="0"/>
              <a:t>(</a:t>
            </a:r>
            <a:r>
              <a:rPr lang="ko-KR" altLang="en-US" dirty="0"/>
              <a:t>문장 또는 문자열 또는 프로그램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2D1A-9D1D-4D09-B07B-89D1EE57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FDAB3-07A1-42C2-ACB8-A52E0D8D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기본키</a:t>
            </a:r>
            <a:r>
              <a:rPr lang="en-US" altLang="ko-KR" dirty="0"/>
              <a:t>(primary key)   : DB </a:t>
            </a:r>
            <a:r>
              <a:rPr lang="ko-KR" altLang="en-US" dirty="0"/>
              <a:t>설계자에 의해 직접 선택된 하나의 </a:t>
            </a:r>
            <a:r>
              <a:rPr lang="ko-KR" altLang="en-US" dirty="0" err="1"/>
              <a:t>후보키</a:t>
            </a:r>
            <a:endParaRPr lang="ko-KR" altLang="en-US" dirty="0"/>
          </a:p>
          <a:p>
            <a:pPr lvl="1"/>
            <a:r>
              <a:rPr lang="ko-KR" altLang="en-US" dirty="0"/>
              <a:t>개체를 고유하게 식별할 수 있는 속성</a:t>
            </a:r>
          </a:p>
          <a:p>
            <a:pPr lvl="1"/>
            <a:r>
              <a:rPr lang="ko-KR" altLang="en-US" dirty="0"/>
              <a:t>중복을 허용 않고</a:t>
            </a:r>
            <a:r>
              <a:rPr lang="en-US" altLang="ko-KR" dirty="0"/>
              <a:t>, Null </a:t>
            </a:r>
            <a:r>
              <a:rPr lang="ko-KR" altLang="en-US" dirty="0"/>
              <a:t>값도 허용 않음</a:t>
            </a:r>
          </a:p>
          <a:p>
            <a:endParaRPr lang="ko-KR" altLang="en-US" dirty="0"/>
          </a:p>
          <a:p>
            <a:r>
              <a:rPr lang="ko-KR" altLang="en-US" dirty="0"/>
              <a:t>기본키와 관련된 키</a:t>
            </a:r>
          </a:p>
          <a:p>
            <a:pPr lvl="1"/>
            <a:r>
              <a:rPr lang="ko-KR" altLang="en-US" dirty="0"/>
              <a:t>대체키</a:t>
            </a:r>
            <a:r>
              <a:rPr lang="en-US" altLang="ko-KR" dirty="0"/>
              <a:t>(alternate key) : 2 </a:t>
            </a:r>
            <a:r>
              <a:rPr lang="ko-KR" altLang="en-US" dirty="0"/>
              <a:t>이상의 </a:t>
            </a:r>
            <a:r>
              <a:rPr lang="ko-KR" altLang="en-US" dirty="0" err="1"/>
              <a:t>후보키</a:t>
            </a:r>
            <a:r>
              <a:rPr lang="ko-KR" altLang="en-US" dirty="0"/>
              <a:t> 중 기본키를 제외한 나머지 후보키들</a:t>
            </a:r>
          </a:p>
          <a:p>
            <a:pPr lvl="1"/>
            <a:r>
              <a:rPr lang="ko-KR" altLang="en-US" dirty="0" err="1"/>
              <a:t>외래키</a:t>
            </a:r>
            <a:r>
              <a:rPr lang="en-US" altLang="ko-KR" dirty="0"/>
              <a:t>(foreign key)   : </a:t>
            </a:r>
            <a:r>
              <a:rPr lang="ko-KR" altLang="en-US" dirty="0"/>
              <a:t>다른 릴레이션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의 기본키를 </a:t>
            </a:r>
            <a:r>
              <a:rPr lang="ko-KR" altLang="en-US" dirty="0" err="1"/>
              <a:t>갖게되는</a:t>
            </a:r>
            <a:r>
              <a:rPr lang="ko-KR" altLang="en-US" dirty="0"/>
              <a:t> 키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테이블의 </a:t>
            </a:r>
            <a:r>
              <a:rPr lang="ko-KR" altLang="en-US" dirty="0" err="1"/>
              <a:t>기본키</a:t>
            </a:r>
            <a:r>
              <a:rPr lang="ko-KR" altLang="en-US" dirty="0"/>
              <a:t> 값과 대응되는 키</a:t>
            </a:r>
          </a:p>
        </p:txBody>
      </p:sp>
    </p:spTree>
    <p:extLst>
      <p:ext uri="{BB962C8B-B14F-4D97-AF65-F5344CB8AC3E}">
        <p14:creationId xmlns:p14="http://schemas.microsoft.com/office/powerpoint/2010/main" val="18334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F1DE-70A8-4969-A6D6-D9920C3F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의 데이터 타입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0280EA-240B-494C-848B-AA099DB6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12" y="1825625"/>
            <a:ext cx="6326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740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DSLab SQL세션</vt:lpstr>
      <vt:lpstr>목차</vt:lpstr>
      <vt:lpstr>SQL이란</vt:lpstr>
      <vt:lpstr>PowerPoint 프레젠테이션</vt:lpstr>
      <vt:lpstr>SQL의 구조</vt:lpstr>
      <vt:lpstr>PowerPoint 프레젠테이션</vt:lpstr>
      <vt:lpstr>PowerPoint 프레젠테이션</vt:lpstr>
      <vt:lpstr>PowerPoint 프레젠테이션</vt:lpstr>
      <vt:lpstr>SQL의 데이터 타입</vt:lpstr>
      <vt:lpstr>데이터 정의어 (DDL)</vt:lpstr>
      <vt:lpstr>데이터 조작어 (DML)</vt:lpstr>
      <vt:lpstr>데이터 제어어 (DCL)</vt:lpstr>
      <vt:lpstr>CREATE</vt:lpstr>
      <vt:lpstr>CREATE</vt:lpstr>
      <vt:lpstr>SQL 문법</vt:lpstr>
      <vt:lpstr>집계함수</vt:lpstr>
      <vt:lpstr>JOIN</vt:lpstr>
      <vt:lpstr>JOIN</vt:lpstr>
      <vt:lpstr>JOIN의 방식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ahn92</dc:creator>
  <cp:lastModifiedBy> </cp:lastModifiedBy>
  <cp:revision>10</cp:revision>
  <dcterms:created xsi:type="dcterms:W3CDTF">2019-02-27T08:52:23Z</dcterms:created>
  <dcterms:modified xsi:type="dcterms:W3CDTF">2019-02-28T03:43:35Z</dcterms:modified>
</cp:coreProperties>
</file>