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70" r:id="rId2"/>
    <p:sldId id="272" r:id="rId3"/>
    <p:sldId id="267" r:id="rId4"/>
    <p:sldId id="264" r:id="rId5"/>
    <p:sldId id="266" r:id="rId6"/>
    <p:sldId id="274" r:id="rId7"/>
    <p:sldId id="273" r:id="rId8"/>
    <p:sldId id="269" r:id="rId9"/>
  </p:sldIdLst>
  <p:sldSz cx="3240088" cy="3240088"/>
  <p:notesSz cx="6858000" cy="9144000"/>
  <p:defaultTextStyle>
    <a:defPPr>
      <a:defRPr lang="ko-KR"/>
    </a:defPPr>
    <a:lvl1pPr marL="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77"/>
    <a:srgbClr val="052047"/>
    <a:srgbClr val="EBF6FF"/>
    <a:srgbClr val="B2BECB"/>
    <a:srgbClr val="2578C7"/>
    <a:srgbClr val="D9E8F3"/>
    <a:srgbClr val="D3E2EB"/>
    <a:srgbClr val="2D5283"/>
    <a:srgbClr val="E1F2FF"/>
    <a:srgbClr val="D1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3"/>
  </p:normalViewPr>
  <p:slideViewPr>
    <p:cSldViewPr snapToGrid="0" snapToObjects="1">
      <p:cViewPr>
        <p:scale>
          <a:sx n="150" d="100"/>
          <a:sy n="150" d="100"/>
        </p:scale>
        <p:origin x="27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F75A5-BE98-C940-920E-D9453FB561E1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F997-F151-B040-849B-38BFD82AE8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37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30264"/>
            <a:ext cx="2754075" cy="112803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701796"/>
            <a:ext cx="2430066" cy="78227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72505"/>
            <a:ext cx="698644" cy="2745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72505"/>
            <a:ext cx="2055431" cy="2745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07773"/>
            <a:ext cx="2794576" cy="134778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168310"/>
            <a:ext cx="2794576" cy="70876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862523"/>
            <a:ext cx="1377037" cy="20558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862523"/>
            <a:ext cx="1377037" cy="20558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2506"/>
            <a:ext cx="2794576" cy="62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794272"/>
            <a:ext cx="137070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183532"/>
            <a:ext cx="1370709" cy="17407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794272"/>
            <a:ext cx="137745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183532"/>
            <a:ext cx="1377459" cy="17407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466513"/>
            <a:ext cx="1640295" cy="230256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466513"/>
            <a:ext cx="1640295" cy="230256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rgbClr val="D8E7F2"/>
            </a:gs>
            <a:gs pos="100000">
              <a:srgbClr val="EBF6FF">
                <a:lumMod val="97000"/>
              </a:srgbClr>
            </a:gs>
            <a:gs pos="100000">
              <a:schemeClr val="accent3">
                <a:lumMod val="15000"/>
                <a:lumOff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72506"/>
            <a:ext cx="279457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862523"/>
            <a:ext cx="279457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003082"/>
            <a:ext cx="109353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57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72" rtl="0" eaLnBrk="1" latinLnBrk="1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0" name="텍스트 상자 29"/>
          <p:cNvSpPr txBox="1"/>
          <p:nvPr/>
        </p:nvSpPr>
        <p:spPr>
          <a:xfrm>
            <a:off x="156674" y="2453350"/>
            <a:ext cx="2929007" cy="5309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이번 겨울 방학기간동안 </a:t>
            </a:r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새로 합류한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신입학회원들을 빅데이터 전문가로 만들어준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의교육세션이 진행되었습니다</a:t>
            </a:r>
            <a:endParaRPr kumimoji="1" lang="en-US" altLang="ko-KR" sz="6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849644" y="258385"/>
            <a:ext cx="15408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14</a:t>
            </a:r>
            <a:r>
              <a:rPr kumimoji="1" lang="ko-KR" altLang="en-US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기 교육세션 일정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7865F0E-AB16-4871-8712-53C58B46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7" y="606837"/>
            <a:ext cx="2236073" cy="16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0" name="텍스트 상자 29"/>
          <p:cNvSpPr txBox="1"/>
          <p:nvPr/>
        </p:nvSpPr>
        <p:spPr>
          <a:xfrm>
            <a:off x="390716" y="2418846"/>
            <a:ext cx="2460930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매주 화요일 목요일 토요일 주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3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회 진행된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교육세션을 통해서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학회원들도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빅데이터 전문가가 되기 위한 준비과정을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성공리에 마무리 할 수 있었습니다</a:t>
            </a:r>
            <a:endParaRPr kumimoji="1" lang="en-US" altLang="ko-KR" sz="6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849644" y="258385"/>
            <a:ext cx="15408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14</a:t>
            </a:r>
            <a:r>
              <a:rPr kumimoji="1" lang="ko-KR" altLang="en-US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기 교육세션 일정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65F0E-AB16-4871-8712-53C58B46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7" y="631294"/>
            <a:ext cx="2236073" cy="15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0" name="텍스트 상자 29"/>
          <p:cNvSpPr txBox="1"/>
          <p:nvPr/>
        </p:nvSpPr>
        <p:spPr>
          <a:xfrm>
            <a:off x="132339" y="1883139"/>
            <a:ext cx="2922595" cy="12618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교육세션의 첫 주에는 빅데이터 분석에 사용할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프로그래밍  언어인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Python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사용법에 대한 강의가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이루어 졌습니다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먼저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Python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을 실행할 수 있는 가상환경인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ANACONDA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부터 데이터 분석에 활용 할 수 있는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Python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모듈인 </a:t>
            </a:r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Numpy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와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Pandas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대한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설명까지 배울 수 있었습니다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739275" y="258385"/>
            <a:ext cx="176157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Python Programming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2F8648-F7E7-46D3-BDC9-95012437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97" y="624692"/>
            <a:ext cx="1489583" cy="743125"/>
          </a:xfrm>
          <a:prstGeom prst="rect">
            <a:avLst/>
          </a:prstGeom>
        </p:spPr>
      </p:pic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57643AA7-2DAA-4CC9-ACE3-6185FACC2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98" y="1305836"/>
            <a:ext cx="1220271" cy="4830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64B8F3-60D0-4CC7-A888-A0B0E16CB7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4027" y="940955"/>
            <a:ext cx="1833722" cy="9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1036784" y="258385"/>
            <a:ext cx="11665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Science 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845DAE8-2AED-486F-B640-731B0BCC41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7943" y="280478"/>
            <a:ext cx="1167200" cy="1438322"/>
          </a:xfrm>
          <a:prstGeom prst="rect">
            <a:avLst/>
          </a:prstGeom>
        </p:spPr>
      </p:pic>
      <p:sp>
        <p:nvSpPr>
          <p:cNvPr id="28" name="텍스트 상자 29">
            <a:extLst>
              <a:ext uri="{FF2B5EF4-FFF2-40B4-BE49-F238E27FC236}">
                <a16:creationId xmlns:a16="http://schemas.microsoft.com/office/drawing/2014/main" id="{D838F93E-0AE3-4C82-B8CD-BD8A2516B0F5}"/>
              </a:ext>
            </a:extLst>
          </p:cNvPr>
          <p:cNvSpPr txBox="1"/>
          <p:nvPr/>
        </p:nvSpPr>
        <p:spPr>
          <a:xfrm>
            <a:off x="9102" y="1090772"/>
            <a:ext cx="3246402" cy="21390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 세션은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선배 학회원들의 강의로 진행되었습니다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우선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사이언스팀에서는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Machine Learning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Deep Learning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 관련된 강의를 진행해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주셨습다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통계학적으로 선형 모형을 예측하는 회귀분석 모형부터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의사결정 나무를 활용한 랜덤 포레스트 모형을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이해 할 수 있었고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인공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신경명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모형인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RNN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CNN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 작동하는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원리에 대해서도 공부 할 수 있었습니다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40776-8568-4096-BC73-34CEC2B34C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830713" y="396182"/>
            <a:ext cx="1119730" cy="11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9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900272" y="258385"/>
            <a:ext cx="1439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 err="1">
                <a:solidFill>
                  <a:srgbClr val="013677"/>
                </a:solidFill>
                <a:latin typeface="YDIYGO330" charset="-127"/>
                <a:ea typeface="YDIYGO330" charset="-127"/>
                <a:cs typeface="YDIYGO330" charset="-127"/>
              </a:rPr>
              <a:t>EngineeringTeam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E1B65F-FCCD-4505-8D5B-700FC89A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4" y="800675"/>
            <a:ext cx="1358660" cy="567353"/>
          </a:xfrm>
          <a:prstGeom prst="rect">
            <a:avLst/>
          </a:prstGeom>
        </p:spPr>
      </p:pic>
      <p:sp>
        <p:nvSpPr>
          <p:cNvPr id="32" name="텍스트 상자 29">
            <a:extLst>
              <a:ext uri="{FF2B5EF4-FFF2-40B4-BE49-F238E27FC236}">
                <a16:creationId xmlns:a16="http://schemas.microsoft.com/office/drawing/2014/main" id="{44A04EA4-2594-424F-B6AD-41F7E1038C07}"/>
              </a:ext>
            </a:extLst>
          </p:cNvPr>
          <p:cNvSpPr txBox="1"/>
          <p:nvPr/>
        </p:nvSpPr>
        <p:spPr>
          <a:xfrm>
            <a:off x="152996" y="1715925"/>
            <a:ext cx="2816797" cy="155427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엔지니어링 팀에서는 크게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가지 주제를 갖고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 세션을 진행해 주었습니다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우선 본인이 코딩한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Source Code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 버전관리와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다른 사람들 과의 협업을 용이하게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도와주는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git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대한 강의를 시작으로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필요한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Data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를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Web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상에서 추출하기 위해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Selenium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을 사용한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크롤링에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대해 배우고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E338C75-E531-4929-9ED3-93EF3CC81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017" y="774077"/>
            <a:ext cx="687375" cy="6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900272" y="258385"/>
            <a:ext cx="1439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 err="1">
                <a:solidFill>
                  <a:srgbClr val="013677"/>
                </a:solidFill>
                <a:latin typeface="YDIYGO330" charset="-127"/>
                <a:ea typeface="YDIYGO330" charset="-127"/>
                <a:cs typeface="YDIYGO330" charset="-127"/>
              </a:rPr>
              <a:t>EngineeringTeam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CA3B2-527F-4D98-ACA4-7AD788212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3" y="866905"/>
            <a:ext cx="1149947" cy="431948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0B8F9BF-2968-4A76-AF4C-1815E70E8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043" y="679225"/>
            <a:ext cx="1301986" cy="677684"/>
          </a:xfrm>
          <a:prstGeom prst="rect">
            <a:avLst/>
          </a:prstGeom>
        </p:spPr>
      </p:pic>
      <p:sp>
        <p:nvSpPr>
          <p:cNvPr id="32" name="텍스트 상자 29">
            <a:extLst>
              <a:ext uri="{FF2B5EF4-FFF2-40B4-BE49-F238E27FC236}">
                <a16:creationId xmlns:a16="http://schemas.microsoft.com/office/drawing/2014/main" id="{44A04EA4-2594-424F-B6AD-41F7E1038C07}"/>
              </a:ext>
            </a:extLst>
          </p:cNvPr>
          <p:cNvSpPr txBox="1"/>
          <p:nvPr/>
        </p:nvSpPr>
        <p:spPr>
          <a:xfrm>
            <a:off x="301413" y="1672745"/>
            <a:ext cx="2637260" cy="12618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Local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환경에서 작업하기 어려울 경우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아마존 웹 서비스를 이용하여 서버를 만들고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서버에 </a:t>
            </a:r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Jupyter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Notebook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을 올리는 강의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Big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Data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를 처리하기 위해 사용되는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분산처리 환경인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Spark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 사용법 까지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다양한 강의를 진행해 주셨습니다 </a:t>
            </a:r>
          </a:p>
        </p:txBody>
      </p:sp>
    </p:spTree>
    <p:extLst>
      <p:ext uri="{BB962C8B-B14F-4D97-AF65-F5344CB8AC3E}">
        <p14:creationId xmlns:p14="http://schemas.microsoft.com/office/powerpoint/2010/main" val="224276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1056828" y="258385"/>
            <a:ext cx="1126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Design 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E6AE0D-0102-4681-885B-8FBC380E8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787" r="91101">
                        <a14:foregroundMark x1="11463" y1="72703" x2="6938" y2="47568"/>
                        <a14:foregroundMark x1="6938" y1="47568" x2="12821" y2="28649"/>
                        <a14:foregroundMark x1="12519" y1="65676" x2="13273" y2="38108"/>
                        <a14:foregroundMark x1="13273" y1="38108" x2="10106" y2="64054"/>
                        <a14:foregroundMark x1="10106" y1="64054" x2="6938" y2="44324"/>
                        <a14:foregroundMark x1="8446" y1="63243" x2="7240" y2="61622"/>
                        <a14:foregroundMark x1="36802" y1="78649" x2="18250" y2="61622"/>
                        <a14:foregroundMark x1="18250" y1="61622" x2="16742" y2="34865"/>
                        <a14:foregroundMark x1="16742" y1="34865" x2="34389" y2="33514"/>
                        <a14:foregroundMark x1="34389" y1="33514" x2="41931" y2="58108"/>
                        <a14:foregroundMark x1="41931" y1="58108" x2="28205" y2="67568"/>
                        <a14:foregroundMark x1="77979" y1="74054" x2="62293" y2="61892"/>
                        <a14:foregroundMark x1="62293" y1="61892" x2="64404" y2="31351"/>
                        <a14:foregroundMark x1="64404" y1="31351" x2="80543" y2="35135"/>
                        <a14:foregroundMark x1="80543" y1="35135" x2="76471" y2="60541"/>
                        <a14:foregroundMark x1="76471" y1="60541" x2="69985" y2="62162"/>
                        <a14:foregroundMark x1="85671" y1="60811" x2="82202" y2="34054"/>
                        <a14:foregroundMark x1="82202" y1="34054" x2="88386" y2="47027"/>
                        <a14:foregroundMark x1="88084" y1="29459" x2="91101" y2="55135"/>
                        <a14:foregroundMark x1="91101" y1="55135" x2="90045" y2="55946"/>
                        <a14:foregroundMark x1="16591" y1="43514" x2="16440" y2="39189"/>
                        <a14:foregroundMark x1="15988" y1="42432" x2="16440" y2="39730"/>
                        <a14:foregroundMark x1="12971" y1="35676" x2="11916" y2="34595"/>
                        <a14:foregroundMark x1="12821" y1="36486" x2="12066" y2="33514"/>
                        <a14:foregroundMark x1="12066" y1="35135" x2="11916" y2="35405"/>
                        <a14:foregroundMark x1="11463" y1="36757" x2="13424" y2="38108"/>
                        <a14:foregroundMark x1="11463" y1="35405" x2="11916" y2="34054"/>
                        <a14:foregroundMark x1="11614" y1="34054" x2="11161" y2="37838"/>
                        <a14:foregroundMark x1="30015" y1="47297" x2="33183" y2="540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88" y="490736"/>
            <a:ext cx="1740762" cy="971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BAACE-5AED-4C6B-B341-B5A4BC41D50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14" b="89973" l="4938" r="90278">
                        <a14:foregroundMark x1="10340" y1="74526" x2="7562" y2="43360"/>
                        <a14:foregroundMark x1="7562" y1="43360" x2="10185" y2="34146"/>
                        <a14:foregroundMark x1="12654" y1="56098" x2="18981" y2="30352"/>
                        <a14:foregroundMark x1="18981" y1="30352" x2="20216" y2="28184"/>
                        <a14:foregroundMark x1="12500" y1="52575" x2="24074" y2="32249"/>
                        <a14:foregroundMark x1="24074" y1="32249" x2="29784" y2="58808"/>
                        <a14:foregroundMark x1="29784" y1="58808" x2="14969" y2="47696"/>
                        <a14:foregroundMark x1="14969" y1="47696" x2="25772" y2="23306"/>
                        <a14:foregroundMark x1="25772" y1="23306" x2="28086" y2="50407"/>
                        <a14:foregroundMark x1="28086" y1="50407" x2="27623" y2="50407"/>
                        <a14:foregroundMark x1="32562" y1="41192" x2="25772" y2="50678"/>
                        <a14:foregroundMark x1="66821" y1="42818" x2="66821" y2="42818"/>
                        <a14:foregroundMark x1="74074" y1="36585" x2="68673" y2="62873"/>
                        <a14:foregroundMark x1="68673" y1="62873" x2="67130" y2="52846"/>
                        <a14:foregroundMark x1="84259" y1="27913" x2="90432" y2="53388"/>
                        <a14:foregroundMark x1="90432" y1="53388" x2="86574" y2="71003"/>
                        <a14:foregroundMark x1="6790" y1="67751" x2="4938" y2="43631"/>
                        <a14:foregroundMark x1="14506" y1="47967" x2="13889" y2="36856"/>
                        <a14:foregroundMark x1="11574" y1="46070" x2="19290" y2="26287"/>
                        <a14:foregroundMark x1="27932" y1="27642" x2="35802" y2="50136"/>
                        <a14:foregroundMark x1="35802" y1="50136" x2="36728" y2="45528"/>
                        <a14:foregroundMark x1="42438" y1="60976" x2="35494" y2="36043"/>
                        <a14:foregroundMark x1="35494" y1="36043" x2="37963" y2="53117"/>
                        <a14:foregroundMark x1="70216" y1="63686" x2="53704" y2="57995"/>
                        <a14:foregroundMark x1="53704" y1="57995" x2="59105" y2="29539"/>
                        <a14:foregroundMark x1="59105" y1="29539" x2="75309" y2="26558"/>
                        <a14:foregroundMark x1="75309" y1="26558" x2="88580" y2="42276"/>
                        <a14:foregroundMark x1="88580" y1="42276" x2="76235" y2="60163"/>
                        <a14:foregroundMark x1="76235" y1="60163" x2="70679" y2="63686"/>
                        <a14:foregroundMark x1="64506" y1="60705" x2="54321" y2="40108"/>
                        <a14:foregroundMark x1="54321" y1="40108" x2="72840" y2="30623"/>
                        <a14:foregroundMark x1="72840" y1="30623" x2="63426" y2="52575"/>
                        <a14:foregroundMark x1="70833" y1="55556" x2="74537" y2="23848"/>
                        <a14:foregroundMark x1="74537" y1="23848" x2="83179" y2="45799"/>
                        <a14:foregroundMark x1="83179" y1="45799" x2="79475" y2="506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7211" y="1134311"/>
            <a:ext cx="1705989" cy="971466"/>
          </a:xfrm>
          <a:prstGeom prst="rect">
            <a:avLst/>
          </a:prstGeom>
        </p:spPr>
      </p:pic>
      <p:sp>
        <p:nvSpPr>
          <p:cNvPr id="28" name="텍스트 상자 29">
            <a:extLst>
              <a:ext uri="{FF2B5EF4-FFF2-40B4-BE49-F238E27FC236}">
                <a16:creationId xmlns:a16="http://schemas.microsoft.com/office/drawing/2014/main" id="{BD261FD2-4A00-4AAF-9D99-3940FC2E3076}"/>
              </a:ext>
            </a:extLst>
          </p:cNvPr>
          <p:cNvSpPr txBox="1"/>
          <p:nvPr/>
        </p:nvSpPr>
        <p:spPr>
          <a:xfrm>
            <a:off x="57763" y="1672745"/>
            <a:ext cx="3124573" cy="155427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디자인 팀에서는 데이터의 성격을 파악 할 수 있는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EDA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대한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강의를진행해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주었습니다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. </a:t>
            </a: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EDA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를 통해서 데이터 분석의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방향을 설정 할 수 있다는 사실을 배울 수 있었습니다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또한 우리가 분석한 결과를 다른 사람들에게 보여주기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위한 시각화에 대한 강의도 진행해 주었습니다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학회원들도 교육세션을 통해서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선배 학회원들처럼 멋진 데이터 시각화를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할 수 있게 되었습니다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6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242104" y="958325"/>
            <a:ext cx="275588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새롭게 </a:t>
            </a:r>
            <a:r>
              <a:rPr kumimoji="1" lang="en-US" altLang="ko-KR" sz="100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합류한 </a:t>
            </a:r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학회원들이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어떻게 겨울방학을 보냈는지 알아보았습니다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다음 카드뉴스는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방학 </a:t>
            </a:r>
            <a:r>
              <a:rPr kumimoji="1" lang="ko-KR" altLang="en-US" sz="100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교육세션동안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배운 내용을 활용해서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학회원들과 성균관대학교의 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통계분석학회인 </a:t>
            </a:r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P-SAT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과의 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연합세션에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대한 내용입니다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모두 기대해주세요</a:t>
            </a:r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!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  <a:sym typeface="Wingdings"/>
              </a:rPr>
              <a:t></a:t>
            </a:r>
            <a:endParaRPr kumimoji="1" lang="ko-KR" altLang="en-US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61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100000">
              <a:srgbClr val="EBF6FF">
                <a:lumMod val="97000"/>
              </a:srgbClr>
            </a:gs>
            <a:gs pos="100000">
              <a:schemeClr val="accent3">
                <a:lumMod val="15000"/>
                <a:lumOff val="85000"/>
                <a:alpha val="0"/>
              </a:schemeClr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>
        <a:spAutoFit/>
      </a:bodyPr>
      <a:lstStyle>
        <a:defPPr>
          <a:defRPr kumimoji="1" sz="700" dirty="0">
            <a:solidFill>
              <a:srgbClr val="013677"/>
            </a:solidFill>
            <a:latin typeface="YDIYGO320" charset="-127"/>
            <a:ea typeface="YDIYGO320" charset="-127"/>
            <a:cs typeface="YDIYGO32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307</Words>
  <Application>Microsoft Office PowerPoint</Application>
  <PresentationFormat>사용자 지정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YDIYGO320</vt:lpstr>
      <vt:lpstr>YDIYGO330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이승명</dc:creator>
  <cp:lastModifiedBy> </cp:lastModifiedBy>
  <cp:revision>123</cp:revision>
  <cp:lastPrinted>2018-09-17T09:50:39Z</cp:lastPrinted>
  <dcterms:created xsi:type="dcterms:W3CDTF">2018-09-17T08:26:54Z</dcterms:created>
  <dcterms:modified xsi:type="dcterms:W3CDTF">2019-03-22T11:04:47Z</dcterms:modified>
</cp:coreProperties>
</file>