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82" r:id="rId2"/>
    <p:sldId id="609" r:id="rId3"/>
    <p:sldId id="606" r:id="rId4"/>
    <p:sldId id="607" r:id="rId5"/>
    <p:sldId id="629" r:id="rId6"/>
    <p:sldId id="630" r:id="rId7"/>
    <p:sldId id="625" r:id="rId8"/>
    <p:sldId id="628" r:id="rId9"/>
    <p:sldId id="617" r:id="rId10"/>
    <p:sldId id="627" r:id="rId11"/>
    <p:sldId id="622" r:id="rId12"/>
    <p:sldId id="623" r:id="rId13"/>
    <p:sldId id="613" r:id="rId14"/>
    <p:sldId id="611" r:id="rId15"/>
    <p:sldId id="618" r:id="rId16"/>
    <p:sldId id="619" r:id="rId17"/>
    <p:sldId id="338"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11"/>
    <p:restoredTop sz="94696"/>
  </p:normalViewPr>
  <p:slideViewPr>
    <p:cSldViewPr snapToGrid="0" snapToObjects="1">
      <p:cViewPr varScale="1">
        <p:scale>
          <a:sx n="62" d="100"/>
          <a:sy n="62" d="100"/>
        </p:scale>
        <p:origin x="480"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4FFA247-0B2D-A648-ACD1-EF9D1C1BBAEB}" type="datetime1">
              <a:rPr lang="en-IN" smtClean="0"/>
              <a:pPr/>
              <a:t>03-06-2023</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247752-78CA-404D-91C8-45DA75B158D6}" type="datetime1">
              <a:rPr lang="en-IN" smtClean="0"/>
              <a:pPr/>
              <a:t>03-06-2023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5C2CEF5-63F9-4850-838D-D8657FC7C913}"/>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7031015C-1821-46DC-B3B1-FB553B3B99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5124" name="Date Placeholder 3">
            <a:extLst>
              <a:ext uri="{FF2B5EF4-FFF2-40B4-BE49-F238E27FC236}">
                <a16:creationId xmlns:a16="http://schemas.microsoft.com/office/drawing/2014/main" id="{D3A7A6D2-68EA-47C4-87B4-7CE04BD7A137}"/>
              </a:ext>
            </a:extLst>
          </p:cNvPr>
          <p:cNvSpPr>
            <a:spLocks noGrp="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BA13DB9-E0EA-4515-9B3A-1B90B95D5EB9}" type="datetime1">
              <a:rPr lang="en-IN" altLang="en-US" sz="1200" b="0" smtClean="0"/>
              <a:pPr/>
              <a:t>03-06-2023</a:t>
            </a:fld>
            <a:endParaRPr lang="en-US" altLang="en-US" sz="1200" b="0"/>
          </a:p>
        </p:txBody>
      </p:sp>
      <p:sp>
        <p:nvSpPr>
          <p:cNvPr id="5125" name="Slide Number Placeholder 4">
            <a:extLst>
              <a:ext uri="{FF2B5EF4-FFF2-40B4-BE49-F238E27FC236}">
                <a16:creationId xmlns:a16="http://schemas.microsoft.com/office/drawing/2014/main" id="{F0A23C6F-3C10-4D7C-B34A-4E13DF4ABBA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8DD6EFD-9A88-42B7-979E-F35325E876C9}" type="slidenum">
              <a:rPr lang="en-US" altLang="en-US" sz="1200" b="0" smtClean="0"/>
              <a:pPr/>
              <a:t>1</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6/3/2023</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6/3/2023</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6/3/2023</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6/3/2023</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6/3/2023</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6/3/2023</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6/3/2023</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6/3/2023</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6/3/2023</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6/3/2023</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6/3/2023</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6/3/2023</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Lp9Ftuq2sVI&amp;ab_channel=CodeWithHarry" TargetMode="External"/><Relationship Id="rId2" Type="http://schemas.openxmlformats.org/officeDocument/2006/relationships/hyperlink" Target="https://www.researchgate.net/publication/268444498_Online_Project_and_Assignment_Submission_Management_and_Progress_Monitoring_System_OPA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PHBQIwaC9ts&amp;ab_channel=SimpleHowToGuide" TargetMode="External"/><Relationship Id="rId2" Type="http://schemas.openxmlformats.org/officeDocument/2006/relationships/hyperlink" Target="https://openai.com/blog/chatgp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3">
            <a:extLst>
              <a:ext uri="{FF2B5EF4-FFF2-40B4-BE49-F238E27FC236}">
                <a16:creationId xmlns:a16="http://schemas.microsoft.com/office/drawing/2014/main" id="{F4ED45C2-124E-465E-BA77-F109A20C0963}"/>
              </a:ext>
            </a:extLst>
          </p:cNvPr>
          <p:cNvSpPr txBox="1">
            <a:spLocks noChangeArrowheads="1"/>
          </p:cNvSpPr>
          <p:nvPr/>
        </p:nvSpPr>
        <p:spPr bwMode="auto">
          <a:xfrm>
            <a:off x="1952625" y="1017588"/>
            <a:ext cx="80724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700">
              <a:ea typeface="Arimo"/>
              <a:cs typeface="Arimo"/>
            </a:endParaRPr>
          </a:p>
        </p:txBody>
      </p:sp>
      <p:sp>
        <p:nvSpPr>
          <p:cNvPr id="8" name="Title 1">
            <a:extLst>
              <a:ext uri="{FF2B5EF4-FFF2-40B4-BE49-F238E27FC236}">
                <a16:creationId xmlns:a16="http://schemas.microsoft.com/office/drawing/2014/main" id="{7CA4E5BC-3FE9-42DE-AF64-9B0FFB564ED6}"/>
              </a:ext>
            </a:extLst>
          </p:cNvPr>
          <p:cNvSpPr txBox="1">
            <a:spLocks noChangeArrowheads="1"/>
          </p:cNvSpPr>
          <p:nvPr/>
        </p:nvSpPr>
        <p:spPr>
          <a:xfrm>
            <a:off x="0" y="254000"/>
            <a:ext cx="12192000" cy="1233488"/>
          </a:xfrm>
          <a:prstGeom prst="rect">
            <a:avLst/>
          </a:prstGeom>
          <a:solidFill>
            <a:srgbClr val="C00000"/>
          </a:solidFill>
        </p:spPr>
        <p:txBody>
          <a:bodyPr/>
          <a:lstStyle/>
          <a:p>
            <a:pPr algn="ctr">
              <a:lnSpc>
                <a:spcPct val="90000"/>
              </a:lnSpc>
              <a:defRPr/>
            </a:pPr>
            <a:r>
              <a:rPr lang="en-GB" altLang="zh-CN" sz="4000" dirty="0">
                <a:solidFill>
                  <a:schemeClr val="bg1"/>
                </a:solidFill>
                <a:latin typeface="Tinos"/>
                <a:ea typeface="+mj-ea"/>
                <a:cs typeface="+mj-cs"/>
              </a:rPr>
              <a:t>GALGOTIAS UNIVERSITY</a:t>
            </a:r>
          </a:p>
          <a:p>
            <a:pPr algn="ctr">
              <a:lnSpc>
                <a:spcPct val="90000"/>
              </a:lnSpc>
              <a:defRPr/>
            </a:pPr>
            <a:r>
              <a:rPr lang="en-GB" altLang="zh-CN" sz="2400" dirty="0">
                <a:solidFill>
                  <a:schemeClr val="bg1"/>
                </a:solidFill>
                <a:latin typeface="Tinos"/>
                <a:ea typeface="+mj-ea"/>
                <a:cs typeface="+mj-cs"/>
              </a:rPr>
              <a:t>(SCHOOL OF COMPUTING SCIENCE AND ENGINEERING)</a:t>
            </a:r>
          </a:p>
          <a:p>
            <a:pPr algn="ctr">
              <a:lnSpc>
                <a:spcPct val="90000"/>
              </a:lnSpc>
              <a:defRPr/>
            </a:pPr>
            <a:r>
              <a:rPr lang="en-IN" altLang="zh-CN" sz="2400" dirty="0">
                <a:solidFill>
                  <a:schemeClr val="bg1"/>
                </a:solidFill>
                <a:latin typeface="Tinos"/>
                <a:ea typeface="+mj-ea"/>
                <a:cs typeface="+mj-cs"/>
              </a:rPr>
              <a:t>Semester:: 4  Section ::12( 2021-25) </a:t>
            </a:r>
            <a:endParaRPr lang="zh-CN" altLang="en-US" sz="2400"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2399A4DA-ADDE-469E-9DF2-65019C2C27BA}"/>
              </a:ext>
            </a:extLst>
          </p:cNvPr>
          <p:cNvSpPr txBox="1">
            <a:spLocks noChangeArrowheads="1"/>
          </p:cNvSpPr>
          <p:nvPr/>
        </p:nvSpPr>
        <p:spPr>
          <a:xfrm>
            <a:off x="0" y="6371163"/>
            <a:ext cx="12192000" cy="508000"/>
          </a:xfrm>
          <a:prstGeom prst="rect">
            <a:avLst/>
          </a:prstGeom>
          <a:solidFill>
            <a:srgbClr val="C00000"/>
          </a:solidFill>
        </p:spPr>
        <p:txBody>
          <a:bodyPr/>
          <a:lstStyle/>
          <a:p>
            <a:pPr algn="r">
              <a:lnSpc>
                <a:spcPct val="90000"/>
              </a:lnSpc>
              <a:defRPr/>
            </a:pPr>
            <a:endParaRPr lang="en-IN" altLang="zh-CN" dirty="0">
              <a:solidFill>
                <a:schemeClr val="bg1"/>
              </a:solidFill>
              <a:latin typeface="Tinos"/>
              <a:ea typeface="+mj-ea"/>
              <a:cs typeface="+mj-cs"/>
            </a:endParaRPr>
          </a:p>
          <a:p>
            <a:pPr algn="r">
              <a:lnSpc>
                <a:spcPct val="90000"/>
              </a:lnSpc>
              <a:defRPr/>
            </a:pPr>
            <a:endParaRPr lang="en-IN" altLang="zh-CN" dirty="0">
              <a:solidFill>
                <a:schemeClr val="bg1"/>
              </a:solidFill>
              <a:latin typeface="Tinos"/>
              <a:ea typeface="+mj-ea"/>
              <a:cs typeface="+mj-cs"/>
            </a:endParaRPr>
          </a:p>
          <a:p>
            <a:pPr algn="r">
              <a:lnSpc>
                <a:spcPct val="90000"/>
              </a:lnSpc>
              <a:defRPr/>
            </a:pPr>
            <a:endParaRPr lang="en-IN" altLang="zh-CN" dirty="0">
              <a:solidFill>
                <a:schemeClr val="bg1"/>
              </a:solidFill>
              <a:latin typeface="Tinos"/>
              <a:ea typeface="+mj-ea"/>
              <a:cs typeface="+mj-cs"/>
            </a:endParaRPr>
          </a:p>
          <a:p>
            <a:pPr algn="r">
              <a:lnSpc>
                <a:spcPct val="90000"/>
              </a:lnSpc>
              <a:defRPr/>
            </a:pPr>
            <a:r>
              <a:rPr lang="en-IN" altLang="zh-CN" dirty="0">
                <a:solidFill>
                  <a:schemeClr val="bg1"/>
                </a:solidFill>
                <a:latin typeface="Tinos"/>
                <a:ea typeface="+mj-ea"/>
                <a:cs typeface="+mj-cs"/>
              </a:rPr>
              <a:t>SCHOOL OF COMPUTING SCIENCE AND ENGINEERING</a:t>
            </a:r>
          </a:p>
        </p:txBody>
      </p:sp>
      <p:sp>
        <p:nvSpPr>
          <p:cNvPr id="2" name="TextBox 1">
            <a:extLst>
              <a:ext uri="{FF2B5EF4-FFF2-40B4-BE49-F238E27FC236}">
                <a16:creationId xmlns:a16="http://schemas.microsoft.com/office/drawing/2014/main" id="{A50D4943-0DBD-4A48-B202-800DD2E52CDD}"/>
              </a:ext>
            </a:extLst>
          </p:cNvPr>
          <p:cNvSpPr txBox="1"/>
          <p:nvPr/>
        </p:nvSpPr>
        <p:spPr>
          <a:xfrm>
            <a:off x="372139" y="1551140"/>
            <a:ext cx="11688567" cy="5201424"/>
          </a:xfrm>
          <a:prstGeom prst="rect">
            <a:avLst/>
          </a:prstGeom>
          <a:noFill/>
        </p:spPr>
        <p:txBody>
          <a:bodyPr wrap="square">
            <a:spAutoFit/>
          </a:bodyPr>
          <a:lstStyle/>
          <a:p>
            <a:pPr marL="0" indent="0" algn="ctr">
              <a:buNone/>
            </a:pPr>
            <a:r>
              <a:rPr lang="en-IN" sz="2800" b="1" i="1" dirty="0">
                <a:latin typeface="+mj-lt"/>
              </a:rPr>
              <a:t>Project Title: </a:t>
            </a:r>
            <a:r>
              <a:rPr lang="en-IN" sz="3600" b="1" i="1" dirty="0">
                <a:solidFill>
                  <a:srgbClr val="FF0000"/>
                </a:solidFill>
                <a:latin typeface="+mj-lt"/>
              </a:rPr>
              <a:t>Smart management system using Jarvis</a:t>
            </a:r>
            <a:endParaRPr lang="en-IN" sz="2800" b="1" dirty="0">
              <a:solidFill>
                <a:srgbClr val="FF0000"/>
              </a:solidFill>
              <a:latin typeface="+mj-lt"/>
            </a:endParaRPr>
          </a:p>
          <a:p>
            <a:pPr marL="0" indent="0">
              <a:buNone/>
            </a:pPr>
            <a:r>
              <a:rPr lang="en-IN" sz="4400" dirty="0"/>
              <a:t>                                </a:t>
            </a:r>
            <a:r>
              <a:rPr lang="en-US" sz="2800" b="1" i="1" dirty="0">
                <a:latin typeface="+mj-lt"/>
              </a:rPr>
              <a:t>Project Group ID</a:t>
            </a:r>
            <a:r>
              <a:rPr lang="en-US" sz="3200" dirty="0">
                <a:solidFill>
                  <a:srgbClr val="FF0000"/>
                </a:solidFill>
                <a:latin typeface="Tinos"/>
              </a:rPr>
              <a:t>: </a:t>
            </a:r>
            <a:r>
              <a:rPr lang="en-US" altLang="zh-CN" sz="3200" dirty="0">
                <a:solidFill>
                  <a:srgbClr val="FF0000"/>
                </a:solidFill>
                <a:latin typeface="Tinos"/>
              </a:rPr>
              <a:t>BT2045</a:t>
            </a:r>
            <a:endParaRPr lang="en-IN" sz="3200" dirty="0">
              <a:solidFill>
                <a:srgbClr val="FF0000"/>
              </a:solidFill>
              <a:latin typeface="Tinos"/>
            </a:endParaRPr>
          </a:p>
          <a:p>
            <a:pPr marL="0" indent="0" algn="ctr">
              <a:buNone/>
            </a:pPr>
            <a:r>
              <a:rPr lang="en-IN" sz="2800" b="1" dirty="0"/>
              <a:t>Submitted by:</a:t>
            </a:r>
          </a:p>
          <a:p>
            <a:pPr marL="0" indent="0" algn="ctr">
              <a:buNone/>
            </a:pPr>
            <a:r>
              <a:rPr lang="en-IN" sz="2800" dirty="0"/>
              <a:t>Dwipraj Nath(21SCSE1011713)</a:t>
            </a:r>
          </a:p>
          <a:p>
            <a:pPr marL="0" indent="0" algn="ctr">
              <a:buNone/>
            </a:pPr>
            <a:r>
              <a:rPr lang="en-IN" sz="2800" dirty="0"/>
              <a:t>Dev Singhal(21SCSE1010060)</a:t>
            </a:r>
          </a:p>
          <a:p>
            <a:pPr marL="0" indent="0" algn="ctr">
              <a:buNone/>
            </a:pPr>
            <a:r>
              <a:rPr lang="en-IN" sz="2800" dirty="0"/>
              <a:t>Abhay Arya(21SCSE1010276)</a:t>
            </a:r>
          </a:p>
          <a:p>
            <a:pPr marL="0" indent="0" algn="ctr">
              <a:buNone/>
            </a:pPr>
            <a:r>
              <a:rPr lang="en-IN" sz="2800" dirty="0"/>
              <a:t>Vaibhav Yadav(22SCSE1010114)</a:t>
            </a:r>
          </a:p>
          <a:p>
            <a:pPr marL="0" indent="0" algn="r">
              <a:buNone/>
            </a:pPr>
            <a:r>
              <a:rPr lang="en-IN" sz="2800" b="1" dirty="0"/>
              <a:t>Guide:                                                                                                                       </a:t>
            </a:r>
          </a:p>
          <a:p>
            <a:pPr marL="0" indent="0" algn="r">
              <a:buNone/>
            </a:pPr>
            <a:r>
              <a:rPr lang="en-IN" sz="2800" b="1" dirty="0"/>
              <a:t>   </a:t>
            </a:r>
            <a:r>
              <a:rPr lang="en-IN" sz="2800" dirty="0"/>
              <a:t>Mr. Janarthanan.S</a:t>
            </a:r>
          </a:p>
          <a:p>
            <a:pPr marL="0" indent="0" algn="r">
              <a:buNone/>
            </a:pPr>
            <a:r>
              <a:rPr lang="en-IN" sz="2800" dirty="0"/>
              <a:t>(Assistant Professor)                                                                       </a:t>
            </a:r>
          </a:p>
          <a:p>
            <a:pPr marL="0" indent="0">
              <a:buNone/>
            </a:pPr>
            <a:r>
              <a:rPr lang="en-IN" sz="2800" dirty="0"/>
              <a:t>                                   </a:t>
            </a:r>
            <a:endParaRPr lang="en-IN" sz="4400" b="1" dirty="0">
              <a:solidFill>
                <a:srgbClr val="FF0000"/>
              </a:solidFill>
              <a:latin typeface="Bahnschrift Light Condensed" panose="020B0502040204020203" pitchFamily="34" charset="0"/>
            </a:endParaRPr>
          </a:p>
        </p:txBody>
      </p:sp>
      <p:pic>
        <p:nvPicPr>
          <p:cNvPr id="13" name="Picture 12">
            <a:extLst>
              <a:ext uri="{FF2B5EF4-FFF2-40B4-BE49-F238E27FC236}">
                <a16:creationId xmlns:a16="http://schemas.microsoft.com/office/drawing/2014/main" id="{5031F67F-0286-4130-80AE-46BC7075CBC6}"/>
              </a:ext>
            </a:extLst>
          </p:cNvPr>
          <p:cNvPicPr>
            <a:picLocks noChangeAspect="1"/>
          </p:cNvPicPr>
          <p:nvPr/>
        </p:nvPicPr>
        <p:blipFill>
          <a:blip r:embed="rId3"/>
          <a:stretch>
            <a:fillRect/>
          </a:stretch>
        </p:blipFill>
        <p:spPr>
          <a:xfrm>
            <a:off x="0" y="215899"/>
            <a:ext cx="1504949" cy="1271589"/>
          </a:xfrm>
          <a:prstGeom prst="rect">
            <a:avLst/>
          </a:prstGeom>
        </p:spPr>
      </p:pic>
    </p:spTree>
  </p:cSld>
  <p:clrMapOvr>
    <a:masterClrMapping/>
  </p:clrMapOvr>
  <p:transition advTm="24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E102-4F66-4AAD-A5C8-9DF3E2BBDE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88CCC6-65E4-4029-8ECD-9C589F096ED4}"/>
              </a:ext>
            </a:extLst>
          </p:cNvPr>
          <p:cNvSpPr>
            <a:spLocks noGrp="1"/>
          </p:cNvSpPr>
          <p:nvPr>
            <p:ph idx="1"/>
          </p:nvPr>
        </p:nvSpPr>
        <p:spPr/>
        <p:txBody>
          <a:bodyPr>
            <a:normAutofit fontScale="77500" lnSpcReduction="20000"/>
          </a:bodyPr>
          <a:lstStyle/>
          <a:p>
            <a:pPr algn="just">
              <a:lnSpc>
                <a:spcPct val="220000"/>
              </a:lnSpc>
            </a:pPr>
            <a:r>
              <a:rPr lang="en-US" sz="2900" dirty="0">
                <a:effectLst/>
                <a:latin typeface="Times New Roman" panose="02020603050405020304" pitchFamily="18" charset="0"/>
                <a:ea typeface="MS Mincho" panose="02020609040205080304" pitchFamily="49" charset="-128"/>
              </a:rPr>
              <a:t> Define the problem: Clearly define the problem you are trying to solve with your Jarvis AI assistant. This will help you determine the scope of the project and the features that you need to include.</a:t>
            </a:r>
            <a:endParaRPr lang="en-IN" sz="2900" dirty="0">
              <a:effectLst/>
              <a:latin typeface="Times New Roman" panose="02020603050405020304" pitchFamily="18" charset="0"/>
              <a:ea typeface="MS Mincho" panose="02020609040205080304" pitchFamily="49" charset="-128"/>
            </a:endParaRPr>
          </a:p>
          <a:p>
            <a:pPr algn="just">
              <a:lnSpc>
                <a:spcPct val="220000"/>
              </a:lnSpc>
            </a:pPr>
            <a:r>
              <a:rPr lang="en-US" sz="2900" dirty="0">
                <a:effectLst/>
                <a:latin typeface="Times New Roman" panose="02020603050405020304" pitchFamily="18" charset="0"/>
                <a:ea typeface="MS Mincho" panose="02020609040205080304" pitchFamily="49" charset="-128"/>
              </a:rPr>
              <a:t>Choose the tools and technologies: Select the tools and technologies that you will use to build your Jarvis AI assistant. Some of the tools and technologies that you may find useful have been listed in the previous answer.</a:t>
            </a:r>
            <a:endParaRPr lang="en-IN" sz="2900" dirty="0">
              <a:effectLst/>
              <a:latin typeface="Times New Roman" panose="02020603050405020304" pitchFamily="18" charset="0"/>
              <a:ea typeface="MS Mincho" panose="02020609040205080304" pitchFamily="49" charset="-128"/>
            </a:endParaRPr>
          </a:p>
          <a:p>
            <a:pPr algn="just">
              <a:lnSpc>
                <a:spcPct val="200000"/>
              </a:lnSpc>
            </a:pPr>
            <a:endParaRPr lang="en-IN" sz="2900" dirty="0">
              <a:effectLst/>
              <a:latin typeface="Times New Roman" panose="02020603050405020304" pitchFamily="18" charset="0"/>
              <a:ea typeface="MS Mincho" panose="02020609040205080304" pitchFamily="49" charset="-128"/>
            </a:endParaRPr>
          </a:p>
          <a:p>
            <a:pPr marL="0" indent="0">
              <a:lnSpc>
                <a:spcPct val="150000"/>
              </a:lnSpc>
              <a:buNone/>
            </a:pPr>
            <a:endParaRPr lang="en-IN" sz="2400" dirty="0"/>
          </a:p>
        </p:txBody>
      </p:sp>
      <p:sp>
        <p:nvSpPr>
          <p:cNvPr id="4" name="Title 1">
            <a:extLst>
              <a:ext uri="{FF2B5EF4-FFF2-40B4-BE49-F238E27FC236}">
                <a16:creationId xmlns:a16="http://schemas.microsoft.com/office/drawing/2014/main" id="{19243F30-16AA-4D78-A3F4-8FD68261DA26}"/>
              </a:ext>
            </a:extLst>
          </p:cNvPr>
          <p:cNvSpPr txBox="1">
            <a:spLocks noChangeArrowheads="1"/>
          </p:cNvSpPr>
          <p:nvPr/>
        </p:nvSpPr>
        <p:spPr>
          <a:xfrm>
            <a:off x="0" y="0"/>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altLang="zh-CN" dirty="0">
                <a:solidFill>
                  <a:schemeClr val="bg1"/>
                </a:solidFill>
                <a:latin typeface="Tinos"/>
              </a:rPr>
              <a:t>PROJECT DESIGN</a:t>
            </a:r>
            <a:endParaRPr lang="zh-CN" altLang="en-US" dirty="0">
              <a:solidFill>
                <a:schemeClr val="bg1"/>
              </a:solidFill>
              <a:latin typeface="Tinos"/>
            </a:endParaRPr>
          </a:p>
        </p:txBody>
      </p:sp>
      <p:pic>
        <p:nvPicPr>
          <p:cNvPr id="5" name="Picture 4">
            <a:extLst>
              <a:ext uri="{FF2B5EF4-FFF2-40B4-BE49-F238E27FC236}">
                <a16:creationId xmlns:a16="http://schemas.microsoft.com/office/drawing/2014/main" id="{0788AED2-AC24-44B1-A7DA-C489429BD857}"/>
              </a:ext>
            </a:extLst>
          </p:cNvPr>
          <p:cNvPicPr>
            <a:picLocks noChangeAspect="1"/>
          </p:cNvPicPr>
          <p:nvPr/>
        </p:nvPicPr>
        <p:blipFill>
          <a:blip r:embed="rId2"/>
          <a:stretch>
            <a:fillRect/>
          </a:stretch>
        </p:blipFill>
        <p:spPr>
          <a:xfrm>
            <a:off x="0" y="-17287"/>
            <a:ext cx="1589287" cy="1342850"/>
          </a:xfrm>
          <a:prstGeom prst="rect">
            <a:avLst/>
          </a:prstGeom>
        </p:spPr>
      </p:pic>
      <p:sp>
        <p:nvSpPr>
          <p:cNvPr id="6" name="Title 1">
            <a:extLst>
              <a:ext uri="{FF2B5EF4-FFF2-40B4-BE49-F238E27FC236}">
                <a16:creationId xmlns:a16="http://schemas.microsoft.com/office/drawing/2014/main" id="{7AA07B20-F7EB-4C07-B9FB-56E06B161790}"/>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14946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4DD5-A5A3-4A2F-A5E8-672EC9EA2EA6}"/>
              </a:ext>
            </a:extLst>
          </p:cNvPr>
          <p:cNvSpPr>
            <a:spLocks noGrp="1"/>
          </p:cNvSpPr>
          <p:nvPr>
            <p:ph type="title"/>
          </p:nvPr>
        </p:nvSpPr>
        <p:spPr/>
        <p:txBody>
          <a:bodyPr/>
          <a:lstStyle/>
          <a:p>
            <a:endParaRPr lang="en-IN" dirty="0"/>
          </a:p>
        </p:txBody>
      </p:sp>
      <p:sp>
        <p:nvSpPr>
          <p:cNvPr id="4" name="Title 1">
            <a:extLst>
              <a:ext uri="{FF2B5EF4-FFF2-40B4-BE49-F238E27FC236}">
                <a16:creationId xmlns:a16="http://schemas.microsoft.com/office/drawing/2014/main" id="{517EDDBE-2C67-4692-AABF-DD17AD58D466}"/>
              </a:ext>
            </a:extLst>
          </p:cNvPr>
          <p:cNvSpPr txBox="1">
            <a:spLocks noChangeArrowheads="1"/>
          </p:cNvSpPr>
          <p:nvPr/>
        </p:nvSpPr>
        <p:spPr>
          <a:xfrm>
            <a:off x="17927" y="0"/>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a:solidFill>
                  <a:schemeClr val="bg1"/>
                </a:solidFill>
                <a:latin typeface="Tinos"/>
                <a:ea typeface="MS Mincho" panose="02020609040205080304" pitchFamily="49" charset="-128"/>
              </a:rPr>
              <a:t>PROJECT DESIGN</a:t>
            </a:r>
            <a:endParaRPr lang="zh-CN" altLang="en-US" dirty="0">
              <a:solidFill>
                <a:schemeClr val="bg1"/>
              </a:solidFill>
              <a:latin typeface="Tinos"/>
            </a:endParaRPr>
          </a:p>
        </p:txBody>
      </p:sp>
      <p:pic>
        <p:nvPicPr>
          <p:cNvPr id="5" name="Picture 4">
            <a:extLst>
              <a:ext uri="{FF2B5EF4-FFF2-40B4-BE49-F238E27FC236}">
                <a16:creationId xmlns:a16="http://schemas.microsoft.com/office/drawing/2014/main" id="{3D0A7567-D70C-42DB-8E5D-58CA08AD5AF8}"/>
              </a:ext>
            </a:extLst>
          </p:cNvPr>
          <p:cNvPicPr>
            <a:picLocks noChangeAspect="1"/>
          </p:cNvPicPr>
          <p:nvPr/>
        </p:nvPicPr>
        <p:blipFill>
          <a:blip r:embed="rId2"/>
          <a:stretch>
            <a:fillRect/>
          </a:stretch>
        </p:blipFill>
        <p:spPr>
          <a:xfrm>
            <a:off x="17927" y="0"/>
            <a:ext cx="1568828" cy="1325563"/>
          </a:xfrm>
          <a:prstGeom prst="rect">
            <a:avLst/>
          </a:prstGeom>
        </p:spPr>
      </p:pic>
      <p:sp>
        <p:nvSpPr>
          <p:cNvPr id="6" name="Title 1">
            <a:extLst>
              <a:ext uri="{FF2B5EF4-FFF2-40B4-BE49-F238E27FC236}">
                <a16:creationId xmlns:a16="http://schemas.microsoft.com/office/drawing/2014/main" id="{EBB7E7AB-C57A-41A7-9E14-A59B10A89958}"/>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
        <p:nvSpPr>
          <p:cNvPr id="7" name="Content Placeholder 6">
            <a:extLst>
              <a:ext uri="{FF2B5EF4-FFF2-40B4-BE49-F238E27FC236}">
                <a16:creationId xmlns:a16="http://schemas.microsoft.com/office/drawing/2014/main" id="{411E2103-6F53-3771-CA4B-C3E8F4CBDE9D}"/>
              </a:ext>
            </a:extLst>
          </p:cNvPr>
          <p:cNvSpPr>
            <a:spLocks noGrp="1"/>
          </p:cNvSpPr>
          <p:nvPr>
            <p:ph idx="1"/>
          </p:nvPr>
        </p:nvSpPr>
        <p:spPr/>
        <p:txBody>
          <a:bodyPr>
            <a:normAutofit/>
          </a:bodyPr>
          <a:lstStyle/>
          <a:p>
            <a:pPr algn="just">
              <a:lnSpc>
                <a:spcPct val="200000"/>
              </a:lnSpc>
            </a:pPr>
            <a:r>
              <a:rPr lang="en-US" sz="1800" dirty="0">
                <a:effectLst/>
                <a:latin typeface="Times New Roman" panose="02020603050405020304" pitchFamily="18" charset="0"/>
                <a:ea typeface="MS Mincho" panose="02020609040205080304" pitchFamily="49" charset="-128"/>
              </a:rPr>
              <a:t>Collect and preprocess data: Gather and preprocess any data that you need to train and test your Jarvis AI assistant. This might include audio data, text data, or other types of data, depending on the features you plan to include.</a:t>
            </a:r>
            <a:endParaRPr lang="en-IN" sz="1800" dirty="0">
              <a:effectLst/>
              <a:latin typeface="Times New Roman" panose="02020603050405020304" pitchFamily="18" charset="0"/>
              <a:ea typeface="MS Mincho" panose="02020609040205080304" pitchFamily="49" charset="-128"/>
            </a:endParaRPr>
          </a:p>
          <a:p>
            <a:pPr>
              <a:lnSpc>
                <a:spcPct val="200000"/>
              </a:lnSpc>
            </a:pPr>
            <a:r>
              <a:rPr lang="en-US" sz="1800" dirty="0">
                <a:effectLst/>
                <a:latin typeface="Times New Roman" panose="02020603050405020304" pitchFamily="18" charset="0"/>
                <a:ea typeface="MS Mincho" panose="02020609040205080304" pitchFamily="49" charset="-128"/>
              </a:rPr>
              <a:t>Personalization: Jarvis can learn from users' behaviors and preferences over time to provide personalized recommendations and suggestions</a:t>
            </a:r>
            <a:endParaRPr lang="en-IN" sz="1800" dirty="0"/>
          </a:p>
        </p:txBody>
      </p:sp>
    </p:spTree>
    <p:extLst>
      <p:ext uri="{BB962C8B-B14F-4D97-AF65-F5344CB8AC3E}">
        <p14:creationId xmlns:p14="http://schemas.microsoft.com/office/powerpoint/2010/main" val="102877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E102-4F66-4AAD-A5C8-9DF3E2BBDEDB}"/>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19243F30-16AA-4D78-A3F4-8FD68261DA26}"/>
              </a:ext>
            </a:extLst>
          </p:cNvPr>
          <p:cNvSpPr txBox="1">
            <a:spLocks noChangeArrowheads="1"/>
          </p:cNvSpPr>
          <p:nvPr/>
        </p:nvSpPr>
        <p:spPr>
          <a:xfrm>
            <a:off x="8963" y="18255"/>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altLang="zh-CN" dirty="0">
                <a:solidFill>
                  <a:schemeClr val="bg1"/>
                </a:solidFill>
                <a:latin typeface="Tinos"/>
              </a:rPr>
              <a:t>WORKING OF PROJECT</a:t>
            </a:r>
            <a:endParaRPr lang="zh-CN" altLang="en-US" dirty="0">
              <a:solidFill>
                <a:schemeClr val="bg1"/>
              </a:solidFill>
              <a:latin typeface="Tinos"/>
            </a:endParaRPr>
          </a:p>
        </p:txBody>
      </p:sp>
      <p:pic>
        <p:nvPicPr>
          <p:cNvPr id="5" name="Picture 4">
            <a:extLst>
              <a:ext uri="{FF2B5EF4-FFF2-40B4-BE49-F238E27FC236}">
                <a16:creationId xmlns:a16="http://schemas.microsoft.com/office/drawing/2014/main" id="{0788AED2-AC24-44B1-A7DA-C489429BD857}"/>
              </a:ext>
            </a:extLst>
          </p:cNvPr>
          <p:cNvPicPr>
            <a:picLocks noChangeAspect="1"/>
          </p:cNvPicPr>
          <p:nvPr/>
        </p:nvPicPr>
        <p:blipFill>
          <a:blip r:embed="rId2"/>
          <a:stretch>
            <a:fillRect/>
          </a:stretch>
        </p:blipFill>
        <p:spPr>
          <a:xfrm>
            <a:off x="0" y="968"/>
            <a:ext cx="1589287" cy="1342850"/>
          </a:xfrm>
          <a:prstGeom prst="rect">
            <a:avLst/>
          </a:prstGeom>
        </p:spPr>
      </p:pic>
      <p:sp>
        <p:nvSpPr>
          <p:cNvPr id="6" name="Title 1">
            <a:extLst>
              <a:ext uri="{FF2B5EF4-FFF2-40B4-BE49-F238E27FC236}">
                <a16:creationId xmlns:a16="http://schemas.microsoft.com/office/drawing/2014/main" id="{7AA07B20-F7EB-4C07-B9FB-56E06B161790}"/>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
        <p:nvSpPr>
          <p:cNvPr id="7" name="Content Placeholder 6">
            <a:extLst>
              <a:ext uri="{FF2B5EF4-FFF2-40B4-BE49-F238E27FC236}">
                <a16:creationId xmlns:a16="http://schemas.microsoft.com/office/drawing/2014/main" id="{E99C9F33-0907-7740-B8B5-B72BA01BB812}"/>
              </a:ext>
            </a:extLst>
          </p:cNvPr>
          <p:cNvSpPr>
            <a:spLocks noGrp="1"/>
          </p:cNvSpPr>
          <p:nvPr>
            <p:ph idx="1"/>
          </p:nvPr>
        </p:nvSpPr>
        <p:spPr/>
        <p:txBody>
          <a:bodyPr>
            <a:normAutofit fontScale="25000" lnSpcReduction="20000"/>
          </a:bodyPr>
          <a:lstStyle/>
          <a:p>
            <a:pPr algn="just">
              <a:lnSpc>
                <a:spcPct val="220000"/>
              </a:lnSpc>
            </a:pPr>
            <a:r>
              <a:rPr lang="en-US" sz="8000" dirty="0">
                <a:effectLst/>
                <a:latin typeface="Times New Roman" panose="02020603050405020304" pitchFamily="18" charset="0"/>
                <a:ea typeface="MS Mincho" panose="02020609040205080304" pitchFamily="49" charset="-128"/>
              </a:rPr>
              <a:t>The functionality of a Jarvis AI assistant can vary depending on its design and intended purpose, but here are some common features that a Jarvis AI assistant may have:</a:t>
            </a:r>
            <a:endParaRPr lang="en-IN" sz="8000" dirty="0">
              <a:effectLst/>
              <a:latin typeface="Times New Roman" panose="02020603050405020304" pitchFamily="18" charset="0"/>
              <a:ea typeface="MS Mincho" panose="02020609040205080304" pitchFamily="49" charset="-128"/>
            </a:endParaRPr>
          </a:p>
          <a:p>
            <a:pPr algn="just">
              <a:lnSpc>
                <a:spcPct val="220000"/>
              </a:lnSpc>
            </a:pPr>
            <a:r>
              <a:rPr lang="en-US" sz="8000" dirty="0">
                <a:effectLst/>
                <a:latin typeface="Times New Roman" panose="02020603050405020304" pitchFamily="18" charset="0"/>
                <a:ea typeface="MS Mincho" panose="02020609040205080304" pitchFamily="49" charset="-128"/>
              </a:rPr>
              <a:t>Voice recognition and response: Jarvis can recognize and respond to voice commands, allowing users to interact with it using natural language ,can gather  information from Wikipedia, can greet,</a:t>
            </a:r>
          </a:p>
          <a:p>
            <a:pPr algn="just">
              <a:lnSpc>
                <a:spcPct val="220000"/>
              </a:lnSpc>
            </a:pPr>
            <a:r>
              <a:rPr lang="en-US" sz="8000" dirty="0">
                <a:latin typeface="Times New Roman" panose="02020603050405020304" pitchFamily="18" charset="0"/>
                <a:ea typeface="MS Mincho" panose="02020609040205080304" pitchFamily="49" charset="-128"/>
              </a:rPr>
              <a:t>Can open several sites.</a:t>
            </a:r>
            <a:endParaRPr lang="en-IN" sz="8000" dirty="0">
              <a:effectLst/>
              <a:latin typeface="Times New Roman" panose="02020603050405020304" pitchFamily="18" charset="0"/>
              <a:ea typeface="MS Mincho" panose="02020609040205080304" pitchFamily="49" charset="-128"/>
            </a:endParaRPr>
          </a:p>
          <a:p>
            <a:pPr algn="just">
              <a:lnSpc>
                <a:spcPct val="220000"/>
              </a:lnSpc>
            </a:pPr>
            <a:r>
              <a:rPr lang="en-US" sz="8000" dirty="0">
                <a:effectLst/>
                <a:latin typeface="Times New Roman" panose="02020603050405020304" pitchFamily="18" charset="0"/>
                <a:ea typeface="MS Mincho" panose="02020609040205080304" pitchFamily="49" charset="-128"/>
              </a:rPr>
              <a:t>.</a:t>
            </a:r>
            <a:endParaRPr lang="en-IN" sz="8000" dirty="0">
              <a:effectLst/>
              <a:latin typeface="Times New Roman" panose="02020603050405020304" pitchFamily="18" charset="0"/>
              <a:ea typeface="MS Mincho" panose="02020609040205080304" pitchFamily="49" charset="-128"/>
            </a:endParaRPr>
          </a:p>
          <a:p>
            <a:pPr marL="0" indent="0">
              <a:buNone/>
            </a:pPr>
            <a:endParaRPr lang="en-IN" dirty="0"/>
          </a:p>
        </p:txBody>
      </p:sp>
    </p:spTree>
    <p:extLst>
      <p:ext uri="{BB962C8B-B14F-4D97-AF65-F5344CB8AC3E}">
        <p14:creationId xmlns:p14="http://schemas.microsoft.com/office/powerpoint/2010/main" val="272194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820CC-35F4-44EB-A93D-F39776333289}"/>
              </a:ext>
            </a:extLst>
          </p:cNvPr>
          <p:cNvSpPr>
            <a:spLocks noGrp="1"/>
          </p:cNvSpPr>
          <p:nvPr>
            <p:ph idx="1"/>
          </p:nvPr>
        </p:nvSpPr>
        <p:spPr>
          <a:xfrm>
            <a:off x="838200" y="1825625"/>
            <a:ext cx="9456506" cy="1986087"/>
          </a:xfrm>
        </p:spPr>
        <p:txBody>
          <a:bodyPr>
            <a:noAutofit/>
          </a:bodyPr>
          <a:lstStyle/>
          <a:p>
            <a:pPr eaLnBrk="1" hangingPunct="1">
              <a:lnSpc>
                <a:spcPct val="150000"/>
              </a:lnSpc>
              <a:buFontTx/>
              <a:buNone/>
            </a:pPr>
            <a:endParaRPr lang="en-US" sz="2000" dirty="0"/>
          </a:p>
          <a:p>
            <a:pPr>
              <a:lnSpc>
                <a:spcPct val="200000"/>
              </a:lnSpc>
            </a:pPr>
            <a:r>
              <a:rPr lang="en-US" sz="2000" dirty="0">
                <a:effectLst/>
                <a:latin typeface="Times New Roman" panose="02020603050405020304" pitchFamily="18" charset="0"/>
                <a:ea typeface="MS Mincho" panose="02020609040205080304" pitchFamily="49" charset="-128"/>
              </a:rPr>
              <a:t>In conclusion, the Jarvis AI assistant is a powerful tool that can help users perform a wide range of tasks, from managing schedules to controlling smart home devices. Built using Python and various libraries and APIs, Jarvis can understand user input, generate appropriate responses, and learn from user history and preferences to provide personalized recommendations. </a:t>
            </a:r>
            <a:endParaRPr lang="en-IN" sz="2000" dirty="0">
              <a:effectLst/>
              <a:latin typeface="Times New Roman" panose="02020603050405020304" pitchFamily="18" charset="0"/>
              <a:ea typeface="MS Mincho" panose="02020609040205080304" pitchFamily="49" charset="-128"/>
            </a:endParaRPr>
          </a:p>
          <a:p>
            <a:pPr marL="0" indent="0">
              <a:buNone/>
            </a:pPr>
            <a:endParaRPr lang="en-IN" sz="2000" dirty="0">
              <a:effectLst/>
              <a:latin typeface="Times New Roman" panose="02020603050405020304" pitchFamily="18" charset="0"/>
              <a:ea typeface="MS Mincho" panose="02020609040205080304" pitchFamily="49" charset="-128"/>
            </a:endParaRPr>
          </a:p>
          <a:p>
            <a:pPr marL="514350" indent="-514350" eaLnBrk="1" hangingPunct="1">
              <a:lnSpc>
                <a:spcPct val="70000"/>
              </a:lnSpc>
              <a:buFontTx/>
              <a:buAutoNum type="arabicPeriod"/>
            </a:pPr>
            <a:endParaRPr lang="en-US" sz="2000" dirty="0"/>
          </a:p>
        </p:txBody>
      </p:sp>
      <p:sp>
        <p:nvSpPr>
          <p:cNvPr id="4" name="Title 1">
            <a:extLst>
              <a:ext uri="{FF2B5EF4-FFF2-40B4-BE49-F238E27FC236}">
                <a16:creationId xmlns:a16="http://schemas.microsoft.com/office/drawing/2014/main" id="{0D5C3AA0-CD63-48CC-954E-20B6C966CC60}"/>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
        <p:nvSpPr>
          <p:cNvPr id="5" name="Title 1">
            <a:extLst>
              <a:ext uri="{FF2B5EF4-FFF2-40B4-BE49-F238E27FC236}">
                <a16:creationId xmlns:a16="http://schemas.microsoft.com/office/drawing/2014/main" id="{2C4D8067-2DA0-4C20-8D69-591B4642CE4F}"/>
              </a:ext>
            </a:extLst>
          </p:cNvPr>
          <p:cNvSpPr txBox="1">
            <a:spLocks noChangeArrowheads="1"/>
          </p:cNvSpPr>
          <p:nvPr/>
        </p:nvSpPr>
        <p:spPr>
          <a:xfrm>
            <a:off x="17927" y="11954"/>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altLang="zh-CN" dirty="0">
                <a:solidFill>
                  <a:schemeClr val="bg1"/>
                </a:solidFill>
                <a:latin typeface="Tinos"/>
              </a:rPr>
              <a:t>CONCLUSION</a:t>
            </a:r>
            <a:endParaRPr lang="zh-CN" altLang="en-US" dirty="0">
              <a:solidFill>
                <a:schemeClr val="bg1"/>
              </a:solidFill>
              <a:latin typeface="Tinos"/>
            </a:endParaRPr>
          </a:p>
        </p:txBody>
      </p:sp>
      <p:pic>
        <p:nvPicPr>
          <p:cNvPr id="6" name="Picture 5">
            <a:extLst>
              <a:ext uri="{FF2B5EF4-FFF2-40B4-BE49-F238E27FC236}">
                <a16:creationId xmlns:a16="http://schemas.microsoft.com/office/drawing/2014/main" id="{907B678D-D986-4B5E-A88F-D3EC7152B4DC}"/>
              </a:ext>
            </a:extLst>
          </p:cNvPr>
          <p:cNvPicPr>
            <a:picLocks noChangeAspect="1"/>
          </p:cNvPicPr>
          <p:nvPr/>
        </p:nvPicPr>
        <p:blipFill>
          <a:blip r:embed="rId2"/>
          <a:stretch>
            <a:fillRect/>
          </a:stretch>
        </p:blipFill>
        <p:spPr>
          <a:xfrm>
            <a:off x="17927" y="18255"/>
            <a:ext cx="1568828" cy="1325563"/>
          </a:xfrm>
          <a:prstGeom prst="rect">
            <a:avLst/>
          </a:prstGeom>
        </p:spPr>
      </p:pic>
    </p:spTree>
    <p:extLst>
      <p:ext uri="{BB962C8B-B14F-4D97-AF65-F5344CB8AC3E}">
        <p14:creationId xmlns:p14="http://schemas.microsoft.com/office/powerpoint/2010/main" val="258700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DFB3-6C85-47F1-BFF2-3E051E4E0C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A102FD-25E0-4775-81B7-670091A674BF}"/>
              </a:ext>
            </a:extLst>
          </p:cNvPr>
          <p:cNvSpPr>
            <a:spLocks noGrp="1"/>
          </p:cNvSpPr>
          <p:nvPr>
            <p:ph idx="1"/>
          </p:nvPr>
        </p:nvSpPr>
        <p:spPr/>
        <p:txBody>
          <a:bodyPr>
            <a:normAutofit/>
          </a:bodyPr>
          <a:lstStyle/>
          <a:p>
            <a:endParaRPr lang="en-US" sz="1800" dirty="0">
              <a:effectLst/>
              <a:latin typeface="Times New Roman" panose="02020603050405020304" pitchFamily="18" charset="0"/>
              <a:ea typeface="MS Mincho" panose="02020609040205080304" pitchFamily="49" charset="-128"/>
            </a:endParaRPr>
          </a:p>
          <a:p>
            <a:endParaRPr lang="en-US" sz="1800" dirty="0">
              <a:latin typeface="Times New Roman" panose="02020603050405020304" pitchFamily="18" charset="0"/>
              <a:ea typeface="MS Mincho" panose="02020609040205080304" pitchFamily="49" charset="-128"/>
            </a:endParaRPr>
          </a:p>
          <a:p>
            <a:pPr>
              <a:lnSpc>
                <a:spcPct val="200000"/>
              </a:lnSpc>
            </a:pPr>
            <a:r>
              <a:rPr lang="en-US" sz="1800" dirty="0">
                <a:effectLst/>
                <a:latin typeface="Times New Roman" panose="02020603050405020304" pitchFamily="18" charset="0"/>
                <a:ea typeface="MS Mincho" panose="02020609040205080304" pitchFamily="49" charset="-128"/>
              </a:rPr>
              <a:t>The results and discussion of Jarvis show that it performs well in understanding user input and generating appropriate responses. However, there is always room for improvement, and future enhancements can be made by incorporating machine learning techniques to improve accuracy and personalized recommendations.</a:t>
            </a:r>
            <a:endParaRPr lang="en-IN" sz="1800" dirty="0">
              <a:latin typeface="Times New Roman" panose="02020603050405020304" pitchFamily="18" charset="0"/>
              <a:ea typeface="MS Mincho" panose="02020609040205080304" pitchFamily="49" charset="-128"/>
            </a:endParaRPr>
          </a:p>
          <a:p>
            <a:pPr>
              <a:lnSpc>
                <a:spcPct val="200000"/>
              </a:lnSpc>
            </a:pPr>
            <a:endParaRPr lang="en-IN" sz="1800" dirty="0">
              <a:effectLst/>
              <a:latin typeface="Times New Roman" panose="02020603050405020304" pitchFamily="18" charset="0"/>
              <a:ea typeface="MS Mincho" panose="02020609040205080304" pitchFamily="49" charset="-128"/>
            </a:endParaRPr>
          </a:p>
          <a:p>
            <a:pPr>
              <a:lnSpc>
                <a:spcPct val="100000"/>
              </a:lnSpc>
            </a:pPr>
            <a:endParaRPr lang="en-IN" sz="1800" dirty="0">
              <a:effectLst/>
              <a:latin typeface="Times New Roman" panose="02020603050405020304" pitchFamily="18" charset="0"/>
              <a:ea typeface="MS Mincho" panose="02020609040205080304" pitchFamily="49" charset="-128"/>
            </a:endParaRPr>
          </a:p>
          <a:p>
            <a:pPr marL="0" indent="0">
              <a:lnSpc>
                <a:spcPct val="150000"/>
              </a:lnSpc>
              <a:buNone/>
            </a:pPr>
            <a:endParaRPr lang="en-US" sz="2400" dirty="0"/>
          </a:p>
        </p:txBody>
      </p:sp>
      <p:sp>
        <p:nvSpPr>
          <p:cNvPr id="4" name="Title 1">
            <a:extLst>
              <a:ext uri="{FF2B5EF4-FFF2-40B4-BE49-F238E27FC236}">
                <a16:creationId xmlns:a16="http://schemas.microsoft.com/office/drawing/2014/main" id="{1857F74A-B305-4428-80D6-CCFE537DBD80}"/>
              </a:ext>
            </a:extLst>
          </p:cNvPr>
          <p:cNvSpPr txBox="1">
            <a:spLocks noChangeArrowheads="1"/>
          </p:cNvSpPr>
          <p:nvPr/>
        </p:nvSpPr>
        <p:spPr>
          <a:xfrm>
            <a:off x="0" y="0"/>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altLang="zh-CN" dirty="0">
                <a:solidFill>
                  <a:schemeClr val="bg1"/>
                </a:solidFill>
                <a:latin typeface="Tinos"/>
              </a:rPr>
              <a:t>CONCLUSION</a:t>
            </a:r>
            <a:endParaRPr lang="zh-CN" altLang="en-US" dirty="0">
              <a:solidFill>
                <a:schemeClr val="bg1"/>
              </a:solidFill>
              <a:latin typeface="Tinos"/>
            </a:endParaRPr>
          </a:p>
        </p:txBody>
      </p:sp>
      <p:pic>
        <p:nvPicPr>
          <p:cNvPr id="5" name="Picture 4">
            <a:extLst>
              <a:ext uri="{FF2B5EF4-FFF2-40B4-BE49-F238E27FC236}">
                <a16:creationId xmlns:a16="http://schemas.microsoft.com/office/drawing/2014/main" id="{427C9CCB-4E69-4531-BD46-2E2B21C55C15}"/>
              </a:ext>
            </a:extLst>
          </p:cNvPr>
          <p:cNvPicPr>
            <a:picLocks noChangeAspect="1"/>
          </p:cNvPicPr>
          <p:nvPr/>
        </p:nvPicPr>
        <p:blipFill>
          <a:blip r:embed="rId2"/>
          <a:stretch>
            <a:fillRect/>
          </a:stretch>
        </p:blipFill>
        <p:spPr>
          <a:xfrm>
            <a:off x="17927" y="-1"/>
            <a:ext cx="1568828" cy="1325563"/>
          </a:xfrm>
          <a:prstGeom prst="rect">
            <a:avLst/>
          </a:prstGeom>
        </p:spPr>
      </p:pic>
      <p:sp>
        <p:nvSpPr>
          <p:cNvPr id="6" name="Title 1">
            <a:extLst>
              <a:ext uri="{FF2B5EF4-FFF2-40B4-BE49-F238E27FC236}">
                <a16:creationId xmlns:a16="http://schemas.microsoft.com/office/drawing/2014/main" id="{58ECEE7A-C0A7-478E-9CE2-147F2DC177CB}"/>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137334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E630-EF09-4D3D-A08D-F2447E186A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4820CC-35F4-44EB-A93D-F39776333289}"/>
              </a:ext>
            </a:extLst>
          </p:cNvPr>
          <p:cNvSpPr>
            <a:spLocks noGrp="1"/>
          </p:cNvSpPr>
          <p:nvPr>
            <p:ph idx="1"/>
          </p:nvPr>
        </p:nvSpPr>
        <p:spPr>
          <a:xfrm>
            <a:off x="788719" y="1527674"/>
            <a:ext cx="10515600" cy="4351338"/>
          </a:xfrm>
        </p:spPr>
        <p:txBody>
          <a:bodyPr>
            <a:normAutofit/>
          </a:bodyPr>
          <a:lstStyle/>
          <a:p>
            <a:pPr eaLnBrk="1" hangingPunct="1">
              <a:lnSpc>
                <a:spcPct val="70000"/>
              </a:lnSpc>
              <a:buFontTx/>
              <a:buNone/>
            </a:pPr>
            <a:endParaRPr lang="en-US" altLang="en-US" dirty="0">
              <a:latin typeface="Arial" panose="020B0604020202020204" pitchFamily="34" charset="0"/>
            </a:endParaRPr>
          </a:p>
          <a:p>
            <a:pPr eaLnBrk="1" hangingPunct="1">
              <a:lnSpc>
                <a:spcPct val="70000"/>
              </a:lnSpc>
              <a:buFontTx/>
              <a:buNone/>
            </a:pPr>
            <a:endParaRPr lang="en-US" altLang="en-US" sz="2800" dirty="0">
              <a:latin typeface="Arial" panose="020B0604020202020204" pitchFamily="34" charset="0"/>
            </a:endParaRPr>
          </a:p>
          <a:p>
            <a:pPr eaLnBrk="1" hangingPunct="1">
              <a:lnSpc>
                <a:spcPct val="70000"/>
              </a:lnSpc>
              <a:buFontTx/>
              <a:buNone/>
            </a:pPr>
            <a:r>
              <a:rPr lang="en-US" altLang="en-US" dirty="0">
                <a:latin typeface="Arial" panose="020B0604020202020204" pitchFamily="34" charset="0"/>
              </a:rPr>
              <a:t>The following information is contributed by --- </a:t>
            </a:r>
          </a:p>
          <a:p>
            <a:pPr eaLnBrk="1" hangingPunct="1">
              <a:lnSpc>
                <a:spcPct val="70000"/>
              </a:lnSpc>
              <a:buFontTx/>
              <a:buNone/>
            </a:pPr>
            <a:r>
              <a:rPr lang="en-US" altLang="en-US" dirty="0">
                <a:latin typeface="Arial" panose="020B0604020202020204" pitchFamily="34" charset="0"/>
                <a:hlinkClick r:id="rId2"/>
              </a:rPr>
              <a:t>“</a:t>
            </a:r>
            <a:endParaRPr lang="en-US" altLang="en-US" dirty="0">
              <a:latin typeface="Arial" panose="020B0604020202020204" pitchFamily="34" charset="0"/>
            </a:endParaRPr>
          </a:p>
          <a:p>
            <a:pPr eaLnBrk="1" hangingPunct="1">
              <a:lnSpc>
                <a:spcPct val="70000"/>
              </a:lnSpc>
              <a:buFontTx/>
              <a:buNone/>
            </a:pPr>
            <a:r>
              <a:rPr lang="en-US" altLang="en-US" dirty="0">
                <a:solidFill>
                  <a:schemeClr val="tx1">
                    <a:lumMod val="75000"/>
                    <a:lumOff val="25000"/>
                  </a:schemeClr>
                </a:solidFill>
                <a:latin typeface="Arial" panose="020B0604020202020204" pitchFamily="34" charset="0"/>
                <a:hlinkClick r:id="rId3">
                  <a:extLst>
                    <a:ext uri="{A12FA001-AC4F-418D-AE19-62706E023703}">
                      <ahyp:hlinkClr xmlns:ahyp="http://schemas.microsoft.com/office/drawing/2018/hyperlinkcolor" val="tx"/>
                    </a:ext>
                  </a:extLst>
                </a:hlinkClick>
              </a:rPr>
              <a:t>https://www.youtube.com/watch?v=Lp9Ftuq2sVI&amp;ab_channel=CodeWithHarry</a:t>
            </a:r>
            <a:endParaRPr lang="en-US" altLang="en-US" dirty="0">
              <a:solidFill>
                <a:schemeClr val="tx1">
                  <a:lumMod val="75000"/>
                  <a:lumOff val="25000"/>
                </a:schemeClr>
              </a:solidFill>
              <a:latin typeface="Arial" panose="020B0604020202020204" pitchFamily="34" charset="0"/>
            </a:endParaRPr>
          </a:p>
          <a:p>
            <a:pPr eaLnBrk="1" hangingPunct="1">
              <a:lnSpc>
                <a:spcPct val="70000"/>
              </a:lnSpc>
              <a:buFontTx/>
              <a:buNone/>
            </a:pPr>
            <a:endParaRPr lang="en-US" altLang="en-US" sz="2800" dirty="0">
              <a:latin typeface="Arial" panose="020B0604020202020204" pitchFamily="34" charset="0"/>
            </a:endParaRPr>
          </a:p>
          <a:p>
            <a:pPr eaLnBrk="1" hangingPunct="1">
              <a:lnSpc>
                <a:spcPct val="70000"/>
              </a:lnSpc>
              <a:buFontTx/>
              <a:buNone/>
            </a:pPr>
            <a:r>
              <a:rPr lang="en-US" altLang="en-US" sz="2800" dirty="0">
                <a:latin typeface="Arial" panose="020B0604020202020204" pitchFamily="34" charset="0"/>
              </a:rPr>
              <a:t>https://www.studocu.com/in/document/indian-institute-of-technology-delhi/cloud-computing-technology</a:t>
            </a:r>
          </a:p>
          <a:p>
            <a:pPr eaLnBrk="1" hangingPunct="1">
              <a:lnSpc>
                <a:spcPct val="70000"/>
              </a:lnSpc>
              <a:buFontTx/>
              <a:buNone/>
            </a:pPr>
            <a:endParaRPr lang="en-US" altLang="en-US" sz="2800" dirty="0">
              <a:latin typeface="Arial" panose="020B0604020202020204" pitchFamily="34" charset="0"/>
            </a:endParaRPr>
          </a:p>
        </p:txBody>
      </p:sp>
      <p:sp>
        <p:nvSpPr>
          <p:cNvPr id="4" name="Title 1">
            <a:extLst>
              <a:ext uri="{FF2B5EF4-FFF2-40B4-BE49-F238E27FC236}">
                <a16:creationId xmlns:a16="http://schemas.microsoft.com/office/drawing/2014/main" id="{0D5C3AA0-CD63-48CC-954E-20B6C966CC60}"/>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
        <p:nvSpPr>
          <p:cNvPr id="5" name="Title 1">
            <a:extLst>
              <a:ext uri="{FF2B5EF4-FFF2-40B4-BE49-F238E27FC236}">
                <a16:creationId xmlns:a16="http://schemas.microsoft.com/office/drawing/2014/main" id="{2C4D8067-2DA0-4C20-8D69-591B4642CE4F}"/>
              </a:ext>
            </a:extLst>
          </p:cNvPr>
          <p:cNvSpPr txBox="1">
            <a:spLocks noChangeArrowheads="1"/>
          </p:cNvSpPr>
          <p:nvPr/>
        </p:nvSpPr>
        <p:spPr>
          <a:xfrm>
            <a:off x="17927" y="356630"/>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altLang="zh-CN" dirty="0">
                <a:solidFill>
                  <a:schemeClr val="bg1"/>
                </a:solidFill>
                <a:latin typeface="Tinos"/>
              </a:rPr>
              <a:t>REFERENCES</a:t>
            </a:r>
            <a:endParaRPr lang="zh-CN" altLang="en-US" dirty="0">
              <a:solidFill>
                <a:schemeClr val="bg1"/>
              </a:solidFill>
              <a:latin typeface="Tinos"/>
            </a:endParaRPr>
          </a:p>
        </p:txBody>
      </p:sp>
      <p:pic>
        <p:nvPicPr>
          <p:cNvPr id="6" name="Picture 5">
            <a:extLst>
              <a:ext uri="{FF2B5EF4-FFF2-40B4-BE49-F238E27FC236}">
                <a16:creationId xmlns:a16="http://schemas.microsoft.com/office/drawing/2014/main" id="{907B678D-D986-4B5E-A88F-D3EC7152B4DC}"/>
              </a:ext>
            </a:extLst>
          </p:cNvPr>
          <p:cNvPicPr>
            <a:picLocks noChangeAspect="1"/>
          </p:cNvPicPr>
          <p:nvPr/>
        </p:nvPicPr>
        <p:blipFill>
          <a:blip r:embed="rId4"/>
          <a:stretch>
            <a:fillRect/>
          </a:stretch>
        </p:blipFill>
        <p:spPr>
          <a:xfrm>
            <a:off x="4305" y="356333"/>
            <a:ext cx="1568828" cy="1325563"/>
          </a:xfrm>
          <a:prstGeom prst="rect">
            <a:avLst/>
          </a:prstGeom>
        </p:spPr>
      </p:pic>
    </p:spTree>
    <p:extLst>
      <p:ext uri="{BB962C8B-B14F-4D97-AF65-F5344CB8AC3E}">
        <p14:creationId xmlns:p14="http://schemas.microsoft.com/office/powerpoint/2010/main" val="3491957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E630-EF09-4D3D-A08D-F2447E186A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4820CC-35F4-44EB-A93D-F39776333289}"/>
              </a:ext>
            </a:extLst>
          </p:cNvPr>
          <p:cNvSpPr>
            <a:spLocks noGrp="1"/>
          </p:cNvSpPr>
          <p:nvPr>
            <p:ph idx="1"/>
          </p:nvPr>
        </p:nvSpPr>
        <p:spPr/>
        <p:txBody>
          <a:bodyPr>
            <a:normAutofit/>
          </a:bodyPr>
          <a:lstStyle/>
          <a:p>
            <a:pPr algn="just">
              <a:lnSpc>
                <a:spcPct val="70000"/>
              </a:lnSpc>
              <a:buNone/>
            </a:pPr>
            <a:endParaRPr lang="en-US" altLang="en-US" sz="2000" dirty="0">
              <a:latin typeface="Arial" panose="020B0604020202020204" pitchFamily="34" charset="0"/>
            </a:endParaRPr>
          </a:p>
          <a:p>
            <a:pPr algn="just">
              <a:lnSpc>
                <a:spcPct val="70000"/>
              </a:lnSpc>
              <a:buNone/>
            </a:pPr>
            <a:r>
              <a:rPr lang="en-US" altLang="en-US" sz="2000" dirty="0">
                <a:solidFill>
                  <a:schemeClr val="tx1">
                    <a:lumMod val="75000"/>
                    <a:lumOff val="25000"/>
                  </a:schemeClr>
                </a:solidFill>
                <a:latin typeface="Arial" panose="020B0604020202020204" pitchFamily="34" charset="0"/>
              </a:rPr>
              <a:t>     </a:t>
            </a:r>
            <a:r>
              <a:rPr lang="en-IN" sz="1800" dirty="0">
                <a:solidFill>
                  <a:schemeClr val="tx1">
                    <a:lumMod val="75000"/>
                    <a:lumOff val="25000"/>
                  </a:schemeClr>
                </a:solidFill>
                <a:effectLst/>
                <a:latin typeface="Times New Roman" panose="02020603050405020304" pitchFamily="18" charset="0"/>
                <a:ea typeface="MS Mincho" panose="02020609040205080304" pitchFamily="49" charset="-128"/>
              </a:rPr>
              <a:t> </a:t>
            </a:r>
            <a:r>
              <a:rPr lang="en-US" sz="1800" u="sng" dirty="0">
                <a:solidFill>
                  <a:schemeClr val="tx1">
                    <a:lumMod val="75000"/>
                    <a:lumOff val="25000"/>
                  </a:schemeClr>
                </a:solidFill>
                <a:effectLst/>
                <a:latin typeface="Times New Roman" panose="02020603050405020304" pitchFamily="18" charset="0"/>
                <a:ea typeface="MS Mincho" panose="02020609040205080304" pitchFamily="49" charset="-128"/>
                <a:hlinkClick r:id="rId2">
                  <a:extLst>
                    <a:ext uri="{A12FA001-AC4F-418D-AE19-62706E023703}">
                      <ahyp:hlinkClr xmlns:ahyp="http://schemas.microsoft.com/office/drawing/2018/hyperlinkcolor" val="tx"/>
                    </a:ext>
                  </a:extLst>
                </a:hlinkClick>
              </a:rPr>
              <a:t>Introducing </a:t>
            </a:r>
            <a:r>
              <a:rPr lang="en-US" sz="1800" u="sng" dirty="0" err="1">
                <a:solidFill>
                  <a:schemeClr val="tx1">
                    <a:lumMod val="75000"/>
                    <a:lumOff val="25000"/>
                  </a:schemeClr>
                </a:solidFill>
                <a:effectLst/>
                <a:latin typeface="Times New Roman" panose="02020603050405020304" pitchFamily="18" charset="0"/>
                <a:ea typeface="MS Mincho" panose="02020609040205080304" pitchFamily="49" charset="-128"/>
                <a:hlinkClick r:id="rId2">
                  <a:extLst>
                    <a:ext uri="{A12FA001-AC4F-418D-AE19-62706E023703}">
                      <ahyp:hlinkClr xmlns:ahyp="http://schemas.microsoft.com/office/drawing/2018/hyperlinkcolor" val="tx"/>
                    </a:ext>
                  </a:extLst>
                </a:hlinkClick>
              </a:rPr>
              <a:t>ChatGPT</a:t>
            </a:r>
            <a:r>
              <a:rPr lang="en-US" sz="1800" u="sng" dirty="0">
                <a:solidFill>
                  <a:schemeClr val="tx1">
                    <a:lumMod val="75000"/>
                    <a:lumOff val="25000"/>
                  </a:schemeClr>
                </a:solidFill>
                <a:effectLst/>
                <a:latin typeface="Times New Roman" panose="02020603050405020304" pitchFamily="18" charset="0"/>
                <a:ea typeface="MS Mincho" panose="02020609040205080304" pitchFamily="49" charset="-128"/>
                <a:hlinkClick r:id="rId2">
                  <a:extLst>
                    <a:ext uri="{A12FA001-AC4F-418D-AE19-62706E023703}">
                      <ahyp:hlinkClr xmlns:ahyp="http://schemas.microsoft.com/office/drawing/2018/hyperlinkcolor" val="tx"/>
                    </a:ext>
                  </a:extLst>
                </a:hlinkClick>
              </a:rPr>
              <a:t> (openai.com)</a:t>
            </a:r>
            <a:endParaRPr lang="en-IN" sz="1800" dirty="0">
              <a:solidFill>
                <a:schemeClr val="tx1">
                  <a:lumMod val="75000"/>
                  <a:lumOff val="25000"/>
                </a:schemeClr>
              </a:solidFill>
              <a:effectLst/>
              <a:latin typeface="Times New Roman" panose="02020603050405020304" pitchFamily="18" charset="0"/>
              <a:ea typeface="MS Mincho" panose="02020609040205080304" pitchFamily="49" charset="-128"/>
            </a:endParaRPr>
          </a:p>
          <a:p>
            <a:pPr algn="just" eaLnBrk="1" hangingPunct="1">
              <a:lnSpc>
                <a:spcPct val="70000"/>
              </a:lnSpc>
              <a:buFontTx/>
              <a:buNone/>
            </a:pPr>
            <a:endParaRPr lang="en-US" altLang="en-US" sz="2800" dirty="0">
              <a:solidFill>
                <a:schemeClr val="tx1">
                  <a:lumMod val="75000"/>
                  <a:lumOff val="25000"/>
                </a:schemeClr>
              </a:solidFill>
              <a:latin typeface="Arial" panose="020B0604020202020204" pitchFamily="34" charset="0"/>
            </a:endParaRPr>
          </a:p>
          <a:p>
            <a:pPr algn="just" eaLnBrk="1" hangingPunct="1">
              <a:lnSpc>
                <a:spcPct val="70000"/>
              </a:lnSpc>
              <a:buFontTx/>
              <a:buNone/>
            </a:pPr>
            <a:endParaRPr lang="en-US" altLang="en-US" dirty="0">
              <a:solidFill>
                <a:schemeClr val="tx1">
                  <a:lumMod val="75000"/>
                  <a:lumOff val="25000"/>
                </a:schemeClr>
              </a:solidFill>
              <a:latin typeface="Arial" panose="020B0604020202020204" pitchFamily="34" charset="0"/>
            </a:endParaRPr>
          </a:p>
          <a:p>
            <a:pPr marL="0" lvl="0" indent="0" algn="just">
              <a:lnSpc>
                <a:spcPct val="115000"/>
              </a:lnSpc>
              <a:buNone/>
            </a:pPr>
            <a:r>
              <a:rPr lang="en-US" altLang="en-US" sz="2000" dirty="0">
                <a:solidFill>
                  <a:schemeClr val="tx1">
                    <a:lumMod val="75000"/>
                    <a:lumOff val="25000"/>
                  </a:schemeClr>
                </a:solidFill>
                <a:latin typeface="Arial" panose="020B0604020202020204" pitchFamily="34" charset="0"/>
              </a:rPr>
              <a:t>     </a:t>
            </a:r>
            <a:r>
              <a:rPr lang="en-US" sz="1800" u="sng" dirty="0">
                <a:solidFill>
                  <a:schemeClr val="tx1">
                    <a:lumMod val="75000"/>
                    <a:lumOff val="25000"/>
                  </a:schemeClr>
                </a:solidFill>
                <a:effectLst/>
                <a:latin typeface="Times New Roman" panose="02020603050405020304" pitchFamily="18" charset="0"/>
                <a:ea typeface="MS Mincho" panose="02020609040205080304" pitchFamily="49" charset="-128"/>
                <a:hlinkClick r:id="rId3">
                  <a:extLst>
                    <a:ext uri="{A12FA001-AC4F-418D-AE19-62706E023703}">
                      <ahyp:hlinkClr xmlns:ahyp="http://schemas.microsoft.com/office/drawing/2018/hyperlinkcolor" val="tx"/>
                    </a:ext>
                  </a:extLst>
                </a:hlinkClick>
              </a:rPr>
              <a:t> (3960) Page Numbers Starting at a Specific Page in Word 2010 – YouTube</a:t>
            </a:r>
            <a:endParaRPr lang="en-US" sz="1800" u="sng" dirty="0">
              <a:solidFill>
                <a:schemeClr val="tx1">
                  <a:lumMod val="75000"/>
                  <a:lumOff val="25000"/>
                </a:schemeClr>
              </a:solidFill>
              <a:effectLst/>
              <a:latin typeface="Times New Roman" panose="02020603050405020304" pitchFamily="18" charset="0"/>
              <a:ea typeface="MS Mincho" panose="02020609040205080304" pitchFamily="49" charset="-128"/>
            </a:endParaRPr>
          </a:p>
          <a:p>
            <a:pPr marL="0" lvl="0" indent="0" algn="just">
              <a:lnSpc>
                <a:spcPct val="115000"/>
              </a:lnSpc>
              <a:buNone/>
            </a:pPr>
            <a:endParaRPr lang="en-US" u="sng" dirty="0">
              <a:solidFill>
                <a:schemeClr val="tx1">
                  <a:lumMod val="75000"/>
                  <a:lumOff val="25000"/>
                </a:schemeClr>
              </a:solidFill>
              <a:latin typeface="Arial" panose="020B0604020202020204" pitchFamily="34" charset="0"/>
              <a:ea typeface="MS Mincho" panose="02020609040205080304" pitchFamily="49" charset="-128"/>
            </a:endParaRPr>
          </a:p>
          <a:p>
            <a:pPr marL="0" lvl="0" indent="0" algn="just">
              <a:lnSpc>
                <a:spcPct val="115000"/>
              </a:lnSpc>
              <a:buNone/>
            </a:pPr>
            <a:endParaRPr lang="en-US" sz="1800" u="sng" dirty="0">
              <a:solidFill>
                <a:schemeClr val="tx1">
                  <a:lumMod val="75000"/>
                  <a:lumOff val="25000"/>
                </a:schemeClr>
              </a:solidFill>
              <a:latin typeface="Times New Roman" panose="02020603050405020304" pitchFamily="18" charset="0"/>
              <a:ea typeface="MS Mincho" panose="02020609040205080304" pitchFamily="49" charset="-128"/>
            </a:endParaRPr>
          </a:p>
        </p:txBody>
      </p:sp>
      <p:sp>
        <p:nvSpPr>
          <p:cNvPr id="4" name="Title 1">
            <a:extLst>
              <a:ext uri="{FF2B5EF4-FFF2-40B4-BE49-F238E27FC236}">
                <a16:creationId xmlns:a16="http://schemas.microsoft.com/office/drawing/2014/main" id="{0D5C3AA0-CD63-48CC-954E-20B6C966CC60}"/>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
        <p:nvSpPr>
          <p:cNvPr id="5" name="Title 1">
            <a:extLst>
              <a:ext uri="{FF2B5EF4-FFF2-40B4-BE49-F238E27FC236}">
                <a16:creationId xmlns:a16="http://schemas.microsoft.com/office/drawing/2014/main" id="{2C4D8067-2DA0-4C20-8D69-591B4642CE4F}"/>
              </a:ext>
            </a:extLst>
          </p:cNvPr>
          <p:cNvSpPr txBox="1">
            <a:spLocks noChangeArrowheads="1"/>
          </p:cNvSpPr>
          <p:nvPr/>
        </p:nvSpPr>
        <p:spPr>
          <a:xfrm>
            <a:off x="17927" y="356630"/>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altLang="zh-CN" dirty="0">
                <a:solidFill>
                  <a:schemeClr val="bg1"/>
                </a:solidFill>
                <a:latin typeface="Tinos"/>
              </a:rPr>
              <a:t>REFERENCES</a:t>
            </a:r>
            <a:endParaRPr lang="zh-CN" altLang="en-US" dirty="0">
              <a:solidFill>
                <a:schemeClr val="bg1"/>
              </a:solidFill>
              <a:latin typeface="Tinos"/>
            </a:endParaRPr>
          </a:p>
        </p:txBody>
      </p:sp>
      <p:pic>
        <p:nvPicPr>
          <p:cNvPr id="6" name="Picture 5">
            <a:extLst>
              <a:ext uri="{FF2B5EF4-FFF2-40B4-BE49-F238E27FC236}">
                <a16:creationId xmlns:a16="http://schemas.microsoft.com/office/drawing/2014/main" id="{907B678D-D986-4B5E-A88F-D3EC7152B4DC}"/>
              </a:ext>
            </a:extLst>
          </p:cNvPr>
          <p:cNvPicPr>
            <a:picLocks noChangeAspect="1"/>
          </p:cNvPicPr>
          <p:nvPr/>
        </p:nvPicPr>
        <p:blipFill>
          <a:blip r:embed="rId4"/>
          <a:stretch>
            <a:fillRect/>
          </a:stretch>
        </p:blipFill>
        <p:spPr>
          <a:xfrm>
            <a:off x="4305" y="356333"/>
            <a:ext cx="1568828" cy="1325563"/>
          </a:xfrm>
          <a:prstGeom prst="rect">
            <a:avLst/>
          </a:prstGeom>
        </p:spPr>
      </p:pic>
    </p:spTree>
    <p:extLst>
      <p:ext uri="{BB962C8B-B14F-4D97-AF65-F5344CB8AC3E}">
        <p14:creationId xmlns:p14="http://schemas.microsoft.com/office/powerpoint/2010/main" val="136091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3" descr="Screenshot (785).png">
            <a:extLst>
              <a:ext uri="{FF2B5EF4-FFF2-40B4-BE49-F238E27FC236}">
                <a16:creationId xmlns:a16="http://schemas.microsoft.com/office/drawing/2014/main" id="{61D928B7-9E89-4EA0-A585-DF089FA818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4DD5-A5A3-4A2F-A5E8-672EC9EA2EA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F015EA6-BA8D-4904-9A3B-16E77DC0CCB8}"/>
              </a:ext>
            </a:extLst>
          </p:cNvPr>
          <p:cNvSpPr>
            <a:spLocks noGrp="1"/>
          </p:cNvSpPr>
          <p:nvPr>
            <p:ph idx="1"/>
          </p:nvPr>
        </p:nvSpPr>
        <p:spPr/>
        <p:txBody>
          <a:bodyPr/>
          <a:lstStyle/>
          <a:p>
            <a:pPr marL="0" indent="0">
              <a:buNone/>
            </a:pPr>
            <a:endParaRPr lang="en-IN" dirty="0"/>
          </a:p>
          <a:p>
            <a:pPr marL="514350" indent="-514350">
              <a:buAutoNum type="arabicPeriod"/>
            </a:pPr>
            <a:r>
              <a:rPr lang="en-IN" dirty="0"/>
              <a:t>Introduction</a:t>
            </a:r>
          </a:p>
          <a:p>
            <a:pPr marL="514350" indent="-514350">
              <a:buAutoNum type="arabicPeriod"/>
            </a:pPr>
            <a:r>
              <a:rPr lang="en-IN" dirty="0"/>
              <a:t>Code </a:t>
            </a:r>
          </a:p>
          <a:p>
            <a:pPr marL="0" indent="0">
              <a:buNone/>
            </a:pPr>
            <a:r>
              <a:rPr lang="en-IN" dirty="0"/>
              <a:t>3. Project Design</a:t>
            </a:r>
          </a:p>
          <a:p>
            <a:pPr marL="0" indent="0">
              <a:buNone/>
            </a:pPr>
            <a:r>
              <a:rPr lang="en-IN" dirty="0"/>
              <a:t>4. Working of Project</a:t>
            </a:r>
          </a:p>
          <a:p>
            <a:pPr marL="0" indent="0">
              <a:buNone/>
            </a:pPr>
            <a:r>
              <a:rPr lang="en-IN" dirty="0"/>
              <a:t>5. Conclusion</a:t>
            </a:r>
          </a:p>
          <a:p>
            <a:pPr marL="0" indent="0">
              <a:buNone/>
            </a:pPr>
            <a:r>
              <a:rPr lang="en-IN" dirty="0"/>
              <a:t>6. References</a:t>
            </a:r>
          </a:p>
          <a:p>
            <a:pPr marL="0" indent="0">
              <a:buNone/>
            </a:pPr>
            <a:endParaRPr lang="en-IN" dirty="0"/>
          </a:p>
          <a:p>
            <a:pPr marL="0" indent="0">
              <a:buNone/>
            </a:pPr>
            <a:endParaRPr lang="en-IN" dirty="0"/>
          </a:p>
        </p:txBody>
      </p:sp>
      <p:sp>
        <p:nvSpPr>
          <p:cNvPr id="4" name="Title 1">
            <a:extLst>
              <a:ext uri="{FF2B5EF4-FFF2-40B4-BE49-F238E27FC236}">
                <a16:creationId xmlns:a16="http://schemas.microsoft.com/office/drawing/2014/main" id="{517EDDBE-2C67-4692-AABF-DD17AD58D466}"/>
              </a:ext>
            </a:extLst>
          </p:cNvPr>
          <p:cNvSpPr txBox="1">
            <a:spLocks noChangeArrowheads="1"/>
          </p:cNvSpPr>
          <p:nvPr/>
        </p:nvSpPr>
        <p:spPr>
          <a:xfrm>
            <a:off x="0" y="258534"/>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a:solidFill>
                  <a:schemeClr val="bg1"/>
                </a:solidFill>
                <a:latin typeface="Tinos"/>
                <a:ea typeface="MS Mincho" panose="02020609040205080304" pitchFamily="49" charset="-128"/>
              </a:rPr>
              <a:t>Contents</a:t>
            </a:r>
            <a:endParaRPr lang="zh-CN" altLang="en-US" dirty="0">
              <a:solidFill>
                <a:schemeClr val="bg1"/>
              </a:solidFill>
              <a:latin typeface="Tinos"/>
            </a:endParaRPr>
          </a:p>
        </p:txBody>
      </p:sp>
      <p:pic>
        <p:nvPicPr>
          <p:cNvPr id="5" name="Picture 4">
            <a:extLst>
              <a:ext uri="{FF2B5EF4-FFF2-40B4-BE49-F238E27FC236}">
                <a16:creationId xmlns:a16="http://schemas.microsoft.com/office/drawing/2014/main" id="{3D0A7567-D70C-42DB-8E5D-58CA08AD5AF8}"/>
              </a:ext>
            </a:extLst>
          </p:cNvPr>
          <p:cNvPicPr>
            <a:picLocks noChangeAspect="1"/>
          </p:cNvPicPr>
          <p:nvPr/>
        </p:nvPicPr>
        <p:blipFill>
          <a:blip r:embed="rId2"/>
          <a:stretch>
            <a:fillRect/>
          </a:stretch>
        </p:blipFill>
        <p:spPr>
          <a:xfrm>
            <a:off x="4305" y="356333"/>
            <a:ext cx="1568828" cy="1325563"/>
          </a:xfrm>
          <a:prstGeom prst="rect">
            <a:avLst/>
          </a:prstGeom>
        </p:spPr>
      </p:pic>
      <p:sp>
        <p:nvSpPr>
          <p:cNvPr id="6" name="Title 1">
            <a:extLst>
              <a:ext uri="{FF2B5EF4-FFF2-40B4-BE49-F238E27FC236}">
                <a16:creationId xmlns:a16="http://schemas.microsoft.com/office/drawing/2014/main" id="{EBB7E7AB-C57A-41A7-9E14-A59B10A89958}"/>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27900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0F7698-D307-4594-87A6-E32D8FBE6458}"/>
              </a:ext>
            </a:extLst>
          </p:cNvPr>
          <p:cNvSpPr>
            <a:spLocks noGrp="1"/>
          </p:cNvSpPr>
          <p:nvPr>
            <p:ph idx="1"/>
          </p:nvPr>
        </p:nvSpPr>
        <p:spPr>
          <a:xfrm>
            <a:off x="349321" y="1690985"/>
            <a:ext cx="11842679" cy="4223600"/>
          </a:xfrm>
        </p:spPr>
        <p:txBody>
          <a:bodyPr>
            <a:noAutofit/>
          </a:bodyPr>
          <a:lstStyle/>
          <a:p>
            <a:pPr algn="just">
              <a:lnSpc>
                <a:spcPct val="200000"/>
              </a:lnSpc>
            </a:pPr>
            <a:r>
              <a:rPr lang="en-US" sz="1800" dirty="0">
                <a:effectLst/>
                <a:latin typeface="Times New Roman" panose="02020603050405020304" pitchFamily="18" charset="0"/>
                <a:ea typeface="MS Mincho" panose="02020609040205080304" pitchFamily="49" charset="-128"/>
              </a:rPr>
              <a:t>Jarvis AI assistant is a type of virtual assistant software designed to respond to voice or text commands and perform tasks for the user. The name "Jarvis" is inspired by the character of the same name from the Iron Man movies, who serves as Tony Stark's AI assistant.</a:t>
            </a:r>
            <a:endParaRPr lang="en-IN" sz="1800" dirty="0">
              <a:effectLst/>
              <a:latin typeface="Times New Roman" panose="02020603050405020304" pitchFamily="18" charset="0"/>
              <a:ea typeface="MS Mincho" panose="02020609040205080304" pitchFamily="49" charset="-128"/>
            </a:endParaRPr>
          </a:p>
          <a:p>
            <a:pPr algn="just">
              <a:lnSpc>
                <a:spcPct val="200000"/>
              </a:lnSpc>
            </a:pPr>
            <a:r>
              <a:rPr lang="en-US" sz="1800" dirty="0">
                <a:effectLst/>
                <a:latin typeface="Times New Roman" panose="02020603050405020304" pitchFamily="18" charset="0"/>
                <a:ea typeface="MS Mincho" panose="02020609040205080304" pitchFamily="49" charset="-128"/>
              </a:rPr>
              <a:t>One of the key benefits of Jarvis AI assistant is that it can help increase productivity by streamlining tasks and reducing the need for manual input. By providing a natural and intuitive way for users to interact with technology, Jarvis AI assistant can also help reduce the learning curve associated with new technologies.</a:t>
            </a:r>
            <a:endParaRPr lang="en-IN" sz="1800" dirty="0">
              <a:effectLst/>
              <a:latin typeface="Times New Roman" panose="02020603050405020304" pitchFamily="18" charset="0"/>
              <a:ea typeface="MS Mincho" panose="02020609040205080304" pitchFamily="49" charset="-128"/>
            </a:endParaRPr>
          </a:p>
          <a:p>
            <a:pPr marL="0" indent="0" algn="just">
              <a:lnSpc>
                <a:spcPct val="120000"/>
              </a:lnSpc>
              <a:buNone/>
            </a:pPr>
            <a:r>
              <a:rPr lang="en-US" sz="2400" dirty="0"/>
              <a:t>  </a:t>
            </a:r>
          </a:p>
        </p:txBody>
      </p:sp>
      <p:sp>
        <p:nvSpPr>
          <p:cNvPr id="4" name="Title 1">
            <a:extLst>
              <a:ext uri="{FF2B5EF4-FFF2-40B4-BE49-F238E27FC236}">
                <a16:creationId xmlns:a16="http://schemas.microsoft.com/office/drawing/2014/main" id="{65CB7548-F3B5-45CC-AAA2-FC8107C0A395}"/>
              </a:ext>
            </a:extLst>
          </p:cNvPr>
          <p:cNvSpPr txBox="1">
            <a:spLocks noGrp="1" noChangeArrowheads="1"/>
          </p:cNvSpPr>
          <p:nvPr>
            <p:ph type="title"/>
          </p:nvPr>
        </p:nvSpPr>
        <p:spPr>
          <a:xfrm>
            <a:off x="17927" y="356630"/>
            <a:ext cx="12174073" cy="1325563"/>
          </a:xfrm>
          <a:prstGeom prst="rect">
            <a:avLst/>
          </a:prstGeom>
          <a:solidFill>
            <a:srgbClr val="C00000"/>
          </a:solidFill>
        </p:spPr>
        <p:txBody>
          <a:bodyPr/>
          <a:lstStyle/>
          <a:p>
            <a:pPr algn="ctr">
              <a:lnSpc>
                <a:spcPct val="90000"/>
              </a:lnSpc>
              <a:defRPr/>
            </a:pPr>
            <a:r>
              <a:rPr lang="en-IN" altLang="zh-CN" sz="4400" dirty="0">
                <a:solidFill>
                  <a:schemeClr val="bg1"/>
                </a:solidFill>
                <a:latin typeface="Tinos"/>
                <a:ea typeface="+mj-ea"/>
                <a:cs typeface="+mj-cs"/>
              </a:rPr>
              <a:t>INTRODUCTION</a:t>
            </a:r>
            <a:endParaRPr lang="zh-CN" altLang="en-US" sz="4400" dirty="0">
              <a:solidFill>
                <a:schemeClr val="bg1"/>
              </a:solidFill>
              <a:latin typeface="Tinos"/>
              <a:ea typeface="+mj-ea"/>
              <a:cs typeface="+mj-cs"/>
            </a:endParaRPr>
          </a:p>
        </p:txBody>
      </p:sp>
      <p:pic>
        <p:nvPicPr>
          <p:cNvPr id="5" name="Picture 4">
            <a:extLst>
              <a:ext uri="{FF2B5EF4-FFF2-40B4-BE49-F238E27FC236}">
                <a16:creationId xmlns:a16="http://schemas.microsoft.com/office/drawing/2014/main" id="{8451F87D-D688-4180-A501-EA2FE913C5F9}"/>
              </a:ext>
            </a:extLst>
          </p:cNvPr>
          <p:cNvPicPr>
            <a:picLocks noChangeAspect="1"/>
          </p:cNvPicPr>
          <p:nvPr/>
        </p:nvPicPr>
        <p:blipFill>
          <a:blip r:embed="rId2"/>
          <a:stretch>
            <a:fillRect/>
          </a:stretch>
        </p:blipFill>
        <p:spPr>
          <a:xfrm>
            <a:off x="4304" y="347838"/>
            <a:ext cx="1579233" cy="1334355"/>
          </a:xfrm>
          <a:prstGeom prst="rect">
            <a:avLst/>
          </a:prstGeom>
        </p:spPr>
      </p:pic>
      <p:sp>
        <p:nvSpPr>
          <p:cNvPr id="6" name="Title 1">
            <a:extLst>
              <a:ext uri="{FF2B5EF4-FFF2-40B4-BE49-F238E27FC236}">
                <a16:creationId xmlns:a16="http://schemas.microsoft.com/office/drawing/2014/main" id="{BBED90A1-7DE7-4B84-8075-B374F7738BCB}"/>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140737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7CDF-2ED6-4C76-A15C-2F0D3E782FB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4A24688-A42D-4324-95D7-3F78A4183A0D}"/>
              </a:ext>
            </a:extLst>
          </p:cNvPr>
          <p:cNvSpPr>
            <a:spLocks noGrp="1"/>
          </p:cNvSpPr>
          <p:nvPr>
            <p:ph idx="1"/>
          </p:nvPr>
        </p:nvSpPr>
        <p:spPr/>
        <p:txBody>
          <a:bodyPr>
            <a:normAutofit/>
          </a:bodyPr>
          <a:lstStyle/>
          <a:p>
            <a:pPr>
              <a:lnSpc>
                <a:spcPct val="200000"/>
              </a:lnSpc>
            </a:pPr>
            <a:r>
              <a:rPr lang="en-US" sz="1800" dirty="0">
                <a:effectLst/>
                <a:latin typeface="Times New Roman" panose="02020603050405020304" pitchFamily="18" charset="0"/>
                <a:ea typeface="MS Mincho" panose="02020609040205080304" pitchFamily="49" charset="-128"/>
              </a:rPr>
              <a:t>Now Jarvis can            </a:t>
            </a:r>
            <a:endParaRPr lang="en-IN" sz="1800" dirty="0">
              <a:effectLst/>
              <a:latin typeface="Times New Roman" panose="02020603050405020304" pitchFamily="18" charset="0"/>
              <a:ea typeface="MS Mincho" panose="02020609040205080304" pitchFamily="49" charset="-128"/>
            </a:endParaRPr>
          </a:p>
          <a:p>
            <a:pPr>
              <a:lnSpc>
                <a:spcPct val="200000"/>
              </a:lnSpc>
            </a:pPr>
            <a:r>
              <a:rPr lang="en-US" sz="1800" dirty="0">
                <a:effectLst/>
                <a:latin typeface="Times New Roman" panose="02020603050405020304" pitchFamily="18" charset="0"/>
                <a:ea typeface="MS Mincho" panose="02020609040205080304" pitchFamily="49" charset="-128"/>
              </a:rPr>
              <a:t>1.Search anything on Wikipedia                               6.Open </a:t>
            </a:r>
            <a:r>
              <a:rPr lang="en-US" sz="1800" dirty="0" err="1">
                <a:effectLst/>
                <a:latin typeface="Times New Roman" panose="02020603050405020304" pitchFamily="18" charset="0"/>
                <a:ea typeface="MS Mincho" panose="02020609040205080304" pitchFamily="49" charset="-128"/>
              </a:rPr>
              <a:t>Icloud</a:t>
            </a:r>
            <a:endParaRPr lang="en-IN" sz="1800" dirty="0">
              <a:effectLst/>
              <a:latin typeface="Times New Roman" panose="02020603050405020304" pitchFamily="18" charset="0"/>
              <a:ea typeface="MS Mincho" panose="02020609040205080304" pitchFamily="49" charset="-128"/>
            </a:endParaRPr>
          </a:p>
          <a:p>
            <a:pPr>
              <a:lnSpc>
                <a:spcPct val="200000"/>
              </a:lnSpc>
            </a:pPr>
            <a:r>
              <a:rPr lang="en-US" sz="1800" dirty="0">
                <a:effectLst/>
                <a:latin typeface="Times New Roman" panose="02020603050405020304" pitchFamily="18" charset="0"/>
                <a:ea typeface="MS Mincho" panose="02020609040205080304" pitchFamily="49" charset="-128"/>
              </a:rPr>
              <a:t>2.Open Google.com                                                  7.Tell the time</a:t>
            </a:r>
            <a:endParaRPr lang="en-IN" sz="1800" dirty="0">
              <a:effectLst/>
              <a:latin typeface="Times New Roman" panose="02020603050405020304" pitchFamily="18" charset="0"/>
              <a:ea typeface="MS Mincho" panose="02020609040205080304" pitchFamily="49" charset="-128"/>
            </a:endParaRPr>
          </a:p>
          <a:p>
            <a:pPr>
              <a:lnSpc>
                <a:spcPct val="200000"/>
              </a:lnSpc>
            </a:pPr>
            <a:r>
              <a:rPr lang="en-US" sz="1800" dirty="0">
                <a:effectLst/>
                <a:latin typeface="Times New Roman" panose="02020603050405020304" pitchFamily="18" charset="0"/>
                <a:ea typeface="MS Mincho" panose="02020609040205080304" pitchFamily="49" charset="-128"/>
              </a:rPr>
              <a:t>3.Open Youtube.com</a:t>
            </a:r>
            <a:endParaRPr lang="en-IN" sz="1800" dirty="0">
              <a:effectLst/>
              <a:latin typeface="Times New Roman" panose="02020603050405020304" pitchFamily="18" charset="0"/>
              <a:ea typeface="MS Mincho" panose="02020609040205080304" pitchFamily="49" charset="-128"/>
            </a:endParaRPr>
          </a:p>
          <a:p>
            <a:pPr>
              <a:lnSpc>
                <a:spcPct val="200000"/>
              </a:lnSpc>
            </a:pPr>
            <a:r>
              <a:rPr lang="en-US" sz="1800" dirty="0">
                <a:effectLst/>
                <a:latin typeface="Times New Roman" panose="02020603050405020304" pitchFamily="18" charset="0"/>
                <a:ea typeface="MS Mincho" panose="02020609040205080304" pitchFamily="49" charset="-128"/>
              </a:rPr>
              <a:t>4.Open Stackoverflow.com</a:t>
            </a:r>
          </a:p>
          <a:p>
            <a:pPr>
              <a:lnSpc>
                <a:spcPct val="200000"/>
              </a:lnSpc>
            </a:pPr>
            <a:r>
              <a:rPr lang="en-US" sz="1800" dirty="0">
                <a:latin typeface="Times New Roman" panose="02020603050405020304" pitchFamily="18" charset="0"/>
                <a:ea typeface="MS Mincho" panose="02020609040205080304" pitchFamily="49" charset="-128"/>
              </a:rPr>
              <a:t>5.Open my fav song</a:t>
            </a:r>
            <a:endParaRPr lang="en-IN" sz="1800" dirty="0">
              <a:effectLst/>
              <a:latin typeface="Times New Roman" panose="02020603050405020304" pitchFamily="18" charset="0"/>
              <a:ea typeface="MS Mincho" panose="02020609040205080304" pitchFamily="49" charset="-128"/>
            </a:endParaRPr>
          </a:p>
          <a:p>
            <a:endParaRPr lang="en-IN" sz="2400" dirty="0"/>
          </a:p>
        </p:txBody>
      </p:sp>
      <p:sp>
        <p:nvSpPr>
          <p:cNvPr id="4" name="Title 1">
            <a:extLst>
              <a:ext uri="{FF2B5EF4-FFF2-40B4-BE49-F238E27FC236}">
                <a16:creationId xmlns:a16="http://schemas.microsoft.com/office/drawing/2014/main" id="{BD288FE0-35E7-4AE1-81F0-A0D4BC9B6146}"/>
              </a:ext>
            </a:extLst>
          </p:cNvPr>
          <p:cNvSpPr txBox="1">
            <a:spLocks noChangeArrowheads="1"/>
          </p:cNvSpPr>
          <p:nvPr/>
        </p:nvSpPr>
        <p:spPr>
          <a:xfrm>
            <a:off x="17927" y="315534"/>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zh-CN" altLang="en-US" dirty="0">
              <a:solidFill>
                <a:schemeClr val="bg1"/>
              </a:solidFill>
              <a:latin typeface="Tinos"/>
            </a:endParaRPr>
          </a:p>
        </p:txBody>
      </p:sp>
      <p:pic>
        <p:nvPicPr>
          <p:cNvPr id="5" name="Picture 4">
            <a:extLst>
              <a:ext uri="{FF2B5EF4-FFF2-40B4-BE49-F238E27FC236}">
                <a16:creationId xmlns:a16="http://schemas.microsoft.com/office/drawing/2014/main" id="{49366D97-B7A9-4F7C-A47F-63C0FB8551EA}"/>
              </a:ext>
            </a:extLst>
          </p:cNvPr>
          <p:cNvPicPr>
            <a:picLocks noChangeAspect="1"/>
          </p:cNvPicPr>
          <p:nvPr/>
        </p:nvPicPr>
        <p:blipFill>
          <a:blip r:embed="rId2"/>
          <a:stretch>
            <a:fillRect/>
          </a:stretch>
        </p:blipFill>
        <p:spPr>
          <a:xfrm>
            <a:off x="4305" y="356333"/>
            <a:ext cx="1568828" cy="1325563"/>
          </a:xfrm>
          <a:prstGeom prst="rect">
            <a:avLst/>
          </a:prstGeom>
        </p:spPr>
      </p:pic>
      <p:sp>
        <p:nvSpPr>
          <p:cNvPr id="7" name="Title 1">
            <a:extLst>
              <a:ext uri="{FF2B5EF4-FFF2-40B4-BE49-F238E27FC236}">
                <a16:creationId xmlns:a16="http://schemas.microsoft.com/office/drawing/2014/main" id="{EF7E610F-1CFA-4E6C-8CB4-DA81E96C0237}"/>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163772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7CDF-2ED6-4C76-A15C-2F0D3E782FB3}"/>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7530BC7B-73D8-D3A0-F679-ABB5CE8B7A3F}"/>
              </a:ext>
            </a:extLst>
          </p:cNvPr>
          <p:cNvPicPr>
            <a:picLocks noGrp="1" noChangeAspect="1"/>
          </p:cNvPicPr>
          <p:nvPr>
            <p:ph idx="1"/>
          </p:nvPr>
        </p:nvPicPr>
        <p:blipFill>
          <a:blip r:embed="rId2"/>
          <a:stretch>
            <a:fillRect/>
          </a:stretch>
        </p:blipFill>
        <p:spPr>
          <a:xfrm>
            <a:off x="1203157" y="1540042"/>
            <a:ext cx="9702265" cy="4636921"/>
          </a:xfrm>
        </p:spPr>
      </p:pic>
      <p:sp>
        <p:nvSpPr>
          <p:cNvPr id="4" name="Title 1">
            <a:extLst>
              <a:ext uri="{FF2B5EF4-FFF2-40B4-BE49-F238E27FC236}">
                <a16:creationId xmlns:a16="http://schemas.microsoft.com/office/drawing/2014/main" id="{BD288FE0-35E7-4AE1-81F0-A0D4BC9B6146}"/>
              </a:ext>
            </a:extLst>
          </p:cNvPr>
          <p:cNvSpPr txBox="1">
            <a:spLocks noChangeArrowheads="1"/>
          </p:cNvSpPr>
          <p:nvPr/>
        </p:nvSpPr>
        <p:spPr>
          <a:xfrm>
            <a:off x="17927" y="315534"/>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altLang="zh-CN" dirty="0">
                <a:solidFill>
                  <a:schemeClr val="bg1"/>
                </a:solidFill>
                <a:latin typeface="Tinos"/>
              </a:rPr>
              <a:t>Code</a:t>
            </a:r>
            <a:endParaRPr lang="zh-CN" altLang="en-US" dirty="0">
              <a:solidFill>
                <a:schemeClr val="bg1"/>
              </a:solidFill>
              <a:latin typeface="Tinos"/>
            </a:endParaRPr>
          </a:p>
        </p:txBody>
      </p:sp>
      <p:pic>
        <p:nvPicPr>
          <p:cNvPr id="5" name="Picture 4">
            <a:extLst>
              <a:ext uri="{FF2B5EF4-FFF2-40B4-BE49-F238E27FC236}">
                <a16:creationId xmlns:a16="http://schemas.microsoft.com/office/drawing/2014/main" id="{49366D97-B7A9-4F7C-A47F-63C0FB8551EA}"/>
              </a:ext>
            </a:extLst>
          </p:cNvPr>
          <p:cNvPicPr>
            <a:picLocks noChangeAspect="1"/>
          </p:cNvPicPr>
          <p:nvPr/>
        </p:nvPicPr>
        <p:blipFill>
          <a:blip r:embed="rId3"/>
          <a:stretch>
            <a:fillRect/>
          </a:stretch>
        </p:blipFill>
        <p:spPr>
          <a:xfrm>
            <a:off x="4305" y="356333"/>
            <a:ext cx="1568828" cy="1325563"/>
          </a:xfrm>
          <a:prstGeom prst="rect">
            <a:avLst/>
          </a:prstGeom>
        </p:spPr>
      </p:pic>
      <p:sp>
        <p:nvSpPr>
          <p:cNvPr id="7" name="Title 1">
            <a:extLst>
              <a:ext uri="{FF2B5EF4-FFF2-40B4-BE49-F238E27FC236}">
                <a16:creationId xmlns:a16="http://schemas.microsoft.com/office/drawing/2014/main" id="{EF7E610F-1CFA-4E6C-8CB4-DA81E96C0237}"/>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53027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7CDF-2ED6-4C76-A15C-2F0D3E782FB3}"/>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89C1F5C4-D8A8-B963-B8DE-94A30BAC5D01}"/>
              </a:ext>
            </a:extLst>
          </p:cNvPr>
          <p:cNvPicPr>
            <a:picLocks noGrp="1" noChangeAspect="1"/>
          </p:cNvPicPr>
          <p:nvPr>
            <p:ph idx="1"/>
          </p:nvPr>
        </p:nvPicPr>
        <p:blipFill>
          <a:blip r:embed="rId2"/>
          <a:stretch>
            <a:fillRect/>
          </a:stretch>
        </p:blipFill>
        <p:spPr>
          <a:xfrm>
            <a:off x="1099335" y="1641097"/>
            <a:ext cx="9894013" cy="4535866"/>
          </a:xfrm>
        </p:spPr>
      </p:pic>
      <p:sp>
        <p:nvSpPr>
          <p:cNvPr id="4" name="Title 1">
            <a:extLst>
              <a:ext uri="{FF2B5EF4-FFF2-40B4-BE49-F238E27FC236}">
                <a16:creationId xmlns:a16="http://schemas.microsoft.com/office/drawing/2014/main" id="{BD288FE0-35E7-4AE1-81F0-A0D4BC9B6146}"/>
              </a:ext>
            </a:extLst>
          </p:cNvPr>
          <p:cNvSpPr txBox="1">
            <a:spLocks noChangeArrowheads="1"/>
          </p:cNvSpPr>
          <p:nvPr/>
        </p:nvSpPr>
        <p:spPr>
          <a:xfrm>
            <a:off x="17927" y="315534"/>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zh-CN" altLang="en-US" dirty="0">
              <a:solidFill>
                <a:schemeClr val="bg1"/>
              </a:solidFill>
              <a:latin typeface="Tinos"/>
            </a:endParaRPr>
          </a:p>
        </p:txBody>
      </p:sp>
      <p:pic>
        <p:nvPicPr>
          <p:cNvPr id="5" name="Picture 4">
            <a:extLst>
              <a:ext uri="{FF2B5EF4-FFF2-40B4-BE49-F238E27FC236}">
                <a16:creationId xmlns:a16="http://schemas.microsoft.com/office/drawing/2014/main" id="{49366D97-B7A9-4F7C-A47F-63C0FB8551EA}"/>
              </a:ext>
            </a:extLst>
          </p:cNvPr>
          <p:cNvPicPr>
            <a:picLocks noChangeAspect="1"/>
          </p:cNvPicPr>
          <p:nvPr/>
        </p:nvPicPr>
        <p:blipFill>
          <a:blip r:embed="rId3"/>
          <a:stretch>
            <a:fillRect/>
          </a:stretch>
        </p:blipFill>
        <p:spPr>
          <a:xfrm>
            <a:off x="4305" y="356333"/>
            <a:ext cx="1568828" cy="1325563"/>
          </a:xfrm>
          <a:prstGeom prst="rect">
            <a:avLst/>
          </a:prstGeom>
        </p:spPr>
      </p:pic>
      <p:sp>
        <p:nvSpPr>
          <p:cNvPr id="7" name="Title 1">
            <a:extLst>
              <a:ext uri="{FF2B5EF4-FFF2-40B4-BE49-F238E27FC236}">
                <a16:creationId xmlns:a16="http://schemas.microsoft.com/office/drawing/2014/main" id="{EF7E610F-1CFA-4E6C-8CB4-DA81E96C0237}"/>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265587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DFB3-6C85-47F1-BFF2-3E051E4E0C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A102FD-25E0-4775-81B7-670091A674BF}"/>
              </a:ext>
            </a:extLst>
          </p:cNvPr>
          <p:cNvSpPr>
            <a:spLocks noGrp="1"/>
          </p:cNvSpPr>
          <p:nvPr>
            <p:ph idx="1"/>
          </p:nvPr>
        </p:nvSpPr>
        <p:spPr/>
        <p:txBody>
          <a:bodyPr>
            <a:normAutofit/>
          </a:bodyPr>
          <a:lstStyle/>
          <a:p>
            <a:endParaRPr lang="en-US" sz="1800" dirty="0">
              <a:effectLst/>
              <a:latin typeface="Times New Roman" panose="02020603050405020304" pitchFamily="18" charset="0"/>
              <a:ea typeface="MS Mincho" panose="02020609040205080304" pitchFamily="49" charset="-128"/>
            </a:endParaRPr>
          </a:p>
          <a:p>
            <a:endParaRPr lang="en-US" sz="1800" dirty="0">
              <a:latin typeface="Times New Roman" panose="02020603050405020304" pitchFamily="18" charset="0"/>
              <a:ea typeface="MS Mincho" panose="02020609040205080304" pitchFamily="49" charset="-128"/>
            </a:endParaRPr>
          </a:p>
          <a:p>
            <a:pPr marL="0" indent="0">
              <a:lnSpc>
                <a:spcPct val="150000"/>
              </a:lnSpc>
              <a:buNone/>
            </a:pPr>
            <a:endParaRPr lang="en-US" sz="2400" dirty="0"/>
          </a:p>
        </p:txBody>
      </p:sp>
      <p:sp>
        <p:nvSpPr>
          <p:cNvPr id="4" name="Title 1">
            <a:extLst>
              <a:ext uri="{FF2B5EF4-FFF2-40B4-BE49-F238E27FC236}">
                <a16:creationId xmlns:a16="http://schemas.microsoft.com/office/drawing/2014/main" id="{1857F74A-B305-4428-80D6-CCFE537DBD80}"/>
              </a:ext>
            </a:extLst>
          </p:cNvPr>
          <p:cNvSpPr txBox="1">
            <a:spLocks noChangeArrowheads="1"/>
          </p:cNvSpPr>
          <p:nvPr/>
        </p:nvSpPr>
        <p:spPr>
          <a:xfrm>
            <a:off x="0" y="0"/>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zh-CN" altLang="en-US" dirty="0">
              <a:solidFill>
                <a:schemeClr val="bg1"/>
              </a:solidFill>
              <a:latin typeface="Tinos"/>
            </a:endParaRPr>
          </a:p>
        </p:txBody>
      </p:sp>
      <p:pic>
        <p:nvPicPr>
          <p:cNvPr id="5" name="Picture 4">
            <a:extLst>
              <a:ext uri="{FF2B5EF4-FFF2-40B4-BE49-F238E27FC236}">
                <a16:creationId xmlns:a16="http://schemas.microsoft.com/office/drawing/2014/main" id="{427C9CCB-4E69-4531-BD46-2E2B21C55C15}"/>
              </a:ext>
            </a:extLst>
          </p:cNvPr>
          <p:cNvPicPr>
            <a:picLocks noChangeAspect="1"/>
          </p:cNvPicPr>
          <p:nvPr/>
        </p:nvPicPr>
        <p:blipFill>
          <a:blip r:embed="rId2"/>
          <a:stretch>
            <a:fillRect/>
          </a:stretch>
        </p:blipFill>
        <p:spPr>
          <a:xfrm>
            <a:off x="17927" y="-1"/>
            <a:ext cx="1568828" cy="1325563"/>
          </a:xfrm>
          <a:prstGeom prst="rect">
            <a:avLst/>
          </a:prstGeom>
        </p:spPr>
      </p:pic>
      <p:sp>
        <p:nvSpPr>
          <p:cNvPr id="6" name="Title 1">
            <a:extLst>
              <a:ext uri="{FF2B5EF4-FFF2-40B4-BE49-F238E27FC236}">
                <a16:creationId xmlns:a16="http://schemas.microsoft.com/office/drawing/2014/main" id="{58ECEE7A-C0A7-478E-9CE2-147F2DC177CB}"/>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8" name="Picture 7">
            <a:extLst>
              <a:ext uri="{FF2B5EF4-FFF2-40B4-BE49-F238E27FC236}">
                <a16:creationId xmlns:a16="http://schemas.microsoft.com/office/drawing/2014/main" id="{3331E93A-8ECC-1ACA-34CD-863A3B0A64C1}"/>
              </a:ext>
            </a:extLst>
          </p:cNvPr>
          <p:cNvPicPr>
            <a:picLocks noChangeAspect="1"/>
          </p:cNvPicPr>
          <p:nvPr/>
        </p:nvPicPr>
        <p:blipFill>
          <a:blip r:embed="rId3"/>
          <a:stretch>
            <a:fillRect/>
          </a:stretch>
        </p:blipFill>
        <p:spPr>
          <a:xfrm>
            <a:off x="736600" y="365125"/>
            <a:ext cx="10729361" cy="5680500"/>
          </a:xfrm>
          <a:prstGeom prst="rect">
            <a:avLst/>
          </a:prstGeom>
        </p:spPr>
      </p:pic>
    </p:spTree>
    <p:extLst>
      <p:ext uri="{BB962C8B-B14F-4D97-AF65-F5344CB8AC3E}">
        <p14:creationId xmlns:p14="http://schemas.microsoft.com/office/powerpoint/2010/main" val="271918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7B3B-B987-9FDA-E206-C078E9E628F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1F82EF8-20FB-3207-6208-23D4223C925C}"/>
              </a:ext>
            </a:extLst>
          </p:cNvPr>
          <p:cNvPicPr>
            <a:picLocks noGrp="1" noChangeAspect="1"/>
          </p:cNvPicPr>
          <p:nvPr>
            <p:ph idx="1"/>
          </p:nvPr>
        </p:nvPicPr>
        <p:blipFill>
          <a:blip r:embed="rId2"/>
          <a:stretch>
            <a:fillRect/>
          </a:stretch>
        </p:blipFill>
        <p:spPr>
          <a:xfrm>
            <a:off x="673100" y="241300"/>
            <a:ext cx="10680700" cy="6515100"/>
          </a:xfrm>
        </p:spPr>
      </p:pic>
    </p:spTree>
    <p:extLst>
      <p:ext uri="{BB962C8B-B14F-4D97-AF65-F5344CB8AC3E}">
        <p14:creationId xmlns:p14="http://schemas.microsoft.com/office/powerpoint/2010/main" val="307496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E102-4F66-4AAD-A5C8-9DF3E2BBDE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88CCC6-65E4-4029-8ECD-9C589F096ED4}"/>
              </a:ext>
            </a:extLst>
          </p:cNvPr>
          <p:cNvSpPr>
            <a:spLocks noGrp="1"/>
          </p:cNvSpPr>
          <p:nvPr>
            <p:ph idx="1"/>
          </p:nvPr>
        </p:nvSpPr>
        <p:spPr/>
        <p:txBody>
          <a:bodyPr>
            <a:normAutofit/>
          </a:bodyPr>
          <a:lstStyle/>
          <a:p>
            <a:pPr algn="just">
              <a:lnSpc>
                <a:spcPct val="220000"/>
              </a:lnSpc>
            </a:pPr>
            <a:r>
              <a:rPr lang="en-US" sz="2900" dirty="0">
                <a:effectLst/>
                <a:latin typeface="Times New Roman" panose="02020603050405020304" pitchFamily="18" charset="0"/>
                <a:ea typeface="MS Mincho" panose="02020609040205080304" pitchFamily="49" charset="-128"/>
              </a:rPr>
              <a:t> </a:t>
            </a:r>
            <a:endParaRPr lang="en-IN" sz="2900" dirty="0">
              <a:effectLst/>
              <a:latin typeface="Times New Roman" panose="02020603050405020304" pitchFamily="18" charset="0"/>
              <a:ea typeface="MS Mincho" panose="02020609040205080304" pitchFamily="49" charset="-128"/>
            </a:endParaRPr>
          </a:p>
          <a:p>
            <a:pPr marL="0" indent="0">
              <a:lnSpc>
                <a:spcPct val="150000"/>
              </a:lnSpc>
              <a:buNone/>
            </a:pPr>
            <a:endParaRPr lang="en-IN" sz="2400" dirty="0"/>
          </a:p>
        </p:txBody>
      </p:sp>
      <p:sp>
        <p:nvSpPr>
          <p:cNvPr id="4" name="Title 1">
            <a:extLst>
              <a:ext uri="{FF2B5EF4-FFF2-40B4-BE49-F238E27FC236}">
                <a16:creationId xmlns:a16="http://schemas.microsoft.com/office/drawing/2014/main" id="{19243F30-16AA-4D78-A3F4-8FD68261DA26}"/>
              </a:ext>
            </a:extLst>
          </p:cNvPr>
          <p:cNvSpPr txBox="1">
            <a:spLocks noChangeArrowheads="1"/>
          </p:cNvSpPr>
          <p:nvPr/>
        </p:nvSpPr>
        <p:spPr>
          <a:xfrm>
            <a:off x="0" y="0"/>
            <a:ext cx="12174073" cy="1325563"/>
          </a:xfrm>
          <a:prstGeom prst="rect">
            <a:avLst/>
          </a:prstGeom>
          <a:solidFill>
            <a:srgbClr val="C0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zh-CN" altLang="en-US" dirty="0">
              <a:solidFill>
                <a:schemeClr val="bg1"/>
              </a:solidFill>
              <a:latin typeface="Tinos"/>
            </a:endParaRPr>
          </a:p>
        </p:txBody>
      </p:sp>
      <p:pic>
        <p:nvPicPr>
          <p:cNvPr id="5" name="Picture 4">
            <a:extLst>
              <a:ext uri="{FF2B5EF4-FFF2-40B4-BE49-F238E27FC236}">
                <a16:creationId xmlns:a16="http://schemas.microsoft.com/office/drawing/2014/main" id="{0788AED2-AC24-44B1-A7DA-C489429BD857}"/>
              </a:ext>
            </a:extLst>
          </p:cNvPr>
          <p:cNvPicPr>
            <a:picLocks noChangeAspect="1"/>
          </p:cNvPicPr>
          <p:nvPr/>
        </p:nvPicPr>
        <p:blipFill>
          <a:blip r:embed="rId2"/>
          <a:stretch>
            <a:fillRect/>
          </a:stretch>
        </p:blipFill>
        <p:spPr>
          <a:xfrm>
            <a:off x="0" y="-17287"/>
            <a:ext cx="1589287" cy="1342850"/>
          </a:xfrm>
          <a:prstGeom prst="rect">
            <a:avLst/>
          </a:prstGeom>
        </p:spPr>
      </p:pic>
      <p:sp>
        <p:nvSpPr>
          <p:cNvPr id="6" name="Title 1">
            <a:extLst>
              <a:ext uri="{FF2B5EF4-FFF2-40B4-BE49-F238E27FC236}">
                <a16:creationId xmlns:a16="http://schemas.microsoft.com/office/drawing/2014/main" id="{7AA07B20-F7EB-4C07-B9FB-56E06B161790}"/>
              </a:ext>
            </a:extLst>
          </p:cNvPr>
          <p:cNvSpPr txBox="1">
            <a:spLocks noChangeArrowheads="1"/>
          </p:cNvSpPr>
          <p:nvPr/>
        </p:nvSpPr>
        <p:spPr>
          <a:xfrm>
            <a:off x="0" y="6049225"/>
            <a:ext cx="12192000" cy="550241"/>
          </a:xfrm>
          <a:prstGeom prst="rect">
            <a:avLst/>
          </a:prstGeom>
          <a:solidFill>
            <a:srgbClr val="C00000"/>
          </a:solidFill>
        </p:spPr>
        <p:txBody>
          <a:bodyPr/>
          <a:lstStyle/>
          <a:p>
            <a:pPr algn="ctr">
              <a:lnSpc>
                <a:spcPct val="90000"/>
              </a:lnSpc>
              <a:defRPr/>
            </a:pPr>
            <a:r>
              <a:rPr lang="en-IN" altLang="zh-CN" dirty="0">
                <a:solidFill>
                  <a:schemeClr val="bg1"/>
                </a:solidFill>
                <a:latin typeface="Tinos"/>
                <a:ea typeface="+mj-ea"/>
                <a:cs typeface="+mj-cs"/>
              </a:rPr>
              <a:t> 	</a:t>
            </a:r>
            <a:r>
              <a:rPr lang="en-US" altLang="zh-CN" dirty="0">
                <a:solidFill>
                  <a:schemeClr val="bg1"/>
                </a:solidFill>
                <a:latin typeface="Tinos"/>
              </a:rPr>
              <a:t>Program Name: </a:t>
            </a:r>
            <a:r>
              <a:rPr lang="en-US" altLang="zh-CN" dirty="0" err="1">
                <a:solidFill>
                  <a:schemeClr val="bg1"/>
                </a:solidFill>
                <a:latin typeface="Tinos"/>
              </a:rPr>
              <a:t>B.Tech</a:t>
            </a:r>
            <a:r>
              <a:rPr lang="en-US" altLang="zh-CN" dirty="0">
                <a:solidFill>
                  <a:schemeClr val="bg1"/>
                </a:solidFill>
                <a:latin typeface="Tinos"/>
              </a:rPr>
              <a:t> (CSE)</a:t>
            </a:r>
            <a:endParaRPr lang="en-IN" altLang="zh-CN" dirty="0">
              <a:solidFill>
                <a:schemeClr val="bg1"/>
              </a:solidFill>
              <a:latin typeface="Tinos"/>
              <a:ea typeface="+mj-ea"/>
              <a:cs typeface="+mj-cs"/>
            </a:endParaRPr>
          </a:p>
        </p:txBody>
      </p:sp>
      <p:pic>
        <p:nvPicPr>
          <p:cNvPr id="8" name="Picture 7">
            <a:extLst>
              <a:ext uri="{FF2B5EF4-FFF2-40B4-BE49-F238E27FC236}">
                <a16:creationId xmlns:a16="http://schemas.microsoft.com/office/drawing/2014/main" id="{EDAA6B09-2663-F5AD-28D6-7D350D21076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233339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1827</TotalTime>
  <Words>805</Words>
  <Application>Microsoft Office PowerPoint</Application>
  <PresentationFormat>Widescreen</PresentationFormat>
  <Paragraphs>88</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Light Condensed</vt:lpstr>
      <vt:lpstr>Calibri</vt:lpstr>
      <vt:lpstr>Calibri Light</vt:lpstr>
      <vt:lpstr>Times New Roman</vt:lpstr>
      <vt:lpstr>Tinos</vt:lpstr>
      <vt:lpstr>Office Theme</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Dwipraj Nath</cp:lastModifiedBy>
  <cp:revision>105</cp:revision>
  <cp:lastPrinted>2020-10-01T09:19:21Z</cp:lastPrinted>
  <dcterms:created xsi:type="dcterms:W3CDTF">2020-05-05T09:43:45Z</dcterms:created>
  <dcterms:modified xsi:type="dcterms:W3CDTF">2023-06-03T03:12:21Z</dcterms:modified>
</cp:coreProperties>
</file>