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C7BBE9F-9A24-455F-8D97-3D9A10930471}" type="datetimeFigureOut">
              <a:rPr lang="en-IN" smtClean="0"/>
              <a:pPr/>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F1E02-CD2F-4FF3-987B-7CCC439F49FB}" type="slidenum">
              <a:rPr lang="en-IN" smtClean="0"/>
              <a:pPr/>
              <a:t>‹#›</a:t>
            </a:fld>
            <a:endParaRPr lang="en-IN"/>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7BBE9F-9A24-455F-8D97-3D9A10930471}" type="datetimeFigureOut">
              <a:rPr lang="en-IN" smtClean="0"/>
              <a:pPr/>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F1E02-CD2F-4FF3-987B-7CCC439F49FB}" type="slidenum">
              <a:rPr lang="en-IN" smtClean="0"/>
              <a:pPr/>
              <a:t>‹#›</a:t>
            </a:fld>
            <a:endParaRPr lang="en-IN"/>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7BBE9F-9A24-455F-8D97-3D9A10930471}" type="datetimeFigureOut">
              <a:rPr lang="en-IN" smtClean="0"/>
              <a:pPr/>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F1E02-CD2F-4FF3-987B-7CCC439F49FB}" type="slidenum">
              <a:rPr lang="en-IN" smtClean="0"/>
              <a:pPr/>
              <a:t>‹#›</a:t>
            </a:fld>
            <a:endParaRPr lang="en-IN"/>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7BBE9F-9A24-455F-8D97-3D9A10930471}" type="datetimeFigureOut">
              <a:rPr lang="en-IN" smtClean="0"/>
              <a:pPr/>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F1E02-CD2F-4FF3-987B-7CCC439F49FB}" type="slidenum">
              <a:rPr lang="en-IN" smtClean="0"/>
              <a:pPr/>
              <a:t>‹#›</a:t>
            </a:fld>
            <a:endParaRPr lang="en-IN"/>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7BBE9F-9A24-455F-8D97-3D9A10930471}" type="datetimeFigureOut">
              <a:rPr lang="en-IN" smtClean="0"/>
              <a:pPr/>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F1E02-CD2F-4FF3-987B-7CCC439F49FB}" type="slidenum">
              <a:rPr lang="en-IN" smtClean="0"/>
              <a:pPr/>
              <a:t>‹#›</a:t>
            </a:fld>
            <a:endParaRPr lang="en-IN"/>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C7BBE9F-9A24-455F-8D97-3D9A10930471}" type="datetimeFigureOut">
              <a:rPr lang="en-IN" smtClean="0"/>
              <a:pPr/>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9F1E02-CD2F-4FF3-987B-7CCC439F49FB}" type="slidenum">
              <a:rPr lang="en-IN" smtClean="0"/>
              <a:pPr/>
              <a:t>‹#›</a:t>
            </a:fld>
            <a:endParaRPr lang="en-IN"/>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C7BBE9F-9A24-455F-8D97-3D9A10930471}" type="datetimeFigureOut">
              <a:rPr lang="en-IN" smtClean="0"/>
              <a:pPr/>
              <a:t>28-04-2023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9F1E02-CD2F-4FF3-987B-7CCC439F49FB}" type="slidenum">
              <a:rPr lang="en-IN" smtClean="0"/>
              <a:pPr/>
              <a:t>‹#›</a:t>
            </a:fld>
            <a:endParaRPr lang="en-IN"/>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C7BBE9F-9A24-455F-8D97-3D9A10930471}" type="datetimeFigureOut">
              <a:rPr lang="en-IN" smtClean="0"/>
              <a:pPr/>
              <a:t>28-04-2023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9F1E02-CD2F-4FF3-987B-7CCC439F49FB}" type="slidenum">
              <a:rPr lang="en-IN" smtClean="0"/>
              <a:pPr/>
              <a:t>‹#›</a:t>
            </a:fld>
            <a:endParaRPr lang="en-IN"/>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BBE9F-9A24-455F-8D97-3D9A10930471}" type="datetimeFigureOut">
              <a:rPr lang="en-IN" smtClean="0"/>
              <a:pPr/>
              <a:t>28-04-2023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9F1E02-CD2F-4FF3-987B-7CCC439F49FB}" type="slidenum">
              <a:rPr lang="en-IN" smtClean="0"/>
              <a:pPr/>
              <a:t>‹#›</a:t>
            </a:fld>
            <a:endParaRPr lang="en-IN"/>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7BBE9F-9A24-455F-8D97-3D9A10930471}" type="datetimeFigureOut">
              <a:rPr lang="en-IN" smtClean="0"/>
              <a:pPr/>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9F1E02-CD2F-4FF3-987B-7CCC439F49FB}" type="slidenum">
              <a:rPr lang="en-IN" smtClean="0"/>
              <a:pPr/>
              <a:t>‹#›</a:t>
            </a:fld>
            <a:endParaRPr lang="en-IN"/>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7BBE9F-9A24-455F-8D97-3D9A10930471}" type="datetimeFigureOut">
              <a:rPr lang="en-IN" smtClean="0"/>
              <a:pPr/>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9F1E02-CD2F-4FF3-987B-7CCC439F49FB}" type="slidenum">
              <a:rPr lang="en-IN" smtClean="0"/>
              <a:pPr/>
              <a:t>‹#›</a:t>
            </a:fld>
            <a:endParaRPr lang="en-IN"/>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BBE9F-9A24-455F-8D97-3D9A10930471}" type="datetimeFigureOut">
              <a:rPr lang="en-IN" smtClean="0"/>
              <a:pPr/>
              <a:t>28-04-2023</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F1E02-CD2F-4FF3-987B-7CCC439F49F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Lst>
  <p:transition spd="slow">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aidepot.com/Tutorial/PathFinding.html" TargetMode="External"/><Relationship Id="rId7" Type="http://schemas.openxmlformats.org/officeDocument/2006/relationships/image" Target="../media/image1.png"/><Relationship Id="rId2" Type="http://schemas.openxmlformats.org/officeDocument/2006/relationships/hyperlink" Target="http://theory.stanford.edu/~amitp/GameProgramming" TargetMode="External"/><Relationship Id="rId1" Type="http://schemas.openxmlformats.org/officeDocument/2006/relationships/slideLayout" Target="../slideLayouts/slideLayout2.xml"/><Relationship Id="rId6" Type="http://schemas.openxmlformats.org/officeDocument/2006/relationships/hyperlink" Target="http://www.gamespp.com/algorithms/pathfinding" TargetMode="External"/><Relationship Id="rId5" Type="http://schemas.openxmlformats.org/officeDocument/2006/relationships/hyperlink" Target="http://www.geocities.com/jheyesjones/astar.html" TargetMode="External"/><Relationship Id="rId4" Type="http://schemas.openxmlformats.org/officeDocument/2006/relationships/hyperlink" Target="http://www.gameai.com/pathfinding.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A517AA5-B5AB-45CA-8165-E91D5C995FD5}"/>
              </a:ext>
            </a:extLst>
          </p:cNvPr>
          <p:cNvSpPr txBox="1">
            <a:spLocks noGrp="1" noChangeArrowheads="1"/>
          </p:cNvSpPr>
          <p:nvPr>
            <p:ph type="title"/>
          </p:nvPr>
        </p:nvSpPr>
        <p:spPr>
          <a:xfrm>
            <a:off x="0" y="1"/>
            <a:ext cx="12192000" cy="856647"/>
          </a:xfrm>
          <a:prstGeom prst="rect">
            <a:avLst/>
          </a:prstGeom>
          <a:solidFill>
            <a:srgbClr val="C00000"/>
          </a:solidFill>
        </p:spPr>
        <p:txBody>
          <a:bodyPr>
            <a:normAutofit/>
          </a:bodyPr>
          <a:lstStyle/>
          <a:p>
            <a:pPr algn="ctr">
              <a:defRPr/>
            </a:pPr>
            <a:r>
              <a:rPr lang="en-US" altLang="zh-CN" sz="2800" b="1" dirty="0">
                <a:solidFill>
                  <a:schemeClr val="bg1"/>
                </a:solidFill>
                <a:latin typeface="Tinos"/>
                <a:ea typeface="+mj-ea"/>
                <a:cs typeface="+mj-cs"/>
              </a:rPr>
              <a:t>School of Computing Science and Engineering</a:t>
            </a:r>
            <a:br>
              <a:rPr lang="en-US" altLang="zh-CN" sz="2800" b="1" dirty="0">
                <a:solidFill>
                  <a:schemeClr val="bg1"/>
                </a:solidFill>
                <a:latin typeface="Tinos"/>
                <a:ea typeface="+mj-ea"/>
                <a:cs typeface="+mj-cs"/>
              </a:rPr>
            </a:br>
            <a:endParaRPr kumimoji="0" lang="zh-CN" altLang="en-US" sz="1600" b="1" i="0" u="none" strike="noStrike" kern="1200" cap="none" spc="0" normalizeH="0" baseline="0" noProof="0" dirty="0">
              <a:ln>
                <a:noFill/>
              </a:ln>
              <a:solidFill>
                <a:schemeClr val="bg1"/>
              </a:solidFill>
              <a:effectLst/>
              <a:uLnTx/>
              <a:uFillTx/>
              <a:latin typeface="Tinos"/>
              <a:ea typeface="+mj-ea"/>
              <a:cs typeface="+mj-cs"/>
            </a:endParaRPr>
          </a:p>
        </p:txBody>
      </p:sp>
      <p:sp>
        <p:nvSpPr>
          <p:cNvPr id="3" name="Content Placeholder 2">
            <a:extLst>
              <a:ext uri="{FF2B5EF4-FFF2-40B4-BE49-F238E27FC236}">
                <a16:creationId xmlns:a16="http://schemas.microsoft.com/office/drawing/2014/main" xmlns="" id="{EAB558B6-B776-4987-816C-2B84EDFFAFEC}"/>
              </a:ext>
            </a:extLst>
          </p:cNvPr>
          <p:cNvSpPr>
            <a:spLocks noGrp="1"/>
          </p:cNvSpPr>
          <p:nvPr>
            <p:ph idx="1"/>
          </p:nvPr>
        </p:nvSpPr>
        <p:spPr>
          <a:xfrm>
            <a:off x="140205" y="1003345"/>
            <a:ext cx="11867949" cy="5428649"/>
          </a:xfrm>
        </p:spPr>
        <p:txBody>
          <a:bodyPr>
            <a:normAutofit/>
          </a:bodyPr>
          <a:lstStyle/>
          <a:p>
            <a:pPr marL="0" lvl="0" indent="0" algn="ctr" defTabSz="457200">
              <a:spcBef>
                <a:spcPts val="1000"/>
              </a:spcBef>
              <a:buClr>
                <a:srgbClr val="A53010"/>
              </a:buClr>
              <a:buNone/>
              <a:defRPr/>
            </a:pPr>
            <a:r>
              <a:rPr kumimoji="0" lang="en-IN" sz="3200" b="1" i="0" u="none" strike="noStrike" kern="1200" cap="none" spc="0" normalizeH="0" baseline="0" noProof="0" dirty="0">
                <a:ln>
                  <a:noFill/>
                </a:ln>
                <a:effectLst/>
                <a:uLnTx/>
                <a:uFillTx/>
                <a:latin typeface="Times New Roman" pitchFamily="18" charset="0"/>
                <a:ea typeface="+mn-ea"/>
                <a:cs typeface="Times New Roman" pitchFamily="18" charset="0"/>
              </a:rPr>
              <a:t>Pat</a:t>
            </a:r>
            <a:r>
              <a:rPr lang="en-IN" altLang="zh-CN" b="1" dirty="0">
                <a:latin typeface="Times New Roman" pitchFamily="18" charset="0"/>
                <a:cs typeface="Times New Roman" pitchFamily="18" charset="0"/>
              </a:rPr>
              <a:t>h</a:t>
            </a:r>
            <a:r>
              <a:rPr kumimoji="0" lang="en-IN" sz="3200" b="1" i="0" u="none" strike="noStrike" kern="1200" cap="none" spc="0" normalizeH="0" baseline="0" noProof="0" dirty="0">
                <a:ln>
                  <a:noFill/>
                </a:ln>
                <a:effectLst/>
                <a:uLnTx/>
                <a:uFillTx/>
                <a:latin typeface="Times New Roman" pitchFamily="18" charset="0"/>
                <a:ea typeface="+mn-ea"/>
                <a:cs typeface="Times New Roman" pitchFamily="18" charset="0"/>
              </a:rPr>
              <a:t> </a:t>
            </a:r>
            <a:r>
              <a:rPr kumimoji="0" lang="en-IN" sz="3200" b="1" i="0" u="none" strike="noStrike" kern="1200" cap="none" spc="0" normalizeH="0" baseline="0" noProof="0" dirty="0" err="1">
                <a:ln>
                  <a:noFill/>
                </a:ln>
                <a:effectLst/>
                <a:uLnTx/>
                <a:uFillTx/>
                <a:latin typeface="Times New Roman" pitchFamily="18" charset="0"/>
                <a:ea typeface="+mn-ea"/>
                <a:cs typeface="Times New Roman" pitchFamily="18" charset="0"/>
              </a:rPr>
              <a:t>findin</a:t>
            </a:r>
            <a:r>
              <a:rPr lang="en-IN" altLang="zh-CN" b="1" dirty="0">
                <a:latin typeface="Times New Roman" pitchFamily="18" charset="0"/>
                <a:cs typeface="Times New Roman" pitchFamily="18" charset="0"/>
              </a:rPr>
              <a:t>g</a:t>
            </a:r>
            <a:r>
              <a:rPr kumimoji="0" lang="en-IN" sz="3200" b="1" i="0" u="none" strike="noStrike" kern="1200" cap="none" spc="0" normalizeH="0" baseline="0" noProof="0" dirty="0">
                <a:ln>
                  <a:noFill/>
                </a:ln>
                <a:effectLst/>
                <a:uLnTx/>
                <a:uFillTx/>
                <a:latin typeface="Times New Roman" pitchFamily="18" charset="0"/>
                <a:ea typeface="+mn-ea"/>
                <a:cs typeface="Times New Roman" pitchFamily="18" charset="0"/>
              </a:rPr>
              <a:t> </a:t>
            </a:r>
            <a:r>
              <a:rPr kumimoji="0" lang="en-IN" sz="3200" b="1" i="0" u="none" strike="noStrike" kern="1200" cap="none" spc="0" normalizeH="0" baseline="0" noProof="0" dirty="0" err="1">
                <a:ln>
                  <a:noFill/>
                </a:ln>
                <a:effectLst/>
                <a:uLnTx/>
                <a:uFillTx/>
                <a:latin typeface="Times New Roman" pitchFamily="18" charset="0"/>
                <a:ea typeface="+mn-ea"/>
                <a:cs typeface="Times New Roman" pitchFamily="18" charset="0"/>
              </a:rPr>
              <a:t>visualizer</a:t>
            </a:r>
            <a:endParaRPr kumimoji="0" lang="en-IN" sz="3200" b="1" i="0" u="none" strike="noStrike" kern="1200" cap="none" spc="0" normalizeH="0" baseline="0" noProof="0" dirty="0">
              <a:ln>
                <a:noFill/>
              </a:ln>
              <a:effectLst/>
              <a:uLnTx/>
              <a:uFillTx/>
              <a:latin typeface="Times New Roman" pitchFamily="18" charset="0"/>
              <a:ea typeface="+mn-ea"/>
              <a:cs typeface="Times New Roman" pitchFamily="18" charset="0"/>
            </a:endParaRPr>
          </a:p>
          <a:p>
            <a:pPr marL="0" lvl="0" indent="0" algn="ctr" defTabSz="457200">
              <a:spcBef>
                <a:spcPts val="1000"/>
              </a:spcBef>
              <a:buClr>
                <a:srgbClr val="A53010"/>
              </a:buClr>
              <a:buNone/>
              <a:defRPr/>
            </a:pPr>
            <a:endParaRPr kumimoji="0" lang="en-IN" sz="3600" b="1" i="1" u="sng" strike="noStrike" kern="1200" cap="none" spc="0" normalizeH="0" baseline="0" noProof="0" dirty="0">
              <a:ln>
                <a:noFill/>
              </a:ln>
              <a:effectLst/>
              <a:uLnTx/>
              <a:uFillTx/>
              <a:latin typeface="Algerian" panose="04020705040A02060702" pitchFamily="82" charset="0"/>
              <a:ea typeface="+mn-ea"/>
              <a:cs typeface="Times New Roman" pitchFamily="18" charset="0"/>
            </a:endParaRPr>
          </a:p>
          <a:p>
            <a:pPr marL="0" marR="0" lvl="0" indent="0"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n-IN" sz="2400" b="1" i="0" u="none" strike="noStrike" kern="1200" cap="none" spc="0" normalizeH="0" baseline="0" noProof="0" dirty="0">
                <a:ln>
                  <a:noFill/>
                </a:ln>
                <a:effectLst/>
                <a:uLnTx/>
                <a:uFillTx/>
                <a:latin typeface="Times New Roman" pitchFamily="18" charset="0"/>
                <a:ea typeface="+mn-ea"/>
                <a:cs typeface="Times New Roman" pitchFamily="18" charset="0"/>
              </a:rPr>
              <a:t>Submitted by:                                                                                  </a:t>
            </a:r>
            <a:r>
              <a:rPr kumimoji="0" lang="en-IN" sz="2400" b="1" i="0" u="none" strike="noStrike" kern="1200" cap="none" spc="0" normalizeH="0" baseline="0" noProof="0" dirty="0" smtClean="0">
                <a:ln>
                  <a:noFill/>
                </a:ln>
                <a:effectLst/>
                <a:uLnTx/>
                <a:uFillTx/>
                <a:latin typeface="Times New Roman" pitchFamily="18" charset="0"/>
                <a:ea typeface="+mn-ea"/>
                <a:cs typeface="Times New Roman" pitchFamily="18" charset="0"/>
              </a:rPr>
              <a:t>  </a:t>
            </a:r>
            <a:r>
              <a:rPr kumimoji="0" lang="en-IN" sz="2400" b="1" i="0" u="none" strike="noStrike" kern="1200" cap="none" spc="0" normalizeH="0" baseline="0" noProof="0" dirty="0">
                <a:ln>
                  <a:noFill/>
                </a:ln>
                <a:effectLst/>
                <a:uLnTx/>
                <a:uFillTx/>
                <a:latin typeface="Times New Roman" pitchFamily="18" charset="0"/>
                <a:ea typeface="+mn-ea"/>
                <a:cs typeface="Times New Roman" pitchFamily="18" charset="0"/>
              </a:rPr>
              <a:t>Submitted to:</a:t>
            </a:r>
          </a:p>
          <a:p>
            <a:pPr>
              <a:buNone/>
            </a:pPr>
            <a:r>
              <a:rPr lang="en-US" sz="2400" dirty="0" err="1" smtClean="0">
                <a:latin typeface="Times New Roman" pitchFamily="18" charset="0"/>
                <a:cs typeface="Times New Roman" pitchFamily="18" charset="0"/>
              </a:rPr>
              <a:t>Rajat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Mittal</a:t>
            </a:r>
            <a:r>
              <a:rPr lang="en-US" sz="2400" dirty="0" smtClean="0">
                <a:latin typeface="Times New Roman" pitchFamily="18" charset="0"/>
                <a:cs typeface="Times New Roman" pitchFamily="18" charset="0"/>
              </a:rPr>
              <a:t> - 21SCSE1010465                                                          </a:t>
            </a:r>
            <a:r>
              <a:rPr lang="en-US" sz="2400" dirty="0">
                <a:latin typeface="Times New Roman" pitchFamily="18" charset="0"/>
                <a:cs typeface="Times New Roman" pitchFamily="18" charset="0"/>
              </a:rPr>
              <a:t>Dr. </a:t>
            </a:r>
            <a:r>
              <a:rPr lang="en-US" sz="2400" dirty="0" smtClean="0">
                <a:latin typeface="Times New Roman" pitchFamily="18" charset="0"/>
                <a:cs typeface="Times New Roman" pitchFamily="18" charset="0"/>
              </a:rPr>
              <a:t>Monika Jain</a:t>
            </a:r>
            <a:endParaRPr lang="en-IN" sz="2400" dirty="0">
              <a:latin typeface="Times New Roman" pitchFamily="18" charset="0"/>
              <a:cs typeface="Times New Roman" pitchFamily="18" charset="0"/>
            </a:endParaRPr>
          </a:p>
          <a:p>
            <a:pPr>
              <a:buNone/>
            </a:pPr>
            <a:r>
              <a:rPr lang="en-US" sz="2400" dirty="0" err="1" smtClean="0">
                <a:latin typeface="Times New Roman" pitchFamily="18" charset="0"/>
                <a:cs typeface="Times New Roman" pitchFamily="18" charset="0"/>
              </a:rPr>
              <a:t>Samir</a:t>
            </a:r>
            <a:r>
              <a:rPr lang="en-US" sz="2400" dirty="0" smtClean="0">
                <a:latin typeface="Times New Roman" pitchFamily="18" charset="0"/>
                <a:cs typeface="Times New Roman" pitchFamily="18" charset="0"/>
              </a:rPr>
              <a:t> - 21SCSE1010597                </a:t>
            </a:r>
            <a:endParaRPr lang="en-IN" sz="2400" dirty="0">
              <a:latin typeface="Times New Roman" pitchFamily="18" charset="0"/>
              <a:cs typeface="Times New Roman" pitchFamily="18" charset="0"/>
            </a:endParaRPr>
          </a:p>
          <a:p>
            <a:pPr>
              <a:buNone/>
            </a:pPr>
            <a:r>
              <a:rPr lang="en-US" sz="2400" dirty="0" err="1" smtClean="0">
                <a:latin typeface="Times New Roman" pitchFamily="18" charset="0"/>
                <a:cs typeface="Times New Roman" pitchFamily="18" charset="0"/>
              </a:rPr>
              <a:t>Himanshu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Arya</a:t>
            </a:r>
            <a:r>
              <a:rPr lang="en-US" sz="2400" dirty="0" smtClean="0">
                <a:latin typeface="Times New Roman" pitchFamily="18" charset="0"/>
                <a:cs typeface="Times New Roman" pitchFamily="18" charset="0"/>
              </a:rPr>
              <a:t> - 21SCSE1010864                                                    </a:t>
            </a:r>
            <a:r>
              <a:rPr lang="en-US" sz="2400" b="1" dirty="0">
                <a:latin typeface="Times New Roman" pitchFamily="18" charset="0"/>
                <a:cs typeface="Times New Roman" pitchFamily="18" charset="0"/>
              </a:rPr>
              <a:t>Mentor :</a:t>
            </a:r>
            <a:endParaRPr lang="en-IN" sz="2400" b="1" dirty="0">
              <a:latin typeface="Times New Roman" pitchFamily="18" charset="0"/>
              <a:cs typeface="Times New Roman" pitchFamily="18" charset="0"/>
            </a:endParaRPr>
          </a:p>
          <a:p>
            <a:pPr>
              <a:buNone/>
            </a:pPr>
            <a:r>
              <a:rPr lang="en-US" sz="2400" dirty="0" err="1" smtClean="0">
                <a:latin typeface="Times New Roman" pitchFamily="18" charset="0"/>
                <a:cs typeface="Times New Roman" pitchFamily="18" charset="0"/>
              </a:rPr>
              <a:t>Ankita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Surbhi</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21SCSE1010941                                                      </a:t>
            </a:r>
            <a:r>
              <a:rPr lang="en-US" sz="2400" dirty="0">
                <a:latin typeface="Times New Roman" pitchFamily="18" charset="0"/>
                <a:cs typeface="Times New Roman" pitchFamily="18" charset="0"/>
              </a:rPr>
              <a:t>Dr. </a:t>
            </a:r>
            <a:r>
              <a:rPr lang="en-US" sz="2400" dirty="0" err="1" smtClean="0">
                <a:latin typeface="Times New Roman" pitchFamily="18" charset="0"/>
                <a:cs typeface="Times New Roman" pitchFamily="18" charset="0"/>
              </a:rPr>
              <a:t>Gaurav</a:t>
            </a:r>
            <a:r>
              <a:rPr lang="en-US" sz="2400" dirty="0" smtClean="0">
                <a:latin typeface="Times New Roman" pitchFamily="18" charset="0"/>
                <a:cs typeface="Times New Roman" pitchFamily="18" charset="0"/>
              </a:rPr>
              <a:t> Sharma</a:t>
            </a:r>
            <a:endParaRPr kumimoji="0" lang="en-IN" sz="2400" i="0" u="none" strike="noStrike" kern="1200" cap="none" spc="0" normalizeH="0" baseline="0" noProof="0" dirty="0">
              <a:ln>
                <a:noFill/>
              </a:ln>
              <a:effectLst/>
              <a:uLnTx/>
              <a:uFillTx/>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C7E27BFC-AE8E-4B6B-918A-88087D01DC78}"/>
              </a:ext>
            </a:extLst>
          </p:cNvPr>
          <p:cNvPicPr>
            <a:picLocks noChangeAspect="1"/>
          </p:cNvPicPr>
          <p:nvPr/>
        </p:nvPicPr>
        <p:blipFill>
          <a:blip r:embed="rId2" cstate="print"/>
          <a:stretch>
            <a:fillRect/>
          </a:stretch>
        </p:blipFill>
        <p:spPr>
          <a:xfrm>
            <a:off x="0" y="0"/>
            <a:ext cx="1405288" cy="859197"/>
          </a:xfrm>
          <a:prstGeom prst="rect">
            <a:avLst/>
          </a:prstGeom>
        </p:spPr>
      </p:pic>
      <p:sp>
        <p:nvSpPr>
          <p:cNvPr id="6" name="Title 1">
            <a:extLst>
              <a:ext uri="{FF2B5EF4-FFF2-40B4-BE49-F238E27FC236}">
                <a16:creationId xmlns:a16="http://schemas.microsoft.com/office/drawing/2014/main" xmlns="" id="{AE08A306-2FF3-492F-9F4F-6653ABB8F36D}"/>
              </a:ext>
            </a:extLst>
          </p:cNvPr>
          <p:cNvSpPr txBox="1">
            <a:spLocks noChangeArrowheads="1"/>
          </p:cNvSpPr>
          <p:nvPr/>
        </p:nvSpPr>
        <p:spPr>
          <a:xfrm>
            <a:off x="0" y="6430476"/>
            <a:ext cx="12191997" cy="441960"/>
          </a:xfrm>
          <a:prstGeom prst="rect">
            <a:avLst/>
          </a:prstGeom>
          <a:solidFill>
            <a:srgbClr val="C00000"/>
          </a:solidFill>
        </p:spPr>
        <p:txBody>
          <a:bodyPr/>
          <a:lstStyle/>
          <a:p>
            <a:pPr lvl="0">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PROGRAMME NAME: BTECH – CSE (CORE)</a:t>
            </a:r>
          </a:p>
        </p:txBody>
      </p:sp>
    </p:spTree>
    <p:extLst>
      <p:ext uri="{BB962C8B-B14F-4D97-AF65-F5344CB8AC3E}">
        <p14:creationId xmlns:p14="http://schemas.microsoft.com/office/powerpoint/2010/main" xmlns="" val="257269335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A517AA5-B5AB-45CA-8165-E91D5C995FD5}"/>
              </a:ext>
            </a:extLst>
          </p:cNvPr>
          <p:cNvSpPr txBox="1">
            <a:spLocks noGrp="1" noChangeArrowheads="1"/>
          </p:cNvSpPr>
          <p:nvPr>
            <p:ph type="title"/>
          </p:nvPr>
        </p:nvSpPr>
        <p:spPr>
          <a:xfrm>
            <a:off x="0" y="1"/>
            <a:ext cx="12192000" cy="903382"/>
          </a:xfrm>
          <a:prstGeom prst="rect">
            <a:avLst/>
          </a:prstGeom>
          <a:solidFill>
            <a:srgbClr val="C00000"/>
          </a:solidFill>
        </p:spPr>
        <p:txBody>
          <a:bodyPr>
            <a:normAutofit/>
          </a:bodyPr>
          <a:lstStyle/>
          <a:p>
            <a:pPr lvl="0">
              <a:lnSpc>
                <a:spcPct val="90000"/>
              </a:lnSpc>
              <a:defRPr/>
            </a:pPr>
            <a:r>
              <a:rPr lang="en-US" sz="3200" b="1" dirty="0">
                <a:latin typeface="Times New Roman" pitchFamily="18" charset="0"/>
                <a:cs typeface="Times New Roman" pitchFamily="18" charset="0"/>
              </a:rPr>
              <a:t>       Why Use Best First Search and </a:t>
            </a:r>
            <a:r>
              <a:rPr lang="en-US" sz="3200" b="1" dirty="0" err="1">
                <a:latin typeface="Times New Roman" pitchFamily="18" charset="0"/>
                <a:cs typeface="Times New Roman" pitchFamily="18" charset="0"/>
              </a:rPr>
              <a:t>Dijkstra</a:t>
            </a:r>
            <a:r>
              <a:rPr lang="en-US" sz="3200" b="1" dirty="0">
                <a:latin typeface="Times New Roman" pitchFamily="18" charset="0"/>
                <a:cs typeface="Times New Roman" pitchFamily="18" charset="0"/>
              </a:rPr>
              <a:t>?</a:t>
            </a:r>
            <a:endParaRPr kumimoji="0" lang="zh-CN" altLang="en-US" sz="3200" b="1" i="0" u="none" strike="noStrike" kern="1200" cap="none" spc="0" normalizeH="0" baseline="0" noProof="0" dirty="0">
              <a:ln>
                <a:noFill/>
              </a:ln>
              <a:solidFill>
                <a:schemeClr val="bg1"/>
              </a:solidFill>
              <a:effectLst/>
              <a:uLnTx/>
              <a:uFillTx/>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AB558B6-B776-4987-816C-2B84EDFFAFEC}"/>
              </a:ext>
            </a:extLst>
          </p:cNvPr>
          <p:cNvSpPr>
            <a:spLocks noGrp="1"/>
          </p:cNvSpPr>
          <p:nvPr>
            <p:ph idx="1"/>
          </p:nvPr>
        </p:nvSpPr>
        <p:spPr>
          <a:xfrm>
            <a:off x="498079" y="1079653"/>
            <a:ext cx="11215854" cy="5523278"/>
          </a:xfrm>
        </p:spPr>
        <p:txBody>
          <a:bodyPr>
            <a:normAutofit/>
          </a:bodyPr>
          <a:lstStyle/>
          <a:p>
            <a:pPr>
              <a:lnSpc>
                <a:spcPct val="150000"/>
              </a:lnSpc>
            </a:pPr>
            <a:r>
              <a:rPr lang="en-US" sz="2400" dirty="0">
                <a:latin typeface="Times New Roman" pitchFamily="18" charset="0"/>
                <a:cs typeface="Times New Roman" pitchFamily="18" charset="0"/>
              </a:rPr>
              <a:t>Best First Search works faster than </a:t>
            </a:r>
            <a:r>
              <a:rPr lang="en-US" sz="2400" dirty="0" err="1">
                <a:latin typeface="Times New Roman" pitchFamily="18" charset="0"/>
                <a:cs typeface="Times New Roman" pitchFamily="18" charset="0"/>
              </a:rPr>
              <a:t>Dijkstra’s</a:t>
            </a:r>
            <a:r>
              <a:rPr lang="en-US" sz="2400" dirty="0">
                <a:latin typeface="Times New Roman" pitchFamily="18" charset="0"/>
                <a:cs typeface="Times New Roman" pitchFamily="18" charset="0"/>
              </a:rPr>
              <a:t> .</a:t>
            </a:r>
          </a:p>
          <a:p>
            <a:pPr>
              <a:lnSpc>
                <a:spcPct val="150000"/>
              </a:lnSpc>
            </a:pPr>
            <a:r>
              <a:rPr lang="en-US" sz="2400" dirty="0">
                <a:latin typeface="Times New Roman" pitchFamily="18" charset="0"/>
                <a:cs typeface="Times New Roman" pitchFamily="18" charset="0"/>
              </a:rPr>
              <a:t>But does not guarantee an optimal path.</a:t>
            </a:r>
          </a:p>
          <a:p>
            <a:pPr>
              <a:lnSpc>
                <a:spcPct val="150000"/>
              </a:lnSpc>
            </a:pPr>
            <a:r>
              <a:rPr lang="en-US" sz="2400" dirty="0">
                <a:latin typeface="Times New Roman" pitchFamily="18" charset="0"/>
                <a:cs typeface="Times New Roman" pitchFamily="18" charset="0"/>
              </a:rPr>
              <a:t>We want some combination o </a:t>
            </a:r>
            <a:r>
              <a:rPr lang="en-US" sz="2400" dirty="0" err="1">
                <a:latin typeface="Times New Roman" pitchFamily="18" charset="0"/>
                <a:cs typeface="Times New Roman" pitchFamily="18" charset="0"/>
              </a:rPr>
              <a:t>Dijkstra’s</a:t>
            </a:r>
            <a:r>
              <a:rPr lang="en-US" sz="2400" dirty="0">
                <a:latin typeface="Times New Roman" pitchFamily="18" charset="0"/>
                <a:cs typeface="Times New Roman" pitchFamily="18" charset="0"/>
              </a:rPr>
              <a:t> and Best First Search.</a:t>
            </a:r>
          </a:p>
          <a:p>
            <a:pPr>
              <a:lnSpc>
                <a:spcPct val="150000"/>
              </a:lnSpc>
            </a:pPr>
            <a:r>
              <a:rPr lang="en-US" sz="2400" dirty="0">
                <a:latin typeface="Times New Roman" pitchFamily="18" charset="0"/>
                <a:cs typeface="Times New Roman" pitchFamily="18" charset="0"/>
              </a:rPr>
              <a:t>Enter A*!</a:t>
            </a:r>
            <a:endParaRPr lang="en-IN" sz="24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DFC2B5BB-E5AF-498E-9C34-C582AAF517C8}"/>
              </a:ext>
            </a:extLst>
          </p:cNvPr>
          <p:cNvPicPr>
            <a:picLocks noChangeAspect="1"/>
          </p:cNvPicPr>
          <p:nvPr/>
        </p:nvPicPr>
        <p:blipFill>
          <a:blip r:embed="rId2" cstate="print"/>
          <a:stretch>
            <a:fillRect/>
          </a:stretch>
        </p:blipFill>
        <p:spPr>
          <a:xfrm>
            <a:off x="0" y="-11380"/>
            <a:ext cx="1880986" cy="1135779"/>
          </a:xfrm>
          <a:prstGeom prst="rect">
            <a:avLst/>
          </a:prstGeom>
        </p:spPr>
      </p:pic>
    </p:spTree>
    <p:extLst>
      <p:ext uri="{BB962C8B-B14F-4D97-AF65-F5344CB8AC3E}">
        <p14:creationId xmlns:p14="http://schemas.microsoft.com/office/powerpoint/2010/main" xmlns="" val="38196747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A517AA5-B5AB-45CA-8165-E91D5C995FD5}"/>
              </a:ext>
            </a:extLst>
          </p:cNvPr>
          <p:cNvSpPr txBox="1">
            <a:spLocks noGrp="1" noChangeArrowheads="1"/>
          </p:cNvSpPr>
          <p:nvPr>
            <p:ph type="title"/>
          </p:nvPr>
        </p:nvSpPr>
        <p:spPr>
          <a:xfrm>
            <a:off x="0" y="1"/>
            <a:ext cx="12192000" cy="903382"/>
          </a:xfrm>
          <a:prstGeom prst="rect">
            <a:avLst/>
          </a:prstGeom>
          <a:solidFill>
            <a:srgbClr val="C00000"/>
          </a:solidFill>
        </p:spPr>
        <p:txBody>
          <a:bodyPr>
            <a:normAutofit/>
          </a:bodyPr>
          <a:lstStyle/>
          <a:p>
            <a:pPr lvl="0">
              <a:lnSpc>
                <a:spcPct val="90000"/>
              </a:lnSpc>
              <a:defRPr/>
            </a:pPr>
            <a:r>
              <a:rPr kumimoji="0" lang="en-IN" altLang="zh-CN" sz="3200" b="1" i="0" u="none" strike="noStrike" kern="1200" cap="none" spc="0" normalizeH="0" baseline="0" noProof="0" dirty="0" err="1">
                <a:ln>
                  <a:noFill/>
                </a:ln>
                <a:effectLst/>
                <a:uLnTx/>
                <a:uFillTx/>
                <a:latin typeface="Times New Roman" pitchFamily="18" charset="0"/>
                <a:cs typeface="Times New Roman" pitchFamily="18" charset="0"/>
              </a:rPr>
              <a:t>Ot</a:t>
            </a:r>
            <a:r>
              <a:rPr lang="en-IN" altLang="zh-CN" sz="3200" b="1" dirty="0">
                <a:solidFill>
                  <a:schemeClr val="tx1">
                    <a:lumMod val="95000"/>
                    <a:lumOff val="5000"/>
                  </a:schemeClr>
                </a:solidFill>
                <a:latin typeface="Times New Roman" pitchFamily="18" charset="0"/>
                <a:cs typeface="Times New Roman" pitchFamily="18" charset="0"/>
              </a:rPr>
              <a:t>h</a:t>
            </a:r>
            <a:r>
              <a:rPr kumimoji="0" lang="en-IN" altLang="zh-CN" sz="3200" b="1" i="0" u="none" strike="noStrike" kern="1200" cap="none" spc="0" normalizeH="0" baseline="0" noProof="0" dirty="0" err="1">
                <a:ln>
                  <a:noFill/>
                </a:ln>
                <a:effectLst/>
                <a:uLnTx/>
                <a:uFillTx/>
                <a:latin typeface="Times New Roman" pitchFamily="18" charset="0"/>
                <a:cs typeface="Times New Roman" pitchFamily="18" charset="0"/>
              </a:rPr>
              <a:t>er</a:t>
            </a:r>
            <a:r>
              <a:rPr kumimoji="0" lang="en-IN" altLang="zh-CN" sz="3200" b="1" i="0" u="none" strike="noStrike" kern="1200" cap="none" spc="0" normalizeH="0" baseline="0" noProof="0" dirty="0">
                <a:ln>
                  <a:noFill/>
                </a:ln>
                <a:effectLst/>
                <a:uLnTx/>
                <a:uFillTx/>
                <a:latin typeface="Times New Roman" pitchFamily="18" charset="0"/>
                <a:cs typeface="Times New Roman" pitchFamily="18" charset="0"/>
              </a:rPr>
              <a:t> </a:t>
            </a:r>
            <a:r>
              <a:rPr lang="en-IN" sz="3200" b="1" dirty="0">
                <a:solidFill>
                  <a:schemeClr val="tx1">
                    <a:lumMod val="95000"/>
                    <a:lumOff val="5000"/>
                  </a:schemeClr>
                </a:solidFill>
                <a:latin typeface="Times New Roman" pitchFamily="18" charset="0"/>
                <a:cs typeface="Times New Roman" pitchFamily="18" charset="0"/>
              </a:rPr>
              <a:t>Pat</a:t>
            </a:r>
            <a:r>
              <a:rPr lang="en-IN" altLang="zh-CN" sz="3200" b="1" dirty="0">
                <a:solidFill>
                  <a:schemeClr val="tx1">
                    <a:lumMod val="95000"/>
                    <a:lumOff val="5000"/>
                  </a:schemeClr>
                </a:solidFill>
                <a:latin typeface="Times New Roman" pitchFamily="18" charset="0"/>
                <a:cs typeface="Times New Roman" pitchFamily="18" charset="0"/>
              </a:rPr>
              <a:t>h</a:t>
            </a:r>
            <a:r>
              <a:rPr lang="en-IN" sz="3200" b="1" dirty="0">
                <a:solidFill>
                  <a:schemeClr val="tx1">
                    <a:lumMod val="95000"/>
                    <a:lumOff val="5000"/>
                  </a:schemeClr>
                </a:solidFill>
                <a:latin typeface="Times New Roman" pitchFamily="18" charset="0"/>
                <a:cs typeface="Times New Roman" pitchFamily="18" charset="0"/>
              </a:rPr>
              <a:t> findin</a:t>
            </a:r>
            <a:r>
              <a:rPr lang="en-IN" altLang="zh-CN" sz="3200" b="1" dirty="0">
                <a:solidFill>
                  <a:schemeClr val="tx1">
                    <a:lumMod val="95000"/>
                    <a:lumOff val="5000"/>
                  </a:schemeClr>
                </a:solidFill>
                <a:latin typeface="Times New Roman" pitchFamily="18" charset="0"/>
                <a:cs typeface="Times New Roman" pitchFamily="18" charset="0"/>
              </a:rPr>
              <a:t>g a</a:t>
            </a:r>
            <a:r>
              <a:rPr lang="en-US" sz="3200" b="1" dirty="0" err="1">
                <a:latin typeface="Times New Roman" pitchFamily="18" charset="0"/>
                <a:cs typeface="Times New Roman" pitchFamily="18" charset="0"/>
              </a:rPr>
              <a:t>lgorithm</a:t>
            </a:r>
            <a:endParaRPr kumimoji="0" lang="zh-CN" altLang="en-US" sz="3200" b="1" i="0" u="none" strike="noStrike" kern="1200" cap="none" spc="0" normalizeH="0" baseline="0" noProof="0" dirty="0">
              <a:ln>
                <a:noFill/>
              </a:ln>
              <a:effectLst/>
              <a:uLnTx/>
              <a:uFillTx/>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AB558B6-B776-4987-816C-2B84EDFFAFEC}"/>
              </a:ext>
            </a:extLst>
          </p:cNvPr>
          <p:cNvSpPr>
            <a:spLocks noGrp="1"/>
          </p:cNvSpPr>
          <p:nvPr>
            <p:ph idx="1"/>
          </p:nvPr>
        </p:nvSpPr>
        <p:spPr>
          <a:xfrm>
            <a:off x="498079" y="1079653"/>
            <a:ext cx="11215854" cy="5523278"/>
          </a:xfrm>
        </p:spPr>
        <p:txBody>
          <a:bodyPr>
            <a:normAutofit/>
          </a:bodyPr>
          <a:lstStyle/>
          <a:p>
            <a:pPr>
              <a:lnSpc>
                <a:spcPct val="150000"/>
              </a:lnSpc>
              <a:buNone/>
            </a:pPr>
            <a:r>
              <a:rPr lang="en-IN" sz="2400" dirty="0">
                <a:latin typeface="Times New Roman" pitchFamily="18" charset="0"/>
                <a:cs typeface="Times New Roman" pitchFamily="18" charset="0"/>
              </a:rPr>
              <a:t>• Breadth-first search and depth-first search </a:t>
            </a:r>
          </a:p>
          <a:p>
            <a:pPr>
              <a:lnSpc>
                <a:spcPct val="150000"/>
              </a:lnSpc>
              <a:buNone/>
            </a:pPr>
            <a:r>
              <a:rPr lang="en-IN" sz="2400" dirty="0">
                <a:latin typeface="Times New Roman" pitchFamily="18" charset="0"/>
                <a:cs typeface="Times New Roman" pitchFamily="18" charset="0"/>
              </a:rPr>
              <a:t>• Many versions of A* </a:t>
            </a:r>
          </a:p>
          <a:p>
            <a:pPr>
              <a:lnSpc>
                <a:spcPct val="150000"/>
              </a:lnSpc>
              <a:buNone/>
            </a:pPr>
            <a:r>
              <a:rPr lang="en-IN" sz="2400" dirty="0">
                <a:latin typeface="Times New Roman" pitchFamily="18" charset="0"/>
                <a:cs typeface="Times New Roman" pitchFamily="18" charset="0"/>
              </a:rPr>
              <a:t>• Lowest cost first </a:t>
            </a:r>
          </a:p>
          <a:p>
            <a:pPr>
              <a:lnSpc>
                <a:spcPct val="150000"/>
              </a:lnSpc>
              <a:buNone/>
            </a:pPr>
            <a:r>
              <a:rPr lang="en-IN" sz="2400" dirty="0">
                <a:latin typeface="Times New Roman" pitchFamily="18" charset="0"/>
                <a:cs typeface="Times New Roman" pitchFamily="18" charset="0"/>
              </a:rPr>
              <a:t>• Heuristic depth-first </a:t>
            </a:r>
          </a:p>
          <a:p>
            <a:pPr>
              <a:lnSpc>
                <a:spcPct val="150000"/>
              </a:lnSpc>
              <a:buNone/>
            </a:pPr>
            <a:r>
              <a:rPr lang="en-IN" sz="2400" dirty="0">
                <a:latin typeface="Times New Roman" pitchFamily="18" charset="0"/>
                <a:cs typeface="Times New Roman" pitchFamily="18" charset="0"/>
              </a:rPr>
              <a:t>• Iterative deepening </a:t>
            </a:r>
          </a:p>
          <a:p>
            <a:pPr>
              <a:lnSpc>
                <a:spcPct val="150000"/>
              </a:lnSpc>
              <a:buNone/>
            </a:pPr>
            <a:r>
              <a:rPr lang="en-IN" sz="2400" dirty="0">
                <a:latin typeface="Times New Roman" pitchFamily="18" charset="0"/>
                <a:cs typeface="Times New Roman" pitchFamily="18" charset="0"/>
              </a:rPr>
              <a:t>• Bidirectional </a:t>
            </a:r>
          </a:p>
          <a:p>
            <a:pPr>
              <a:lnSpc>
                <a:spcPct val="150000"/>
              </a:lnSpc>
              <a:buNone/>
            </a:pPr>
            <a:r>
              <a:rPr lang="en-IN" sz="2400" dirty="0">
                <a:latin typeface="Times New Roman" pitchFamily="18" charset="0"/>
                <a:cs typeface="Times New Roman" pitchFamily="18" charset="0"/>
              </a:rPr>
              <a:t>• Recursive best-first</a:t>
            </a:r>
          </a:p>
          <a:p>
            <a:pPr>
              <a:buNone/>
            </a:pPr>
            <a:r>
              <a:rPr lang="en-IN" sz="2400" dirty="0"/>
              <a:t> </a:t>
            </a:r>
            <a:endParaRPr lang="en-IN" sz="24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DFC2B5BB-E5AF-498E-9C34-C582AAF517C8}"/>
              </a:ext>
            </a:extLst>
          </p:cNvPr>
          <p:cNvPicPr>
            <a:picLocks noChangeAspect="1"/>
          </p:cNvPicPr>
          <p:nvPr/>
        </p:nvPicPr>
        <p:blipFill>
          <a:blip r:embed="rId2" cstate="print"/>
          <a:stretch>
            <a:fillRect/>
          </a:stretch>
        </p:blipFill>
        <p:spPr>
          <a:xfrm>
            <a:off x="0" y="-11380"/>
            <a:ext cx="1880986" cy="1135779"/>
          </a:xfrm>
          <a:prstGeom prst="rect">
            <a:avLst/>
          </a:prstGeom>
        </p:spPr>
      </p:pic>
    </p:spTree>
    <p:extLst>
      <p:ext uri="{BB962C8B-B14F-4D97-AF65-F5344CB8AC3E}">
        <p14:creationId xmlns:p14="http://schemas.microsoft.com/office/powerpoint/2010/main" xmlns="" val="38196747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A517AA5-B5AB-45CA-8165-E91D5C995FD5}"/>
              </a:ext>
            </a:extLst>
          </p:cNvPr>
          <p:cNvSpPr txBox="1">
            <a:spLocks noGrp="1" noChangeArrowheads="1"/>
          </p:cNvSpPr>
          <p:nvPr>
            <p:ph type="title"/>
          </p:nvPr>
        </p:nvSpPr>
        <p:spPr>
          <a:xfrm>
            <a:off x="0" y="0"/>
            <a:ext cx="12192000" cy="903382"/>
          </a:xfrm>
          <a:prstGeom prst="rect">
            <a:avLst/>
          </a:prstGeom>
          <a:solidFill>
            <a:srgbClr val="C00000"/>
          </a:solidFill>
        </p:spPr>
        <p:txBody>
          <a:bodyPr>
            <a:normAutofit fontScale="90000"/>
          </a:bodyPr>
          <a:lstStyle/>
          <a:p>
            <a:pPr>
              <a:lnSpc>
                <a:spcPct val="90000"/>
              </a:lnSpc>
              <a:defRPr/>
            </a:pP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Why use Path Finding algorithm ? </a:t>
            </a:r>
            <a:r>
              <a:rPr lang="en-IN" sz="3200" dirty="0"/>
              <a:t/>
            </a:r>
            <a:br>
              <a:rPr lang="en-IN" sz="3200" dirty="0"/>
            </a:br>
            <a:endParaRPr kumimoji="0" lang="zh-CN" altLang="en-US" sz="3200" b="1" i="0" u="none" strike="noStrike" kern="1200" cap="none" spc="0" normalizeH="0" baseline="0" noProof="0" dirty="0">
              <a:ln>
                <a:noFill/>
              </a:ln>
              <a:solidFill>
                <a:schemeClr val="bg1"/>
              </a:solidFill>
              <a:effectLst/>
              <a:uLnTx/>
              <a:uFillTx/>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AB558B6-B776-4987-816C-2B84EDFFAFEC}"/>
              </a:ext>
            </a:extLst>
          </p:cNvPr>
          <p:cNvSpPr>
            <a:spLocks noGrp="1"/>
          </p:cNvSpPr>
          <p:nvPr>
            <p:ph idx="1"/>
          </p:nvPr>
        </p:nvSpPr>
        <p:spPr>
          <a:xfrm>
            <a:off x="498079" y="1079654"/>
            <a:ext cx="11127864" cy="5333022"/>
          </a:xfrm>
        </p:spPr>
        <p:txBody>
          <a:bodyPr>
            <a:normAutofit fontScale="85000" lnSpcReduction="20000"/>
          </a:bodyPr>
          <a:lstStyle/>
          <a:p>
            <a:r>
              <a:rPr lang="en-US" sz="2400" b="1" dirty="0">
                <a:latin typeface="Times New Roman" pitchFamily="18" charset="0"/>
                <a:cs typeface="Times New Roman" pitchFamily="18" charset="0"/>
              </a:rPr>
              <a:t>EXISTING PROBLEMS</a:t>
            </a:r>
            <a:endParaRPr lang="en-IN" sz="2400" dirty="0">
              <a:latin typeface="Times New Roman" pitchFamily="18" charset="0"/>
              <a:cs typeface="Times New Roman" pitchFamily="18" charset="0"/>
            </a:endParaRPr>
          </a:p>
          <a:p>
            <a:pPr algn="just">
              <a:lnSpc>
                <a:spcPct val="170000"/>
              </a:lnSpc>
              <a:buNone/>
            </a:pPr>
            <a:r>
              <a:rPr lang="en-US" sz="2400" dirty="0"/>
              <a:t>     </a:t>
            </a:r>
            <a:r>
              <a:rPr lang="en-US" sz="2400" dirty="0">
                <a:latin typeface="Times New Roman" pitchFamily="18" charset="0"/>
                <a:cs typeface="Times New Roman" pitchFamily="18" charset="0"/>
              </a:rPr>
              <a:t>In today’s time there are multiple routes of travelling to a particular destination but we don’t know the most time sufficient route. This problem has still not been solved which can cause a lot of time management crisis and can also lead to wastage of fuels which hence makes it very cost consuming. Since not everywhere there is internet connectivity so once we go offline, we lose our destination path which can create a lot of obvious problems.</a:t>
            </a:r>
          </a:p>
          <a:p>
            <a:pPr algn="just"/>
            <a:r>
              <a:rPr lang="en-US" sz="2400" b="1" dirty="0">
                <a:latin typeface="Times New Roman" pitchFamily="18" charset="0"/>
                <a:cs typeface="Times New Roman" pitchFamily="18" charset="0"/>
              </a:rPr>
              <a:t>PROPOSED SOLUTIONS</a:t>
            </a:r>
            <a:endParaRPr lang="en-IN" sz="2400" dirty="0">
              <a:latin typeface="Times New Roman" pitchFamily="18" charset="0"/>
              <a:cs typeface="Times New Roman" pitchFamily="18" charset="0"/>
            </a:endParaRPr>
          </a:p>
          <a:p>
            <a:pPr algn="just">
              <a:lnSpc>
                <a:spcPct val="160000"/>
              </a:lnSpc>
              <a:buNone/>
            </a:pPr>
            <a:r>
              <a:rPr lang="en-US" sz="2400" dirty="0">
                <a:latin typeface="Times New Roman" pitchFamily="18" charset="0"/>
                <a:cs typeface="Times New Roman" pitchFamily="18" charset="0"/>
              </a:rPr>
              <a:t>    Our </a:t>
            </a:r>
            <a:r>
              <a:rPr lang="en-US" sz="2400" dirty="0" err="1">
                <a:latin typeface="Times New Roman" pitchFamily="18" charset="0"/>
                <a:cs typeface="Times New Roman" pitchFamily="18" charset="0"/>
              </a:rPr>
              <a:t>visualizer</a:t>
            </a:r>
            <a:r>
              <a:rPr lang="en-US" sz="2400" dirty="0">
                <a:latin typeface="Times New Roman" pitchFamily="18" charset="0"/>
                <a:cs typeface="Times New Roman" pitchFamily="18" charset="0"/>
              </a:rPr>
              <a:t> will help solve all the above-mentioned problems. It will give the user most time and cost sufficient, i.e., the shortest route to reach their desired destination. Even if the networks fail the user can still access the map with the help of our offline feature which supports the satellite view as well as the road view in order to reach his/her desired destination. The offline feature would come in very handy for elderly people who sometimes may face issues while using a </a:t>
            </a:r>
            <a:r>
              <a:rPr lang="en-US" sz="2400" dirty="0" err="1">
                <a:latin typeface="Times New Roman" pitchFamily="18" charset="0"/>
                <a:cs typeface="Times New Roman" pitchFamily="18" charset="0"/>
              </a:rPr>
              <a:t>smartphone</a:t>
            </a:r>
            <a:r>
              <a:rPr lang="en-US" sz="2400" dirty="0">
                <a:latin typeface="Times New Roman" pitchFamily="18" charset="0"/>
                <a:cs typeface="Times New Roman" pitchFamily="18" charset="0"/>
              </a:rPr>
              <a:t> with internet connectivity.</a:t>
            </a:r>
            <a:endParaRPr lang="en-IN" sz="22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DFC2B5BB-E5AF-498E-9C34-C582AAF517C8}"/>
              </a:ext>
            </a:extLst>
          </p:cNvPr>
          <p:cNvPicPr>
            <a:picLocks noChangeAspect="1"/>
          </p:cNvPicPr>
          <p:nvPr/>
        </p:nvPicPr>
        <p:blipFill>
          <a:blip r:embed="rId2" cstate="print"/>
          <a:stretch>
            <a:fillRect/>
          </a:stretch>
        </p:blipFill>
        <p:spPr>
          <a:xfrm>
            <a:off x="0" y="-11380"/>
            <a:ext cx="1880986" cy="1135779"/>
          </a:xfrm>
          <a:prstGeom prst="rect">
            <a:avLst/>
          </a:prstGeom>
        </p:spPr>
      </p:pic>
    </p:spTree>
    <p:extLst>
      <p:ext uri="{BB962C8B-B14F-4D97-AF65-F5344CB8AC3E}">
        <p14:creationId xmlns:p14="http://schemas.microsoft.com/office/powerpoint/2010/main" xmlns="" val="38196747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A517AA5-B5AB-45CA-8165-E91D5C995FD5}"/>
              </a:ext>
            </a:extLst>
          </p:cNvPr>
          <p:cNvSpPr txBox="1">
            <a:spLocks noGrp="1" noChangeArrowheads="1"/>
          </p:cNvSpPr>
          <p:nvPr>
            <p:ph type="title"/>
          </p:nvPr>
        </p:nvSpPr>
        <p:spPr>
          <a:xfrm>
            <a:off x="0" y="1"/>
            <a:ext cx="12192000" cy="903382"/>
          </a:xfrm>
          <a:prstGeom prst="rect">
            <a:avLst/>
          </a:prstGeom>
          <a:solidFill>
            <a:srgbClr val="C00000"/>
          </a:solidFill>
        </p:spPr>
        <p:txBody>
          <a:bodyPr>
            <a:normAutofit/>
          </a:bodyPr>
          <a:lstStyle/>
          <a:p>
            <a:pPr lvl="0">
              <a:lnSpc>
                <a:spcPct val="90000"/>
              </a:lnSpc>
              <a:defRPr/>
            </a:pPr>
            <a:r>
              <a:rPr lang="en-US" sz="3200" b="1" dirty="0">
                <a:latin typeface="Times New Roman" pitchFamily="18" charset="0"/>
                <a:cs typeface="Times New Roman" pitchFamily="18" charset="0"/>
              </a:rPr>
              <a:t>Why use Path Finding algorithm ?</a:t>
            </a:r>
            <a:endParaRPr kumimoji="0" lang="zh-CN" altLang="en-US" sz="3200" b="1" i="0" u="none" strike="noStrike" kern="1200" cap="none" spc="0" normalizeH="0" baseline="0" noProof="0" dirty="0">
              <a:ln>
                <a:noFill/>
              </a:ln>
              <a:solidFill>
                <a:schemeClr val="bg1"/>
              </a:solidFill>
              <a:effectLst/>
              <a:uLnTx/>
              <a:uFillTx/>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AB558B6-B776-4987-816C-2B84EDFFAFEC}"/>
              </a:ext>
            </a:extLst>
          </p:cNvPr>
          <p:cNvSpPr>
            <a:spLocks noGrp="1"/>
          </p:cNvSpPr>
          <p:nvPr>
            <p:ph idx="1"/>
          </p:nvPr>
        </p:nvSpPr>
        <p:spPr>
          <a:xfrm>
            <a:off x="498079" y="1079653"/>
            <a:ext cx="11215854" cy="5523278"/>
          </a:xfrm>
        </p:spPr>
        <p:txBody>
          <a:bodyPr>
            <a:normAutofit lnSpcReduction="10000"/>
          </a:bodyPr>
          <a:lstStyle/>
          <a:p>
            <a:r>
              <a:rPr lang="en-US" sz="2400" b="1" dirty="0">
                <a:latin typeface="Times New Roman" pitchFamily="18" charset="0"/>
                <a:cs typeface="Times New Roman" pitchFamily="18" charset="0"/>
              </a:rPr>
              <a:t>TOOLS AND TECHNOLOGY USED</a:t>
            </a:r>
            <a:endParaRPr lang="en-IN"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    We are going to build this website with the help of HTML(frontend) and </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 (backend).</a:t>
            </a:r>
            <a:endParaRPr lang="en-IN"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     Algorithm Used:</a:t>
            </a:r>
            <a:endParaRPr lang="en-IN"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     Sorting Visualization(bubble sort, insertion sort, Quick sort)</a:t>
            </a:r>
            <a:endParaRPr lang="en-IN"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     Path Finding</a:t>
            </a:r>
            <a:endParaRPr lang="en-IN"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     Maze breadth</a:t>
            </a:r>
          </a:p>
          <a:p>
            <a:pPr algn="just"/>
            <a:r>
              <a:rPr lang="en-US" sz="2400" b="1" dirty="0">
                <a:latin typeface="Times New Roman" pitchFamily="18" charset="0"/>
                <a:cs typeface="Times New Roman" pitchFamily="18" charset="0"/>
              </a:rPr>
              <a:t>FUTURE SCOPE</a:t>
            </a:r>
          </a:p>
          <a:p>
            <a:pPr algn="just">
              <a:lnSpc>
                <a:spcPct val="150000"/>
              </a:lnSpc>
              <a:buNone/>
            </a:pPr>
            <a:r>
              <a:rPr lang="en-IN" sz="2400" dirty="0">
                <a:latin typeface="Times New Roman" pitchFamily="18" charset="0"/>
                <a:cs typeface="Times New Roman" pitchFamily="18" charset="0"/>
              </a:rPr>
              <a:t>    As a future scope, more Algorithms for Trees, Graphs, Linked List and many more can be added. To empower learning of the learner concept of community learning through forums, discussion and user-based feedback can be added.</a:t>
            </a:r>
            <a:r>
              <a:rPr lang="en-US" sz="2400" dirty="0">
                <a:latin typeface="Times New Roman" pitchFamily="18" charset="0"/>
                <a:cs typeface="Times New Roman" pitchFamily="18" charset="0"/>
              </a:rPr>
              <a:t> In future we hope to create an offline app which will have pre-saved routes to popular destinations.</a:t>
            </a:r>
            <a:endParaRPr lang="en-IN" sz="22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DFC2B5BB-E5AF-498E-9C34-C582AAF517C8}"/>
              </a:ext>
            </a:extLst>
          </p:cNvPr>
          <p:cNvPicPr>
            <a:picLocks noChangeAspect="1"/>
          </p:cNvPicPr>
          <p:nvPr/>
        </p:nvPicPr>
        <p:blipFill>
          <a:blip r:embed="rId2" cstate="print"/>
          <a:stretch>
            <a:fillRect/>
          </a:stretch>
        </p:blipFill>
        <p:spPr>
          <a:xfrm>
            <a:off x="0" y="-11380"/>
            <a:ext cx="1880986" cy="1135779"/>
          </a:xfrm>
          <a:prstGeom prst="rect">
            <a:avLst/>
          </a:prstGeom>
        </p:spPr>
      </p:pic>
    </p:spTree>
    <p:extLst>
      <p:ext uri="{BB962C8B-B14F-4D97-AF65-F5344CB8AC3E}">
        <p14:creationId xmlns:p14="http://schemas.microsoft.com/office/powerpoint/2010/main" xmlns="" val="38196747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A517AA5-B5AB-45CA-8165-E91D5C995FD5}"/>
              </a:ext>
            </a:extLst>
          </p:cNvPr>
          <p:cNvSpPr txBox="1">
            <a:spLocks noGrp="1" noChangeArrowheads="1"/>
          </p:cNvSpPr>
          <p:nvPr>
            <p:ph type="title"/>
          </p:nvPr>
        </p:nvSpPr>
        <p:spPr>
          <a:xfrm>
            <a:off x="0" y="1"/>
            <a:ext cx="12192000" cy="903382"/>
          </a:xfrm>
          <a:prstGeom prst="rect">
            <a:avLst/>
          </a:prstGeom>
          <a:solidFill>
            <a:srgbClr val="C00000"/>
          </a:solidFill>
        </p:spPr>
        <p:txBody>
          <a:bodyPr>
            <a:normAutofit/>
          </a:bodyPr>
          <a:lstStyle/>
          <a:p>
            <a:pPr>
              <a:lnSpc>
                <a:spcPct val="90000"/>
              </a:lnSpc>
              <a:defRPr/>
            </a:pPr>
            <a:r>
              <a:rPr lang="en-US" sz="3200" b="1" dirty="0">
                <a:latin typeface="Times New Roman" pitchFamily="18" charset="0"/>
                <a:cs typeface="Times New Roman" pitchFamily="18" charset="0"/>
              </a:rPr>
              <a:t>        Conclusion</a:t>
            </a:r>
            <a:endParaRPr kumimoji="0" lang="zh-CN" altLang="en-US" sz="3200" b="1" i="0" u="none" strike="noStrike" kern="1200" cap="none" spc="0" normalizeH="0" baseline="0" noProof="0" dirty="0">
              <a:ln>
                <a:noFill/>
              </a:ln>
              <a:effectLst/>
              <a:uLnTx/>
              <a:uFillTx/>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AB558B6-B776-4987-816C-2B84EDFFAFEC}"/>
              </a:ext>
            </a:extLst>
          </p:cNvPr>
          <p:cNvSpPr>
            <a:spLocks noGrp="1"/>
          </p:cNvSpPr>
          <p:nvPr>
            <p:ph idx="1"/>
          </p:nvPr>
        </p:nvSpPr>
        <p:spPr>
          <a:xfrm>
            <a:off x="498079" y="1079653"/>
            <a:ext cx="11215854" cy="5523278"/>
          </a:xfrm>
        </p:spPr>
        <p:txBody>
          <a:bodyPr>
            <a:normAutofit/>
          </a:bodyPr>
          <a:lstStyle/>
          <a:p>
            <a:pPr>
              <a:lnSpc>
                <a:spcPct val="150000"/>
              </a:lnSpc>
            </a:pPr>
            <a:r>
              <a:rPr lang="en-IN" sz="2400" dirty="0">
                <a:latin typeface="Times New Roman" pitchFamily="18" charset="0"/>
                <a:cs typeface="Times New Roman" pitchFamily="18" charset="0"/>
              </a:rPr>
              <a:t>The goal of the sorting </a:t>
            </a:r>
            <a:r>
              <a:rPr lang="en-IN" sz="2400" dirty="0" err="1">
                <a:latin typeface="Times New Roman" pitchFamily="18" charset="0"/>
                <a:cs typeface="Times New Roman" pitchFamily="18" charset="0"/>
              </a:rPr>
              <a:t>visualizer</a:t>
            </a:r>
            <a:r>
              <a:rPr lang="en-IN" sz="2400" dirty="0">
                <a:latin typeface="Times New Roman" pitchFamily="18" charset="0"/>
                <a:cs typeface="Times New Roman" pitchFamily="18" charset="0"/>
              </a:rPr>
              <a:t> tool is to make use of bars and their comparisons to help understand sorting algorithms. </a:t>
            </a:r>
          </a:p>
          <a:p>
            <a:pPr>
              <a:lnSpc>
                <a:spcPct val="150000"/>
              </a:lnSpc>
            </a:pPr>
            <a:r>
              <a:rPr lang="en-IN" sz="2400" dirty="0">
                <a:latin typeface="Times New Roman" pitchFamily="18" charset="0"/>
                <a:cs typeface="Times New Roman" pitchFamily="18" charset="0"/>
              </a:rPr>
              <a:t>This is user flow which shows how sorting </a:t>
            </a:r>
            <a:r>
              <a:rPr lang="en-IN" sz="2400" dirty="0" err="1">
                <a:latin typeface="Times New Roman" pitchFamily="18" charset="0"/>
                <a:cs typeface="Times New Roman" pitchFamily="18" charset="0"/>
              </a:rPr>
              <a:t>visualizer</a:t>
            </a:r>
            <a:r>
              <a:rPr lang="en-IN" sz="2400" dirty="0">
                <a:latin typeface="Times New Roman" pitchFamily="18" charset="0"/>
                <a:cs typeface="Times New Roman" pitchFamily="18" charset="0"/>
              </a:rPr>
              <a:t> tools can be used.</a:t>
            </a:r>
            <a:r>
              <a:rPr lang="en-US" sz="2400" dirty="0">
                <a:latin typeface="Times New Roman" pitchFamily="18" charset="0"/>
                <a:cs typeface="Times New Roman" pitchFamily="18" charset="0"/>
              </a:rPr>
              <a:t> </a:t>
            </a:r>
          </a:p>
          <a:p>
            <a:pPr>
              <a:lnSpc>
                <a:spcPct val="150000"/>
              </a:lnSpc>
            </a:pPr>
            <a:r>
              <a:rPr lang="en-US" sz="2400" dirty="0">
                <a:latin typeface="Times New Roman" pitchFamily="18" charset="0"/>
                <a:cs typeface="Times New Roman" pitchFamily="18" charset="0"/>
              </a:rPr>
              <a:t>Thus, with our initiative we aim to create to a software which will save time and money and help the user in reaching their destination as soon as possible.</a:t>
            </a:r>
            <a:endParaRPr lang="en-IN" sz="2400" dirty="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In future we hope to create an offline app which will have pre-saved routes to popular destinations</a:t>
            </a:r>
            <a:endParaRPr lang="en-IN" sz="24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DFC2B5BB-E5AF-498E-9C34-C582AAF517C8}"/>
              </a:ext>
            </a:extLst>
          </p:cNvPr>
          <p:cNvPicPr>
            <a:picLocks noChangeAspect="1"/>
          </p:cNvPicPr>
          <p:nvPr/>
        </p:nvPicPr>
        <p:blipFill>
          <a:blip r:embed="rId2" cstate="print"/>
          <a:stretch>
            <a:fillRect/>
          </a:stretch>
        </p:blipFill>
        <p:spPr>
          <a:xfrm>
            <a:off x="0" y="-11380"/>
            <a:ext cx="1880986" cy="1135779"/>
          </a:xfrm>
          <a:prstGeom prst="rect">
            <a:avLst/>
          </a:prstGeom>
        </p:spPr>
      </p:pic>
    </p:spTree>
    <p:extLst>
      <p:ext uri="{BB962C8B-B14F-4D97-AF65-F5344CB8AC3E}">
        <p14:creationId xmlns:p14="http://schemas.microsoft.com/office/powerpoint/2010/main" xmlns="" val="38196747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A517AA5-B5AB-45CA-8165-E91D5C995FD5}"/>
              </a:ext>
            </a:extLst>
          </p:cNvPr>
          <p:cNvSpPr txBox="1">
            <a:spLocks noGrp="1" noChangeArrowheads="1"/>
          </p:cNvSpPr>
          <p:nvPr>
            <p:ph type="title"/>
          </p:nvPr>
        </p:nvSpPr>
        <p:spPr>
          <a:xfrm>
            <a:off x="0" y="1"/>
            <a:ext cx="12192000" cy="903382"/>
          </a:xfrm>
          <a:prstGeom prst="rect">
            <a:avLst/>
          </a:prstGeom>
          <a:solidFill>
            <a:srgbClr val="C00000"/>
          </a:solidFill>
        </p:spPr>
        <p:txBody>
          <a:bodyPr>
            <a:normAutofit/>
          </a:bodyPr>
          <a:lstStyle/>
          <a:p>
            <a:pPr lvl="0" algn="ctr">
              <a:lnSpc>
                <a:spcPct val="90000"/>
              </a:lnSpc>
              <a:spcBef>
                <a:spcPct val="0"/>
              </a:spcBef>
              <a:defRPr/>
            </a:pPr>
            <a:r>
              <a:rPr kumimoji="0" lang="en-IN" altLang="zh-CN" sz="3200" b="1" i="0" u="none" strike="noStrike" kern="1200" cap="none" spc="0" normalizeH="0" baseline="0" noProof="0" dirty="0">
                <a:ln>
                  <a:noFill/>
                </a:ln>
                <a:effectLst/>
                <a:uLnTx/>
                <a:uFillTx/>
                <a:latin typeface="Times New Roman" pitchFamily="18" charset="0"/>
                <a:cs typeface="Times New Roman" pitchFamily="18" charset="0"/>
              </a:rPr>
              <a:t>References</a:t>
            </a:r>
            <a:endParaRPr kumimoji="0" lang="zh-CN" altLang="en-US" sz="3200" b="1" i="0" u="none" strike="noStrike" kern="1200" cap="none" spc="0" normalizeH="0" baseline="0" noProof="0" dirty="0">
              <a:ln>
                <a:noFill/>
              </a:ln>
              <a:effectLst/>
              <a:uLnTx/>
              <a:uFillTx/>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AB558B6-B776-4987-816C-2B84EDFFAFEC}"/>
              </a:ext>
            </a:extLst>
          </p:cNvPr>
          <p:cNvSpPr>
            <a:spLocks noGrp="1"/>
          </p:cNvSpPr>
          <p:nvPr>
            <p:ph idx="1"/>
          </p:nvPr>
        </p:nvSpPr>
        <p:spPr>
          <a:xfrm>
            <a:off x="498079" y="1079653"/>
            <a:ext cx="11215854" cy="5523278"/>
          </a:xfrm>
        </p:spPr>
        <p:txBody>
          <a:bodyPr>
            <a:normAutofit/>
          </a:bodyPr>
          <a:lstStyle/>
          <a:p>
            <a:r>
              <a:rPr lang="en-IN" sz="2400" dirty="0" err="1">
                <a:latin typeface="Times New Roman" pitchFamily="18" charset="0"/>
                <a:cs typeface="Times New Roman" pitchFamily="18" charset="0"/>
              </a:rPr>
              <a:t>Amit’s</a:t>
            </a:r>
            <a:r>
              <a:rPr lang="en-IN" sz="2400" dirty="0">
                <a:latin typeface="Times New Roman" pitchFamily="18" charset="0"/>
                <a:cs typeface="Times New Roman" pitchFamily="18" charset="0"/>
              </a:rPr>
              <a:t> A*pages (images from here) </a:t>
            </a:r>
            <a:r>
              <a:rPr lang="en-IN" sz="2400" dirty="0">
                <a:latin typeface="Times New Roman" pitchFamily="18" charset="0"/>
                <a:cs typeface="Times New Roman" pitchFamily="18" charset="0"/>
                <a:hlinkClick r:id="rId2"/>
              </a:rPr>
              <a:t>http://theory.stanford.edu/~amitp/GameProgramming</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AI Depot                                                                    </a:t>
            </a:r>
            <a:r>
              <a:rPr lang="en-IN" sz="2400" dirty="0">
                <a:latin typeface="Times New Roman" pitchFamily="18" charset="0"/>
                <a:cs typeface="Times New Roman" pitchFamily="18" charset="0"/>
                <a:hlinkClick r:id="rId3"/>
              </a:rPr>
              <a:t>http://aidepot.com/Tutorial/PathFinding.html</a:t>
            </a:r>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Game AI Page                                                            </a:t>
            </a:r>
            <a:r>
              <a:rPr lang="en-IN" sz="2400" dirty="0">
                <a:latin typeface="Times New Roman" pitchFamily="18" charset="0"/>
                <a:cs typeface="Times New Roman" pitchFamily="18" charset="0"/>
                <a:hlinkClick r:id="rId4"/>
              </a:rPr>
              <a:t>http://www.gameai.com/pathfinding.html</a:t>
            </a:r>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 A* algorithm tutorial (code from here) </a:t>
            </a:r>
            <a:r>
              <a:rPr lang="en-IN" sz="2400" dirty="0">
                <a:latin typeface="Times New Roman" pitchFamily="18" charset="0"/>
                <a:cs typeface="Times New Roman" pitchFamily="18" charset="0"/>
                <a:hlinkClick r:id="rId5"/>
              </a:rPr>
              <a:t>http://www.geocities.com/jheyesjones/astar.html</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Games++: Games and Game Programming </a:t>
            </a:r>
            <a:r>
              <a:rPr lang="en-IN" sz="2400" dirty="0">
                <a:latin typeface="Times New Roman" pitchFamily="18" charset="0"/>
                <a:cs typeface="Times New Roman" pitchFamily="18" charset="0"/>
                <a:hlinkClick r:id="rId6"/>
              </a:rPr>
              <a:t>http://www.gamespp.com/algorithms/pathfinding</a:t>
            </a:r>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A* </a:t>
            </a:r>
            <a:r>
              <a:rPr lang="en-IN" sz="2400" dirty="0" err="1">
                <a:latin typeface="Times New Roman" pitchFamily="18" charset="0"/>
                <a:cs typeface="Times New Roman" pitchFamily="18" charset="0"/>
              </a:rPr>
              <a:t>Pathfinding</a:t>
            </a:r>
            <a:r>
              <a:rPr lang="en-IN" sz="2400" dirty="0">
                <a:latin typeface="Times New Roman" pitchFamily="18" charset="0"/>
                <a:cs typeface="Times New Roman" pitchFamily="18" charset="0"/>
              </a:rPr>
              <a:t> for Beginners</a:t>
            </a:r>
          </a:p>
        </p:txBody>
      </p:sp>
      <p:pic>
        <p:nvPicPr>
          <p:cNvPr id="5" name="Picture 4">
            <a:extLst>
              <a:ext uri="{FF2B5EF4-FFF2-40B4-BE49-F238E27FC236}">
                <a16:creationId xmlns:a16="http://schemas.microsoft.com/office/drawing/2014/main" xmlns="" id="{DFC2B5BB-E5AF-498E-9C34-C582AAF517C8}"/>
              </a:ext>
            </a:extLst>
          </p:cNvPr>
          <p:cNvPicPr>
            <a:picLocks noChangeAspect="1"/>
          </p:cNvPicPr>
          <p:nvPr/>
        </p:nvPicPr>
        <p:blipFill>
          <a:blip r:embed="rId7" cstate="print"/>
          <a:stretch>
            <a:fillRect/>
          </a:stretch>
        </p:blipFill>
        <p:spPr>
          <a:xfrm>
            <a:off x="0" y="-11380"/>
            <a:ext cx="1880986" cy="1135779"/>
          </a:xfrm>
          <a:prstGeom prst="rect">
            <a:avLst/>
          </a:prstGeom>
        </p:spPr>
      </p:pic>
    </p:spTree>
    <p:extLst>
      <p:ext uri="{BB962C8B-B14F-4D97-AF65-F5344CB8AC3E}">
        <p14:creationId xmlns:p14="http://schemas.microsoft.com/office/powerpoint/2010/main" xmlns="" val="38196747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A517AA5-B5AB-45CA-8165-E91D5C995FD5}"/>
              </a:ext>
            </a:extLst>
          </p:cNvPr>
          <p:cNvSpPr txBox="1">
            <a:spLocks noGrp="1" noChangeArrowheads="1"/>
          </p:cNvSpPr>
          <p:nvPr>
            <p:ph type="title"/>
          </p:nvPr>
        </p:nvSpPr>
        <p:spPr>
          <a:xfrm>
            <a:off x="0" y="1"/>
            <a:ext cx="12192000" cy="903382"/>
          </a:xfrm>
          <a:prstGeom prst="rect">
            <a:avLst/>
          </a:prstGeom>
          <a:solidFill>
            <a:srgbClr val="C00000"/>
          </a:solidFill>
        </p:spPr>
        <p:txBody>
          <a:bodyPr>
            <a:normAutofit/>
          </a:bodyPr>
          <a:lstStyle/>
          <a:p>
            <a:pPr lvl="0" algn="ctr">
              <a:lnSpc>
                <a:spcPct val="90000"/>
              </a:lnSpc>
              <a:spcBef>
                <a:spcPct val="0"/>
              </a:spcBef>
              <a:defRPr/>
            </a:pPr>
            <a:endParaRPr kumimoji="0" lang="zh-CN" altLang="en-US" sz="3200" b="1" i="0" u="none" strike="noStrike" kern="1200" cap="none" spc="0" normalizeH="0" baseline="0" noProof="0" dirty="0">
              <a:ln>
                <a:noFill/>
              </a:ln>
              <a:effectLst/>
              <a:uLnTx/>
              <a:uFillTx/>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AB558B6-B776-4987-816C-2B84EDFFAFEC}"/>
              </a:ext>
            </a:extLst>
          </p:cNvPr>
          <p:cNvSpPr>
            <a:spLocks noGrp="1"/>
          </p:cNvSpPr>
          <p:nvPr>
            <p:ph idx="1"/>
          </p:nvPr>
        </p:nvSpPr>
        <p:spPr>
          <a:xfrm>
            <a:off x="498079" y="1079653"/>
            <a:ext cx="11215854" cy="5523278"/>
          </a:xfrm>
        </p:spPr>
        <p:txBody>
          <a:bodyPr>
            <a:normAutofit/>
          </a:bodyPr>
          <a:lstStyle/>
          <a:p>
            <a:pPr algn="ctr">
              <a:buNone/>
            </a:pPr>
            <a:endParaRPr lang="en-IN" sz="9600" b="1" dirty="0">
              <a:latin typeface="Times New Roman" pitchFamily="18" charset="0"/>
              <a:cs typeface="Times New Roman" pitchFamily="18" charset="0"/>
            </a:endParaRPr>
          </a:p>
          <a:p>
            <a:pPr algn="ctr">
              <a:buNone/>
            </a:pPr>
            <a:r>
              <a:rPr lang="en-IN" sz="9600" b="1" dirty="0">
                <a:latin typeface="Times New Roman" pitchFamily="18" charset="0"/>
                <a:cs typeface="Times New Roman" pitchFamily="18" charset="0"/>
              </a:rPr>
              <a:t>Thank you</a:t>
            </a:r>
          </a:p>
        </p:txBody>
      </p:sp>
      <p:pic>
        <p:nvPicPr>
          <p:cNvPr id="5" name="Picture 4">
            <a:extLst>
              <a:ext uri="{FF2B5EF4-FFF2-40B4-BE49-F238E27FC236}">
                <a16:creationId xmlns:a16="http://schemas.microsoft.com/office/drawing/2014/main" xmlns="" id="{DFC2B5BB-E5AF-498E-9C34-C582AAF517C8}"/>
              </a:ext>
            </a:extLst>
          </p:cNvPr>
          <p:cNvPicPr>
            <a:picLocks noChangeAspect="1"/>
          </p:cNvPicPr>
          <p:nvPr/>
        </p:nvPicPr>
        <p:blipFill>
          <a:blip r:embed="rId2" cstate="print"/>
          <a:stretch>
            <a:fillRect/>
          </a:stretch>
        </p:blipFill>
        <p:spPr>
          <a:xfrm>
            <a:off x="0" y="-11380"/>
            <a:ext cx="1880986" cy="1135779"/>
          </a:xfrm>
          <a:prstGeom prst="rect">
            <a:avLst/>
          </a:prstGeom>
        </p:spPr>
      </p:pic>
    </p:spTree>
    <p:extLst>
      <p:ext uri="{BB962C8B-B14F-4D97-AF65-F5344CB8AC3E}">
        <p14:creationId xmlns:p14="http://schemas.microsoft.com/office/powerpoint/2010/main" xmlns="" val="38196747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A517AA5-B5AB-45CA-8165-E91D5C995FD5}"/>
              </a:ext>
            </a:extLst>
          </p:cNvPr>
          <p:cNvSpPr txBox="1">
            <a:spLocks noGrp="1" noChangeArrowheads="1"/>
          </p:cNvSpPr>
          <p:nvPr>
            <p:ph type="title"/>
          </p:nvPr>
        </p:nvSpPr>
        <p:spPr>
          <a:xfrm>
            <a:off x="0" y="1"/>
            <a:ext cx="12192000" cy="903382"/>
          </a:xfrm>
          <a:prstGeom prst="rect">
            <a:avLst/>
          </a:prstGeom>
          <a:solidFill>
            <a:srgbClr val="C00000"/>
          </a:solidFill>
        </p:spPr>
        <p:txBody>
          <a:bodyPr>
            <a:normAutofit/>
          </a:bodyPr>
          <a:lstStyle/>
          <a:p>
            <a:pPr lvl="0" algn="ctr">
              <a:lnSpc>
                <a:spcPct val="90000"/>
              </a:lnSpc>
              <a:spcBef>
                <a:spcPct val="0"/>
              </a:spcBef>
              <a:defRPr/>
            </a:pPr>
            <a:r>
              <a:rPr kumimoji="0" lang="en-IN" altLang="zh-CN" sz="3200" b="1" i="0" u="none" strike="noStrike" kern="1200" cap="none" spc="0" normalizeH="0" baseline="0" noProof="0" dirty="0">
                <a:ln>
                  <a:noFill/>
                </a:ln>
                <a:solidFill>
                  <a:schemeClr val="tx1">
                    <a:lumMod val="95000"/>
                    <a:lumOff val="5000"/>
                  </a:schemeClr>
                </a:solidFill>
                <a:effectLst/>
                <a:uLnTx/>
                <a:uFillTx/>
                <a:latin typeface="Times New Roman" pitchFamily="18" charset="0"/>
                <a:cs typeface="Times New Roman" pitchFamily="18" charset="0"/>
              </a:rPr>
              <a:t>Introduction</a:t>
            </a:r>
            <a:endParaRPr kumimoji="0" lang="zh-CN" altLang="en-US" sz="3200" b="1" i="0" u="none" strike="noStrike" kern="1200" cap="none" spc="0" normalizeH="0" baseline="0" noProof="0" dirty="0">
              <a:ln>
                <a:noFill/>
              </a:ln>
              <a:solidFill>
                <a:schemeClr val="tx1">
                  <a:lumMod val="95000"/>
                  <a:lumOff val="5000"/>
                </a:schemeClr>
              </a:solidFill>
              <a:effectLst/>
              <a:uLnTx/>
              <a:uFillTx/>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AB558B6-B776-4987-816C-2B84EDFFAFEC}"/>
              </a:ext>
            </a:extLst>
          </p:cNvPr>
          <p:cNvSpPr>
            <a:spLocks noGrp="1"/>
          </p:cNvSpPr>
          <p:nvPr>
            <p:ph idx="1"/>
          </p:nvPr>
        </p:nvSpPr>
        <p:spPr>
          <a:xfrm>
            <a:off x="498079" y="1079653"/>
            <a:ext cx="11215854" cy="5523278"/>
          </a:xfrm>
        </p:spPr>
        <p:txBody>
          <a:bodyPr>
            <a:normAutofit fontScale="92500"/>
          </a:bodyPr>
          <a:lstStyle/>
          <a:p>
            <a:pPr algn="just">
              <a:lnSpc>
                <a:spcPct val="150000"/>
              </a:lnSpc>
            </a:pPr>
            <a:r>
              <a:rPr lang="en-IN" sz="2400" dirty="0">
                <a:latin typeface="Times New Roman" pitchFamily="18" charset="0"/>
                <a:cs typeface="Times New Roman" pitchFamily="18" charset="0"/>
              </a:rPr>
              <a:t>The  goal  of  this  project  is  to  creating  e-learning  tool  that  also  helps  in improving  computer  science  education  very  much. </a:t>
            </a:r>
          </a:p>
          <a:p>
            <a:pPr algn="just">
              <a:lnSpc>
                <a:spcPct val="150000"/>
              </a:lnSpc>
            </a:pPr>
            <a:r>
              <a:rPr lang="en-IN" sz="2400" dirty="0">
                <a:latin typeface="Times New Roman" pitchFamily="18" charset="0"/>
                <a:cs typeface="Times New Roman" pitchFamily="18" charset="0"/>
              </a:rPr>
              <a:t>Path  Finding  </a:t>
            </a:r>
            <a:r>
              <a:rPr lang="en-IN" sz="2400" dirty="0" err="1">
                <a:latin typeface="Times New Roman" pitchFamily="18" charset="0"/>
                <a:cs typeface="Times New Roman" pitchFamily="18" charset="0"/>
              </a:rPr>
              <a:t>Visualizer</a:t>
            </a:r>
            <a:r>
              <a:rPr lang="en-IN" sz="2400" dirty="0">
                <a:latin typeface="Times New Roman" pitchFamily="18" charset="0"/>
                <a:cs typeface="Times New Roman" pitchFamily="18" charset="0"/>
              </a:rPr>
              <a:t> which  can  be  used  to visualize  the  shortest  path  algorithm.</a:t>
            </a:r>
          </a:p>
          <a:p>
            <a:pPr algn="just">
              <a:lnSpc>
                <a:spcPct val="150000"/>
              </a:lnSpc>
            </a:pPr>
            <a:r>
              <a:rPr lang="en-IN" sz="2400" dirty="0">
                <a:latin typeface="Times New Roman" pitchFamily="18" charset="0"/>
                <a:cs typeface="Times New Roman" pitchFamily="18" charset="0"/>
              </a:rPr>
              <a:t>The conceptual application of the project  is  to  visualize  different  path  algorithms  or  graph  algorithms  to find shortest  path  from  source  to  the  destination. </a:t>
            </a:r>
          </a:p>
          <a:p>
            <a:pPr algn="just">
              <a:lnSpc>
                <a:spcPct val="150000"/>
              </a:lnSpc>
            </a:pPr>
            <a:r>
              <a:rPr lang="en-IN" sz="2400" dirty="0">
                <a:latin typeface="Times New Roman" pitchFamily="18" charset="0"/>
                <a:cs typeface="Times New Roman" pitchFamily="18" charset="0"/>
              </a:rPr>
              <a:t>Path finding  algorithms build  on  top  of  graph  search  algorithm  and traversing  through  relationships  until  the  destination  has  been  reached.</a:t>
            </a:r>
          </a:p>
          <a:p>
            <a:pPr algn="just">
              <a:lnSpc>
                <a:spcPct val="150000"/>
              </a:lnSpc>
            </a:pPr>
            <a:r>
              <a:rPr lang="en-IN" sz="2400" dirty="0">
                <a:latin typeface="Times New Roman" pitchFamily="18" charset="0"/>
                <a:cs typeface="Times New Roman" pitchFamily="18" charset="0"/>
              </a:rPr>
              <a:t>These  algorithms  find  the  cheapest  path  in  the  term  of  the  number  of hops  or  weights. </a:t>
            </a:r>
          </a:p>
          <a:p>
            <a:pPr algn="just">
              <a:lnSpc>
                <a:spcPct val="150000"/>
              </a:lnSpc>
            </a:pPr>
            <a:r>
              <a:rPr lang="en-US" sz="2400" dirty="0">
                <a:latin typeface="Times New Roman" pitchFamily="18" charset="0"/>
                <a:cs typeface="Times New Roman" pitchFamily="18" charset="0"/>
              </a:rPr>
              <a:t>Keywords : </a:t>
            </a:r>
            <a:r>
              <a:rPr lang="en-US" sz="2400" dirty="0" err="1">
                <a:latin typeface="Times New Roman" pitchFamily="18" charset="0"/>
                <a:cs typeface="Times New Roman" pitchFamily="18" charset="0"/>
              </a:rPr>
              <a:t>Dijkstra's</a:t>
            </a:r>
            <a:r>
              <a:rPr lang="en-US" sz="2400" dirty="0">
                <a:latin typeface="Times New Roman" pitchFamily="18" charset="0"/>
                <a:cs typeface="Times New Roman" pitchFamily="18" charset="0"/>
              </a:rPr>
              <a:t> algorithm , Best-First search , A* algorithms</a:t>
            </a:r>
            <a:endParaRPr lang="en-IN" sz="24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DFC2B5BB-E5AF-498E-9C34-C582AAF517C8}"/>
              </a:ext>
            </a:extLst>
          </p:cNvPr>
          <p:cNvPicPr>
            <a:picLocks noChangeAspect="1"/>
          </p:cNvPicPr>
          <p:nvPr/>
        </p:nvPicPr>
        <p:blipFill>
          <a:blip r:embed="rId2" cstate="print"/>
          <a:stretch>
            <a:fillRect/>
          </a:stretch>
        </p:blipFill>
        <p:spPr>
          <a:xfrm>
            <a:off x="0" y="-11380"/>
            <a:ext cx="1880986" cy="1135779"/>
          </a:xfrm>
          <a:prstGeom prst="rect">
            <a:avLst/>
          </a:prstGeom>
        </p:spPr>
      </p:pic>
    </p:spTree>
    <p:extLst>
      <p:ext uri="{BB962C8B-B14F-4D97-AF65-F5344CB8AC3E}">
        <p14:creationId xmlns:p14="http://schemas.microsoft.com/office/powerpoint/2010/main" xmlns="" val="38196747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A517AA5-B5AB-45CA-8165-E91D5C995FD5}"/>
              </a:ext>
            </a:extLst>
          </p:cNvPr>
          <p:cNvSpPr txBox="1">
            <a:spLocks noGrp="1" noChangeArrowheads="1"/>
          </p:cNvSpPr>
          <p:nvPr>
            <p:ph type="title"/>
          </p:nvPr>
        </p:nvSpPr>
        <p:spPr>
          <a:xfrm>
            <a:off x="0" y="1"/>
            <a:ext cx="12192000" cy="903382"/>
          </a:xfrm>
          <a:prstGeom prst="rect">
            <a:avLst/>
          </a:prstGeom>
          <a:solidFill>
            <a:srgbClr val="C00000"/>
          </a:solidFill>
        </p:spPr>
        <p:txBody>
          <a:bodyPr>
            <a:normAutofit/>
          </a:bodyPr>
          <a:lstStyle/>
          <a:p>
            <a:pPr lvl="0">
              <a:lnSpc>
                <a:spcPct val="90000"/>
              </a:lnSpc>
              <a:defRPr/>
            </a:pPr>
            <a:r>
              <a:rPr lang="en-IN" altLang="zh-CN" sz="3200" b="1" dirty="0">
                <a:solidFill>
                  <a:schemeClr val="tx1">
                    <a:lumMod val="95000"/>
                    <a:lumOff val="5000"/>
                  </a:schemeClr>
                </a:solidFill>
                <a:latin typeface="Times New Roman" pitchFamily="18" charset="0"/>
                <a:cs typeface="Times New Roman" pitchFamily="18" charset="0"/>
              </a:rPr>
              <a:t>Introduction</a:t>
            </a:r>
            <a:endParaRPr kumimoji="0" lang="zh-CN" altLang="en-US" sz="3200" b="1" i="0" u="none" strike="noStrike" kern="1200" cap="none" spc="0" normalizeH="0" baseline="0" noProof="0" dirty="0">
              <a:ln>
                <a:noFill/>
              </a:ln>
              <a:solidFill>
                <a:schemeClr val="bg1"/>
              </a:solidFill>
              <a:effectLst/>
              <a:uLnTx/>
              <a:uFillTx/>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AB558B6-B776-4987-816C-2B84EDFFAFEC}"/>
              </a:ext>
            </a:extLst>
          </p:cNvPr>
          <p:cNvSpPr>
            <a:spLocks noGrp="1"/>
          </p:cNvSpPr>
          <p:nvPr>
            <p:ph idx="1"/>
          </p:nvPr>
        </p:nvSpPr>
        <p:spPr>
          <a:xfrm>
            <a:off x="498079" y="1079653"/>
            <a:ext cx="11215854" cy="5523278"/>
          </a:xfrm>
        </p:spPr>
        <p:txBody>
          <a:bodyPr>
            <a:normAutofit fontScale="92500" lnSpcReduction="10000"/>
          </a:bodyPr>
          <a:lstStyle/>
          <a:p>
            <a:pPr algn="just"/>
            <a:r>
              <a:rPr lang="en-US" sz="2000" dirty="0"/>
              <a:t> </a:t>
            </a:r>
            <a:r>
              <a:rPr lang="en-US" sz="2400" b="1" dirty="0">
                <a:latin typeface="Times New Roman" pitchFamily="18" charset="0"/>
                <a:cs typeface="Times New Roman" pitchFamily="18" charset="0"/>
              </a:rPr>
              <a:t>What is a path finding </a:t>
            </a:r>
            <a:r>
              <a:rPr lang="en-US" sz="2400" b="1" dirty="0" err="1">
                <a:latin typeface="Times New Roman" pitchFamily="18" charset="0"/>
                <a:cs typeface="Times New Roman" pitchFamily="18" charset="0"/>
              </a:rPr>
              <a:t>visualizer</a:t>
            </a:r>
            <a:r>
              <a:rPr lang="en-US" sz="2400" b="1" dirty="0">
                <a:latin typeface="Times New Roman" pitchFamily="18" charset="0"/>
                <a:cs typeface="Times New Roman" pitchFamily="18" charset="0"/>
              </a:rPr>
              <a:t>?</a:t>
            </a:r>
          </a:p>
          <a:p>
            <a:pPr marL="0" indent="0" algn="just">
              <a:lnSpc>
                <a:spcPct val="160000"/>
              </a:lnSpc>
              <a:buNone/>
            </a:pPr>
            <a:r>
              <a:rPr lang="en-US" sz="2400" dirty="0">
                <a:solidFill>
                  <a:srgbClr val="24292F"/>
                </a:solidFill>
                <a:latin typeface="Times New Roman" pitchFamily="18" charset="0"/>
                <a:cs typeface="Times New Roman" pitchFamily="18" charset="0"/>
              </a:rPr>
              <a:t>      A Path finding </a:t>
            </a:r>
            <a:r>
              <a:rPr lang="en-US" sz="2400" dirty="0" err="1">
                <a:solidFill>
                  <a:srgbClr val="24292F"/>
                </a:solidFill>
                <a:latin typeface="Times New Roman" pitchFamily="18" charset="0"/>
                <a:cs typeface="Times New Roman" pitchFamily="18" charset="0"/>
              </a:rPr>
              <a:t>visualizer</a:t>
            </a:r>
            <a:r>
              <a:rPr lang="en-US" sz="2400" dirty="0">
                <a:solidFill>
                  <a:srgbClr val="24292F"/>
                </a:solidFill>
                <a:latin typeface="Times New Roman" pitchFamily="18" charset="0"/>
                <a:cs typeface="Times New Roman" pitchFamily="18" charset="0"/>
              </a:rPr>
              <a:t> that uses different algorithms to visualize a path on a grid.         Notably A * and </a:t>
            </a:r>
            <a:r>
              <a:rPr lang="en-US" sz="2400" dirty="0" err="1">
                <a:solidFill>
                  <a:srgbClr val="24292F"/>
                </a:solidFill>
                <a:latin typeface="Times New Roman" pitchFamily="18" charset="0"/>
                <a:cs typeface="Times New Roman" pitchFamily="18" charset="0"/>
              </a:rPr>
              <a:t>dijkstra</a:t>
            </a:r>
            <a:r>
              <a:rPr lang="en-US" sz="2400" dirty="0">
                <a:solidFill>
                  <a:srgbClr val="24292F"/>
                </a:solidFill>
                <a:latin typeface="Times New Roman" pitchFamily="18" charset="0"/>
                <a:cs typeface="Times New Roman" pitchFamily="18" charset="0"/>
              </a:rPr>
              <a:t>. Also has the functionality to generate different mazes using      different  maze generating algorithms. So one can play around, visualize the difference       in efficiency of different path finding algorithms on a bigger and more complicated  scale.</a:t>
            </a: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Problem  Definition</a:t>
            </a:r>
          </a:p>
          <a:p>
            <a:pPr algn="just">
              <a:lnSpc>
                <a:spcPct val="150000"/>
              </a:lnSpc>
              <a:buNone/>
            </a:pPr>
            <a:r>
              <a:rPr lang="en-US" sz="2400" dirty="0">
                <a:latin typeface="Times New Roman" pitchFamily="18" charset="0"/>
                <a:cs typeface="Times New Roman" pitchFamily="18" charset="0"/>
              </a:rPr>
              <a:t>     In today’s time there are multiple routes of travelling to a particular destination but we don’t know the most time sufficient route. This problem has still not been solved which can cause a lot of time management crisis and can also lead to wastage of fuels which hence makes it very cost consuming. Since not everywhere there is internet connectivity so once we go offline, we lose our destination path which can create a lot of obvious problems</a:t>
            </a:r>
            <a:endParaRPr lang="en-IN" sz="24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DFC2B5BB-E5AF-498E-9C34-C582AAF517C8}"/>
              </a:ext>
            </a:extLst>
          </p:cNvPr>
          <p:cNvPicPr>
            <a:picLocks noChangeAspect="1"/>
          </p:cNvPicPr>
          <p:nvPr/>
        </p:nvPicPr>
        <p:blipFill>
          <a:blip r:embed="rId2" cstate="print"/>
          <a:stretch>
            <a:fillRect/>
          </a:stretch>
        </p:blipFill>
        <p:spPr>
          <a:xfrm>
            <a:off x="0" y="-11380"/>
            <a:ext cx="1880986" cy="1135779"/>
          </a:xfrm>
          <a:prstGeom prst="rect">
            <a:avLst/>
          </a:prstGeom>
        </p:spPr>
      </p:pic>
    </p:spTree>
    <p:extLst>
      <p:ext uri="{BB962C8B-B14F-4D97-AF65-F5344CB8AC3E}">
        <p14:creationId xmlns:p14="http://schemas.microsoft.com/office/powerpoint/2010/main" xmlns="" val="38196747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A517AA5-B5AB-45CA-8165-E91D5C995FD5}"/>
              </a:ext>
            </a:extLst>
          </p:cNvPr>
          <p:cNvSpPr txBox="1">
            <a:spLocks noGrp="1" noChangeArrowheads="1"/>
          </p:cNvSpPr>
          <p:nvPr>
            <p:ph type="title"/>
          </p:nvPr>
        </p:nvSpPr>
        <p:spPr>
          <a:xfrm>
            <a:off x="0" y="1"/>
            <a:ext cx="12192000" cy="903382"/>
          </a:xfrm>
          <a:prstGeom prst="rect">
            <a:avLst/>
          </a:prstGeom>
          <a:solidFill>
            <a:srgbClr val="C00000"/>
          </a:solidFill>
        </p:spPr>
        <p:txBody>
          <a:bodyPr>
            <a:normAutofit/>
          </a:bodyPr>
          <a:lstStyle/>
          <a:p>
            <a:pPr lvl="0">
              <a:lnSpc>
                <a:spcPct val="90000"/>
              </a:lnSpc>
              <a:defRPr/>
            </a:pPr>
            <a:r>
              <a:rPr lang="en-US" sz="3200" b="1" dirty="0">
                <a:latin typeface="Times New Roman" pitchFamily="18" charset="0"/>
                <a:cs typeface="Times New Roman" pitchFamily="18" charset="0"/>
              </a:rPr>
              <a:t>Applications</a:t>
            </a:r>
            <a:endParaRPr kumimoji="0" lang="zh-CN" altLang="en-US" sz="3200" b="1" i="0" u="none" strike="noStrike" kern="1200" cap="none" spc="0" normalizeH="0" baseline="0" noProof="0" dirty="0">
              <a:ln>
                <a:noFill/>
              </a:ln>
              <a:solidFill>
                <a:schemeClr val="bg1"/>
              </a:solidFill>
              <a:effectLst/>
              <a:uLnTx/>
              <a:uFillTx/>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AB558B6-B776-4987-816C-2B84EDFFAFEC}"/>
              </a:ext>
            </a:extLst>
          </p:cNvPr>
          <p:cNvSpPr>
            <a:spLocks noGrp="1"/>
          </p:cNvSpPr>
          <p:nvPr>
            <p:ph idx="1"/>
          </p:nvPr>
        </p:nvSpPr>
        <p:spPr>
          <a:xfrm>
            <a:off x="498079" y="1079653"/>
            <a:ext cx="11215854" cy="5523278"/>
          </a:xfrm>
        </p:spPr>
        <p:txBody>
          <a:bodyPr>
            <a:normAutofit/>
          </a:bodyPr>
          <a:lstStyle/>
          <a:p>
            <a:pPr algn="just">
              <a:lnSpc>
                <a:spcPct val="150000"/>
              </a:lnSpc>
            </a:pPr>
            <a:r>
              <a:rPr lang="en-US" sz="2400" dirty="0">
                <a:latin typeface="Times New Roman" pitchFamily="18" charset="0"/>
                <a:cs typeface="Times New Roman" pitchFamily="18" charset="0"/>
              </a:rPr>
              <a:t>NPC movement.</a:t>
            </a:r>
          </a:p>
          <a:p>
            <a:pPr algn="just">
              <a:lnSpc>
                <a:spcPct val="150000"/>
              </a:lnSpc>
            </a:pPr>
            <a:r>
              <a:rPr lang="en-US" sz="2400" dirty="0">
                <a:latin typeface="Times New Roman" pitchFamily="18" charset="0"/>
                <a:cs typeface="Times New Roman" pitchFamily="18" charset="0"/>
              </a:rPr>
              <a:t>Needs to be smart and fast.</a:t>
            </a:r>
          </a:p>
          <a:p>
            <a:pPr algn="just">
              <a:lnSpc>
                <a:spcPct val="150000"/>
              </a:lnSpc>
              <a:buNone/>
            </a:pPr>
            <a:r>
              <a:rPr lang="en-US" sz="2400" dirty="0">
                <a:latin typeface="Times New Roman" pitchFamily="18" charset="0"/>
                <a:cs typeface="Times New Roman" pitchFamily="18" charset="0"/>
              </a:rPr>
              <a:t>•   Games use grids to describe the environment.</a:t>
            </a:r>
          </a:p>
          <a:p>
            <a:pPr algn="just">
              <a:lnSpc>
                <a:spcPct val="150000"/>
              </a:lnSpc>
              <a:buNone/>
            </a:pPr>
            <a:r>
              <a:rPr lang="en-US" sz="2400" dirty="0">
                <a:latin typeface="Times New Roman" pitchFamily="18" charset="0"/>
                <a:cs typeface="Times New Roman" pitchFamily="18" charset="0"/>
              </a:rPr>
              <a:t>•   Network routing</a:t>
            </a:r>
          </a:p>
          <a:p>
            <a:pPr algn="just">
              <a:lnSpc>
                <a:spcPct val="150000"/>
              </a:lnSpc>
              <a:buNone/>
            </a:pPr>
            <a:r>
              <a:rPr lang="en-US" sz="2400" dirty="0">
                <a:latin typeface="Times New Roman" pitchFamily="18" charset="0"/>
                <a:cs typeface="Times New Roman" pitchFamily="18" charset="0"/>
              </a:rPr>
              <a:t>•   Image processing</a:t>
            </a:r>
          </a:p>
          <a:p>
            <a:pPr algn="just">
              <a:lnSpc>
                <a:spcPct val="150000"/>
              </a:lnSpc>
              <a:buNone/>
            </a:pPr>
            <a:r>
              <a:rPr lang="en-US" sz="2400" dirty="0">
                <a:latin typeface="Times New Roman" pitchFamily="18" charset="0"/>
                <a:cs typeface="Times New Roman" pitchFamily="18" charset="0"/>
              </a:rPr>
              <a:t>•   A.I. Path finding</a:t>
            </a:r>
            <a:endParaRPr lang="en-IN" sz="24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DFC2B5BB-E5AF-498E-9C34-C582AAF517C8}"/>
              </a:ext>
            </a:extLst>
          </p:cNvPr>
          <p:cNvPicPr>
            <a:picLocks noChangeAspect="1"/>
          </p:cNvPicPr>
          <p:nvPr/>
        </p:nvPicPr>
        <p:blipFill>
          <a:blip r:embed="rId2" cstate="print"/>
          <a:stretch>
            <a:fillRect/>
          </a:stretch>
        </p:blipFill>
        <p:spPr>
          <a:xfrm>
            <a:off x="0" y="-11380"/>
            <a:ext cx="1880986" cy="1135779"/>
          </a:xfrm>
          <a:prstGeom prst="rect">
            <a:avLst/>
          </a:prstGeom>
        </p:spPr>
      </p:pic>
    </p:spTree>
    <p:extLst>
      <p:ext uri="{BB962C8B-B14F-4D97-AF65-F5344CB8AC3E}">
        <p14:creationId xmlns:p14="http://schemas.microsoft.com/office/powerpoint/2010/main" xmlns="" val="38196747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A517AA5-B5AB-45CA-8165-E91D5C995FD5}"/>
              </a:ext>
            </a:extLst>
          </p:cNvPr>
          <p:cNvSpPr txBox="1">
            <a:spLocks noGrp="1" noChangeArrowheads="1"/>
          </p:cNvSpPr>
          <p:nvPr>
            <p:ph type="title"/>
          </p:nvPr>
        </p:nvSpPr>
        <p:spPr>
          <a:xfrm>
            <a:off x="0" y="1"/>
            <a:ext cx="12192000" cy="903382"/>
          </a:xfrm>
          <a:prstGeom prst="rect">
            <a:avLst/>
          </a:prstGeom>
          <a:solidFill>
            <a:srgbClr val="C00000"/>
          </a:solidFill>
        </p:spPr>
        <p:txBody>
          <a:bodyPr>
            <a:normAutofit/>
          </a:bodyPr>
          <a:lstStyle/>
          <a:p>
            <a:pPr lvl="0">
              <a:lnSpc>
                <a:spcPct val="90000"/>
              </a:lnSpc>
              <a:defRPr/>
            </a:pPr>
            <a:r>
              <a:rPr lang="en-IN" altLang="zh-CN" sz="3200" b="1" dirty="0">
                <a:solidFill>
                  <a:schemeClr val="tx1">
                    <a:lumMod val="95000"/>
                    <a:lumOff val="5000"/>
                  </a:schemeClr>
                </a:solidFill>
                <a:latin typeface="Times New Roman" pitchFamily="18" charset="0"/>
                <a:cs typeface="Times New Roman" pitchFamily="18" charset="0"/>
              </a:rPr>
              <a:t>A</a:t>
            </a:r>
            <a:r>
              <a:rPr lang="en-US" sz="3200" b="1" dirty="0" err="1">
                <a:latin typeface="Times New Roman" pitchFamily="18" charset="0"/>
                <a:cs typeface="Times New Roman" pitchFamily="18" charset="0"/>
              </a:rPr>
              <a:t>lgorithms</a:t>
            </a:r>
            <a:r>
              <a:rPr lang="en-US" sz="3200" b="1" dirty="0">
                <a:latin typeface="Times New Roman" pitchFamily="18" charset="0"/>
                <a:cs typeface="Times New Roman" pitchFamily="18" charset="0"/>
              </a:rPr>
              <a:t> for </a:t>
            </a:r>
            <a:r>
              <a:rPr lang="en-IN" sz="3200" b="1" dirty="0">
                <a:solidFill>
                  <a:schemeClr val="tx1">
                    <a:lumMod val="95000"/>
                    <a:lumOff val="5000"/>
                  </a:schemeClr>
                </a:solidFill>
                <a:latin typeface="Times New Roman" pitchFamily="18" charset="0"/>
                <a:cs typeface="Times New Roman" pitchFamily="18" charset="0"/>
              </a:rPr>
              <a:t>Pat</a:t>
            </a:r>
            <a:r>
              <a:rPr lang="en-IN" altLang="zh-CN" sz="3200" b="1" dirty="0">
                <a:solidFill>
                  <a:schemeClr val="tx1">
                    <a:lumMod val="95000"/>
                    <a:lumOff val="5000"/>
                  </a:schemeClr>
                </a:solidFill>
                <a:latin typeface="Times New Roman" pitchFamily="18" charset="0"/>
                <a:cs typeface="Times New Roman" pitchFamily="18" charset="0"/>
              </a:rPr>
              <a:t>h</a:t>
            </a:r>
            <a:r>
              <a:rPr lang="en-IN" sz="3200" b="1" dirty="0">
                <a:solidFill>
                  <a:schemeClr val="tx1">
                    <a:lumMod val="95000"/>
                    <a:lumOff val="5000"/>
                  </a:schemeClr>
                </a:solidFill>
                <a:latin typeface="Times New Roman" pitchFamily="18" charset="0"/>
                <a:cs typeface="Times New Roman" pitchFamily="18" charset="0"/>
              </a:rPr>
              <a:t> findin</a:t>
            </a:r>
            <a:r>
              <a:rPr lang="en-IN" altLang="zh-CN" sz="3200" b="1" dirty="0">
                <a:solidFill>
                  <a:schemeClr val="tx1">
                    <a:lumMod val="95000"/>
                    <a:lumOff val="5000"/>
                  </a:schemeClr>
                </a:solidFill>
                <a:latin typeface="Times New Roman" pitchFamily="18" charset="0"/>
                <a:cs typeface="Times New Roman" pitchFamily="18" charset="0"/>
              </a:rPr>
              <a:t>g</a:t>
            </a:r>
            <a:endParaRPr kumimoji="0" lang="zh-CN" altLang="en-US" sz="3200" b="1" i="0" u="none" strike="noStrike" kern="1200" cap="none" spc="0" normalizeH="0" baseline="0" noProof="0" dirty="0">
              <a:ln>
                <a:noFill/>
              </a:ln>
              <a:effectLst/>
              <a:uLnTx/>
              <a:uFillTx/>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AB558B6-B776-4987-816C-2B84EDFFAFEC}"/>
              </a:ext>
            </a:extLst>
          </p:cNvPr>
          <p:cNvSpPr>
            <a:spLocks noGrp="1"/>
          </p:cNvSpPr>
          <p:nvPr>
            <p:ph idx="1"/>
          </p:nvPr>
        </p:nvSpPr>
        <p:spPr>
          <a:xfrm>
            <a:off x="486203" y="1067778"/>
            <a:ext cx="11215854" cy="5523278"/>
          </a:xfrm>
        </p:spPr>
        <p:txBody>
          <a:bodyPr>
            <a:normAutofit/>
          </a:bodyPr>
          <a:lstStyle/>
          <a:p>
            <a:pPr>
              <a:lnSpc>
                <a:spcPct val="150000"/>
              </a:lnSpc>
            </a:pPr>
            <a:r>
              <a:rPr lang="en-IN" sz="2400" dirty="0" err="1">
                <a:latin typeface="Times New Roman" pitchFamily="18" charset="0"/>
                <a:cs typeface="Times New Roman" pitchFamily="18" charset="0"/>
              </a:rPr>
              <a:t>Dijkstra’s</a:t>
            </a:r>
            <a:r>
              <a:rPr lang="en-IN" sz="2400" dirty="0">
                <a:latin typeface="Times New Roman" pitchFamily="18" charset="0"/>
                <a:cs typeface="Times New Roman" pitchFamily="18" charset="0"/>
              </a:rPr>
              <a:t> Algorithm </a:t>
            </a:r>
          </a:p>
          <a:p>
            <a:pPr>
              <a:lnSpc>
                <a:spcPct val="150000"/>
              </a:lnSpc>
            </a:pPr>
            <a:r>
              <a:rPr lang="en-IN" sz="2400" dirty="0">
                <a:latin typeface="Times New Roman" pitchFamily="18" charset="0"/>
                <a:cs typeface="Times New Roman" pitchFamily="18" charset="0"/>
              </a:rPr>
              <a:t>Best-First Search</a:t>
            </a:r>
          </a:p>
          <a:p>
            <a:pPr>
              <a:lnSpc>
                <a:spcPct val="150000"/>
              </a:lnSpc>
            </a:pPr>
            <a:r>
              <a:rPr lang="en-IN" sz="2400" dirty="0">
                <a:latin typeface="Times New Roman" pitchFamily="18" charset="0"/>
                <a:cs typeface="Times New Roman" pitchFamily="18" charset="0"/>
              </a:rPr>
              <a:t>A* </a:t>
            </a:r>
            <a:r>
              <a:rPr lang="en-IN" sz="2400" dirty="0"/>
              <a:t> </a:t>
            </a:r>
            <a:endParaRPr lang="en-IN" sz="24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DFC2B5BB-E5AF-498E-9C34-C582AAF517C8}"/>
              </a:ext>
            </a:extLst>
          </p:cNvPr>
          <p:cNvPicPr>
            <a:picLocks noChangeAspect="1"/>
          </p:cNvPicPr>
          <p:nvPr/>
        </p:nvPicPr>
        <p:blipFill>
          <a:blip r:embed="rId2" cstate="print"/>
          <a:stretch>
            <a:fillRect/>
          </a:stretch>
        </p:blipFill>
        <p:spPr>
          <a:xfrm>
            <a:off x="0" y="-11380"/>
            <a:ext cx="1880986" cy="1135779"/>
          </a:xfrm>
          <a:prstGeom prst="rect">
            <a:avLst/>
          </a:prstGeom>
        </p:spPr>
      </p:pic>
    </p:spTree>
    <p:extLst>
      <p:ext uri="{BB962C8B-B14F-4D97-AF65-F5344CB8AC3E}">
        <p14:creationId xmlns:p14="http://schemas.microsoft.com/office/powerpoint/2010/main" xmlns="" val="38196747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A517AA5-B5AB-45CA-8165-E91D5C995FD5}"/>
              </a:ext>
            </a:extLst>
          </p:cNvPr>
          <p:cNvSpPr txBox="1">
            <a:spLocks noGrp="1" noChangeArrowheads="1"/>
          </p:cNvSpPr>
          <p:nvPr>
            <p:ph type="title"/>
          </p:nvPr>
        </p:nvSpPr>
        <p:spPr>
          <a:xfrm>
            <a:off x="0" y="1"/>
            <a:ext cx="12192000" cy="903382"/>
          </a:xfrm>
          <a:prstGeom prst="rect">
            <a:avLst/>
          </a:prstGeom>
          <a:solidFill>
            <a:srgbClr val="C00000"/>
          </a:solidFill>
        </p:spPr>
        <p:txBody>
          <a:bodyPr>
            <a:normAutofit/>
          </a:bodyPr>
          <a:lstStyle/>
          <a:p>
            <a:pPr lvl="0">
              <a:lnSpc>
                <a:spcPct val="90000"/>
              </a:lnSpc>
              <a:defRPr/>
            </a:pPr>
            <a:r>
              <a:rPr lang="en-US" sz="3200" b="1" dirty="0" err="1">
                <a:latin typeface="Times New Roman" pitchFamily="18" charset="0"/>
                <a:cs typeface="Times New Roman" pitchFamily="18" charset="0"/>
              </a:rPr>
              <a:t>Dijkstra's</a:t>
            </a:r>
            <a:r>
              <a:rPr lang="en-US" sz="3200" b="1" dirty="0">
                <a:latin typeface="Times New Roman" pitchFamily="18" charset="0"/>
                <a:cs typeface="Times New Roman" pitchFamily="18" charset="0"/>
              </a:rPr>
              <a:t> algorithm</a:t>
            </a:r>
            <a:endParaRPr kumimoji="0" lang="zh-CN" altLang="en-US" sz="3200" b="1" i="0" u="none" strike="noStrike" kern="1200" cap="none" spc="0" normalizeH="0" baseline="0" noProof="0" dirty="0">
              <a:ln>
                <a:noFill/>
              </a:ln>
              <a:solidFill>
                <a:schemeClr val="tx1">
                  <a:lumMod val="95000"/>
                  <a:lumOff val="5000"/>
                </a:schemeClr>
              </a:solidFill>
              <a:effectLst/>
              <a:uLnTx/>
              <a:uFillTx/>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AB558B6-B776-4987-816C-2B84EDFFAFEC}"/>
              </a:ext>
            </a:extLst>
          </p:cNvPr>
          <p:cNvSpPr>
            <a:spLocks noGrp="1"/>
          </p:cNvSpPr>
          <p:nvPr>
            <p:ph idx="1"/>
          </p:nvPr>
        </p:nvSpPr>
        <p:spPr>
          <a:xfrm>
            <a:off x="498079" y="1079653"/>
            <a:ext cx="11215854" cy="5523278"/>
          </a:xfrm>
        </p:spPr>
        <p:txBody>
          <a:bodyPr>
            <a:normAutofit/>
          </a:bodyPr>
          <a:lstStyle/>
          <a:p>
            <a:pPr>
              <a:lnSpc>
                <a:spcPct val="150000"/>
              </a:lnSpc>
            </a:pPr>
            <a:r>
              <a:rPr lang="en-IN" sz="2400" dirty="0">
                <a:latin typeface="Times New Roman" pitchFamily="18" charset="0"/>
                <a:cs typeface="Times New Roman" pitchFamily="18" charset="0"/>
              </a:rPr>
              <a:t>Visits vertices starting from starting point</a:t>
            </a:r>
          </a:p>
          <a:p>
            <a:pPr>
              <a:lnSpc>
                <a:spcPct val="150000"/>
              </a:lnSpc>
            </a:pPr>
            <a:r>
              <a:rPr lang="en-IN" sz="2400" dirty="0">
                <a:latin typeface="Times New Roman" pitchFamily="18" charset="0"/>
                <a:cs typeface="Times New Roman" pitchFamily="18" charset="0"/>
              </a:rPr>
              <a:t>Looks at all closest vertices to the starting                                                                            point </a:t>
            </a:r>
          </a:p>
          <a:p>
            <a:pPr>
              <a:lnSpc>
                <a:spcPct val="150000"/>
              </a:lnSpc>
            </a:pPr>
            <a:r>
              <a:rPr lang="en-IN" sz="2400" dirty="0">
                <a:latin typeface="Times New Roman" pitchFamily="18" charset="0"/>
                <a:cs typeface="Times New Roman" pitchFamily="18" charset="0"/>
              </a:rPr>
              <a:t>From these points, we check the closest                                                                      </a:t>
            </a:r>
            <a:r>
              <a:rPr lang="en-IN" sz="2400" dirty="0" err="1">
                <a:latin typeface="Times New Roman" pitchFamily="18" charset="0"/>
                <a:cs typeface="Times New Roman" pitchFamily="18" charset="0"/>
              </a:rPr>
              <a:t>neighbors</a:t>
            </a:r>
            <a:endParaRPr lang="en-IN" sz="2400" dirty="0">
              <a:latin typeface="Times New Roman" pitchFamily="18" charset="0"/>
              <a:cs typeface="Times New Roman" pitchFamily="18" charset="0"/>
            </a:endParaRPr>
          </a:p>
          <a:p>
            <a:pPr>
              <a:lnSpc>
                <a:spcPct val="150000"/>
              </a:lnSpc>
            </a:pPr>
            <a:r>
              <a:rPr lang="en-IN" sz="2400" dirty="0">
                <a:latin typeface="Times New Roman" pitchFamily="18" charset="0"/>
                <a:cs typeface="Times New Roman" pitchFamily="18" charset="0"/>
              </a:rPr>
              <a:t>Stop checking once goal is reached</a:t>
            </a:r>
          </a:p>
          <a:p>
            <a:pPr>
              <a:lnSpc>
                <a:spcPct val="150000"/>
              </a:lnSpc>
            </a:pPr>
            <a:r>
              <a:rPr lang="en-IN" sz="2400" dirty="0">
                <a:latin typeface="Times New Roman" pitchFamily="18" charset="0"/>
                <a:cs typeface="Times New Roman" pitchFamily="18" charset="0"/>
              </a:rPr>
              <a:t>Guaranteed shortest path </a:t>
            </a:r>
          </a:p>
          <a:p>
            <a:pPr>
              <a:lnSpc>
                <a:spcPct val="150000"/>
              </a:lnSpc>
            </a:pPr>
            <a:r>
              <a:rPr lang="en-IN" sz="2400" dirty="0">
                <a:latin typeface="Times New Roman" pitchFamily="18" charset="0"/>
                <a:cs typeface="Times New Roman" pitchFamily="18" charset="0"/>
              </a:rPr>
              <a:t>Time consuming</a:t>
            </a:r>
          </a:p>
        </p:txBody>
      </p:sp>
      <p:pic>
        <p:nvPicPr>
          <p:cNvPr id="5" name="Picture 4">
            <a:extLst>
              <a:ext uri="{FF2B5EF4-FFF2-40B4-BE49-F238E27FC236}">
                <a16:creationId xmlns:a16="http://schemas.microsoft.com/office/drawing/2014/main" xmlns="" id="{DFC2B5BB-E5AF-498E-9C34-C582AAF517C8}"/>
              </a:ext>
            </a:extLst>
          </p:cNvPr>
          <p:cNvPicPr>
            <a:picLocks noChangeAspect="1"/>
          </p:cNvPicPr>
          <p:nvPr/>
        </p:nvPicPr>
        <p:blipFill>
          <a:blip r:embed="rId2" cstate="print"/>
          <a:stretch>
            <a:fillRect/>
          </a:stretch>
        </p:blipFill>
        <p:spPr>
          <a:xfrm>
            <a:off x="0" y="-11380"/>
            <a:ext cx="1880986" cy="1135779"/>
          </a:xfrm>
          <a:prstGeom prst="rect">
            <a:avLst/>
          </a:prstGeom>
        </p:spPr>
      </p:pic>
      <p:pic>
        <p:nvPicPr>
          <p:cNvPr id="6" name="Picture 5" descr="https://image3.slideserve.com/5458677/dijkstra-s1-n.jpg"/>
          <p:cNvPicPr/>
          <p:nvPr/>
        </p:nvPicPr>
        <p:blipFill>
          <a:blip r:embed="rId3" cstate="print"/>
          <a:srcRect l="21713" t="29139" r="21934" b="16336"/>
          <a:stretch>
            <a:fillRect/>
          </a:stretch>
        </p:blipFill>
        <p:spPr bwMode="auto">
          <a:xfrm>
            <a:off x="6422789" y="1189820"/>
            <a:ext cx="5244073" cy="3591517"/>
          </a:xfrm>
          <a:prstGeom prst="rect">
            <a:avLst/>
          </a:prstGeom>
          <a:noFill/>
          <a:ln w="9525">
            <a:noFill/>
            <a:miter lim="800000"/>
            <a:headEnd/>
            <a:tailEnd/>
          </a:ln>
        </p:spPr>
      </p:pic>
    </p:spTree>
    <p:extLst>
      <p:ext uri="{BB962C8B-B14F-4D97-AF65-F5344CB8AC3E}">
        <p14:creationId xmlns:p14="http://schemas.microsoft.com/office/powerpoint/2010/main" xmlns="" val="38196747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A517AA5-B5AB-45CA-8165-E91D5C995FD5}"/>
              </a:ext>
            </a:extLst>
          </p:cNvPr>
          <p:cNvSpPr txBox="1">
            <a:spLocks noGrp="1" noChangeArrowheads="1"/>
          </p:cNvSpPr>
          <p:nvPr>
            <p:ph type="title"/>
          </p:nvPr>
        </p:nvSpPr>
        <p:spPr>
          <a:xfrm>
            <a:off x="0" y="1"/>
            <a:ext cx="12192000" cy="903382"/>
          </a:xfrm>
          <a:prstGeom prst="rect">
            <a:avLst/>
          </a:prstGeom>
          <a:solidFill>
            <a:srgbClr val="C00000"/>
          </a:solidFill>
        </p:spPr>
        <p:txBody>
          <a:bodyPr>
            <a:normAutofit/>
          </a:bodyPr>
          <a:lstStyle/>
          <a:p>
            <a:pPr lvl="0">
              <a:lnSpc>
                <a:spcPct val="90000"/>
              </a:lnSpc>
              <a:defRPr/>
            </a:pPr>
            <a:r>
              <a:rPr kumimoji="0" lang="en-IN" altLang="zh-CN" sz="3200" b="1" i="0" u="none" strike="noStrike" kern="1200" cap="none" spc="0" normalizeH="0" baseline="0" noProof="0" dirty="0">
                <a:ln>
                  <a:noFill/>
                </a:ln>
                <a:effectLst/>
                <a:uLnTx/>
                <a:uFillTx/>
                <a:latin typeface="Times New Roman" pitchFamily="18" charset="0"/>
                <a:cs typeface="Times New Roman" pitchFamily="18" charset="0"/>
              </a:rPr>
              <a:t>Best-</a:t>
            </a:r>
            <a:r>
              <a:rPr lang="en-IN" sz="3200" b="1" dirty="0">
                <a:latin typeface="Times New Roman" pitchFamily="18" charset="0"/>
                <a:cs typeface="Times New Roman" pitchFamily="18" charset="0"/>
              </a:rPr>
              <a:t>first search</a:t>
            </a:r>
            <a:endParaRPr kumimoji="0" lang="zh-CN" altLang="en-US" sz="3200" b="1" i="0" u="none" strike="noStrike" kern="1200" cap="none" spc="0" normalizeH="0" baseline="0" noProof="0" dirty="0">
              <a:ln>
                <a:noFill/>
              </a:ln>
              <a:effectLst/>
              <a:uLnTx/>
              <a:uFillTx/>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AB558B6-B776-4987-816C-2B84EDFFAFEC}"/>
              </a:ext>
            </a:extLst>
          </p:cNvPr>
          <p:cNvSpPr>
            <a:spLocks noGrp="1"/>
          </p:cNvSpPr>
          <p:nvPr>
            <p:ph idx="1"/>
          </p:nvPr>
        </p:nvSpPr>
        <p:spPr>
          <a:xfrm>
            <a:off x="498079" y="1079653"/>
            <a:ext cx="11215854" cy="5523278"/>
          </a:xfrm>
        </p:spPr>
        <p:txBody>
          <a:bodyPr>
            <a:normAutofit/>
          </a:bodyPr>
          <a:lstStyle/>
          <a:p>
            <a:pPr>
              <a:lnSpc>
                <a:spcPct val="150000"/>
              </a:lnSpc>
            </a:pPr>
            <a:r>
              <a:rPr lang="en-IN" sz="2400" dirty="0">
                <a:latin typeface="Times New Roman" pitchFamily="18" charset="0"/>
                <a:cs typeface="Times New Roman" pitchFamily="18" charset="0"/>
              </a:rPr>
              <a:t>Similar to </a:t>
            </a:r>
            <a:r>
              <a:rPr lang="en-IN" sz="2400" dirty="0" err="1">
                <a:latin typeface="Times New Roman" pitchFamily="18" charset="0"/>
                <a:cs typeface="Times New Roman" pitchFamily="18" charset="0"/>
              </a:rPr>
              <a:t>Dijkstra’s</a:t>
            </a:r>
            <a:r>
              <a:rPr lang="en-IN" sz="2400" dirty="0">
                <a:latin typeface="Times New Roman" pitchFamily="18" charset="0"/>
                <a:cs typeface="Times New Roman" pitchFamily="18" charset="0"/>
              </a:rPr>
              <a:t> </a:t>
            </a:r>
          </a:p>
          <a:p>
            <a:pPr>
              <a:lnSpc>
                <a:spcPct val="150000"/>
              </a:lnSpc>
            </a:pPr>
            <a:r>
              <a:rPr lang="en-IN" sz="2400" dirty="0">
                <a:latin typeface="Times New Roman" pitchFamily="18" charset="0"/>
                <a:cs typeface="Times New Roman" pitchFamily="18" charset="0"/>
              </a:rPr>
              <a:t>Difference: Has a heuristic (estimate) to tell it                                                             how far the goal is from any vertex </a:t>
            </a:r>
          </a:p>
          <a:p>
            <a:pPr>
              <a:lnSpc>
                <a:spcPct val="150000"/>
              </a:lnSpc>
            </a:pPr>
            <a:r>
              <a:rPr lang="en-IN" sz="2400" dirty="0">
                <a:latin typeface="Times New Roman" pitchFamily="18" charset="0"/>
                <a:cs typeface="Times New Roman" pitchFamily="18" charset="0"/>
              </a:rPr>
              <a:t>Selects vertex closest to the goal instead of                                                             closest to starting point </a:t>
            </a:r>
          </a:p>
          <a:p>
            <a:pPr>
              <a:lnSpc>
                <a:spcPct val="150000"/>
              </a:lnSpc>
            </a:pPr>
            <a:r>
              <a:rPr lang="en-IN" sz="2400" dirty="0">
                <a:latin typeface="Times New Roman" pitchFamily="18" charset="0"/>
                <a:cs typeface="Times New Roman" pitchFamily="18" charset="0"/>
              </a:rPr>
              <a:t>Does not guarantee shortest path </a:t>
            </a:r>
          </a:p>
          <a:p>
            <a:pPr>
              <a:lnSpc>
                <a:spcPct val="150000"/>
              </a:lnSpc>
            </a:pPr>
            <a:r>
              <a:rPr lang="en-IN" sz="2400" dirty="0">
                <a:latin typeface="Times New Roman" pitchFamily="18" charset="0"/>
                <a:cs typeface="Times New Roman" pitchFamily="18" charset="0"/>
              </a:rPr>
              <a:t>Very fast</a:t>
            </a:r>
            <a:r>
              <a:rPr lang="en-IN" sz="2400" dirty="0"/>
              <a:t> </a:t>
            </a:r>
            <a:endParaRPr lang="en-IN" sz="24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DFC2B5BB-E5AF-498E-9C34-C582AAF517C8}"/>
              </a:ext>
            </a:extLst>
          </p:cNvPr>
          <p:cNvPicPr>
            <a:picLocks noChangeAspect="1"/>
          </p:cNvPicPr>
          <p:nvPr/>
        </p:nvPicPr>
        <p:blipFill>
          <a:blip r:embed="rId2" cstate="print"/>
          <a:stretch>
            <a:fillRect/>
          </a:stretch>
        </p:blipFill>
        <p:spPr>
          <a:xfrm>
            <a:off x="0" y="-11380"/>
            <a:ext cx="1880986" cy="1135779"/>
          </a:xfrm>
          <a:prstGeom prst="rect">
            <a:avLst/>
          </a:prstGeom>
        </p:spPr>
      </p:pic>
      <p:pic>
        <p:nvPicPr>
          <p:cNvPr id="6" name="Picture 5" descr="https://image3.slideserve.com/5458677/best-first-search1-n.jpg"/>
          <p:cNvPicPr/>
          <p:nvPr/>
        </p:nvPicPr>
        <p:blipFill>
          <a:blip r:embed="rId3" cstate="print"/>
          <a:srcRect l="21713" t="29139" r="21768" b="16556"/>
          <a:stretch>
            <a:fillRect/>
          </a:stretch>
        </p:blipFill>
        <p:spPr bwMode="auto">
          <a:xfrm>
            <a:off x="6885543" y="1123721"/>
            <a:ext cx="5034708" cy="3668617"/>
          </a:xfrm>
          <a:prstGeom prst="rect">
            <a:avLst/>
          </a:prstGeom>
          <a:noFill/>
          <a:ln w="9525">
            <a:noFill/>
            <a:miter lim="800000"/>
            <a:headEnd/>
            <a:tailEnd/>
          </a:ln>
        </p:spPr>
      </p:pic>
    </p:spTree>
    <p:extLst>
      <p:ext uri="{BB962C8B-B14F-4D97-AF65-F5344CB8AC3E}">
        <p14:creationId xmlns:p14="http://schemas.microsoft.com/office/powerpoint/2010/main" xmlns="" val="38196747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A517AA5-B5AB-45CA-8165-E91D5C995FD5}"/>
              </a:ext>
            </a:extLst>
          </p:cNvPr>
          <p:cNvSpPr txBox="1">
            <a:spLocks noGrp="1" noChangeArrowheads="1"/>
          </p:cNvSpPr>
          <p:nvPr>
            <p:ph type="title"/>
          </p:nvPr>
        </p:nvSpPr>
        <p:spPr>
          <a:xfrm>
            <a:off x="0" y="1"/>
            <a:ext cx="12192000" cy="903382"/>
          </a:xfrm>
          <a:prstGeom prst="rect">
            <a:avLst/>
          </a:prstGeom>
          <a:solidFill>
            <a:srgbClr val="C00000"/>
          </a:solidFill>
        </p:spPr>
        <p:txBody>
          <a:bodyPr>
            <a:normAutofit/>
          </a:bodyPr>
          <a:lstStyle/>
          <a:p>
            <a:pPr lvl="0">
              <a:lnSpc>
                <a:spcPct val="90000"/>
              </a:lnSpc>
              <a:defRPr/>
            </a:pPr>
            <a:r>
              <a:rPr lang="en-US" sz="3200" b="1" dirty="0">
                <a:latin typeface="Times New Roman" pitchFamily="18" charset="0"/>
                <a:cs typeface="Times New Roman" pitchFamily="18" charset="0"/>
              </a:rPr>
              <a:t>A* algorithms</a:t>
            </a:r>
            <a:endParaRPr kumimoji="0" lang="zh-CN" altLang="en-US" sz="3200" b="1" i="0" u="none" strike="noStrike" kern="1200" cap="none" spc="0" normalizeH="0" baseline="0" noProof="0" dirty="0">
              <a:ln>
                <a:noFill/>
              </a:ln>
              <a:solidFill>
                <a:schemeClr val="bg1"/>
              </a:solidFill>
              <a:effectLst/>
              <a:uLnTx/>
              <a:uFillTx/>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AB558B6-B776-4987-816C-2B84EDFFAFEC}"/>
              </a:ext>
            </a:extLst>
          </p:cNvPr>
          <p:cNvSpPr>
            <a:spLocks noGrp="1"/>
          </p:cNvSpPr>
          <p:nvPr>
            <p:ph idx="1"/>
          </p:nvPr>
        </p:nvSpPr>
        <p:spPr>
          <a:xfrm>
            <a:off x="498079" y="1079653"/>
            <a:ext cx="11215854" cy="5523278"/>
          </a:xfrm>
        </p:spPr>
        <p:txBody>
          <a:bodyPr>
            <a:normAutofit/>
          </a:bodyPr>
          <a:lstStyle/>
          <a:p>
            <a:pPr>
              <a:lnSpc>
                <a:spcPct val="150000"/>
              </a:lnSpc>
            </a:pPr>
            <a:r>
              <a:rPr lang="en-IN" sz="2400" dirty="0">
                <a:latin typeface="Times New Roman" pitchFamily="18" charset="0"/>
                <a:cs typeface="Times New Roman" pitchFamily="18" charset="0"/>
              </a:rPr>
              <a:t>Combines the use of g(n) and h(n) </a:t>
            </a:r>
          </a:p>
          <a:p>
            <a:pPr>
              <a:lnSpc>
                <a:spcPct val="150000"/>
              </a:lnSpc>
            </a:pPr>
            <a:r>
              <a:rPr lang="en-IN" sz="2400" dirty="0">
                <a:latin typeface="Times New Roman" pitchFamily="18" charset="0"/>
                <a:cs typeface="Times New Roman" pitchFamily="18" charset="0"/>
              </a:rPr>
              <a:t>f(n) = g(n) + h(n) </a:t>
            </a:r>
          </a:p>
          <a:p>
            <a:pPr>
              <a:lnSpc>
                <a:spcPct val="150000"/>
              </a:lnSpc>
            </a:pPr>
            <a:r>
              <a:rPr lang="en-IN" sz="2400" dirty="0">
                <a:latin typeface="Times New Roman" pitchFamily="18" charset="0"/>
                <a:cs typeface="Times New Roman" pitchFamily="18" charset="0"/>
              </a:rPr>
              <a:t>A* finds the vertex n with the lowest f(n) </a:t>
            </a:r>
          </a:p>
          <a:p>
            <a:pPr>
              <a:lnSpc>
                <a:spcPct val="150000"/>
              </a:lnSpc>
            </a:pPr>
            <a:r>
              <a:rPr lang="en-IN" sz="2400" dirty="0">
                <a:latin typeface="Times New Roman" pitchFamily="18" charset="0"/>
                <a:cs typeface="Times New Roman" pitchFamily="18" charset="0"/>
              </a:rPr>
              <a:t>Continues to find vertices with the lowest f(n)                                                              until the goal is reached </a:t>
            </a:r>
          </a:p>
          <a:p>
            <a:pPr>
              <a:lnSpc>
                <a:spcPct val="150000"/>
              </a:lnSpc>
            </a:pPr>
            <a:r>
              <a:rPr lang="en-IN" sz="2400" dirty="0">
                <a:latin typeface="Times New Roman" pitchFamily="18" charset="0"/>
                <a:cs typeface="Times New Roman" pitchFamily="18" charset="0"/>
              </a:rPr>
              <a:t>Guarantees shortest path </a:t>
            </a:r>
          </a:p>
          <a:p>
            <a:pPr>
              <a:lnSpc>
                <a:spcPct val="150000"/>
              </a:lnSpc>
            </a:pPr>
            <a:r>
              <a:rPr lang="en-IN" sz="2400" dirty="0">
                <a:latin typeface="Times New Roman" pitchFamily="18" charset="0"/>
                <a:cs typeface="Times New Roman" pitchFamily="18" charset="0"/>
              </a:rPr>
              <a:t>Relatively fast</a:t>
            </a:r>
          </a:p>
        </p:txBody>
      </p:sp>
      <p:pic>
        <p:nvPicPr>
          <p:cNvPr id="5" name="Picture 4">
            <a:extLst>
              <a:ext uri="{FF2B5EF4-FFF2-40B4-BE49-F238E27FC236}">
                <a16:creationId xmlns:a16="http://schemas.microsoft.com/office/drawing/2014/main" xmlns="" id="{DFC2B5BB-E5AF-498E-9C34-C582AAF517C8}"/>
              </a:ext>
            </a:extLst>
          </p:cNvPr>
          <p:cNvPicPr>
            <a:picLocks noChangeAspect="1"/>
          </p:cNvPicPr>
          <p:nvPr/>
        </p:nvPicPr>
        <p:blipFill>
          <a:blip r:embed="rId2" cstate="print"/>
          <a:stretch>
            <a:fillRect/>
          </a:stretch>
        </p:blipFill>
        <p:spPr>
          <a:xfrm>
            <a:off x="0" y="-11380"/>
            <a:ext cx="1880986" cy="1135779"/>
          </a:xfrm>
          <a:prstGeom prst="rect">
            <a:avLst/>
          </a:prstGeom>
        </p:spPr>
      </p:pic>
      <p:pic>
        <p:nvPicPr>
          <p:cNvPr id="6" name="Picture 5" descr="https://image3.slideserve.com/5458677/slide10-n.jpg"/>
          <p:cNvPicPr/>
          <p:nvPr/>
        </p:nvPicPr>
        <p:blipFill>
          <a:blip r:embed="rId3" cstate="print"/>
          <a:srcRect l="21713" t="29360" r="21934" b="16335"/>
          <a:stretch>
            <a:fillRect/>
          </a:stretch>
        </p:blipFill>
        <p:spPr bwMode="auto">
          <a:xfrm>
            <a:off x="6687239" y="1156770"/>
            <a:ext cx="5288096" cy="3723701"/>
          </a:xfrm>
          <a:prstGeom prst="rect">
            <a:avLst/>
          </a:prstGeom>
          <a:noFill/>
          <a:ln w="9525">
            <a:noFill/>
            <a:miter lim="800000"/>
            <a:headEnd/>
            <a:tailEnd/>
          </a:ln>
        </p:spPr>
      </p:pic>
    </p:spTree>
    <p:extLst>
      <p:ext uri="{BB962C8B-B14F-4D97-AF65-F5344CB8AC3E}">
        <p14:creationId xmlns:p14="http://schemas.microsoft.com/office/powerpoint/2010/main" xmlns="" val="38196747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A517AA5-B5AB-45CA-8165-E91D5C995FD5}"/>
              </a:ext>
            </a:extLst>
          </p:cNvPr>
          <p:cNvSpPr txBox="1">
            <a:spLocks noGrp="1" noChangeArrowheads="1"/>
          </p:cNvSpPr>
          <p:nvPr>
            <p:ph type="title"/>
          </p:nvPr>
        </p:nvSpPr>
        <p:spPr>
          <a:xfrm>
            <a:off x="0" y="1"/>
            <a:ext cx="12192000" cy="903382"/>
          </a:xfrm>
          <a:prstGeom prst="rect">
            <a:avLst/>
          </a:prstGeom>
          <a:solidFill>
            <a:srgbClr val="C00000"/>
          </a:solidFill>
        </p:spPr>
        <p:txBody>
          <a:bodyPr>
            <a:normAutofit/>
          </a:bodyPr>
          <a:lstStyle/>
          <a:p>
            <a:pPr lvl="0">
              <a:lnSpc>
                <a:spcPct val="90000"/>
              </a:lnSpc>
              <a:defRPr/>
            </a:pPr>
            <a:r>
              <a:rPr lang="en-US" sz="3200" b="1" dirty="0">
                <a:latin typeface="Times New Roman" pitchFamily="18" charset="0"/>
                <a:cs typeface="Times New Roman" pitchFamily="18" charset="0"/>
              </a:rPr>
              <a:t>Algorithms with an obstacle</a:t>
            </a:r>
            <a:endParaRPr kumimoji="0" lang="zh-CN" altLang="en-US" sz="3200" b="1" i="0" u="none" strike="noStrike" kern="1200" cap="none" spc="0" normalizeH="0" baseline="0" noProof="0" dirty="0">
              <a:ln>
                <a:noFill/>
              </a:ln>
              <a:solidFill>
                <a:schemeClr val="bg1"/>
              </a:solidFill>
              <a:effectLst/>
              <a:uLnTx/>
              <a:uFillTx/>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DFC2B5BB-E5AF-498E-9C34-C582AAF517C8}"/>
              </a:ext>
            </a:extLst>
          </p:cNvPr>
          <p:cNvPicPr>
            <a:picLocks noChangeAspect="1"/>
          </p:cNvPicPr>
          <p:nvPr/>
        </p:nvPicPr>
        <p:blipFill>
          <a:blip r:embed="rId2" cstate="print"/>
          <a:stretch>
            <a:fillRect/>
          </a:stretch>
        </p:blipFill>
        <p:spPr>
          <a:xfrm>
            <a:off x="0" y="-11380"/>
            <a:ext cx="1880986" cy="1135779"/>
          </a:xfrm>
          <a:prstGeom prst="rect">
            <a:avLst/>
          </a:prstGeom>
        </p:spPr>
      </p:pic>
      <p:pic>
        <p:nvPicPr>
          <p:cNvPr id="6" name="Content Placeholder 5" descr="https://image3.slideserve.com/5458677/with-an-obstacle-n.jpg"/>
          <p:cNvPicPr>
            <a:picLocks noGrp="1"/>
          </p:cNvPicPr>
          <p:nvPr>
            <p:ph idx="1"/>
          </p:nvPr>
        </p:nvPicPr>
        <p:blipFill>
          <a:blip r:embed="rId3" cstate="print"/>
          <a:srcRect l="4972" t="28035" r="52099" b="19868"/>
          <a:stretch>
            <a:fillRect/>
          </a:stretch>
        </p:blipFill>
        <p:spPr bwMode="auto">
          <a:xfrm>
            <a:off x="161434" y="1267263"/>
            <a:ext cx="3859722" cy="3304737"/>
          </a:xfrm>
          <a:prstGeom prst="rect">
            <a:avLst/>
          </a:prstGeom>
          <a:noFill/>
          <a:ln w="9525">
            <a:noFill/>
            <a:miter lim="800000"/>
            <a:headEnd/>
            <a:tailEnd/>
          </a:ln>
        </p:spPr>
      </p:pic>
      <p:pic>
        <p:nvPicPr>
          <p:cNvPr id="7" name="Picture 6" descr="https://image3.slideserve.com/5458677/with-an-obstacle-n.jpg"/>
          <p:cNvPicPr/>
          <p:nvPr/>
        </p:nvPicPr>
        <p:blipFill>
          <a:blip r:embed="rId3" cstate="print"/>
          <a:srcRect l="54862" t="29139" r="1380" b="20750"/>
          <a:stretch>
            <a:fillRect/>
          </a:stretch>
        </p:blipFill>
        <p:spPr bwMode="auto">
          <a:xfrm>
            <a:off x="4221747" y="1290293"/>
            <a:ext cx="3897677" cy="3171537"/>
          </a:xfrm>
          <a:prstGeom prst="rect">
            <a:avLst/>
          </a:prstGeom>
          <a:noFill/>
          <a:ln w="9525">
            <a:noFill/>
            <a:miter lim="800000"/>
            <a:headEnd/>
            <a:tailEnd/>
          </a:ln>
        </p:spPr>
      </p:pic>
      <p:pic>
        <p:nvPicPr>
          <p:cNvPr id="8" name="Picture 7" descr="https://image3.slideserve.com/5458677/a-with-an-obstacle-n.jpg"/>
          <p:cNvPicPr/>
          <p:nvPr/>
        </p:nvPicPr>
        <p:blipFill>
          <a:blip r:embed="rId4" cstate="print"/>
          <a:srcRect l="21547" t="29139" r="21934" b="16777"/>
          <a:stretch>
            <a:fillRect/>
          </a:stretch>
        </p:blipFill>
        <p:spPr bwMode="auto">
          <a:xfrm>
            <a:off x="8228736" y="1259652"/>
            <a:ext cx="3709873" cy="2662352"/>
          </a:xfrm>
          <a:prstGeom prst="rect">
            <a:avLst/>
          </a:prstGeom>
          <a:noFill/>
          <a:ln w="9525">
            <a:noFill/>
            <a:miter lim="800000"/>
            <a:headEnd/>
            <a:tailEnd/>
          </a:ln>
        </p:spPr>
      </p:pic>
      <p:pic>
        <p:nvPicPr>
          <p:cNvPr id="9" name="Picture 8" descr="https://image3.slideserve.com/5458677/a-with-an-obstacle-n.jpg"/>
          <p:cNvPicPr/>
          <p:nvPr/>
        </p:nvPicPr>
        <p:blipFill>
          <a:blip r:embed="rId4" cstate="print"/>
          <a:srcRect l="4310" t="7505" r="86905" b="79912"/>
          <a:stretch>
            <a:fillRect/>
          </a:stretch>
        </p:blipFill>
        <p:spPr bwMode="auto">
          <a:xfrm>
            <a:off x="8322412" y="4049914"/>
            <a:ext cx="504825" cy="542925"/>
          </a:xfrm>
          <a:prstGeom prst="rect">
            <a:avLst/>
          </a:prstGeom>
          <a:noFill/>
          <a:ln w="9525">
            <a:noFill/>
            <a:miter lim="800000"/>
            <a:headEnd/>
            <a:tailEnd/>
          </a:ln>
        </p:spPr>
      </p:pic>
    </p:spTree>
    <p:extLst>
      <p:ext uri="{BB962C8B-B14F-4D97-AF65-F5344CB8AC3E}">
        <p14:creationId xmlns:p14="http://schemas.microsoft.com/office/powerpoint/2010/main" xmlns="" val="38196747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