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4" r:id="rId3"/>
    <p:sldId id="267" r:id="rId4"/>
    <p:sldId id="257" r:id="rId5"/>
    <p:sldId id="258" r:id="rId6"/>
    <p:sldId id="259" r:id="rId7"/>
    <p:sldId id="260" r:id="rId8"/>
    <p:sldId id="261" r:id="rId9"/>
    <p:sldId id="262" r:id="rId10"/>
    <p:sldId id="269" r:id="rId11"/>
    <p:sldId id="273" r:id="rId12"/>
    <p:sldId id="270" r:id="rId13"/>
    <p:sldId id="268" r:id="rId14"/>
    <p:sldId id="266"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CCF06-7E9A-322F-8386-6F0B214AC2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C8A93D8-1BD2-88CE-B1FD-A86596241B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FF04EE6-4EDE-FF93-FFF9-1ED5AF2622F8}"/>
              </a:ext>
            </a:extLst>
          </p:cNvPr>
          <p:cNvSpPr>
            <a:spLocks noGrp="1"/>
          </p:cNvSpPr>
          <p:nvPr>
            <p:ph type="dt" sz="half" idx="10"/>
          </p:nvPr>
        </p:nvSpPr>
        <p:spPr/>
        <p:txBody>
          <a:bodyPr/>
          <a:lstStyle/>
          <a:p>
            <a:fld id="{907B18CC-B1B1-4CF4-BE18-05C9FD8BA569}" type="datetimeFigureOut">
              <a:rPr lang="en-IN" smtClean="0"/>
              <a:t>04-06-2023</a:t>
            </a:fld>
            <a:endParaRPr lang="en-IN" dirty="0"/>
          </a:p>
        </p:txBody>
      </p:sp>
      <p:sp>
        <p:nvSpPr>
          <p:cNvPr id="5" name="Footer Placeholder 4">
            <a:extLst>
              <a:ext uri="{FF2B5EF4-FFF2-40B4-BE49-F238E27FC236}">
                <a16:creationId xmlns:a16="http://schemas.microsoft.com/office/drawing/2014/main" id="{DB91B283-1B83-6C2C-6B26-D0AEDDEC3E4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40C8DFA-9667-F1EA-2D9A-756414D69615}"/>
              </a:ext>
            </a:extLst>
          </p:cNvPr>
          <p:cNvSpPr>
            <a:spLocks noGrp="1"/>
          </p:cNvSpPr>
          <p:nvPr>
            <p:ph type="sldNum" sz="quarter" idx="12"/>
          </p:nvPr>
        </p:nvSpPr>
        <p:spPr/>
        <p:txBody>
          <a:bodyPr/>
          <a:lstStyle/>
          <a:p>
            <a:fld id="{C7CAB477-D1CC-4626-B2B6-9FD69B114764}" type="slidenum">
              <a:rPr lang="en-IN" smtClean="0"/>
              <a:t>‹#›</a:t>
            </a:fld>
            <a:endParaRPr lang="en-IN" dirty="0"/>
          </a:p>
        </p:txBody>
      </p:sp>
    </p:spTree>
    <p:extLst>
      <p:ext uri="{BB962C8B-B14F-4D97-AF65-F5344CB8AC3E}">
        <p14:creationId xmlns:p14="http://schemas.microsoft.com/office/powerpoint/2010/main" val="2269995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42B6C-83AC-6361-04E4-F092C61E16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6AC55C-8C81-E120-16FD-2EA7DDA0F4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5E7B62-B7F0-9164-CE0E-8811AB8FD4A5}"/>
              </a:ext>
            </a:extLst>
          </p:cNvPr>
          <p:cNvSpPr>
            <a:spLocks noGrp="1"/>
          </p:cNvSpPr>
          <p:nvPr>
            <p:ph type="dt" sz="half" idx="10"/>
          </p:nvPr>
        </p:nvSpPr>
        <p:spPr/>
        <p:txBody>
          <a:bodyPr/>
          <a:lstStyle/>
          <a:p>
            <a:fld id="{907B18CC-B1B1-4CF4-BE18-05C9FD8BA569}" type="datetimeFigureOut">
              <a:rPr lang="en-IN" smtClean="0"/>
              <a:t>04-06-2023</a:t>
            </a:fld>
            <a:endParaRPr lang="en-IN" dirty="0"/>
          </a:p>
        </p:txBody>
      </p:sp>
      <p:sp>
        <p:nvSpPr>
          <p:cNvPr id="5" name="Footer Placeholder 4">
            <a:extLst>
              <a:ext uri="{FF2B5EF4-FFF2-40B4-BE49-F238E27FC236}">
                <a16:creationId xmlns:a16="http://schemas.microsoft.com/office/drawing/2014/main" id="{33C55D29-2C6F-66E7-61CF-B18E213BDAE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F3AD474-2DB6-8B90-59B8-D0223F0BD56B}"/>
              </a:ext>
            </a:extLst>
          </p:cNvPr>
          <p:cNvSpPr>
            <a:spLocks noGrp="1"/>
          </p:cNvSpPr>
          <p:nvPr>
            <p:ph type="sldNum" sz="quarter" idx="12"/>
          </p:nvPr>
        </p:nvSpPr>
        <p:spPr/>
        <p:txBody>
          <a:bodyPr/>
          <a:lstStyle/>
          <a:p>
            <a:fld id="{C7CAB477-D1CC-4626-B2B6-9FD69B114764}" type="slidenum">
              <a:rPr lang="en-IN" smtClean="0"/>
              <a:t>‹#›</a:t>
            </a:fld>
            <a:endParaRPr lang="en-IN" dirty="0"/>
          </a:p>
        </p:txBody>
      </p:sp>
    </p:spTree>
    <p:extLst>
      <p:ext uri="{BB962C8B-B14F-4D97-AF65-F5344CB8AC3E}">
        <p14:creationId xmlns:p14="http://schemas.microsoft.com/office/powerpoint/2010/main" val="3676055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431A19-3FD5-EE91-25AC-D40EF0F530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3B0B90-93C1-F5AF-6DA0-94B649B450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A0FF0C-2DE6-CB9A-16EA-152867E03B10}"/>
              </a:ext>
            </a:extLst>
          </p:cNvPr>
          <p:cNvSpPr>
            <a:spLocks noGrp="1"/>
          </p:cNvSpPr>
          <p:nvPr>
            <p:ph type="dt" sz="half" idx="10"/>
          </p:nvPr>
        </p:nvSpPr>
        <p:spPr/>
        <p:txBody>
          <a:bodyPr/>
          <a:lstStyle/>
          <a:p>
            <a:fld id="{907B18CC-B1B1-4CF4-BE18-05C9FD8BA569}" type="datetimeFigureOut">
              <a:rPr lang="en-IN" smtClean="0"/>
              <a:t>04-06-2023</a:t>
            </a:fld>
            <a:endParaRPr lang="en-IN" dirty="0"/>
          </a:p>
        </p:txBody>
      </p:sp>
      <p:sp>
        <p:nvSpPr>
          <p:cNvPr id="5" name="Footer Placeholder 4">
            <a:extLst>
              <a:ext uri="{FF2B5EF4-FFF2-40B4-BE49-F238E27FC236}">
                <a16:creationId xmlns:a16="http://schemas.microsoft.com/office/drawing/2014/main" id="{E2BFDE75-5412-64CE-60F6-67FC4267279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D656AB8-3F5F-7F7B-C88A-9B6E366F588A}"/>
              </a:ext>
            </a:extLst>
          </p:cNvPr>
          <p:cNvSpPr>
            <a:spLocks noGrp="1"/>
          </p:cNvSpPr>
          <p:nvPr>
            <p:ph type="sldNum" sz="quarter" idx="12"/>
          </p:nvPr>
        </p:nvSpPr>
        <p:spPr/>
        <p:txBody>
          <a:bodyPr/>
          <a:lstStyle/>
          <a:p>
            <a:fld id="{C7CAB477-D1CC-4626-B2B6-9FD69B114764}" type="slidenum">
              <a:rPr lang="en-IN" smtClean="0"/>
              <a:t>‹#›</a:t>
            </a:fld>
            <a:endParaRPr lang="en-IN" dirty="0"/>
          </a:p>
        </p:txBody>
      </p:sp>
    </p:spTree>
    <p:extLst>
      <p:ext uri="{BB962C8B-B14F-4D97-AF65-F5344CB8AC3E}">
        <p14:creationId xmlns:p14="http://schemas.microsoft.com/office/powerpoint/2010/main" val="1635418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BA287-5D3A-28DD-E50A-5ECA468A8F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CD902D-D37E-B777-4B40-BBC64C0BBB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D94EFD-A94F-5A81-9C68-B3E216479C2E}"/>
              </a:ext>
            </a:extLst>
          </p:cNvPr>
          <p:cNvSpPr>
            <a:spLocks noGrp="1"/>
          </p:cNvSpPr>
          <p:nvPr>
            <p:ph type="dt" sz="half" idx="10"/>
          </p:nvPr>
        </p:nvSpPr>
        <p:spPr/>
        <p:txBody>
          <a:bodyPr/>
          <a:lstStyle/>
          <a:p>
            <a:fld id="{907B18CC-B1B1-4CF4-BE18-05C9FD8BA569}" type="datetimeFigureOut">
              <a:rPr lang="en-IN" smtClean="0"/>
              <a:t>04-06-2023</a:t>
            </a:fld>
            <a:endParaRPr lang="en-IN" dirty="0"/>
          </a:p>
        </p:txBody>
      </p:sp>
      <p:sp>
        <p:nvSpPr>
          <p:cNvPr id="5" name="Footer Placeholder 4">
            <a:extLst>
              <a:ext uri="{FF2B5EF4-FFF2-40B4-BE49-F238E27FC236}">
                <a16:creationId xmlns:a16="http://schemas.microsoft.com/office/drawing/2014/main" id="{92C506CE-83C8-01E9-903E-7D298DF4664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ABB7827-84DB-5B82-34E1-E2C9ED78ED7D}"/>
              </a:ext>
            </a:extLst>
          </p:cNvPr>
          <p:cNvSpPr>
            <a:spLocks noGrp="1"/>
          </p:cNvSpPr>
          <p:nvPr>
            <p:ph type="sldNum" sz="quarter" idx="12"/>
          </p:nvPr>
        </p:nvSpPr>
        <p:spPr/>
        <p:txBody>
          <a:bodyPr/>
          <a:lstStyle/>
          <a:p>
            <a:fld id="{C7CAB477-D1CC-4626-B2B6-9FD69B114764}" type="slidenum">
              <a:rPr lang="en-IN" smtClean="0"/>
              <a:t>‹#›</a:t>
            </a:fld>
            <a:endParaRPr lang="en-IN" dirty="0"/>
          </a:p>
        </p:txBody>
      </p:sp>
    </p:spTree>
    <p:extLst>
      <p:ext uri="{BB962C8B-B14F-4D97-AF65-F5344CB8AC3E}">
        <p14:creationId xmlns:p14="http://schemas.microsoft.com/office/powerpoint/2010/main" val="1828028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CF3C9-B74B-49A8-BB5E-B147DF2C2D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1E38FA-E94C-F68A-FFE1-8316310930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E3BA0E-5C98-722F-ABDA-23CA49338DEA}"/>
              </a:ext>
            </a:extLst>
          </p:cNvPr>
          <p:cNvSpPr>
            <a:spLocks noGrp="1"/>
          </p:cNvSpPr>
          <p:nvPr>
            <p:ph type="dt" sz="half" idx="10"/>
          </p:nvPr>
        </p:nvSpPr>
        <p:spPr/>
        <p:txBody>
          <a:bodyPr/>
          <a:lstStyle/>
          <a:p>
            <a:fld id="{907B18CC-B1B1-4CF4-BE18-05C9FD8BA569}" type="datetimeFigureOut">
              <a:rPr lang="en-IN" smtClean="0"/>
              <a:t>04-06-2023</a:t>
            </a:fld>
            <a:endParaRPr lang="en-IN" dirty="0"/>
          </a:p>
        </p:txBody>
      </p:sp>
      <p:sp>
        <p:nvSpPr>
          <p:cNvPr id="5" name="Footer Placeholder 4">
            <a:extLst>
              <a:ext uri="{FF2B5EF4-FFF2-40B4-BE49-F238E27FC236}">
                <a16:creationId xmlns:a16="http://schemas.microsoft.com/office/drawing/2014/main" id="{21CFB872-3404-0A61-57A1-967B93AC267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C72E5C7-C594-5E29-9C2E-F91A89497D40}"/>
              </a:ext>
            </a:extLst>
          </p:cNvPr>
          <p:cNvSpPr>
            <a:spLocks noGrp="1"/>
          </p:cNvSpPr>
          <p:nvPr>
            <p:ph type="sldNum" sz="quarter" idx="12"/>
          </p:nvPr>
        </p:nvSpPr>
        <p:spPr/>
        <p:txBody>
          <a:bodyPr/>
          <a:lstStyle/>
          <a:p>
            <a:fld id="{C7CAB477-D1CC-4626-B2B6-9FD69B114764}" type="slidenum">
              <a:rPr lang="en-IN" smtClean="0"/>
              <a:t>‹#›</a:t>
            </a:fld>
            <a:endParaRPr lang="en-IN" dirty="0"/>
          </a:p>
        </p:txBody>
      </p:sp>
    </p:spTree>
    <p:extLst>
      <p:ext uri="{BB962C8B-B14F-4D97-AF65-F5344CB8AC3E}">
        <p14:creationId xmlns:p14="http://schemas.microsoft.com/office/powerpoint/2010/main" val="2979176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D010C-8FF0-C76F-055F-9B3F68106B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8C2348-D988-F937-6B78-1853A2EEC9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FD4DB43-448A-4EFF-BCFE-B2D51E9D00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A8F650-A917-C019-803B-043C77F3DFBB}"/>
              </a:ext>
            </a:extLst>
          </p:cNvPr>
          <p:cNvSpPr>
            <a:spLocks noGrp="1"/>
          </p:cNvSpPr>
          <p:nvPr>
            <p:ph type="dt" sz="half" idx="10"/>
          </p:nvPr>
        </p:nvSpPr>
        <p:spPr/>
        <p:txBody>
          <a:bodyPr/>
          <a:lstStyle/>
          <a:p>
            <a:fld id="{907B18CC-B1B1-4CF4-BE18-05C9FD8BA569}" type="datetimeFigureOut">
              <a:rPr lang="en-IN" smtClean="0"/>
              <a:t>04-06-2023</a:t>
            </a:fld>
            <a:endParaRPr lang="en-IN" dirty="0"/>
          </a:p>
        </p:txBody>
      </p:sp>
      <p:sp>
        <p:nvSpPr>
          <p:cNvPr id="6" name="Footer Placeholder 5">
            <a:extLst>
              <a:ext uri="{FF2B5EF4-FFF2-40B4-BE49-F238E27FC236}">
                <a16:creationId xmlns:a16="http://schemas.microsoft.com/office/drawing/2014/main" id="{39846781-45F4-B96E-DF8A-E60CAFC4F8C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56EF255A-F1DF-B4AA-EB6C-B2B41BA42C0C}"/>
              </a:ext>
            </a:extLst>
          </p:cNvPr>
          <p:cNvSpPr>
            <a:spLocks noGrp="1"/>
          </p:cNvSpPr>
          <p:nvPr>
            <p:ph type="sldNum" sz="quarter" idx="12"/>
          </p:nvPr>
        </p:nvSpPr>
        <p:spPr/>
        <p:txBody>
          <a:bodyPr/>
          <a:lstStyle/>
          <a:p>
            <a:fld id="{C7CAB477-D1CC-4626-B2B6-9FD69B114764}" type="slidenum">
              <a:rPr lang="en-IN" smtClean="0"/>
              <a:t>‹#›</a:t>
            </a:fld>
            <a:endParaRPr lang="en-IN" dirty="0"/>
          </a:p>
        </p:txBody>
      </p:sp>
    </p:spTree>
    <p:extLst>
      <p:ext uri="{BB962C8B-B14F-4D97-AF65-F5344CB8AC3E}">
        <p14:creationId xmlns:p14="http://schemas.microsoft.com/office/powerpoint/2010/main" val="2285966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3902F-D887-BB08-7C72-D6200572D9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6FC9C0-3E7D-47A1-2A6C-67F8D28FE8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D3756E-0B35-2306-DB32-288697BABB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0AAF28-ED58-197E-7DB2-3FCD0C3A8A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89874F-68FB-13E0-6723-C6828AB516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6FB246-FF4E-0EF7-9D0C-CF8D1393F336}"/>
              </a:ext>
            </a:extLst>
          </p:cNvPr>
          <p:cNvSpPr>
            <a:spLocks noGrp="1"/>
          </p:cNvSpPr>
          <p:nvPr>
            <p:ph type="dt" sz="half" idx="10"/>
          </p:nvPr>
        </p:nvSpPr>
        <p:spPr/>
        <p:txBody>
          <a:bodyPr/>
          <a:lstStyle/>
          <a:p>
            <a:fld id="{907B18CC-B1B1-4CF4-BE18-05C9FD8BA569}" type="datetimeFigureOut">
              <a:rPr lang="en-IN" smtClean="0"/>
              <a:t>04-06-2023</a:t>
            </a:fld>
            <a:endParaRPr lang="en-IN" dirty="0"/>
          </a:p>
        </p:txBody>
      </p:sp>
      <p:sp>
        <p:nvSpPr>
          <p:cNvPr id="8" name="Footer Placeholder 7">
            <a:extLst>
              <a:ext uri="{FF2B5EF4-FFF2-40B4-BE49-F238E27FC236}">
                <a16:creationId xmlns:a16="http://schemas.microsoft.com/office/drawing/2014/main" id="{E5EE99C3-C85C-7319-09BF-06C9A712C95F}"/>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4999F711-879D-9A3B-22F5-E8BF027BDAC8}"/>
              </a:ext>
            </a:extLst>
          </p:cNvPr>
          <p:cNvSpPr>
            <a:spLocks noGrp="1"/>
          </p:cNvSpPr>
          <p:nvPr>
            <p:ph type="sldNum" sz="quarter" idx="12"/>
          </p:nvPr>
        </p:nvSpPr>
        <p:spPr/>
        <p:txBody>
          <a:bodyPr/>
          <a:lstStyle/>
          <a:p>
            <a:fld id="{C7CAB477-D1CC-4626-B2B6-9FD69B114764}" type="slidenum">
              <a:rPr lang="en-IN" smtClean="0"/>
              <a:t>‹#›</a:t>
            </a:fld>
            <a:endParaRPr lang="en-IN" dirty="0"/>
          </a:p>
        </p:txBody>
      </p:sp>
    </p:spTree>
    <p:extLst>
      <p:ext uri="{BB962C8B-B14F-4D97-AF65-F5344CB8AC3E}">
        <p14:creationId xmlns:p14="http://schemas.microsoft.com/office/powerpoint/2010/main" val="378247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95F76-F935-933C-20AA-04451A71F4B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5F9AC5C-6ADA-18C7-4A9E-EBCEB1B36FAE}"/>
              </a:ext>
            </a:extLst>
          </p:cNvPr>
          <p:cNvSpPr>
            <a:spLocks noGrp="1"/>
          </p:cNvSpPr>
          <p:nvPr>
            <p:ph type="dt" sz="half" idx="10"/>
          </p:nvPr>
        </p:nvSpPr>
        <p:spPr/>
        <p:txBody>
          <a:bodyPr/>
          <a:lstStyle/>
          <a:p>
            <a:fld id="{907B18CC-B1B1-4CF4-BE18-05C9FD8BA569}" type="datetimeFigureOut">
              <a:rPr lang="en-IN" smtClean="0"/>
              <a:t>04-06-2023</a:t>
            </a:fld>
            <a:endParaRPr lang="en-IN" dirty="0"/>
          </a:p>
        </p:txBody>
      </p:sp>
      <p:sp>
        <p:nvSpPr>
          <p:cNvPr id="4" name="Footer Placeholder 3">
            <a:extLst>
              <a:ext uri="{FF2B5EF4-FFF2-40B4-BE49-F238E27FC236}">
                <a16:creationId xmlns:a16="http://schemas.microsoft.com/office/drawing/2014/main" id="{9CBE26D0-1864-7495-BB62-B17AD066D9CE}"/>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3D5D091-6CFB-9AE1-5CEF-137F3C7B5EBD}"/>
              </a:ext>
            </a:extLst>
          </p:cNvPr>
          <p:cNvSpPr>
            <a:spLocks noGrp="1"/>
          </p:cNvSpPr>
          <p:nvPr>
            <p:ph type="sldNum" sz="quarter" idx="12"/>
          </p:nvPr>
        </p:nvSpPr>
        <p:spPr/>
        <p:txBody>
          <a:bodyPr/>
          <a:lstStyle/>
          <a:p>
            <a:fld id="{C7CAB477-D1CC-4626-B2B6-9FD69B114764}" type="slidenum">
              <a:rPr lang="en-IN" smtClean="0"/>
              <a:t>‹#›</a:t>
            </a:fld>
            <a:endParaRPr lang="en-IN" dirty="0"/>
          </a:p>
        </p:txBody>
      </p:sp>
    </p:spTree>
    <p:extLst>
      <p:ext uri="{BB962C8B-B14F-4D97-AF65-F5344CB8AC3E}">
        <p14:creationId xmlns:p14="http://schemas.microsoft.com/office/powerpoint/2010/main" val="4189437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E4994A-2423-ADC7-3504-A1852C5DB36E}"/>
              </a:ext>
            </a:extLst>
          </p:cNvPr>
          <p:cNvSpPr>
            <a:spLocks noGrp="1"/>
          </p:cNvSpPr>
          <p:nvPr>
            <p:ph type="dt" sz="half" idx="10"/>
          </p:nvPr>
        </p:nvSpPr>
        <p:spPr/>
        <p:txBody>
          <a:bodyPr/>
          <a:lstStyle/>
          <a:p>
            <a:fld id="{907B18CC-B1B1-4CF4-BE18-05C9FD8BA569}" type="datetimeFigureOut">
              <a:rPr lang="en-IN" smtClean="0"/>
              <a:t>04-06-2023</a:t>
            </a:fld>
            <a:endParaRPr lang="en-IN" dirty="0"/>
          </a:p>
        </p:txBody>
      </p:sp>
      <p:sp>
        <p:nvSpPr>
          <p:cNvPr id="3" name="Footer Placeholder 2">
            <a:extLst>
              <a:ext uri="{FF2B5EF4-FFF2-40B4-BE49-F238E27FC236}">
                <a16:creationId xmlns:a16="http://schemas.microsoft.com/office/drawing/2014/main" id="{D97CCF94-BEBC-6E19-4658-65D80138A0B4}"/>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EDBB7BDD-B30C-36C1-691F-05BB36CFC0A7}"/>
              </a:ext>
            </a:extLst>
          </p:cNvPr>
          <p:cNvSpPr>
            <a:spLocks noGrp="1"/>
          </p:cNvSpPr>
          <p:nvPr>
            <p:ph type="sldNum" sz="quarter" idx="12"/>
          </p:nvPr>
        </p:nvSpPr>
        <p:spPr/>
        <p:txBody>
          <a:bodyPr/>
          <a:lstStyle/>
          <a:p>
            <a:fld id="{C7CAB477-D1CC-4626-B2B6-9FD69B114764}" type="slidenum">
              <a:rPr lang="en-IN" smtClean="0"/>
              <a:t>‹#›</a:t>
            </a:fld>
            <a:endParaRPr lang="en-IN" dirty="0"/>
          </a:p>
        </p:txBody>
      </p:sp>
    </p:spTree>
    <p:extLst>
      <p:ext uri="{BB962C8B-B14F-4D97-AF65-F5344CB8AC3E}">
        <p14:creationId xmlns:p14="http://schemas.microsoft.com/office/powerpoint/2010/main" val="148648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EB14F-B232-587F-F64F-827AFD7BAA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CAFD21E-3528-9502-C5F4-B6B0A17297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6F553F8-DC64-110C-795F-C80510D7EF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FA141A-5C53-895D-84B9-FBFBD58B8F83}"/>
              </a:ext>
            </a:extLst>
          </p:cNvPr>
          <p:cNvSpPr>
            <a:spLocks noGrp="1"/>
          </p:cNvSpPr>
          <p:nvPr>
            <p:ph type="dt" sz="half" idx="10"/>
          </p:nvPr>
        </p:nvSpPr>
        <p:spPr/>
        <p:txBody>
          <a:bodyPr/>
          <a:lstStyle/>
          <a:p>
            <a:fld id="{907B18CC-B1B1-4CF4-BE18-05C9FD8BA569}" type="datetimeFigureOut">
              <a:rPr lang="en-IN" smtClean="0"/>
              <a:t>04-06-2023</a:t>
            </a:fld>
            <a:endParaRPr lang="en-IN" dirty="0"/>
          </a:p>
        </p:txBody>
      </p:sp>
      <p:sp>
        <p:nvSpPr>
          <p:cNvPr id="6" name="Footer Placeholder 5">
            <a:extLst>
              <a:ext uri="{FF2B5EF4-FFF2-40B4-BE49-F238E27FC236}">
                <a16:creationId xmlns:a16="http://schemas.microsoft.com/office/drawing/2014/main" id="{7265223F-2262-D877-0123-AF6FA55C43A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376BCB8-6ED2-564D-6DC4-EDC113141F95}"/>
              </a:ext>
            </a:extLst>
          </p:cNvPr>
          <p:cNvSpPr>
            <a:spLocks noGrp="1"/>
          </p:cNvSpPr>
          <p:nvPr>
            <p:ph type="sldNum" sz="quarter" idx="12"/>
          </p:nvPr>
        </p:nvSpPr>
        <p:spPr/>
        <p:txBody>
          <a:bodyPr/>
          <a:lstStyle/>
          <a:p>
            <a:fld id="{C7CAB477-D1CC-4626-B2B6-9FD69B114764}" type="slidenum">
              <a:rPr lang="en-IN" smtClean="0"/>
              <a:t>‹#›</a:t>
            </a:fld>
            <a:endParaRPr lang="en-IN" dirty="0"/>
          </a:p>
        </p:txBody>
      </p:sp>
    </p:spTree>
    <p:extLst>
      <p:ext uri="{BB962C8B-B14F-4D97-AF65-F5344CB8AC3E}">
        <p14:creationId xmlns:p14="http://schemas.microsoft.com/office/powerpoint/2010/main" val="3449601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4A19E-D154-4CDD-EA92-1CA34C921B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8E6126-1B42-66D0-1797-41F6089A96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18BCE3F3-96FF-528F-676D-345E5F7601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864C3B-A8BD-76AE-6F38-5C29D9353073}"/>
              </a:ext>
            </a:extLst>
          </p:cNvPr>
          <p:cNvSpPr>
            <a:spLocks noGrp="1"/>
          </p:cNvSpPr>
          <p:nvPr>
            <p:ph type="dt" sz="half" idx="10"/>
          </p:nvPr>
        </p:nvSpPr>
        <p:spPr/>
        <p:txBody>
          <a:bodyPr/>
          <a:lstStyle/>
          <a:p>
            <a:fld id="{907B18CC-B1B1-4CF4-BE18-05C9FD8BA569}" type="datetimeFigureOut">
              <a:rPr lang="en-IN" smtClean="0"/>
              <a:t>04-06-2023</a:t>
            </a:fld>
            <a:endParaRPr lang="en-IN" dirty="0"/>
          </a:p>
        </p:txBody>
      </p:sp>
      <p:sp>
        <p:nvSpPr>
          <p:cNvPr id="6" name="Footer Placeholder 5">
            <a:extLst>
              <a:ext uri="{FF2B5EF4-FFF2-40B4-BE49-F238E27FC236}">
                <a16:creationId xmlns:a16="http://schemas.microsoft.com/office/drawing/2014/main" id="{6B2A0435-F9E9-3DC2-88E8-97803536F67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09223BA-BD21-7CD8-2896-F84DAA22B7A5}"/>
              </a:ext>
            </a:extLst>
          </p:cNvPr>
          <p:cNvSpPr>
            <a:spLocks noGrp="1"/>
          </p:cNvSpPr>
          <p:nvPr>
            <p:ph type="sldNum" sz="quarter" idx="12"/>
          </p:nvPr>
        </p:nvSpPr>
        <p:spPr/>
        <p:txBody>
          <a:bodyPr/>
          <a:lstStyle/>
          <a:p>
            <a:fld id="{C7CAB477-D1CC-4626-B2B6-9FD69B114764}" type="slidenum">
              <a:rPr lang="en-IN" smtClean="0"/>
              <a:t>‹#›</a:t>
            </a:fld>
            <a:endParaRPr lang="en-IN" dirty="0"/>
          </a:p>
        </p:txBody>
      </p:sp>
    </p:spTree>
    <p:extLst>
      <p:ext uri="{BB962C8B-B14F-4D97-AF65-F5344CB8AC3E}">
        <p14:creationId xmlns:p14="http://schemas.microsoft.com/office/powerpoint/2010/main" val="3469448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07B014-F3BA-1525-3C0E-ACF342DD22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6FE72E-90F7-16C9-3958-488DD8367C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A27740-8C3B-5EDB-6CD2-3445EABD97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7B18CC-B1B1-4CF4-BE18-05C9FD8BA569}" type="datetimeFigureOut">
              <a:rPr lang="en-IN" smtClean="0"/>
              <a:t>04-06-2023</a:t>
            </a:fld>
            <a:endParaRPr lang="en-IN" dirty="0"/>
          </a:p>
        </p:txBody>
      </p:sp>
      <p:sp>
        <p:nvSpPr>
          <p:cNvPr id="5" name="Footer Placeholder 4">
            <a:extLst>
              <a:ext uri="{FF2B5EF4-FFF2-40B4-BE49-F238E27FC236}">
                <a16:creationId xmlns:a16="http://schemas.microsoft.com/office/drawing/2014/main" id="{55041CE6-C829-92AC-F6BC-EE7701C69D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588DD5B4-D8CC-BD77-5A7E-F2FB232A67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CAB477-D1CC-4626-B2B6-9FD69B114764}" type="slidenum">
              <a:rPr lang="en-IN" smtClean="0"/>
              <a:t>‹#›</a:t>
            </a:fld>
            <a:endParaRPr lang="en-IN" dirty="0"/>
          </a:p>
        </p:txBody>
      </p:sp>
    </p:spTree>
    <p:extLst>
      <p:ext uri="{BB962C8B-B14F-4D97-AF65-F5344CB8AC3E}">
        <p14:creationId xmlns:p14="http://schemas.microsoft.com/office/powerpoint/2010/main" val="2850029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File:Kosi_River_valley_near_Almora,_Uttarakhand,_India.jpg"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allpaperflare.com/html5-hypertext-markup-language-logo-html-5-illustration-wallpaper-mcslp"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baravalle.com/2016/06/10/2-weeks-css/"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nexsys.it/blog/i-10-linguaggi-di-programmazione-piu-richiesti/"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C22F-75E9-445E-9920-A0D1E2030083}"/>
              </a:ext>
            </a:extLst>
          </p:cNvPr>
          <p:cNvSpPr>
            <a:spLocks noGrp="1"/>
          </p:cNvSpPr>
          <p:nvPr>
            <p:ph type="title"/>
          </p:nvPr>
        </p:nvSpPr>
        <p:spPr>
          <a:xfrm>
            <a:off x="1223644" y="866140"/>
            <a:ext cx="10175631" cy="1634464"/>
          </a:xfrm>
          <a:ln>
            <a:noFill/>
          </a:ln>
        </p:spPr>
        <p:style>
          <a:lnRef idx="2">
            <a:schemeClr val="accent6"/>
          </a:lnRef>
          <a:fillRef idx="1">
            <a:schemeClr val="lt1"/>
          </a:fillRef>
          <a:effectRef idx="0">
            <a:schemeClr val="accent6"/>
          </a:effectRef>
          <a:fontRef idx="minor">
            <a:schemeClr val="dk1"/>
          </a:fontRef>
        </p:style>
        <p:txBody>
          <a:bodyPr anchor="ctr">
            <a:normAutofit/>
          </a:bodyPr>
          <a:lstStyle/>
          <a:p>
            <a:pPr algn="ctr"/>
            <a:r>
              <a:rPr lang="en-IN" sz="4000" b="1" dirty="0">
                <a:latin typeface="Times New Roman" panose="02020603050405020304" pitchFamily="18" charset="0"/>
                <a:cs typeface="Times New Roman" panose="02020603050405020304" pitchFamily="18" charset="0"/>
              </a:rPr>
              <a:t>PROJECT: A Web Application For Travellers using Travel-Bhoomi</a:t>
            </a:r>
          </a:p>
        </p:txBody>
      </p:sp>
      <p:pic>
        <p:nvPicPr>
          <p:cNvPr id="6" name="Picture 5">
            <a:extLst>
              <a:ext uri="{FF2B5EF4-FFF2-40B4-BE49-F238E27FC236}">
                <a16:creationId xmlns:a16="http://schemas.microsoft.com/office/drawing/2014/main" id="{2B344C5B-FC32-400A-F954-8A9C2BB7075E}"/>
              </a:ext>
            </a:extLst>
          </p:cNvPr>
          <p:cNvPicPr>
            <a:picLocks noChangeAspect="1"/>
          </p:cNvPicPr>
          <p:nvPr/>
        </p:nvPicPr>
        <p:blipFill>
          <a:blip r:embed="rId2"/>
          <a:stretch>
            <a:fillRect/>
          </a:stretch>
        </p:blipFill>
        <p:spPr>
          <a:xfrm>
            <a:off x="81280" y="21650"/>
            <a:ext cx="1057275" cy="719103"/>
          </a:xfrm>
          <a:prstGeom prst="rect">
            <a:avLst/>
          </a:prstGeom>
        </p:spPr>
      </p:pic>
      <p:sp>
        <p:nvSpPr>
          <p:cNvPr id="7" name="Title 1">
            <a:extLst>
              <a:ext uri="{FF2B5EF4-FFF2-40B4-BE49-F238E27FC236}">
                <a16:creationId xmlns:a16="http://schemas.microsoft.com/office/drawing/2014/main" id="{8F857BC5-7DA0-FF0A-823A-3419A5EB4787}"/>
              </a:ext>
            </a:extLst>
          </p:cNvPr>
          <p:cNvSpPr txBox="1">
            <a:spLocks noChangeArrowheads="1"/>
          </p:cNvSpPr>
          <p:nvPr/>
        </p:nvSpPr>
        <p:spPr>
          <a:xfrm>
            <a:off x="1223644" y="21649"/>
            <a:ext cx="10687051" cy="719102"/>
          </a:xfrm>
          <a:prstGeom prst="rect">
            <a:avLst/>
          </a:prstGeom>
          <a:solidFill>
            <a:srgbClr val="C00000"/>
          </a:solidFill>
        </p:spPr>
        <p:txBody>
          <a:bodyPr lIns="91440" tIns="45720" rIns="91440" bIns="45720"/>
          <a:lstStyle/>
          <a:p>
            <a:pPr algn="ctr" fontAlgn="base"/>
            <a:r>
              <a:rPr lang="en-US" sz="2400" b="1" dirty="0">
                <a:solidFill>
                  <a:schemeClr val="bg1"/>
                </a:solidFill>
                <a:latin typeface="Times New Roman" panose="02020603050405020304" pitchFamily="18" charset="0"/>
                <a:cs typeface="Times New Roman" panose="02020603050405020304" pitchFamily="18" charset="0"/>
              </a:rPr>
              <a:t>School of Computing Science and Engineering</a:t>
            </a:r>
          </a:p>
          <a:p>
            <a:pPr lvl="0" algn="ctr">
              <a:lnSpc>
                <a:spcPct val="90000"/>
              </a:lnSpc>
              <a:spcBef>
                <a:spcPct val="0"/>
              </a:spcBef>
              <a:defRPr/>
            </a:pPr>
            <a:endParaRPr lang="en-US" altLang="zh-CN" sz="3200" b="1" dirty="0">
              <a:solidFill>
                <a:schemeClr val="bg1"/>
              </a:solidFill>
              <a:latin typeface="Tinos"/>
              <a:ea typeface="+mj-ea"/>
              <a:cs typeface="+mj-cs"/>
            </a:endParaRPr>
          </a:p>
        </p:txBody>
      </p:sp>
      <p:sp>
        <p:nvSpPr>
          <p:cNvPr id="8" name="TextBox 7">
            <a:extLst>
              <a:ext uri="{FF2B5EF4-FFF2-40B4-BE49-F238E27FC236}">
                <a16:creationId xmlns:a16="http://schemas.microsoft.com/office/drawing/2014/main" id="{7328D8F9-1D9F-58C4-C3F5-367D905F96A3}"/>
              </a:ext>
            </a:extLst>
          </p:cNvPr>
          <p:cNvSpPr txBox="1"/>
          <p:nvPr/>
        </p:nvSpPr>
        <p:spPr>
          <a:xfrm>
            <a:off x="1138555" y="2625993"/>
            <a:ext cx="10067731" cy="3693319"/>
          </a:xfrm>
          <a:prstGeom prst="rect">
            <a:avLst/>
          </a:prstGeom>
          <a:noFill/>
        </p:spPr>
        <p:txBody>
          <a:bodyPr wrap="square" rtlCol="0">
            <a:spAutoFit/>
          </a:bodyPr>
          <a:lstStyle/>
          <a:p>
            <a:r>
              <a:rPr lang="en-US" b="1" dirty="0"/>
              <a:t>PROJECT ID: BT2309</a:t>
            </a:r>
          </a:p>
          <a:p>
            <a:r>
              <a:rPr lang="en-US" u="sng" dirty="0"/>
              <a:t>Project Members:</a:t>
            </a:r>
          </a:p>
          <a:p>
            <a:pPr marL="285750" indent="-285750">
              <a:buFont typeface="Arial" panose="020B0604020202020204" pitchFamily="34" charset="0"/>
              <a:buChar char="•"/>
            </a:pPr>
            <a:r>
              <a:rPr lang="en-US" dirty="0"/>
              <a:t>Kajal Choudhary (21SCSE1011613)</a:t>
            </a:r>
          </a:p>
          <a:p>
            <a:pPr marL="285750" indent="-285750">
              <a:buFont typeface="Arial" panose="020B0604020202020204" pitchFamily="34" charset="0"/>
              <a:buChar char="•"/>
            </a:pPr>
            <a:r>
              <a:rPr lang="en-US" dirty="0"/>
              <a:t>Shreya Yadav (21SCSE1011567)</a:t>
            </a:r>
          </a:p>
          <a:p>
            <a:pPr marL="285750" indent="-285750">
              <a:buFont typeface="Arial" panose="020B0604020202020204" pitchFamily="34" charset="0"/>
              <a:buChar char="•"/>
            </a:pPr>
            <a:r>
              <a:rPr lang="en-US" dirty="0"/>
              <a:t>Vishal Gaurav (21SCSE1011554)</a:t>
            </a:r>
          </a:p>
          <a:p>
            <a:endParaRPr lang="en-US" dirty="0"/>
          </a:p>
          <a:p>
            <a:endParaRPr lang="en-US" dirty="0"/>
          </a:p>
          <a:p>
            <a:r>
              <a:rPr lang="en-US" dirty="0"/>
              <a:t>Semester: IV</a:t>
            </a:r>
          </a:p>
          <a:p>
            <a:r>
              <a:rPr lang="en-US" dirty="0"/>
              <a:t>FALL: 2022-23</a:t>
            </a:r>
          </a:p>
          <a:p>
            <a:endParaRPr lang="en-US" dirty="0"/>
          </a:p>
          <a:p>
            <a:endParaRPr lang="en-US" dirty="0"/>
          </a:p>
          <a:p>
            <a:r>
              <a:rPr lang="en-US" dirty="0"/>
              <a:t>Guide: Janarthanan S</a:t>
            </a:r>
          </a:p>
          <a:p>
            <a:endParaRPr lang="en-US" dirty="0"/>
          </a:p>
        </p:txBody>
      </p:sp>
    </p:spTree>
    <p:extLst>
      <p:ext uri="{BB962C8B-B14F-4D97-AF65-F5344CB8AC3E}">
        <p14:creationId xmlns:p14="http://schemas.microsoft.com/office/powerpoint/2010/main" val="1148132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FDC22F-75E9-445E-9920-A0D1E2030083}"/>
              </a:ext>
            </a:extLst>
          </p:cNvPr>
          <p:cNvSpPr>
            <a:spLocks noGrp="1"/>
          </p:cNvSpPr>
          <p:nvPr>
            <p:ph type="title"/>
          </p:nvPr>
        </p:nvSpPr>
        <p:spPr>
          <a:xfrm>
            <a:off x="572493" y="238539"/>
            <a:ext cx="11018520" cy="1434415"/>
          </a:xfrm>
        </p:spPr>
        <p:style>
          <a:lnRef idx="3">
            <a:schemeClr val="lt1"/>
          </a:lnRef>
          <a:fillRef idx="1">
            <a:schemeClr val="dk1"/>
          </a:fillRef>
          <a:effectRef idx="1">
            <a:schemeClr val="dk1"/>
          </a:effectRef>
          <a:fontRef idx="minor">
            <a:schemeClr val="lt1"/>
          </a:fontRef>
        </p:style>
        <p:txBody>
          <a:bodyPr anchor="b">
            <a:normAutofit/>
          </a:bodyPr>
          <a:lstStyle/>
          <a:p>
            <a:r>
              <a:rPr lang="en-IN" sz="5400" dirty="0">
                <a:latin typeface="Times New Roman" panose="02020603050405020304" pitchFamily="18" charset="0"/>
                <a:cs typeface="Times New Roman" panose="02020603050405020304" pitchFamily="18" charset="0"/>
              </a:rPr>
              <a:t>HOW TO APPROACH..</a:t>
            </a:r>
          </a:p>
        </p:txBody>
      </p:sp>
      <p:sp>
        <p:nvSpPr>
          <p:cNvPr id="717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0930614-CA5B-6EFC-61A9-074EAFB9D37C}"/>
              </a:ext>
            </a:extLst>
          </p:cNvPr>
          <p:cNvSpPr>
            <a:spLocks noGrp="1"/>
          </p:cNvSpPr>
          <p:nvPr>
            <p:ph idx="1"/>
          </p:nvPr>
        </p:nvSpPr>
        <p:spPr>
          <a:xfrm>
            <a:off x="572493" y="2071316"/>
            <a:ext cx="6713552" cy="4119172"/>
          </a:xfrm>
        </p:spPr>
        <p:txBody>
          <a:bodyPr anchor="t">
            <a:normAutofit/>
          </a:bodyPr>
          <a:lstStyle/>
          <a:p>
            <a:r>
              <a:rPr lang="en-US" sz="1700" dirty="0">
                <a:effectLst/>
                <a:latin typeface="Times New Roman" panose="02020603050405020304" pitchFamily="18" charset="0"/>
                <a:ea typeface="Calibri" panose="020F0502020204030204" pitchFamily="34" charset="0"/>
              </a:rPr>
              <a:t>The fact that there are millions of Internet users globally and that number is expected to grow over time is a hint that websites will continue to be an important medium for the dissemination of information. The users using web application varies from place to place and region to region. In some areas where the strength of network connectivity is low there, we have to design such a web application that could get processed with the availability of low internet connectivity</a:t>
            </a:r>
          </a:p>
          <a:p>
            <a:endParaRPr lang="en-US" sz="1700" dirty="0">
              <a:latin typeface="Times New Roman" panose="02020603050405020304" pitchFamily="18" charset="0"/>
              <a:cs typeface="Times New Roman" panose="02020603050405020304" pitchFamily="18" charset="0"/>
            </a:endParaRPr>
          </a:p>
          <a:p>
            <a:r>
              <a:rPr lang="en-US" sz="1700" dirty="0">
                <a:effectLst/>
                <a:latin typeface="Times New Roman" panose="02020603050405020304" pitchFamily="18" charset="0"/>
                <a:ea typeface="Calibri" panose="020F0502020204030204" pitchFamily="34" charset="0"/>
                <a:cs typeface="Mangal" panose="02040503050203030202" pitchFamily="18" charset="0"/>
              </a:rPr>
              <a:t>One approach to developing service-oriented Web applications is to convert high-level business models to a composition language and then use web services to implement business processes.</a:t>
            </a:r>
          </a:p>
          <a:p>
            <a:r>
              <a:rPr lang="en-US" sz="1700" dirty="0">
                <a:effectLst/>
                <a:latin typeface="Times New Roman" panose="02020603050405020304" pitchFamily="18" charset="0"/>
                <a:ea typeface="Calibri" panose="020F0502020204030204" pitchFamily="34" charset="0"/>
              </a:rPr>
              <a:t>Through that web application, those local places and also local shopkeepers will get benefit as more and more tourist visit those places which eventually led to an economic boost in Uttarakhand.</a:t>
            </a:r>
            <a:endParaRPr lang="en-IN" sz="1700" dirty="0">
              <a:effectLst/>
              <a:latin typeface="Calibri" panose="020F0502020204030204" pitchFamily="34" charset="0"/>
              <a:ea typeface="Calibri" panose="020F0502020204030204" pitchFamily="34" charset="0"/>
              <a:cs typeface="Mangal" panose="02040503050203030202" pitchFamily="18" charset="0"/>
            </a:endParaRPr>
          </a:p>
          <a:p>
            <a:endParaRPr lang="en-IN" sz="1700" dirty="0">
              <a:latin typeface="Times New Roman" panose="02020603050405020304" pitchFamily="18" charset="0"/>
              <a:cs typeface="Times New Roman" panose="02020603050405020304" pitchFamily="18" charset="0"/>
            </a:endParaRPr>
          </a:p>
        </p:txBody>
      </p:sp>
      <p:pic>
        <p:nvPicPr>
          <p:cNvPr id="7170" name="Picture 2" descr="See the source image">
            <a:extLst>
              <a:ext uri="{FF2B5EF4-FFF2-40B4-BE49-F238E27FC236}">
                <a16:creationId xmlns:a16="http://schemas.microsoft.com/office/drawing/2014/main" id="{980002F3-B5B3-049F-C6CB-7ECB8EBC28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174" t="-1" r="3792" b="18162"/>
          <a:stretch/>
        </p:blipFill>
        <p:spPr bwMode="auto">
          <a:xfrm>
            <a:off x="7858538" y="2071316"/>
            <a:ext cx="3606196" cy="3352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957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3D66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DFDC22F-75E9-445E-9920-A0D1E2030083}"/>
              </a:ext>
            </a:extLst>
          </p:cNvPr>
          <p:cNvSpPr>
            <a:spLocks noGrp="1"/>
          </p:cNvSpPr>
          <p:nvPr>
            <p:ph type="title"/>
          </p:nvPr>
        </p:nvSpPr>
        <p:spPr>
          <a:xfrm>
            <a:off x="524256" y="516804"/>
            <a:ext cx="6594189" cy="1625210"/>
          </a:xfrm>
        </p:spPr>
        <p:style>
          <a:lnRef idx="3">
            <a:schemeClr val="lt1"/>
          </a:lnRef>
          <a:fillRef idx="1">
            <a:schemeClr val="dk1"/>
          </a:fillRef>
          <a:effectRef idx="1">
            <a:schemeClr val="dk1"/>
          </a:effectRef>
          <a:fontRef idx="minor">
            <a:schemeClr val="lt1"/>
          </a:fontRef>
        </p:style>
        <p:txBody>
          <a:bodyPr>
            <a:normAutofit/>
          </a:bodyPr>
          <a:lstStyle/>
          <a:p>
            <a:r>
              <a:rPr lang="en-IN" sz="3200" dirty="0">
                <a:solidFill>
                  <a:srgbClr val="FFFFFF"/>
                </a:solidFill>
                <a:latin typeface="Times New Roman" panose="02020603050405020304" pitchFamily="18" charset="0"/>
                <a:cs typeface="Times New Roman" panose="02020603050405020304" pitchFamily="18" charset="0"/>
              </a:rPr>
              <a:t>WEB APPLICATION DEVELOPMENT PROCESS</a:t>
            </a:r>
          </a:p>
        </p:txBody>
      </p:sp>
      <p:sp>
        <p:nvSpPr>
          <p:cNvPr id="3081" name="Rectangle 3080">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a:extLst>
              <a:ext uri="{FF2B5EF4-FFF2-40B4-BE49-F238E27FC236}">
                <a16:creationId xmlns:a16="http://schemas.microsoft.com/office/drawing/2014/main" id="{0CA81B60-DEA3-5286-D314-B5AF01E73E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324" b="8975"/>
          <a:stretch/>
        </p:blipFill>
        <p:spPr bwMode="auto">
          <a:xfrm>
            <a:off x="1219078" y="2585208"/>
            <a:ext cx="5204543" cy="37970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083" name="Rectangle 308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0930614-CA5B-6EFC-61A9-074EAFB9D37C}"/>
              </a:ext>
            </a:extLst>
          </p:cNvPr>
          <p:cNvSpPr>
            <a:spLocks noGrp="1"/>
          </p:cNvSpPr>
          <p:nvPr>
            <p:ph idx="1"/>
          </p:nvPr>
        </p:nvSpPr>
        <p:spPr>
          <a:xfrm>
            <a:off x="8029319" y="917725"/>
            <a:ext cx="3424739" cy="4852362"/>
          </a:xfrm>
        </p:spPr>
        <p:txBody>
          <a:bodyPr anchor="ctr">
            <a:normAutofit/>
          </a:bodyPr>
          <a:lstStyle/>
          <a:p>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concept of service-oriented computing reinforces Web Services technology. Web services are standards for Assimilating Web-based applications by connecting and sharing business processes across networks where applications from various vendors, languages, and platforms communicate with one another and with clients. Web applications are applications that are accessed via a Web browser over a network and are written in browser-supported languages (e.g., HTML, JavaScript). </a:t>
            </a:r>
            <a:endParaRPr lang="en-IN" sz="13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4308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C22F-75E9-445E-9920-A0D1E2030083}"/>
              </a:ext>
            </a:extLst>
          </p:cNvPr>
          <p:cNvSpPr>
            <a:spLocks noGrp="1"/>
          </p:cNvSpPr>
          <p:nvPr>
            <p:ph type="title"/>
          </p:nvPr>
        </p:nvSpPr>
        <p:spPr>
          <a:xfrm>
            <a:off x="1008184" y="174032"/>
            <a:ext cx="10175631" cy="1111843"/>
          </a:xfrm>
        </p:spPr>
        <p:style>
          <a:lnRef idx="3">
            <a:schemeClr val="lt1"/>
          </a:lnRef>
          <a:fillRef idx="1">
            <a:schemeClr val="dk1"/>
          </a:fillRef>
          <a:effectRef idx="1">
            <a:schemeClr val="dk1"/>
          </a:effectRef>
          <a:fontRef idx="minor">
            <a:schemeClr val="lt1"/>
          </a:fontRef>
        </p:style>
        <p:txBody>
          <a:bodyPr anchor="ctr">
            <a:normAutofit/>
          </a:bodyPr>
          <a:lstStyle/>
          <a:p>
            <a:pPr algn="ctr"/>
            <a:r>
              <a:rPr lang="en-IN" sz="4000" dirty="0">
                <a:latin typeface="Times New Roman" panose="02020603050405020304" pitchFamily="18" charset="0"/>
                <a:cs typeface="Times New Roman" panose="02020603050405020304" pitchFamily="18" charset="0"/>
              </a:rPr>
              <a:t>ROADMAP</a:t>
            </a:r>
          </a:p>
        </p:txBody>
      </p:sp>
      <p:pic>
        <p:nvPicPr>
          <p:cNvPr id="5" name="Picture 4" descr="Timeline&#10;&#10;Description automatically generated">
            <a:extLst>
              <a:ext uri="{FF2B5EF4-FFF2-40B4-BE49-F238E27FC236}">
                <a16:creationId xmlns:a16="http://schemas.microsoft.com/office/drawing/2014/main" id="{9FC366E5-0B75-9446-74B5-86529A91AACD}"/>
              </a:ext>
            </a:extLst>
          </p:cNvPr>
          <p:cNvPicPr>
            <a:picLocks noChangeAspect="1"/>
          </p:cNvPicPr>
          <p:nvPr/>
        </p:nvPicPr>
        <p:blipFill rotWithShape="1">
          <a:blip r:embed="rId2">
            <a:extLst>
              <a:ext uri="{28A0092B-C50C-407E-A947-70E740481C1C}">
                <a14:useLocalDpi xmlns:a14="http://schemas.microsoft.com/office/drawing/2010/main" val="0"/>
              </a:ext>
            </a:extLst>
          </a:blip>
          <a:srcRect t="11733" r="-1560"/>
          <a:stretch/>
        </p:blipFill>
        <p:spPr>
          <a:xfrm>
            <a:off x="2246811" y="1104899"/>
            <a:ext cx="7698375" cy="6690825"/>
          </a:xfrm>
          <a:prstGeom prst="rect">
            <a:avLst/>
          </a:prstGeom>
        </p:spPr>
      </p:pic>
    </p:spTree>
    <p:extLst>
      <p:ext uri="{BB962C8B-B14F-4D97-AF65-F5344CB8AC3E}">
        <p14:creationId xmlns:p14="http://schemas.microsoft.com/office/powerpoint/2010/main" val="131041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C22F-75E9-445E-9920-A0D1E2030083}"/>
              </a:ext>
            </a:extLst>
          </p:cNvPr>
          <p:cNvSpPr>
            <a:spLocks noGrp="1"/>
          </p:cNvSpPr>
          <p:nvPr>
            <p:ph type="title"/>
          </p:nvPr>
        </p:nvSpPr>
        <p:spPr>
          <a:xfrm>
            <a:off x="0" y="79375"/>
            <a:ext cx="12192000" cy="1325563"/>
          </a:xfrm>
        </p:spPr>
        <p:style>
          <a:lnRef idx="3">
            <a:schemeClr val="lt1"/>
          </a:lnRef>
          <a:fillRef idx="1">
            <a:schemeClr val="dk1"/>
          </a:fillRef>
          <a:effectRef idx="1">
            <a:schemeClr val="dk1"/>
          </a:effectRef>
          <a:fontRef idx="minor">
            <a:schemeClr val="lt1"/>
          </a:fontRef>
        </p:style>
        <p:txBody>
          <a:bodyPr>
            <a:normAutofit/>
          </a:bodyPr>
          <a:lstStyle/>
          <a:p>
            <a:r>
              <a:rPr lang="en-IN" sz="3200" dirty="0">
                <a:latin typeface="Times New Roman" panose="02020603050405020304" pitchFamily="18" charset="0"/>
                <a:cs typeface="Times New Roman" panose="02020603050405020304" pitchFamily="18" charset="0"/>
              </a:rPr>
              <a:t>BASIC STRUCTURE FOR THE WEB APPLICATION</a:t>
            </a:r>
          </a:p>
        </p:txBody>
      </p:sp>
      <p:pic>
        <p:nvPicPr>
          <p:cNvPr id="6" name="Content Placeholder 5" descr="Diagram&#10;&#10;Description automatically generated">
            <a:extLst>
              <a:ext uri="{FF2B5EF4-FFF2-40B4-BE49-F238E27FC236}">
                <a16:creationId xmlns:a16="http://schemas.microsoft.com/office/drawing/2014/main" id="{E2B8AF09-9041-6362-8538-4812B6B3B3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6632" y="1404938"/>
            <a:ext cx="3208168" cy="5559281"/>
          </a:xfrm>
        </p:spPr>
      </p:pic>
    </p:spTree>
    <p:extLst>
      <p:ext uri="{BB962C8B-B14F-4D97-AF65-F5344CB8AC3E}">
        <p14:creationId xmlns:p14="http://schemas.microsoft.com/office/powerpoint/2010/main" val="2489934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FDC22F-75E9-445E-9920-A0D1E2030083}"/>
              </a:ext>
            </a:extLst>
          </p:cNvPr>
          <p:cNvSpPr>
            <a:spLocks noGrp="1"/>
          </p:cNvSpPr>
          <p:nvPr>
            <p:ph type="title"/>
          </p:nvPr>
        </p:nvSpPr>
        <p:spPr>
          <a:xfrm>
            <a:off x="1008184" y="174032"/>
            <a:ext cx="10175631" cy="1111843"/>
          </a:xfrm>
        </p:spPr>
        <p:style>
          <a:lnRef idx="3">
            <a:schemeClr val="lt1"/>
          </a:lnRef>
          <a:fillRef idx="1">
            <a:schemeClr val="dk1"/>
          </a:fillRef>
          <a:effectRef idx="1">
            <a:schemeClr val="dk1"/>
          </a:effectRef>
          <a:fontRef idx="minor">
            <a:schemeClr val="lt1"/>
          </a:fontRef>
        </p:style>
        <p:txBody>
          <a:bodyPr anchor="ctr">
            <a:normAutofit/>
          </a:bodyPr>
          <a:lstStyle/>
          <a:p>
            <a:pPr algn="ctr"/>
            <a:r>
              <a:rPr lang="en-IN" sz="4000" dirty="0">
                <a:latin typeface="Times New Roman" panose="02020603050405020304" pitchFamily="18" charset="0"/>
                <a:cs typeface="Times New Roman" panose="02020603050405020304" pitchFamily="18" charset="0"/>
              </a:rPr>
              <a:t>AI CHATBOTS</a:t>
            </a:r>
          </a:p>
        </p:txBody>
      </p:sp>
      <p:sp>
        <p:nvSpPr>
          <p:cNvPr id="3" name="Content Placeholder 2">
            <a:extLst>
              <a:ext uri="{FF2B5EF4-FFF2-40B4-BE49-F238E27FC236}">
                <a16:creationId xmlns:a16="http://schemas.microsoft.com/office/drawing/2014/main" id="{C0930614-CA5B-6EFC-61A9-074EAFB9D37C}"/>
              </a:ext>
            </a:extLst>
          </p:cNvPr>
          <p:cNvSpPr>
            <a:spLocks noGrp="1"/>
          </p:cNvSpPr>
          <p:nvPr>
            <p:ph idx="1"/>
          </p:nvPr>
        </p:nvSpPr>
        <p:spPr>
          <a:xfrm>
            <a:off x="1008184" y="1459907"/>
            <a:ext cx="10175630" cy="767904"/>
          </a:xfrm>
        </p:spPr>
        <p:txBody>
          <a:bodyPr anchor="ctr">
            <a:noAutofit/>
          </a:bodyPr>
          <a:lstStyle/>
          <a:p>
            <a:pPr algn="ctr"/>
            <a:r>
              <a:rPr lang="en-IN" sz="1800" dirty="0">
                <a:solidFill>
                  <a:srgbClr val="111111"/>
                </a:solidFill>
                <a:latin typeface="Times New Roman" panose="02020603050405020304" pitchFamily="18" charset="0"/>
                <a:cs typeface="Times New Roman" panose="02020603050405020304" pitchFamily="18" charset="0"/>
              </a:rPr>
              <a:t>A</a:t>
            </a:r>
            <a:r>
              <a:rPr lang="en-IN" sz="1800" b="0" i="0" dirty="0">
                <a:solidFill>
                  <a:srgbClr val="111111"/>
                </a:solidFill>
                <a:effectLst/>
                <a:latin typeface="Times New Roman" panose="02020603050405020304" pitchFamily="18" charset="0"/>
                <a:cs typeface="Times New Roman" panose="02020603050405020304" pitchFamily="18" charset="0"/>
              </a:rPr>
              <a:t>n AI chatbot is fed input data which it interprets and translates into a relevant output. So, if a site visitor asks a question, the AI chatbot will analyse their intent, as well as other factors like tone and sentiment, and then attempt to deliver the best possible answer.</a:t>
            </a:r>
            <a:endParaRPr lang="en-IN" sz="1800" dirty="0">
              <a:latin typeface="Times New Roman" panose="02020603050405020304" pitchFamily="18" charset="0"/>
              <a:cs typeface="Times New Roman" panose="02020603050405020304" pitchFamily="18" charset="0"/>
            </a:endParaRPr>
          </a:p>
        </p:txBody>
      </p:sp>
      <p:pic>
        <p:nvPicPr>
          <p:cNvPr id="1026" name="Picture 2" descr="AI chatbots by Drift">
            <a:extLst>
              <a:ext uri="{FF2B5EF4-FFF2-40B4-BE49-F238E27FC236}">
                <a16:creationId xmlns:a16="http://schemas.microsoft.com/office/drawing/2014/main" id="{7820BD66-9A34-070D-D2BC-FFF73092A5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4" r="1241" b="8632"/>
          <a:stretch/>
        </p:blipFill>
        <p:spPr bwMode="auto">
          <a:xfrm>
            <a:off x="1302750" y="2405150"/>
            <a:ext cx="9461504" cy="3562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54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C22F-75E9-445E-9920-A0D1E2030083}"/>
              </a:ext>
            </a:extLst>
          </p:cNvPr>
          <p:cNvSpPr>
            <a:spLocks noGrp="1"/>
          </p:cNvSpPr>
          <p:nvPr>
            <p:ph type="title"/>
          </p:nvPr>
        </p:nvSpPr>
        <p:spPr>
          <a:xfrm>
            <a:off x="1084384" y="1276350"/>
            <a:ext cx="10175631" cy="4121743"/>
          </a:xfrm>
        </p:spPr>
        <p:style>
          <a:lnRef idx="3">
            <a:schemeClr val="lt1"/>
          </a:lnRef>
          <a:fillRef idx="1">
            <a:schemeClr val="dk1"/>
          </a:fillRef>
          <a:effectRef idx="1">
            <a:schemeClr val="dk1"/>
          </a:effectRef>
          <a:fontRef idx="minor">
            <a:schemeClr val="lt1"/>
          </a:fontRef>
        </p:style>
        <p:txBody>
          <a:bodyPr anchor="ctr">
            <a:normAutofit/>
          </a:bodyPr>
          <a:lstStyle/>
          <a:p>
            <a:pPr algn="ctr"/>
            <a:r>
              <a:rPr lang="en-IN" sz="3200" u="sng"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17917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87BC4-175B-2306-25C4-3D305F71A0DD}"/>
              </a:ext>
            </a:extLst>
          </p:cNvPr>
          <p:cNvSpPr>
            <a:spLocks noGrp="1"/>
          </p:cNvSpPr>
          <p:nvPr>
            <p:ph type="title"/>
          </p:nvPr>
        </p:nvSpPr>
        <p:spPr/>
        <p:txBody>
          <a:bodyPr/>
          <a:lstStyle/>
          <a:p>
            <a:r>
              <a:rPr lang="en-US" b="1" dirty="0"/>
              <a:t>TABLE OF CONTENTS:</a:t>
            </a:r>
          </a:p>
        </p:txBody>
      </p:sp>
      <p:sp>
        <p:nvSpPr>
          <p:cNvPr id="3" name="Content Placeholder 2">
            <a:extLst>
              <a:ext uri="{FF2B5EF4-FFF2-40B4-BE49-F238E27FC236}">
                <a16:creationId xmlns:a16="http://schemas.microsoft.com/office/drawing/2014/main" id="{4C6DFCE0-D649-1F6A-4C78-A23B45E6F3DD}"/>
              </a:ext>
            </a:extLst>
          </p:cNvPr>
          <p:cNvSpPr>
            <a:spLocks noGrp="1"/>
          </p:cNvSpPr>
          <p:nvPr>
            <p:ph idx="1"/>
          </p:nvPr>
        </p:nvSpPr>
        <p:spPr>
          <a:xfrm>
            <a:off x="838200" y="1352939"/>
            <a:ext cx="10515600" cy="4824024"/>
          </a:xfrm>
        </p:spPr>
        <p:txBody>
          <a:bodyPr/>
          <a:lstStyle/>
          <a:p>
            <a:r>
              <a:rPr lang="en-US" dirty="0"/>
              <a:t>Introduction</a:t>
            </a:r>
          </a:p>
          <a:p>
            <a:r>
              <a:rPr lang="en-US" dirty="0"/>
              <a:t>Frontend Development Technologies</a:t>
            </a:r>
          </a:p>
          <a:p>
            <a:r>
              <a:rPr lang="en-US" dirty="0"/>
              <a:t>Backend Development Technologies</a:t>
            </a:r>
          </a:p>
          <a:p>
            <a:r>
              <a:rPr lang="en-US" dirty="0"/>
              <a:t>How to approach</a:t>
            </a:r>
          </a:p>
          <a:p>
            <a:r>
              <a:rPr lang="en-US" dirty="0"/>
              <a:t>Web Application Development Process</a:t>
            </a:r>
          </a:p>
          <a:p>
            <a:r>
              <a:rPr lang="en-US" dirty="0"/>
              <a:t>Roadmap</a:t>
            </a:r>
          </a:p>
          <a:p>
            <a:r>
              <a:rPr lang="en-US" dirty="0"/>
              <a:t>Basic Structure of Web Application</a:t>
            </a:r>
          </a:p>
          <a:p>
            <a:r>
              <a:rPr lang="en-US" dirty="0"/>
              <a:t>AI Chatbots</a:t>
            </a:r>
          </a:p>
          <a:p>
            <a:endParaRPr lang="en-US" dirty="0"/>
          </a:p>
          <a:p>
            <a:endParaRPr lang="en-US" dirty="0"/>
          </a:p>
        </p:txBody>
      </p:sp>
    </p:spTree>
    <p:extLst>
      <p:ext uri="{BB962C8B-B14F-4D97-AF65-F5344CB8AC3E}">
        <p14:creationId xmlns:p14="http://schemas.microsoft.com/office/powerpoint/2010/main" val="2253215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river running through a valley&#10;&#10;Description automatically generated with medium confidence">
            <a:extLst>
              <a:ext uri="{FF2B5EF4-FFF2-40B4-BE49-F238E27FC236}">
                <a16:creationId xmlns:a16="http://schemas.microsoft.com/office/drawing/2014/main" id="{A33FC446-1EC7-D8C5-2AC2-A51DAA30F40A}"/>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4056" r="9091"/>
          <a:stretch/>
        </p:blipFill>
        <p:spPr>
          <a:xfrm>
            <a:off x="20" y="-142865"/>
            <a:ext cx="12191980" cy="6857990"/>
          </a:xfrm>
          <a:prstGeom prst="rect">
            <a:avLst/>
          </a:prstGeom>
        </p:spPr>
      </p:pic>
      <p:sp>
        <p:nvSpPr>
          <p:cNvPr id="11" name="Rectangle 10">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FDC22F-75E9-445E-9920-A0D1E2030083}"/>
              </a:ext>
            </a:extLst>
          </p:cNvPr>
          <p:cNvSpPr>
            <a:spLocks noGrp="1"/>
          </p:cNvSpPr>
          <p:nvPr>
            <p:ph type="title"/>
          </p:nvPr>
        </p:nvSpPr>
        <p:spPr>
          <a:xfrm>
            <a:off x="594804" y="640263"/>
            <a:ext cx="6619811" cy="1344975"/>
          </a:xfrm>
        </p:spPr>
        <p:style>
          <a:lnRef idx="3">
            <a:schemeClr val="lt1"/>
          </a:lnRef>
          <a:fillRef idx="1">
            <a:schemeClr val="dk1"/>
          </a:fillRef>
          <a:effectRef idx="1">
            <a:schemeClr val="dk1"/>
          </a:effectRef>
          <a:fontRef idx="minor">
            <a:schemeClr val="lt1"/>
          </a:fontRef>
        </p:style>
        <p:txBody>
          <a:bodyPr>
            <a:normAutofit/>
          </a:bodyPr>
          <a:lstStyle/>
          <a:p>
            <a:r>
              <a:rPr lang="en-IN" sz="4000" dirty="0">
                <a:latin typeface="Times New Roman" panose="02020603050405020304" pitchFamily="18" charset="0"/>
                <a:cs typeface="Times New Roman" panose="02020603050405020304" pitchFamily="18" charset="0"/>
              </a:rPr>
              <a:t>UTTRAKHAND TOURISM:TRAVELBHOOMI</a:t>
            </a:r>
          </a:p>
        </p:txBody>
      </p:sp>
      <p:sp>
        <p:nvSpPr>
          <p:cNvPr id="3" name="Content Placeholder 2">
            <a:extLst>
              <a:ext uri="{FF2B5EF4-FFF2-40B4-BE49-F238E27FC236}">
                <a16:creationId xmlns:a16="http://schemas.microsoft.com/office/drawing/2014/main" id="{C0930614-CA5B-6EFC-61A9-074EAFB9D37C}"/>
              </a:ext>
            </a:extLst>
          </p:cNvPr>
          <p:cNvSpPr>
            <a:spLocks noGrp="1"/>
          </p:cNvSpPr>
          <p:nvPr>
            <p:ph idx="1"/>
          </p:nvPr>
        </p:nvSpPr>
        <p:spPr>
          <a:xfrm>
            <a:off x="594109" y="2121763"/>
            <a:ext cx="6620505" cy="3773010"/>
          </a:xfrm>
        </p:spPr>
        <p:txBody>
          <a:bodyPr>
            <a:normAutofit lnSpcReduction="10000"/>
          </a:bodyPr>
          <a:lstStyle/>
          <a:p>
            <a:r>
              <a:rPr lang="en-IN" sz="1700" b="0" i="0" dirty="0">
                <a:effectLst/>
                <a:latin typeface="Times New Roman" panose="02020603050405020304" pitchFamily="18" charset="0"/>
                <a:cs typeface="Times New Roman" panose="02020603050405020304" pitchFamily="18" charset="0"/>
              </a:rPr>
              <a:t>A land of myths and mountains, Devbhoomi Uttarakhand, is one of the most beautiful states of India. Snow-capped Himalayan peaks, serpentine rivers, revered temples, quaint villages, vibrant culture, and World Heritage Sites, Uttarakhand's sheer natural beauty and diversity beckon travellers from across the world. </a:t>
            </a:r>
          </a:p>
          <a:p>
            <a:r>
              <a:rPr lang="en-IN" sz="1700" b="0" i="0" dirty="0">
                <a:effectLst/>
                <a:latin typeface="Times New Roman" panose="02020603050405020304" pitchFamily="18" charset="0"/>
                <a:cs typeface="Times New Roman" panose="02020603050405020304" pitchFamily="18" charset="0"/>
              </a:rPr>
              <a:t>Be it river rafting in the Ganges, trekking to some of the fascinating peaks, skiing through some of the picturesque slopes, enjoying a cable-car ride, or soaking in the mesmerising views of the Himalayas, Uttarakhand is a dream destination for all. Here are the top destinations to travel to in Uttarakhand</a:t>
            </a:r>
            <a:endParaRPr lang="en-IN" sz="1700" dirty="0">
              <a:latin typeface="Times New Roman" panose="02020603050405020304" pitchFamily="18" charset="0"/>
              <a:cs typeface="Times New Roman" panose="02020603050405020304" pitchFamily="18" charset="0"/>
            </a:endParaRPr>
          </a:p>
          <a:p>
            <a:r>
              <a:rPr lang="en-US" sz="1700" dirty="0">
                <a:effectLst/>
                <a:latin typeface="Times New Roman" panose="02020603050405020304" pitchFamily="18" charset="0"/>
                <a:ea typeface="Calibri" panose="020F0502020204030204" pitchFamily="34" charset="0"/>
                <a:cs typeface="Mangal" panose="02040503050203030202" pitchFamily="18" charset="0"/>
              </a:rPr>
              <a:t>To help boost tourism in our country and help people with self-employment the Uttarakhand Government requires an application through which we can search each and every famous thing.ie., famous places, food, fruit, handicraft, etc.) in each village/city. By having this information, tourists can easily visit the places.</a:t>
            </a:r>
            <a:endParaRPr lang="en-IN" sz="1700" dirty="0">
              <a:effectLst/>
              <a:latin typeface="Calibri" panose="020F0502020204030204" pitchFamily="34" charset="0"/>
              <a:ea typeface="Calibri" panose="020F0502020204030204" pitchFamily="34" charset="0"/>
              <a:cs typeface="Mangal" panose="02040503050203030202" pitchFamily="18" charset="0"/>
            </a:endParaRPr>
          </a:p>
          <a:p>
            <a:endParaRPr lang="en-IN" sz="1700" b="0" i="0" dirty="0">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A53DE4B-28BA-1042-07D0-0056B72B2082}"/>
              </a:ext>
            </a:extLst>
          </p:cNvPr>
          <p:cNvSpPr txBox="1"/>
          <p:nvPr/>
        </p:nvSpPr>
        <p:spPr>
          <a:xfrm>
            <a:off x="9884958" y="6657945"/>
            <a:ext cx="2307042" cy="200055"/>
          </a:xfrm>
          <a:prstGeom prst="rect">
            <a:avLst/>
          </a:prstGeom>
          <a:solidFill>
            <a:srgbClr val="000000"/>
          </a:solidFill>
        </p:spPr>
        <p:txBody>
          <a:bodyPr wrap="none" rtlCol="0">
            <a:spAutoFit/>
          </a:bodyPr>
          <a:lstStyle/>
          <a:p>
            <a:pPr algn="r">
              <a:spcAft>
                <a:spcPts val="600"/>
              </a:spcAft>
            </a:pPr>
            <a:r>
              <a:rPr lang="en-IN" sz="700" dirty="0">
                <a:solidFill>
                  <a:srgbClr val="FFFFFF"/>
                </a:solidFill>
                <a:hlinkClick r:id="rId3" tooltip="https://en.wikipedia.org/wiki/File:Kosi_River_valley_near_Almora,_Uttarakhand,_India.jpg">
                  <a:extLst>
                    <a:ext uri="{A12FA001-AC4F-418D-AE19-62706E023703}">
                      <ahyp:hlinkClr xmlns:ahyp="http://schemas.microsoft.com/office/drawing/2018/hyperlinkcolor" val="tx"/>
                    </a:ext>
                  </a:extLst>
                </a:hlinkClick>
              </a:rPr>
              <a:t>This Photo</a:t>
            </a:r>
            <a:r>
              <a:rPr lang="en-IN" sz="700" dirty="0">
                <a:solidFill>
                  <a:srgbClr val="FFFFFF"/>
                </a:solidFill>
              </a:rPr>
              <a:t> by Unknown Author is licensed under </a:t>
            </a:r>
            <a:r>
              <a:rPr lang="en-IN" sz="700" dirty="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IN" sz="700" dirty="0">
              <a:solidFill>
                <a:srgbClr val="FFFFFF"/>
              </a:solidFill>
            </a:endParaRPr>
          </a:p>
        </p:txBody>
      </p:sp>
    </p:spTree>
    <p:extLst>
      <p:ext uri="{BB962C8B-B14F-4D97-AF65-F5344CB8AC3E}">
        <p14:creationId xmlns:p14="http://schemas.microsoft.com/office/powerpoint/2010/main" val="3226563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Layout of website design sketches on white paper">
            <a:extLst>
              <a:ext uri="{FF2B5EF4-FFF2-40B4-BE49-F238E27FC236}">
                <a16:creationId xmlns:a16="http://schemas.microsoft.com/office/drawing/2014/main" id="{1312037C-027B-96BE-D1AE-8E11975B6BEA}"/>
              </a:ext>
            </a:extLst>
          </p:cNvPr>
          <p:cNvPicPr>
            <a:picLocks noChangeAspect="1"/>
          </p:cNvPicPr>
          <p:nvPr/>
        </p:nvPicPr>
        <p:blipFill rotWithShape="1">
          <a:blip r:embed="rId2">
            <a:extLst>
              <a:ext uri="{28A0092B-C50C-407E-A947-70E740481C1C}">
                <a14:useLocalDpi xmlns:a14="http://schemas.microsoft.com/office/drawing/2010/main" val="0"/>
              </a:ext>
            </a:extLst>
          </a:blip>
          <a:srcRect r="15152" b="9091"/>
          <a:stretch/>
        </p:blipFill>
        <p:spPr>
          <a:xfrm>
            <a:off x="20" y="-157008"/>
            <a:ext cx="12191980" cy="6857990"/>
          </a:xfrm>
          <a:prstGeom prst="rect">
            <a:avLst/>
          </a:prstGeom>
        </p:spPr>
      </p:pic>
      <p:sp>
        <p:nvSpPr>
          <p:cNvPr id="14" name="Rectangle 9">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FDC22F-75E9-445E-9920-A0D1E2030083}"/>
              </a:ext>
            </a:extLst>
          </p:cNvPr>
          <p:cNvSpPr>
            <a:spLocks noGrp="1"/>
          </p:cNvSpPr>
          <p:nvPr>
            <p:ph type="title"/>
          </p:nvPr>
        </p:nvSpPr>
        <p:spPr>
          <a:xfrm>
            <a:off x="594804" y="640263"/>
            <a:ext cx="6849705" cy="1344975"/>
          </a:xfrm>
        </p:spPr>
        <p:style>
          <a:lnRef idx="3">
            <a:schemeClr val="lt1"/>
          </a:lnRef>
          <a:fillRef idx="1">
            <a:schemeClr val="dk1"/>
          </a:fillRef>
          <a:effectRef idx="1">
            <a:schemeClr val="dk1"/>
          </a:effectRef>
          <a:fontRef idx="minor">
            <a:schemeClr val="lt1"/>
          </a:fontRef>
        </p:style>
        <p:txBody>
          <a:bodyPr>
            <a:normAutofit/>
          </a:bodyPr>
          <a:lstStyle/>
          <a:p>
            <a:r>
              <a:rPr lang="en-IN" sz="3200" dirty="0">
                <a:latin typeface="Times New Roman" panose="02020603050405020304" pitchFamily="18" charset="0"/>
                <a:cs typeface="Times New Roman" panose="02020603050405020304" pitchFamily="18" charset="0"/>
              </a:rPr>
              <a:t>BASIC OF WEB DEVELOPMENT?</a:t>
            </a:r>
          </a:p>
        </p:txBody>
      </p:sp>
      <p:sp>
        <p:nvSpPr>
          <p:cNvPr id="3" name="Content Placeholder 2">
            <a:extLst>
              <a:ext uri="{FF2B5EF4-FFF2-40B4-BE49-F238E27FC236}">
                <a16:creationId xmlns:a16="http://schemas.microsoft.com/office/drawing/2014/main" id="{C0930614-CA5B-6EFC-61A9-074EAFB9D37C}"/>
              </a:ext>
            </a:extLst>
          </p:cNvPr>
          <p:cNvSpPr>
            <a:spLocks noGrp="1"/>
          </p:cNvSpPr>
          <p:nvPr>
            <p:ph idx="1"/>
          </p:nvPr>
        </p:nvSpPr>
        <p:spPr>
          <a:xfrm>
            <a:off x="594109" y="2121763"/>
            <a:ext cx="6850400" cy="3937292"/>
          </a:xfrm>
        </p:spPr>
        <p:txBody>
          <a:bodyPr>
            <a:normAutofit/>
          </a:bodyPr>
          <a:lstStyle/>
          <a:p>
            <a:r>
              <a:rPr lang="en-IN" sz="1800" dirty="0">
                <a:latin typeface="Times New Roman" panose="02020603050405020304" pitchFamily="18" charset="0"/>
                <a:cs typeface="Times New Roman" panose="02020603050405020304" pitchFamily="18" charset="0"/>
              </a:rPr>
              <a:t>Web Development usually refers to developing the website for the Internet (World Wide Web) or for an Intranet (Private network).</a:t>
            </a:r>
          </a:p>
          <a:p>
            <a:r>
              <a:rPr lang="en-IN" sz="1800" dirty="0">
                <a:latin typeface="Times New Roman" panose="02020603050405020304" pitchFamily="18" charset="0"/>
                <a:cs typeface="Times New Roman" panose="02020603050405020304" pitchFamily="18" charset="0"/>
              </a:rPr>
              <a:t>Also known as Web Programming.</a:t>
            </a:r>
          </a:p>
          <a:p>
            <a:r>
              <a:rPr lang="en-IN" sz="1800" dirty="0">
                <a:latin typeface="Times New Roman" panose="02020603050405020304" pitchFamily="18" charset="0"/>
                <a:cs typeface="Times New Roman" panose="02020603050405020304" pitchFamily="18" charset="0"/>
              </a:rPr>
              <a:t>It is the creation of Dynamic Web Applications.</a:t>
            </a:r>
          </a:p>
          <a:p>
            <a:r>
              <a:rPr lang="en-IN" sz="1800" dirty="0">
                <a:latin typeface="Times New Roman" panose="02020603050405020304" pitchFamily="18" charset="0"/>
                <a:cs typeface="Times New Roman" panose="02020603050405020304" pitchFamily="18" charset="0"/>
              </a:rPr>
              <a:t>Examples of Web Applications are Social networking sites like</a:t>
            </a:r>
          </a:p>
          <a:p>
            <a:pPr>
              <a:buFont typeface="Courier New" panose="02070309020205020404" pitchFamily="49" charset="0"/>
              <a:buChar char="o"/>
            </a:pPr>
            <a:r>
              <a:rPr lang="en-IN" sz="1800" dirty="0">
                <a:latin typeface="Times New Roman" panose="02020603050405020304" pitchFamily="18" charset="0"/>
                <a:cs typeface="Times New Roman" panose="02020603050405020304" pitchFamily="18" charset="0"/>
              </a:rPr>
              <a:t>Facebook or E-commerce sites like Amazon, Flipkart, etc.</a:t>
            </a:r>
          </a:p>
          <a:p>
            <a:r>
              <a:rPr lang="en-IN" sz="1800" dirty="0">
                <a:latin typeface="Times New Roman" panose="02020603050405020304" pitchFamily="18" charset="0"/>
                <a:cs typeface="Times New Roman" panose="02020603050405020304" pitchFamily="18" charset="0"/>
              </a:rPr>
              <a:t>There are two broad division of Web Development </a:t>
            </a:r>
          </a:p>
          <a:p>
            <a:pPr>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Front-end Development (also called Client-side Development)</a:t>
            </a:r>
          </a:p>
          <a:p>
            <a:pPr>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Back-end Development (also called Server-side Development).</a:t>
            </a:r>
          </a:p>
        </p:txBody>
      </p:sp>
    </p:spTree>
    <p:extLst>
      <p:ext uri="{BB962C8B-B14F-4D97-AF65-F5344CB8AC3E}">
        <p14:creationId xmlns:p14="http://schemas.microsoft.com/office/powerpoint/2010/main" val="2052727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9B907B-F9A2-45A5-BDBA-C371127CA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dirty="0">
              <a:solidFill>
                <a:schemeClr val="tx1"/>
              </a:solidFill>
            </a:endParaRPr>
          </a:p>
        </p:txBody>
      </p:sp>
      <p:sp>
        <p:nvSpPr>
          <p:cNvPr id="2" name="Title 1">
            <a:extLst>
              <a:ext uri="{FF2B5EF4-FFF2-40B4-BE49-F238E27FC236}">
                <a16:creationId xmlns:a16="http://schemas.microsoft.com/office/drawing/2014/main" id="{0DFDC22F-75E9-445E-9920-A0D1E2030083}"/>
              </a:ext>
            </a:extLst>
          </p:cNvPr>
          <p:cNvSpPr>
            <a:spLocks noGrp="1"/>
          </p:cNvSpPr>
          <p:nvPr>
            <p:ph type="title"/>
          </p:nvPr>
        </p:nvSpPr>
        <p:spPr>
          <a:xfrm>
            <a:off x="4916251" y="662400"/>
            <a:ext cx="6614814" cy="1492132"/>
          </a:xfrm>
        </p:spPr>
        <p:style>
          <a:lnRef idx="3">
            <a:schemeClr val="lt1"/>
          </a:lnRef>
          <a:fillRef idx="1">
            <a:schemeClr val="dk1"/>
          </a:fillRef>
          <a:effectRef idx="1">
            <a:schemeClr val="dk1"/>
          </a:effectRef>
          <a:fontRef idx="minor">
            <a:schemeClr val="lt1"/>
          </a:fontRef>
        </p:style>
        <p:txBody>
          <a:bodyPr anchor="t">
            <a:normAutofit/>
          </a:bodyPr>
          <a:lstStyle/>
          <a:p>
            <a:r>
              <a:rPr lang="en-IN" sz="3200" dirty="0">
                <a:latin typeface="Times New Roman" panose="02020603050405020304" pitchFamily="18" charset="0"/>
                <a:cs typeface="Times New Roman" panose="02020603050405020304" pitchFamily="18" charset="0"/>
              </a:rPr>
              <a:t>FRONT END DEVELOPMENT</a:t>
            </a:r>
          </a:p>
        </p:txBody>
      </p:sp>
      <p:pic>
        <p:nvPicPr>
          <p:cNvPr id="5" name="Picture 4" descr="Person watching empty phone">
            <a:extLst>
              <a:ext uri="{FF2B5EF4-FFF2-40B4-BE49-F238E27FC236}">
                <a16:creationId xmlns:a16="http://schemas.microsoft.com/office/drawing/2014/main" id="{041F5BCE-616D-42B2-E59E-1BCA92DFDA72}"/>
              </a:ext>
            </a:extLst>
          </p:cNvPr>
          <p:cNvPicPr>
            <a:picLocks noChangeAspect="1"/>
          </p:cNvPicPr>
          <p:nvPr/>
        </p:nvPicPr>
        <p:blipFill rotWithShape="1">
          <a:blip r:embed="rId2"/>
          <a:srcRect l="48158" r="17000"/>
          <a:stretch/>
        </p:blipFill>
        <p:spPr>
          <a:xfrm>
            <a:off x="688434" y="-9525"/>
            <a:ext cx="3584766" cy="6867525"/>
          </a:xfrm>
          <a:prstGeom prst="rect">
            <a:avLst/>
          </a:prstGeom>
        </p:spPr>
      </p:pic>
      <p:sp>
        <p:nvSpPr>
          <p:cNvPr id="11" name="Freeform 6">
            <a:extLst>
              <a:ext uri="{FF2B5EF4-FFF2-40B4-BE49-F238E27FC236}">
                <a16:creationId xmlns:a16="http://schemas.microsoft.com/office/drawing/2014/main" id="{FC72A6E7-EEB3-4011-AFDE-5D01CF93E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1"/>
          </a:solidFill>
          <a:ln w="0">
            <a:noFill/>
            <a:prstDash val="solid"/>
            <a:round/>
            <a:headEnd/>
            <a:tailEnd/>
          </a:ln>
        </p:spPr>
      </p:sp>
      <p:sp>
        <p:nvSpPr>
          <p:cNvPr id="13" name="Freeform 6">
            <a:extLst>
              <a:ext uri="{FF2B5EF4-FFF2-40B4-BE49-F238E27FC236}">
                <a16:creationId xmlns:a16="http://schemas.microsoft.com/office/drawing/2014/main" id="{8CD93300-52E3-4A04-AB11-4E86A29BE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dirty="0"/>
          </a:p>
        </p:txBody>
      </p:sp>
      <p:sp>
        <p:nvSpPr>
          <p:cNvPr id="3" name="Content Placeholder 2">
            <a:extLst>
              <a:ext uri="{FF2B5EF4-FFF2-40B4-BE49-F238E27FC236}">
                <a16:creationId xmlns:a16="http://schemas.microsoft.com/office/drawing/2014/main" id="{C0930614-CA5B-6EFC-61A9-074EAFB9D37C}"/>
              </a:ext>
            </a:extLst>
          </p:cNvPr>
          <p:cNvSpPr>
            <a:spLocks noGrp="1"/>
          </p:cNvSpPr>
          <p:nvPr>
            <p:ph idx="1"/>
          </p:nvPr>
        </p:nvSpPr>
        <p:spPr>
          <a:xfrm>
            <a:off x="4916251" y="2286000"/>
            <a:ext cx="6614814" cy="3844800"/>
          </a:xfrm>
        </p:spPr>
        <p:txBody>
          <a:bodyPr>
            <a:normAutofit/>
          </a:bodyPr>
          <a:lstStyle/>
          <a:p>
            <a:r>
              <a:rPr lang="en-IN" sz="1800" dirty="0">
                <a:solidFill>
                  <a:schemeClr val="tx1">
                    <a:lumMod val="95000"/>
                    <a:lumOff val="5000"/>
                    <a:alpha val="60000"/>
                  </a:schemeClr>
                </a:solidFill>
                <a:latin typeface="Times New Roman" panose="02020603050405020304" pitchFamily="18" charset="0"/>
                <a:cs typeface="Times New Roman" panose="02020603050405020304" pitchFamily="18" charset="0"/>
              </a:rPr>
              <a:t>Front end development refers to producing a web application so that a user can see and interact with them directly.</a:t>
            </a:r>
          </a:p>
          <a:p>
            <a:r>
              <a:rPr lang="en-IN" sz="1800" dirty="0">
                <a:solidFill>
                  <a:schemeClr val="tx1">
                    <a:lumMod val="95000"/>
                    <a:lumOff val="5000"/>
                    <a:alpha val="60000"/>
                  </a:schemeClr>
                </a:solidFill>
                <a:latin typeface="Times New Roman" panose="02020603050405020304" pitchFamily="18" charset="0"/>
                <a:cs typeface="Times New Roman" panose="02020603050405020304" pitchFamily="18" charset="0"/>
              </a:rPr>
              <a:t>It is also known as Client side development. It focuses on the visual elements of a website that a user will interact with.</a:t>
            </a:r>
          </a:p>
          <a:p>
            <a:r>
              <a:rPr lang="en-IN" sz="1800" dirty="0">
                <a:solidFill>
                  <a:schemeClr val="tx1">
                    <a:lumMod val="95000"/>
                    <a:lumOff val="5000"/>
                    <a:alpha val="60000"/>
                  </a:schemeClr>
                </a:solidFill>
                <a:latin typeface="Times New Roman" panose="02020603050405020304" pitchFamily="18" charset="0"/>
                <a:cs typeface="Times New Roman" panose="02020603050405020304" pitchFamily="18" charset="0"/>
              </a:rPr>
              <a:t>A front end developer has one general responsibility: to ensure that website visitors can easily interact with the page. They do this through the combination of design, technology and programming to code a website's </a:t>
            </a:r>
            <a:r>
              <a:rPr lang="en-IN" sz="1800" dirty="0">
                <a:solidFill>
                  <a:schemeClr val="tx1">
                    <a:alpha val="60000"/>
                  </a:schemeClr>
                </a:solidFill>
                <a:latin typeface="Times New Roman" panose="02020603050405020304" pitchFamily="18" charset="0"/>
                <a:cs typeface="Times New Roman" panose="02020603050405020304" pitchFamily="18" charset="0"/>
              </a:rPr>
              <a:t>appearance</a:t>
            </a:r>
            <a:r>
              <a:rPr lang="en-IN" sz="1800" dirty="0">
                <a:solidFill>
                  <a:schemeClr val="tx1">
                    <a:lumMod val="95000"/>
                    <a:lumOff val="5000"/>
                    <a:alpha val="60000"/>
                  </a:schemeClr>
                </a:solidFill>
                <a:latin typeface="Times New Roman" panose="02020603050405020304" pitchFamily="18" charset="0"/>
                <a:cs typeface="Times New Roman" panose="02020603050405020304" pitchFamily="18" charset="0"/>
              </a:rPr>
              <a:t>, as well as taking care of debugging</a:t>
            </a:r>
          </a:p>
          <a:p>
            <a:r>
              <a:rPr lang="en-IN" sz="1800" dirty="0">
                <a:solidFill>
                  <a:schemeClr val="tx1">
                    <a:lumMod val="95000"/>
                    <a:lumOff val="5000"/>
                    <a:alpha val="60000"/>
                  </a:schemeClr>
                </a:solidFill>
                <a:latin typeface="Times New Roman" panose="02020603050405020304" pitchFamily="18" charset="0"/>
                <a:cs typeface="Times New Roman" panose="02020603050405020304" pitchFamily="18" charset="0"/>
              </a:rPr>
              <a:t>The common technologies we can use in front-end development are:</a:t>
            </a:r>
          </a:p>
          <a:p>
            <a:pPr>
              <a:buFont typeface="Wingdings" panose="05000000000000000000" pitchFamily="2" charset="2"/>
              <a:buChar char="q"/>
            </a:pPr>
            <a:r>
              <a:rPr lang="en-IN" sz="1800" dirty="0">
                <a:solidFill>
                  <a:schemeClr val="tx1">
                    <a:lumMod val="95000"/>
                    <a:lumOff val="5000"/>
                    <a:alpha val="60000"/>
                  </a:schemeClr>
                </a:solidFill>
                <a:latin typeface="Times New Roman" panose="02020603050405020304" pitchFamily="18" charset="0"/>
                <a:cs typeface="Times New Roman" panose="02020603050405020304" pitchFamily="18" charset="0"/>
              </a:rPr>
              <a:t>.HTML CSS</a:t>
            </a:r>
          </a:p>
          <a:p>
            <a:pPr>
              <a:buFont typeface="Wingdings" panose="05000000000000000000" pitchFamily="2" charset="2"/>
              <a:buChar char="q"/>
            </a:pPr>
            <a:r>
              <a:rPr lang="en-IN" sz="1800" dirty="0">
                <a:solidFill>
                  <a:schemeClr val="tx1">
                    <a:lumMod val="95000"/>
                    <a:lumOff val="5000"/>
                    <a:alpha val="60000"/>
                  </a:schemeClr>
                </a:solidFill>
                <a:latin typeface="Times New Roman" panose="02020603050405020304" pitchFamily="18" charset="0"/>
                <a:cs typeface="Times New Roman" panose="02020603050405020304" pitchFamily="18" charset="0"/>
              </a:rPr>
              <a:t>JAVASCRIPT</a:t>
            </a:r>
          </a:p>
        </p:txBody>
      </p:sp>
    </p:spTree>
    <p:extLst>
      <p:ext uri="{BB962C8B-B14F-4D97-AF65-F5344CB8AC3E}">
        <p14:creationId xmlns:p14="http://schemas.microsoft.com/office/powerpoint/2010/main" val="1351491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FDC22F-75E9-445E-9920-A0D1E2030083}"/>
              </a:ext>
            </a:extLst>
          </p:cNvPr>
          <p:cNvSpPr>
            <a:spLocks noGrp="1"/>
          </p:cNvSpPr>
          <p:nvPr>
            <p:ph type="title"/>
          </p:nvPr>
        </p:nvSpPr>
        <p:spPr>
          <a:xfrm>
            <a:off x="572493" y="221287"/>
            <a:ext cx="11018520" cy="1434415"/>
          </a:xfrm>
        </p:spPr>
        <p:style>
          <a:lnRef idx="3">
            <a:schemeClr val="lt1"/>
          </a:lnRef>
          <a:fillRef idx="1">
            <a:schemeClr val="dk1"/>
          </a:fillRef>
          <a:effectRef idx="1">
            <a:schemeClr val="dk1"/>
          </a:effectRef>
          <a:fontRef idx="minor">
            <a:schemeClr val="lt1"/>
          </a:fontRef>
        </p:style>
        <p:txBody>
          <a:bodyPr anchor="b">
            <a:normAutofit/>
          </a:bodyPr>
          <a:lstStyle/>
          <a:p>
            <a:pPr>
              <a:lnSpc>
                <a:spcPct val="100000"/>
              </a:lnSpc>
            </a:pPr>
            <a:r>
              <a:rPr lang="en-IN" sz="3200" dirty="0">
                <a:latin typeface="Times New Roman" panose="02020603050405020304" pitchFamily="18" charset="0"/>
                <a:cs typeface="Times New Roman" panose="02020603050405020304" pitchFamily="18" charset="0"/>
              </a:rPr>
              <a:t>FRONTEND DEVELOPMENT TECHNOLOGIES REQUIRED</a:t>
            </a:r>
          </a:p>
        </p:txBody>
      </p:sp>
      <p:sp>
        <p:nvSpPr>
          <p:cNvPr id="1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0930614-CA5B-6EFC-61A9-074EAFB9D37C}"/>
              </a:ext>
            </a:extLst>
          </p:cNvPr>
          <p:cNvSpPr>
            <a:spLocks noGrp="1"/>
          </p:cNvSpPr>
          <p:nvPr>
            <p:ph idx="1"/>
          </p:nvPr>
        </p:nvSpPr>
        <p:spPr>
          <a:xfrm>
            <a:off x="572493" y="2071316"/>
            <a:ext cx="6713552" cy="4119172"/>
          </a:xfrm>
        </p:spPr>
        <p:txBody>
          <a:bodyPr anchor="t">
            <a:normAutofit/>
          </a:bodyPr>
          <a:lstStyle/>
          <a:p>
            <a:pPr>
              <a:buFont typeface="Wingdings" panose="05000000000000000000" pitchFamily="2" charset="2"/>
              <a:buChar char="§"/>
            </a:pPr>
            <a:r>
              <a:rPr lang="en-IN" sz="1800" dirty="0"/>
              <a:t>HTML was first created by Tim Berners-Lee, starting in 1989. It stands for Hyper Text Markup Language. HTM</a:t>
            </a:r>
          </a:p>
          <a:p>
            <a:pPr>
              <a:buFont typeface="Wingdings" panose="05000000000000000000" pitchFamily="2" charset="2"/>
              <a:buChar char="§"/>
            </a:pPr>
            <a:r>
              <a:rPr lang="en-IN" sz="1800" dirty="0"/>
              <a:t>Hypertext means that the document contains links that allow the reader to jump to other places in the document.</a:t>
            </a:r>
          </a:p>
          <a:p>
            <a:pPr>
              <a:buFont typeface="Wingdings" panose="05000000000000000000" pitchFamily="2" charset="2"/>
              <a:buChar char="§"/>
            </a:pPr>
            <a:r>
              <a:rPr lang="en-IN" sz="1800" dirty="0"/>
              <a:t>A Markup Language is a way that computers speak to each other to control how text is processed and presented.</a:t>
            </a:r>
          </a:p>
          <a:p>
            <a:pPr>
              <a:buFont typeface="Wingdings" panose="05000000000000000000" pitchFamily="2" charset="2"/>
              <a:buChar char="§"/>
            </a:pPr>
            <a:r>
              <a:rPr lang="en-IN" sz="1800" dirty="0"/>
              <a:t>It describes the structure of a web page and consists series of elements.</a:t>
            </a:r>
          </a:p>
          <a:p>
            <a:pPr>
              <a:buFont typeface="Wingdings" panose="05000000000000000000" pitchFamily="2" charset="2"/>
              <a:buChar char="§"/>
            </a:pPr>
            <a:r>
              <a:rPr lang="en-IN" sz="1800" dirty="0"/>
              <a:t>Its elements tells browser how to display the content.</a:t>
            </a:r>
          </a:p>
          <a:p>
            <a:pPr>
              <a:buFont typeface="Wingdings" panose="05000000000000000000" pitchFamily="2" charset="2"/>
              <a:buChar char="§"/>
            </a:pPr>
            <a:r>
              <a:rPr lang="en-IN" sz="1800" dirty="0"/>
              <a:t>It's code is written in Notepad or any text editor but save it as .html  or html extension.</a:t>
            </a:r>
          </a:p>
        </p:txBody>
      </p:sp>
      <p:pic>
        <p:nvPicPr>
          <p:cNvPr id="7" name="Picture 6" descr="Graphical user interface, application&#10;&#10;Description automatically generated">
            <a:extLst>
              <a:ext uri="{FF2B5EF4-FFF2-40B4-BE49-F238E27FC236}">
                <a16:creationId xmlns:a16="http://schemas.microsoft.com/office/drawing/2014/main" id="{202724AC-0F33-B4AB-4247-3F348866361B}"/>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422" r="19449"/>
          <a:stretch/>
        </p:blipFill>
        <p:spPr>
          <a:xfrm>
            <a:off x="7675658" y="2093976"/>
            <a:ext cx="3941064" cy="4096512"/>
          </a:xfrm>
          <a:prstGeom prst="rect">
            <a:avLst/>
          </a:prstGeom>
        </p:spPr>
      </p:pic>
    </p:spTree>
    <p:extLst>
      <p:ext uri="{BB962C8B-B14F-4D97-AF65-F5344CB8AC3E}">
        <p14:creationId xmlns:p14="http://schemas.microsoft.com/office/powerpoint/2010/main" val="3680295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FDC22F-75E9-445E-9920-A0D1E2030083}"/>
              </a:ext>
            </a:extLst>
          </p:cNvPr>
          <p:cNvSpPr>
            <a:spLocks noGrp="1"/>
          </p:cNvSpPr>
          <p:nvPr>
            <p:ph type="title"/>
          </p:nvPr>
        </p:nvSpPr>
        <p:spPr>
          <a:xfrm>
            <a:off x="572493" y="238539"/>
            <a:ext cx="11018520" cy="1434415"/>
          </a:xfrm>
        </p:spPr>
        <p:style>
          <a:lnRef idx="3">
            <a:schemeClr val="lt1"/>
          </a:lnRef>
          <a:fillRef idx="1">
            <a:schemeClr val="dk1"/>
          </a:fillRef>
          <a:effectRef idx="1">
            <a:schemeClr val="dk1"/>
          </a:effectRef>
          <a:fontRef idx="minor">
            <a:schemeClr val="lt1"/>
          </a:fontRef>
        </p:style>
        <p:txBody>
          <a:bodyPr anchor="b">
            <a:normAutofit/>
          </a:bodyPr>
          <a:lstStyle/>
          <a:p>
            <a:r>
              <a:rPr lang="en-IN" sz="3200" dirty="0">
                <a:latin typeface="Times New Roman" panose="02020603050405020304" pitchFamily="18" charset="0"/>
                <a:cs typeface="Times New Roman" panose="02020603050405020304" pitchFamily="18" charset="0"/>
              </a:rPr>
              <a:t>FRONTEND DEVELOPMENT TECHNOLOGIES REQUIRED (CONT..)</a:t>
            </a:r>
          </a:p>
        </p:txBody>
      </p:sp>
      <p:sp>
        <p:nvSpPr>
          <p:cNvPr id="1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0930614-CA5B-6EFC-61A9-074EAFB9D37C}"/>
              </a:ext>
            </a:extLst>
          </p:cNvPr>
          <p:cNvSpPr>
            <a:spLocks noGrp="1"/>
          </p:cNvSpPr>
          <p:nvPr>
            <p:ph idx="1"/>
          </p:nvPr>
        </p:nvSpPr>
        <p:spPr>
          <a:xfrm>
            <a:off x="572493" y="2071316"/>
            <a:ext cx="6713552" cy="4119172"/>
          </a:xfrm>
        </p:spPr>
        <p:txBody>
          <a:bodyPr anchor="t">
            <a:normAutofit/>
          </a:bodyPr>
          <a:lstStyle/>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CSS was first proposed by Hakon Wium Lie on October 10, 1994</a:t>
            </a:r>
          </a:p>
          <a:p>
            <a:pPr marL="0" indent="0">
              <a:buNone/>
            </a:pPr>
            <a:r>
              <a:rPr lang="en-IN" sz="1400" dirty="0">
                <a:latin typeface="Times New Roman" panose="02020603050405020304" pitchFamily="18" charset="0"/>
                <a:cs typeface="Times New Roman" panose="02020603050405020304" pitchFamily="18" charset="0"/>
              </a:rPr>
              <a:t>     at CERN (European Organization for Nuclear Research).</a:t>
            </a:r>
            <a:endParaRPr lang="en-IN" sz="18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Cascading Style Sheets (CSS) describes how HTML elements are to be displayed on screen.</a:t>
            </a:r>
          </a:p>
          <a:p>
            <a:r>
              <a:rPr lang="en-IN" sz="1400" dirty="0">
                <a:latin typeface="Times New Roman" panose="02020603050405020304" pitchFamily="18" charset="0"/>
                <a:cs typeface="Times New Roman" panose="02020603050405020304" pitchFamily="18" charset="0"/>
              </a:rPr>
              <a:t>CSS saves a lot of work. It can control the layout of multiple web pages all at once.</a:t>
            </a:r>
          </a:p>
          <a:p>
            <a:r>
              <a:rPr lang="en-IN" sz="1400" dirty="0">
                <a:latin typeface="Times New Roman" panose="02020603050405020304" pitchFamily="18" charset="0"/>
                <a:cs typeface="Times New Roman" panose="02020603050405020304" pitchFamily="18" charset="0"/>
              </a:rPr>
              <a:t>It is also responsible for responsive layouts of a website.</a:t>
            </a:r>
          </a:p>
          <a:p>
            <a:r>
              <a:rPr lang="en-IN" sz="1400" dirty="0">
                <a:latin typeface="Times New Roman" panose="02020603050405020304" pitchFamily="18" charset="0"/>
                <a:cs typeface="Times New Roman" panose="02020603050405020304" pitchFamily="18" charset="0"/>
              </a:rPr>
              <a:t>It is also written in any text editor but save as .css extension.</a:t>
            </a:r>
          </a:p>
        </p:txBody>
      </p:sp>
      <p:pic>
        <p:nvPicPr>
          <p:cNvPr id="5" name="Picture 4" descr="A blue and white logo&#10;&#10;Description automatically generated with low confidence">
            <a:extLst>
              <a:ext uri="{FF2B5EF4-FFF2-40B4-BE49-F238E27FC236}">
                <a16:creationId xmlns:a16="http://schemas.microsoft.com/office/drawing/2014/main" id="{2A274790-66AF-6DAC-18B8-48A7F1B7FB1F}"/>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257" r="1537"/>
          <a:stretch/>
        </p:blipFill>
        <p:spPr>
          <a:xfrm>
            <a:off x="7675658" y="2093976"/>
            <a:ext cx="3941064" cy="4096512"/>
          </a:xfrm>
          <a:prstGeom prst="rect">
            <a:avLst/>
          </a:prstGeom>
        </p:spPr>
      </p:pic>
      <p:sp>
        <p:nvSpPr>
          <p:cNvPr id="6" name="TextBox 5">
            <a:extLst>
              <a:ext uri="{FF2B5EF4-FFF2-40B4-BE49-F238E27FC236}">
                <a16:creationId xmlns:a16="http://schemas.microsoft.com/office/drawing/2014/main" id="{EEF18896-CFA1-CD73-FAE9-0968EEF211BA}"/>
              </a:ext>
            </a:extLst>
          </p:cNvPr>
          <p:cNvSpPr txBox="1"/>
          <p:nvPr/>
        </p:nvSpPr>
        <p:spPr>
          <a:xfrm>
            <a:off x="11431991" y="5990433"/>
            <a:ext cx="184731" cy="200055"/>
          </a:xfrm>
          <a:prstGeom prst="rect">
            <a:avLst/>
          </a:prstGeom>
          <a:solidFill>
            <a:srgbClr val="000000"/>
          </a:solidFill>
        </p:spPr>
        <p:txBody>
          <a:bodyPr wrap="none" rtlCol="0">
            <a:spAutoFit/>
          </a:bodyPr>
          <a:lstStyle/>
          <a:p>
            <a:pPr algn="r">
              <a:spcAft>
                <a:spcPts val="600"/>
              </a:spcAft>
            </a:pPr>
            <a:endParaRPr lang="en-IN" sz="700" dirty="0">
              <a:solidFill>
                <a:srgbClr val="FFFFFF"/>
              </a:solidFill>
            </a:endParaRPr>
          </a:p>
        </p:txBody>
      </p:sp>
    </p:spTree>
    <p:extLst>
      <p:ext uri="{BB962C8B-B14F-4D97-AF65-F5344CB8AC3E}">
        <p14:creationId xmlns:p14="http://schemas.microsoft.com/office/powerpoint/2010/main" val="471442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FDC22F-75E9-445E-9920-A0D1E2030083}"/>
              </a:ext>
            </a:extLst>
          </p:cNvPr>
          <p:cNvSpPr>
            <a:spLocks noGrp="1"/>
          </p:cNvSpPr>
          <p:nvPr>
            <p:ph type="title"/>
          </p:nvPr>
        </p:nvSpPr>
        <p:spPr>
          <a:xfrm>
            <a:off x="572493" y="238539"/>
            <a:ext cx="11018520" cy="1434415"/>
          </a:xfrm>
        </p:spPr>
        <p:style>
          <a:lnRef idx="3">
            <a:schemeClr val="lt1"/>
          </a:lnRef>
          <a:fillRef idx="1">
            <a:schemeClr val="dk1"/>
          </a:fillRef>
          <a:effectRef idx="1">
            <a:schemeClr val="dk1"/>
          </a:effectRef>
          <a:fontRef idx="minor">
            <a:schemeClr val="lt1"/>
          </a:fontRef>
        </p:style>
        <p:txBody>
          <a:bodyPr anchor="b">
            <a:normAutofit/>
          </a:bodyPr>
          <a:lstStyle/>
          <a:p>
            <a:r>
              <a:rPr lang="en-IN" sz="3200" dirty="0">
                <a:latin typeface="Times New Roman" panose="02020603050405020304" pitchFamily="18" charset="0"/>
                <a:cs typeface="Times New Roman" panose="02020603050405020304" pitchFamily="18" charset="0"/>
              </a:rPr>
              <a:t>FRONTEND DEVELOPMENT TECHNOLOGIES REQUIRED (CONT..)</a:t>
            </a:r>
          </a:p>
        </p:txBody>
      </p:sp>
      <p:sp>
        <p:nvSpPr>
          <p:cNvPr id="1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0930614-CA5B-6EFC-61A9-074EAFB9D37C}"/>
              </a:ext>
            </a:extLst>
          </p:cNvPr>
          <p:cNvSpPr>
            <a:spLocks noGrp="1"/>
          </p:cNvSpPr>
          <p:nvPr>
            <p:ph idx="1"/>
          </p:nvPr>
        </p:nvSpPr>
        <p:spPr>
          <a:xfrm>
            <a:off x="572493" y="2071316"/>
            <a:ext cx="6713552" cy="4119172"/>
          </a:xfrm>
        </p:spPr>
        <p:txBody>
          <a:bodyPr anchor="t">
            <a:noAutofit/>
          </a:bodyPr>
          <a:lstStyle/>
          <a:p>
            <a:pPr>
              <a:lnSpc>
                <a:spcPct val="150000"/>
              </a:lnSpc>
            </a:pPr>
            <a:r>
              <a:rPr lang="en-IN" sz="1800" dirty="0">
                <a:latin typeface="Times New Roman" panose="02020603050405020304" pitchFamily="18" charset="0"/>
                <a:cs typeface="Times New Roman" panose="02020603050405020304" pitchFamily="18" charset="0"/>
              </a:rPr>
              <a:t>JavaScript was invented by Brendan Eich in 1995. JavaScript is the Programming Language for the Web</a:t>
            </a:r>
          </a:p>
          <a:p>
            <a:pPr>
              <a:lnSpc>
                <a:spcPct val="150000"/>
              </a:lnSpc>
            </a:pPr>
            <a:r>
              <a:rPr lang="en-IN" sz="1800" dirty="0">
                <a:latin typeface="Times New Roman" panose="02020603050405020304" pitchFamily="18" charset="0"/>
                <a:cs typeface="Times New Roman" panose="02020603050405020304" pitchFamily="18" charset="0"/>
              </a:rPr>
              <a:t>JavaScript can update and change both HTML and CSS.</a:t>
            </a:r>
          </a:p>
          <a:p>
            <a:pPr>
              <a:lnSpc>
                <a:spcPct val="150000"/>
              </a:lnSpc>
            </a:pPr>
            <a:r>
              <a:rPr lang="en-IN" sz="1800" dirty="0">
                <a:latin typeface="Times New Roman" panose="02020603050405020304" pitchFamily="18" charset="0"/>
                <a:cs typeface="Times New Roman" panose="02020603050405020304" pitchFamily="18" charset="0"/>
              </a:rPr>
              <a:t>JavaScript is responsible for the Functioning of the website.</a:t>
            </a:r>
          </a:p>
          <a:p>
            <a:pPr>
              <a:lnSpc>
                <a:spcPct val="150000"/>
              </a:lnSpc>
            </a:pPr>
            <a:r>
              <a:rPr lang="en-IN" sz="1800" dirty="0">
                <a:latin typeface="Times New Roman" panose="02020603050405020304" pitchFamily="18" charset="0"/>
                <a:cs typeface="Times New Roman" panose="02020603050405020304" pitchFamily="18" charset="0"/>
              </a:rPr>
              <a:t>It is a scripting language that enables us to create dynamically updating content, control multimedia, animate images, and pretty much everything else.</a:t>
            </a:r>
          </a:p>
          <a:p>
            <a:pPr>
              <a:lnSpc>
                <a:spcPct val="150000"/>
              </a:lnSpc>
            </a:pPr>
            <a:r>
              <a:rPr lang="en-IN" sz="1800" dirty="0">
                <a:latin typeface="Times New Roman" panose="02020603050405020304" pitchFamily="18" charset="0"/>
                <a:cs typeface="Times New Roman" panose="02020603050405020304" pitchFamily="18" charset="0"/>
              </a:rPr>
              <a:t>It is also written in any text editor but add the .jess extension.</a:t>
            </a:r>
          </a:p>
        </p:txBody>
      </p:sp>
      <p:pic>
        <p:nvPicPr>
          <p:cNvPr id="5" name="Picture 4" descr="Logo&#10;&#10;Description automatically generated">
            <a:extLst>
              <a:ext uri="{FF2B5EF4-FFF2-40B4-BE49-F238E27FC236}">
                <a16:creationId xmlns:a16="http://schemas.microsoft.com/office/drawing/2014/main" id="{AC214D16-32F5-B282-7DD1-ECCD7811BC7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273" r="-3" b="-3"/>
          <a:stretch/>
        </p:blipFill>
        <p:spPr>
          <a:xfrm>
            <a:off x="7829034" y="2093976"/>
            <a:ext cx="3787688" cy="3578075"/>
          </a:xfrm>
          <a:prstGeom prst="rect">
            <a:avLst/>
          </a:prstGeom>
        </p:spPr>
      </p:pic>
    </p:spTree>
    <p:extLst>
      <p:ext uri="{BB962C8B-B14F-4D97-AF65-F5344CB8AC3E}">
        <p14:creationId xmlns:p14="http://schemas.microsoft.com/office/powerpoint/2010/main" val="655225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FDC22F-75E9-445E-9920-A0D1E2030083}"/>
              </a:ext>
            </a:extLst>
          </p:cNvPr>
          <p:cNvSpPr>
            <a:spLocks noGrp="1"/>
          </p:cNvSpPr>
          <p:nvPr>
            <p:ph type="title"/>
          </p:nvPr>
        </p:nvSpPr>
        <p:spPr>
          <a:xfrm>
            <a:off x="572493" y="238539"/>
            <a:ext cx="11018520" cy="1434415"/>
          </a:xfrm>
        </p:spPr>
        <p:style>
          <a:lnRef idx="3">
            <a:schemeClr val="lt1"/>
          </a:lnRef>
          <a:fillRef idx="1">
            <a:schemeClr val="dk1"/>
          </a:fillRef>
          <a:effectRef idx="1">
            <a:schemeClr val="dk1"/>
          </a:effectRef>
          <a:fontRef idx="minor">
            <a:schemeClr val="lt1"/>
          </a:fontRef>
        </p:style>
        <p:txBody>
          <a:bodyPr anchor="b">
            <a:normAutofit/>
          </a:bodyPr>
          <a:lstStyle/>
          <a:p>
            <a:r>
              <a:rPr lang="en-IN" sz="3200" dirty="0">
                <a:latin typeface="Times New Roman" panose="02020603050405020304" pitchFamily="18" charset="0"/>
                <a:cs typeface="Times New Roman" panose="02020603050405020304" pitchFamily="18" charset="0"/>
              </a:rPr>
              <a:t>BACK END DEVELOPMENT</a:t>
            </a:r>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0930614-CA5B-6EFC-61A9-074EAFB9D37C}"/>
              </a:ext>
            </a:extLst>
          </p:cNvPr>
          <p:cNvSpPr>
            <a:spLocks noGrp="1"/>
          </p:cNvSpPr>
          <p:nvPr>
            <p:ph idx="1"/>
          </p:nvPr>
        </p:nvSpPr>
        <p:spPr>
          <a:xfrm>
            <a:off x="572493" y="2071316"/>
            <a:ext cx="6713552" cy="4119172"/>
          </a:xfrm>
        </p:spPr>
        <p:txBody>
          <a:bodyPr anchor="t">
            <a:normAutofit lnSpcReduction="10000"/>
          </a:bodyPr>
          <a:lstStyle/>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Backend development controls what goes on behind the scenes of the web applications</a:t>
            </a:r>
          </a:p>
          <a:p>
            <a:r>
              <a:rPr lang="en-IN" sz="1800" dirty="0">
                <a:latin typeface="Times New Roman" panose="02020603050405020304" pitchFamily="18" charset="0"/>
                <a:cs typeface="Times New Roman" panose="02020603050405020304" pitchFamily="18" charset="0"/>
              </a:rPr>
              <a:t>It is also known as server side development.</a:t>
            </a:r>
          </a:p>
          <a:p>
            <a:r>
              <a:rPr lang="en-IN" sz="1800" dirty="0">
                <a:latin typeface="Times New Roman" panose="02020603050405020304" pitchFamily="18" charset="0"/>
                <a:cs typeface="Times New Roman" panose="02020603050405020304" pitchFamily="18" charset="0"/>
              </a:rPr>
              <a:t>Backend usually consists of three parts:</a:t>
            </a:r>
          </a:p>
          <a:p>
            <a:pPr>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 A server</a:t>
            </a:r>
          </a:p>
          <a:p>
            <a:pPr>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 An Application • A Database</a:t>
            </a:r>
          </a:p>
          <a:p>
            <a:r>
              <a:rPr lang="en-IN" sz="1800" dirty="0">
                <a:latin typeface="Times New Roman" panose="02020603050405020304" pitchFamily="18" charset="0"/>
                <a:cs typeface="Times New Roman" panose="02020603050405020304" pitchFamily="18" charset="0"/>
              </a:rPr>
              <a:t>Users can't see how the backend works but this code is what communicates the database information to the browser.</a:t>
            </a:r>
          </a:p>
          <a:p>
            <a:r>
              <a:rPr lang="en-IN" sz="1800" dirty="0">
                <a:latin typeface="Times New Roman" panose="02020603050405020304" pitchFamily="18" charset="0"/>
                <a:cs typeface="Times New Roman" panose="02020603050405020304" pitchFamily="18" charset="0"/>
              </a:rPr>
              <a:t>Common Backend development technologies are:</a:t>
            </a:r>
          </a:p>
          <a:p>
            <a:pPr>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SQL</a:t>
            </a:r>
          </a:p>
          <a:p>
            <a:pPr>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PHP</a:t>
            </a:r>
          </a:p>
        </p:txBody>
      </p:sp>
      <p:pic>
        <p:nvPicPr>
          <p:cNvPr id="5" name="Picture 4" descr="Computer script on a screen">
            <a:extLst>
              <a:ext uri="{FF2B5EF4-FFF2-40B4-BE49-F238E27FC236}">
                <a16:creationId xmlns:a16="http://schemas.microsoft.com/office/drawing/2014/main" id="{405487FF-8CC2-4D85-72D9-47AF7C2CBF58}"/>
              </a:ext>
            </a:extLst>
          </p:cNvPr>
          <p:cNvPicPr>
            <a:picLocks noChangeAspect="1"/>
          </p:cNvPicPr>
          <p:nvPr/>
        </p:nvPicPr>
        <p:blipFill rotWithShape="1">
          <a:blip r:embed="rId2"/>
          <a:srcRect r="35784" b="2"/>
          <a:stretch/>
        </p:blipFill>
        <p:spPr>
          <a:xfrm>
            <a:off x="7675658" y="2093976"/>
            <a:ext cx="3941064" cy="4096512"/>
          </a:xfrm>
          <a:prstGeom prst="rect">
            <a:avLst/>
          </a:prstGeom>
        </p:spPr>
      </p:pic>
    </p:spTree>
    <p:extLst>
      <p:ext uri="{BB962C8B-B14F-4D97-AF65-F5344CB8AC3E}">
        <p14:creationId xmlns:p14="http://schemas.microsoft.com/office/powerpoint/2010/main" val="1182125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1104</Words>
  <Application>Microsoft Office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Courier New</vt:lpstr>
      <vt:lpstr>Times New Roman</vt:lpstr>
      <vt:lpstr>Tinos</vt:lpstr>
      <vt:lpstr>Wingdings</vt:lpstr>
      <vt:lpstr>Office Theme</vt:lpstr>
      <vt:lpstr>PROJECT: A Web Application For Travellers using Travel-Bhoomi</vt:lpstr>
      <vt:lpstr>TABLE OF CONTENTS:</vt:lpstr>
      <vt:lpstr>UTTRAKHAND TOURISM:TRAVELBHOOMI</vt:lpstr>
      <vt:lpstr>BASIC OF WEB DEVELOPMENT?</vt:lpstr>
      <vt:lpstr>FRONT END DEVELOPMENT</vt:lpstr>
      <vt:lpstr>FRONTEND DEVELOPMENT TECHNOLOGIES REQUIRED</vt:lpstr>
      <vt:lpstr>FRONTEND DEVELOPMENT TECHNOLOGIES REQUIRED (CONT..)</vt:lpstr>
      <vt:lpstr>FRONTEND DEVELOPMENT TECHNOLOGIES REQUIRED (CONT..)</vt:lpstr>
      <vt:lpstr>BACK END DEVELOPMENT</vt:lpstr>
      <vt:lpstr>HOW TO APPROACH..</vt:lpstr>
      <vt:lpstr>WEB APPLICATION DEVELOPMENT PROCESS</vt:lpstr>
      <vt:lpstr>ROADMAP</vt:lpstr>
      <vt:lpstr>BASIC STRUCTURE FOR THE WEB APPLICATION</vt:lpstr>
      <vt:lpstr>AI CHATBOTS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WEB/ANDROID APPLICATION-TRAVEL-BHOOMI</dc:title>
  <dc:creator>vishal gaurav</dc:creator>
  <cp:lastModifiedBy>Kajal Choudhary</cp:lastModifiedBy>
  <cp:revision>4</cp:revision>
  <dcterms:created xsi:type="dcterms:W3CDTF">2022-10-12T05:25:40Z</dcterms:created>
  <dcterms:modified xsi:type="dcterms:W3CDTF">2023-06-04T06:50:01Z</dcterms:modified>
</cp:coreProperties>
</file>