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sldIdLst>
    <p:sldId id="281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C037F"/>
    <a:srgbClr val="C2C2C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034" autoAdjust="0"/>
    <p:restoredTop sz="94660"/>
  </p:normalViewPr>
  <p:slideViewPr>
    <p:cSldViewPr>
      <p:cViewPr varScale="1">
        <p:scale>
          <a:sx n="72" d="100"/>
          <a:sy n="72" d="100"/>
        </p:scale>
        <p:origin x="58" y="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>
            <a:extLst>
              <a:ext uri="{FF2B5EF4-FFF2-40B4-BE49-F238E27FC236}">
                <a16:creationId xmlns:a16="http://schemas.microsoft.com/office/drawing/2014/main" id="{D3178A15-A78E-8C98-886D-D0747EECE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C4E11D28-DBC5-E3C3-29E1-A5073F1D5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CB27C1CF-E819-A228-26CF-4036C245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5BD6671C-F7F9-5982-B63D-6C16A53D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-65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F442BC7-E8BB-5B42-CB61-EA4B39EEF9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864BD33-43D0-65D3-DF82-6E354B14F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41FB1C6-DAB3-B321-C802-23E5EAD0CA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2A054-551F-4E6F-8222-BB084BA9CE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19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E93380-DB44-EC89-0154-D4CE766D8B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35B3EE-67DD-189E-FB71-4C281869F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226FEB-44D3-872A-DA76-42109D9D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271DC-A224-43E3-A627-C25C1AB46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B358C8-E3D7-5A6B-C1CF-A8ED21D7FE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18596B-7475-293A-FA0F-084CFE3D2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5B6B1C-80A0-9C5D-B9D8-0282DB992C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11AE2-4C81-4A26-BEC9-DB12361130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213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B313C-ECF2-6AA8-7BB2-71D60DCC85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EAD2E-F629-D92C-5A23-AF9D01224F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9C42A-499F-124A-198A-B392369B0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69D6-527C-4A86-92A3-D7442BA10B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8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D9E2A1-D1DA-1DDC-3F50-0DC559115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CC3211-76AB-DCD0-CFA9-39879038EF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2C4356-8B33-39D9-B1AA-A8813A94C4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4DDB1-1678-440E-985A-0FB8BFB67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AC3354-0C2D-CF2C-63A2-C8A080071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4513D8-3959-83F0-8ABF-7A170B1FB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620F85-766D-94D4-7311-34C523C93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6FDEC-FD18-4DEF-ABB3-E80EB7111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44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4E8C3-137B-9153-F1A8-B6430BF139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32947-2B91-9E56-6FAE-348B93513C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14D47-8F4C-4A40-7471-9A3D81B2D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20994-C299-4054-96EF-03259FD94A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46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6E21DA-5F87-2FC4-1766-EA261107B0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5D6B0B-5820-7A10-36F1-E2773643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4CAB2AD-1C88-F5C0-EA02-4DED0B064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70D46-774B-4217-9819-41EFFA962E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2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F8D8D5-E07D-BF0D-6028-7B393F3724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81D27B-2D7A-8A87-0481-5CB56EE59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E84D50-94E5-DBBC-C7B1-4AFA65C275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62044-670C-4B3A-AA35-E0B8FC152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58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F4CDA8-0147-B677-62FD-C871208319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64D9E6-D118-11B3-DFD5-FBED81F6FF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B68E53-68E4-F51D-F562-870C007CB5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E0D01-F9A6-4675-A2B0-397F4B8858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72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72BF4-1E09-48B4-5016-F86D99C734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5D2940-202B-A617-AF6F-7FB362229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B47AC-7B9B-3F58-3B6B-77D7D139DF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C4C17-51F8-4F84-A55C-B977B12089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83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9F64F-4FE9-9E99-D23B-AA8E030854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71AE7-D191-B689-E09A-FED677F1D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207C9-0481-C1B8-9696-0ED9E483B7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6B149-11B4-4D94-BEDE-232173CD3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92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262E3C-8653-4A1D-1745-759A3946A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9FDF82-F458-1876-1E62-40E659F54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2E00FAC-7C18-1987-1752-9B6E5F484E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C7E0C63-ECEE-71B8-CCA7-F303819B2A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15DAB5F-45DA-1ED1-7F45-5026A191EC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5BF46E6B-0277-4926-872F-51E033980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5C8D1C94-DEE5-E08C-EA38-B269F58A2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Oval 8">
            <a:extLst>
              <a:ext uri="{FF2B5EF4-FFF2-40B4-BE49-F238E27FC236}">
                <a16:creationId xmlns:a16="http://schemas.microsoft.com/office/drawing/2014/main" id="{88C28B2E-989A-A488-C09B-0793ABC8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53" name="Oval 9">
            <a:extLst>
              <a:ext uri="{FF2B5EF4-FFF2-40B4-BE49-F238E27FC236}">
                <a16:creationId xmlns:a16="http://schemas.microsoft.com/office/drawing/2014/main" id="{0801647C-DA6E-681C-B5AE-B1907A867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54" name="Oval 10">
            <a:extLst>
              <a:ext uri="{FF2B5EF4-FFF2-40B4-BE49-F238E27FC236}">
                <a16:creationId xmlns:a16="http://schemas.microsoft.com/office/drawing/2014/main" id="{D739DF9F-BA86-B0E7-7DD3-2AE9AEAC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point.com/" TargetMode="External" /><Relationship Id="rId3" Type="http://schemas.openxmlformats.org/officeDocument/2006/relationships/hyperlink" Target="https://reactjs.com/" TargetMode="External" /><Relationship Id="rId7" Type="http://schemas.openxmlformats.org/officeDocument/2006/relationships/hyperlink" Target="https://nodejs.com/" TargetMode="External" /><Relationship Id="rId2" Type="http://schemas.openxmlformats.org/officeDocument/2006/relationships/hyperlink" Target="http://www.w3schools.com/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github.com/" TargetMode="External" /><Relationship Id="rId5" Type="http://schemas.openxmlformats.org/officeDocument/2006/relationships/hyperlink" Target="https://mongodb.com/" TargetMode="External" /><Relationship Id="rId4" Type="http://schemas.openxmlformats.org/officeDocument/2006/relationships/hyperlink" Target="https://expressjs.com/" TargetMode="External" /><Relationship Id="rId9" Type="http://schemas.openxmlformats.org/officeDocument/2006/relationships/hyperlink" Target="https://php.net/" TargetMode="Externa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650B2B3-7449-9375-10FA-18915733B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br>
              <a:rPr lang="en-US" altLang="en-US" sz="4400">
                <a:solidFill>
                  <a:schemeClr val="bg1"/>
                </a:solidFill>
              </a:rPr>
            </a:br>
            <a:r>
              <a:rPr lang="en-US" altLang="en-US" sz="2800">
                <a:solidFill>
                  <a:schemeClr val="bg1"/>
                </a:solidFill>
              </a:rPr>
              <a:t>GALGOTIAS UNIVERSITY</a:t>
            </a:r>
            <a:br>
              <a:rPr lang="en-US" altLang="en-US" sz="2800">
                <a:solidFill>
                  <a:schemeClr val="bg1"/>
                </a:solidFill>
              </a:rPr>
            </a:br>
            <a:r>
              <a:rPr lang="en-US" altLang="en-US" sz="2000">
                <a:solidFill>
                  <a:schemeClr val="bg1"/>
                </a:solidFill>
              </a:rPr>
              <a:t>SCHOOL OF COMPUTING SCIENCE AND ENGINEERING</a:t>
            </a:r>
            <a:br>
              <a:rPr lang="en-US" altLang="en-US" sz="4400">
                <a:solidFill>
                  <a:schemeClr val="bg1"/>
                </a:solidFill>
              </a:rPr>
            </a:br>
            <a:br>
              <a:rPr lang="en-US" altLang="en-US" sz="4400">
                <a:solidFill>
                  <a:schemeClr val="bg1"/>
                </a:solidFill>
              </a:rPr>
            </a:br>
            <a:r>
              <a:rPr lang="en-US" altLang="en-US" sz="2000">
                <a:solidFill>
                  <a:schemeClr val="bg1"/>
                </a:solidFill>
              </a:rPr>
              <a:t>Project ID: BT2177 </a:t>
            </a:r>
            <a:br>
              <a:rPr lang="en-US" altLang="en-US" sz="2400">
                <a:solidFill>
                  <a:schemeClr val="bg1"/>
                </a:solidFill>
              </a:rPr>
            </a:b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8EEEB29-34A9-2438-C3E0-7D44637CA7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839200" cy="48006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1"/>
                </a:solidFill>
              </a:rPr>
              <a:t>Title: EXPENSE TRACKER APP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1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u="sng">
                <a:solidFill>
                  <a:schemeClr val="bg1"/>
                </a:solidFill>
              </a:rPr>
              <a:t>PROJECT MEMBERS</a:t>
            </a:r>
            <a:endParaRPr lang="en-US" altLang="en-US" sz="2400" u="sng">
              <a:solidFill>
                <a:schemeClr val="bg1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bg1"/>
                </a:solidFill>
              </a:rPr>
              <a:t>KARANJEET SINGH                              21SCSE101644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bg1"/>
                </a:solidFill>
              </a:rPr>
              <a:t>ABHINAV KUMAR CHOUDHARY        21SCSE1011615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bg1"/>
                </a:solidFill>
              </a:rPr>
              <a:t>SHIVANI KUMARI                                   21SCSE1011614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bg1"/>
                </a:solidFill>
              </a:rPr>
              <a:t> EBAD ZAFAR                                           21SCSE1011484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800">
              <a:solidFill>
                <a:schemeClr val="bg1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u="sng">
                <a:solidFill>
                  <a:schemeClr val="bg1"/>
                </a:solidFill>
              </a:rPr>
              <a:t>Under the guidance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bg1"/>
                </a:solidFill>
              </a:rPr>
              <a:t>Mr. Janarthanan 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bg1"/>
                </a:solidFill>
              </a:rPr>
              <a:t>Assistant Professor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C7B7D9E-11D5-A7B6-CD58-FA0930FB3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References 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54501A8-A6AC-3C92-A3E0-A54A21A853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Symbol" panose="05050102010706020507" pitchFamily="18" charset="2"/>
              <a:buChar char=""/>
            </a:pPr>
            <a:r>
              <a:rPr lang="en-IN" altLang="en-US" sz="1800" u="sng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www.geekforgeeks.com</a:t>
            </a:r>
            <a:endParaRPr lang="en-IN" altLang="en-US" sz="1800">
              <a:solidFill>
                <a:schemeClr val="bg1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>
              <a:buFont typeface="Symbol" panose="05050102010706020507" pitchFamily="18" charset="2"/>
              <a:buChar char=""/>
            </a:pPr>
            <a:r>
              <a:rPr lang="en-US" altLang="en-US" sz="1800" u="sng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  <a:hlinkClick r:id="rId2"/>
              </a:rPr>
              <a:t>www.w3schools.com</a:t>
            </a:r>
            <a:endParaRPr lang="en-IN" altLang="en-US" sz="1800">
              <a:solidFill>
                <a:schemeClr val="bg1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>
              <a:buFont typeface="Symbol" panose="05050102010706020507" pitchFamily="18" charset="2"/>
              <a:buChar char=""/>
            </a:pPr>
            <a:r>
              <a:rPr lang="en-US" altLang="en-US" sz="1800" u="sng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  <a:hlinkClick r:id="rId3"/>
              </a:rPr>
              <a:t>https://reactjs.com</a:t>
            </a:r>
            <a:endParaRPr lang="en-IN" altLang="en-US" sz="1800">
              <a:solidFill>
                <a:schemeClr val="bg1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>
              <a:buFont typeface="Symbol" panose="05050102010706020507" pitchFamily="18" charset="2"/>
              <a:buChar char=""/>
            </a:pPr>
            <a:r>
              <a:rPr lang="en-US" altLang="en-US" sz="1800" u="sng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  <a:hlinkClick r:id="rId4"/>
              </a:rPr>
              <a:t>https://expressjs.com</a:t>
            </a:r>
            <a:endParaRPr lang="en-IN" altLang="en-US" sz="1800">
              <a:solidFill>
                <a:schemeClr val="bg1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>
              <a:buFont typeface="Symbol" panose="05050102010706020507" pitchFamily="18" charset="2"/>
              <a:buChar char=""/>
            </a:pPr>
            <a:r>
              <a:rPr lang="en-US" altLang="en-US" sz="1800" u="sng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  <a:hlinkClick r:id="rId5"/>
              </a:rPr>
              <a:t>https://mongodb.com</a:t>
            </a:r>
            <a:endParaRPr lang="en-IN" altLang="en-US" sz="1800">
              <a:solidFill>
                <a:schemeClr val="bg1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>
              <a:buFont typeface="Symbol" panose="05050102010706020507" pitchFamily="18" charset="2"/>
              <a:buChar char=""/>
            </a:pPr>
            <a:r>
              <a:rPr lang="en-US" altLang="en-US" sz="1800" u="sng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  <a:hlinkClick r:id="rId6"/>
              </a:rPr>
              <a:t>https://github.com</a:t>
            </a:r>
            <a:endParaRPr lang="en-IN" altLang="en-US" sz="1800">
              <a:solidFill>
                <a:schemeClr val="bg1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>
              <a:buFont typeface="Symbol" panose="05050102010706020507" pitchFamily="18" charset="2"/>
              <a:buChar char=""/>
            </a:pPr>
            <a:r>
              <a:rPr lang="en-US" altLang="en-US" sz="1800" u="sng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  <a:hlinkClick r:id="rId7"/>
              </a:rPr>
              <a:t>https://nodejs.com</a:t>
            </a:r>
            <a:endParaRPr lang="en-IN" altLang="en-US" sz="1800">
              <a:solidFill>
                <a:schemeClr val="bg1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>
              <a:buFont typeface="Symbol" panose="05050102010706020507" pitchFamily="18" charset="2"/>
              <a:buChar char=""/>
            </a:pPr>
            <a:r>
              <a:rPr lang="en-US" altLang="en-US" sz="1800" u="sng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  <a:hlinkClick r:id="rId8"/>
              </a:rPr>
              <a:t>www.javapoint.com</a:t>
            </a:r>
            <a:endParaRPr lang="en-IN" altLang="en-US" sz="1800">
              <a:solidFill>
                <a:schemeClr val="bg1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>
              <a:buFont typeface="Symbol" panose="05050102010706020507" pitchFamily="18" charset="2"/>
              <a:buChar char=""/>
            </a:pPr>
            <a:r>
              <a:rPr lang="en-US" altLang="en-US" sz="1800" u="sng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  <a:hlinkClick r:id="rId9"/>
              </a:rPr>
              <a:t>https://php.net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07F94079-816B-180A-C6BF-9650D329B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2743200"/>
            <a:ext cx="7010400" cy="2133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en-US" sz="880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6BD3B4F-8003-A15D-2EFC-02AF01CBA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 :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DE46358-9206-8406-723C-93AF495DE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717675"/>
            <a:ext cx="7597775" cy="4606925"/>
          </a:xfrm>
        </p:spPr>
        <p:txBody>
          <a:bodyPr/>
          <a:lstStyle/>
          <a:p>
            <a:pPr algn="just"/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/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/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algn="just"/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algn="just"/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algn="just"/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</a:t>
            </a:r>
          </a:p>
          <a:p>
            <a:pPr algn="just"/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just"/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950504A-86FF-5E83-EFC7-E06AC9BB7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INTRODUCTION</a:t>
            </a:r>
            <a:r>
              <a:rPr lang="en-IN" altLang="en-US" sz="360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6998-55DC-4214-EB2B-328A274D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362200"/>
            <a:ext cx="6553200" cy="3657600"/>
          </a:xfrm>
        </p:spPr>
        <p:txBody>
          <a:bodyPr/>
          <a:lstStyle/>
          <a:p>
            <a:pPr algn="just">
              <a:defRPr/>
            </a:pPr>
            <a:r>
              <a:rPr lang="en-IN" sz="1400" dirty="0"/>
              <a:t>The main purpose of this project is to provide a platform  for  a user to keep track of their expenses 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IN" sz="1400" dirty="0"/>
          </a:p>
          <a:p>
            <a:pPr algn="just">
              <a:defRPr/>
            </a:pPr>
            <a:r>
              <a:rPr lang="en-IN" sz="1400" dirty="0"/>
              <a:t>Tracking daily expenses really helps us in saving a lots of money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IN" sz="1400" dirty="0"/>
          </a:p>
          <a:p>
            <a:pPr algn="just">
              <a:defRPr/>
            </a:pPr>
            <a:r>
              <a:rPr lang="en-IN" sz="1400" dirty="0"/>
              <a:t>Purchase in controlled manner everywhere (online  shopping, supermarket, mall , etc) 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IN" sz="1400" dirty="0"/>
          </a:p>
          <a:p>
            <a:pPr algn="just">
              <a:defRPr/>
            </a:pPr>
            <a:r>
              <a:rPr lang="en-IN" sz="1400" dirty="0"/>
              <a:t>Able to get regular remainder if we do so many expenses as limit set</a:t>
            </a:r>
          </a:p>
          <a:p>
            <a:pPr algn="just">
              <a:defRPr/>
            </a:pPr>
            <a:endParaRPr lang="en-IN" sz="1400" dirty="0"/>
          </a:p>
          <a:p>
            <a:pPr algn="just">
              <a:defRPr/>
            </a:pPr>
            <a:endParaRPr lang="en-I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19761E7-6920-597D-E7D9-D73021D76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altLang="en-US" sz="3200"/>
              <a:t>Problem Statement </a:t>
            </a:r>
            <a:r>
              <a:rPr lang="en-IN" altLang="en-US" sz="3600"/>
              <a:t>: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FE8D098-06C1-6097-B0F1-39C890576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2438400"/>
            <a:ext cx="7010400" cy="3581400"/>
          </a:xfrm>
        </p:spPr>
        <p:txBody>
          <a:bodyPr/>
          <a:lstStyle/>
          <a:p>
            <a:pPr algn="just"/>
            <a:r>
              <a:rPr lang="en-IN" altLang="en-US" sz="1600"/>
              <a:t>At the end of month we have to suffer from money crisis</a:t>
            </a:r>
          </a:p>
          <a:p>
            <a:pPr algn="just"/>
            <a:r>
              <a:rPr lang="en-IN" altLang="en-US" sz="1600"/>
              <a:t>Lack of proper planning of our income</a:t>
            </a:r>
          </a:p>
          <a:p>
            <a:pPr algn="just"/>
            <a:r>
              <a:rPr lang="en-IN" altLang="en-US" sz="1600"/>
              <a:t>Persons have to carry one diary and pen for entry of money spent everywhere</a:t>
            </a:r>
          </a:p>
          <a:p>
            <a:pPr algn="just"/>
            <a:r>
              <a:rPr lang="en-IN" altLang="en-US" sz="1600"/>
              <a:t>All calculation needs to be calculated by the user</a:t>
            </a:r>
          </a:p>
          <a:p>
            <a:pPr algn="just"/>
            <a:r>
              <a:rPr lang="en-IN" altLang="en-US" sz="1600"/>
              <a:t>Overload on person for daily entry which can increase extra 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B689000-A198-0E03-292D-7E8E8B023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/>
              <a:t>Objective: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5F539F7-BD07-290E-6B43-54BD8DDEE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2895600"/>
            <a:ext cx="7010400" cy="3124200"/>
          </a:xfrm>
        </p:spPr>
        <p:txBody>
          <a:bodyPr/>
          <a:lstStyle/>
          <a:p>
            <a:r>
              <a:rPr lang="en-IN" altLang="en-US" sz="1600"/>
              <a:t>To know where money is going</a:t>
            </a:r>
          </a:p>
          <a:p>
            <a:r>
              <a:rPr lang="en-IN" altLang="en-US" sz="1600"/>
              <a:t>To spend money on priority work</a:t>
            </a:r>
          </a:p>
          <a:p>
            <a:r>
              <a:rPr lang="en-IN" altLang="en-US" sz="1600"/>
              <a:t>To improve our financial stability </a:t>
            </a:r>
          </a:p>
          <a:p>
            <a:r>
              <a:rPr lang="en-IN" altLang="en-US" sz="1600"/>
              <a:t>To plan for your future life </a:t>
            </a:r>
          </a:p>
          <a:p>
            <a:r>
              <a:rPr lang="en-IN" altLang="en-US" sz="1600"/>
              <a:t>Budget vs.  Actual Spent</a:t>
            </a:r>
          </a:p>
          <a:p>
            <a:r>
              <a:rPr lang="en-IN" altLang="en-US" sz="1600"/>
              <a:t>For accuracy</a:t>
            </a:r>
          </a:p>
          <a:p>
            <a:endParaRPr lang="en-IN" altLang="en-US" sz="1600"/>
          </a:p>
          <a:p>
            <a:endParaRPr lang="en-IN" altLang="en-US" sz="1600"/>
          </a:p>
          <a:p>
            <a:endParaRPr lang="en-I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AAF0200-6938-9067-698F-86F8F277E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Project Scope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99CD-5BC2-7CB8-9F0B-E2FA20A0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following are some of the specific problems addressed by the application:</a:t>
            </a:r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Accessibility: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expense tracker application solves this problem by providing a platform that is accessible from any device with an internet connection.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Inefficient Spending Habits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People often spend money without realizing how much they are spending on specific items or categories. </a:t>
            </a:r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Inadequate Budgeting Tools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Many individuals struggle with budgeting and finding the right tools to help them keep track of their expenses. </a:t>
            </a:r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Unsecured Data: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Storing financial information on paper or spreadsheets can be risky, as it can be lost, damaged, or stolen. 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D95FB9C-2857-EADB-430B-0C3DA972F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Goals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9FBB-72F3-7281-379B-A1D372AF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main goal of the expense tracker application is to empower users to take control of their finances and make informed decisions about their spending. 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provide users with a simple and intuitive platform for managing their daily expenses.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allow users to categorize their spending and view their spending history in a user-friendly interface.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provide users with a comprehensive and effective solution for managing their daily expenses that is simple, secure, and accessible.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generate reports for users' spending habits, so they can track their expenses over a specific period of time.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defRPr/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defRPr/>
            </a:pPr>
            <a:endParaRPr lang="en-I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15AC2B1-CABB-D3A3-C8F8-9BC8D272B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Features :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EF48A8A-9ACB-CEA3-C9B7-22EB4DA59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2362200"/>
            <a:ext cx="7010400" cy="3657600"/>
          </a:xfrm>
        </p:spPr>
        <p:txBody>
          <a:bodyPr/>
          <a:lstStyle/>
          <a:p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Add, edit, and delete expenses</a:t>
            </a:r>
            <a:endParaRPr lang="en-US" alt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Categorize expenses</a:t>
            </a:r>
            <a:endParaRPr lang="en-US" alt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View spending history</a:t>
            </a:r>
            <a:endParaRPr lang="en-US" alt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Generate reports</a:t>
            </a:r>
            <a:endParaRPr lang="en-US" alt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Secure data storage</a:t>
            </a:r>
            <a:endParaRPr lang="en-US" alt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5FBB97F-57B6-B025-8582-83E1C340E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Tools and Technology used :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23F3D92-2AA8-DAD5-B145-9F38C1235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4648200"/>
          </a:xfrm>
        </p:spPr>
        <p:txBody>
          <a:bodyPr/>
          <a:lstStyle/>
          <a:p>
            <a:pPr algn="just"/>
            <a:r>
              <a:rPr lang="en-IN" alt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environment for the expense tracker application built in the MERN stack typically consists of the following components:</a:t>
            </a:r>
          </a:p>
          <a:p>
            <a:pPr algn="just"/>
            <a:r>
              <a:rPr lang="en-IN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Server-side Environment: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alt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Node.js  - It is JavaScript runtime environment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1800" b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Express</a:t>
            </a:r>
            <a:r>
              <a:rPr lang="en-IN" alt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It is framework for Node.js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alt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MongoDB – It is NoSQL database for storing data of users</a:t>
            </a:r>
            <a:endParaRPr lang="en-IN" alt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Client-side Environment: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alt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React – It is JavaScript library for building user interface</a:t>
            </a:r>
            <a:endParaRPr lang="en-IN" alt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alt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Code Editor</a:t>
            </a:r>
            <a:r>
              <a:rPr lang="en-IN" alt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It is used to write code (Vs Code , Atom , etc)</a:t>
            </a:r>
            <a:endParaRPr lang="en-US" altLang="en-US" sz="180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Web Server – It is used to host the application</a:t>
            </a:r>
            <a:endParaRPr lang="en-IN" alt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11">
      <a:dk1>
        <a:srgbClr val="FFFFFF"/>
      </a:dk1>
      <a:lt1>
        <a:srgbClr val="FFFFFF"/>
      </a:lt1>
      <a:dk2>
        <a:srgbClr val="FFFFFF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DADADA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1">
        <a:dk1>
          <a:srgbClr val="FFFFFF"/>
        </a:dk1>
        <a:lt1>
          <a:srgbClr val="FFFFFF"/>
        </a:lt1>
        <a:dk2>
          <a:srgbClr val="FFFFFF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DADADA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2108</TotalTime>
  <Words>604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Echo</vt:lpstr>
      <vt:lpstr> GALGOTIAS UNIVERSITY SCHOOL OF COMPUTING SCIENCE AND ENGINEERING  Project ID: BT2177  </vt:lpstr>
      <vt:lpstr>Content : </vt:lpstr>
      <vt:lpstr>INTRODUCTION :</vt:lpstr>
      <vt:lpstr>Problem Statement :</vt:lpstr>
      <vt:lpstr>Objective:</vt:lpstr>
      <vt:lpstr>Project Scope :</vt:lpstr>
      <vt:lpstr>Goals :</vt:lpstr>
      <vt:lpstr>Features :</vt:lpstr>
      <vt:lpstr>Tools and Technology used :</vt:lpstr>
      <vt:lpstr>References :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      Cryptography</dc:title>
  <dc:creator>Abhinav Choudhary</dc:creator>
  <cp:lastModifiedBy>Abhinav Choudhary</cp:lastModifiedBy>
  <cp:revision>128</cp:revision>
  <dcterms:created xsi:type="dcterms:W3CDTF">2008-12-08T23:36:23Z</dcterms:created>
  <dcterms:modified xsi:type="dcterms:W3CDTF">2023-06-05T03:39:23Z</dcterms:modified>
</cp:coreProperties>
</file>