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82" r:id="rId2"/>
    <p:sldId id="605" r:id="rId3"/>
    <p:sldId id="616" r:id="rId4"/>
    <p:sldId id="617" r:id="rId5"/>
    <p:sldId id="606" r:id="rId6"/>
    <p:sldId id="607" r:id="rId7"/>
    <p:sldId id="614" r:id="rId8"/>
    <p:sldId id="609" r:id="rId9"/>
    <p:sldId id="610" r:id="rId10"/>
    <p:sldId id="611" r:id="rId11"/>
    <p:sldId id="612" r:id="rId12"/>
    <p:sldId id="613" r:id="rId13"/>
    <p:sldId id="615" r:id="rId14"/>
    <p:sldId id="33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60"/>
  </p:normalViewPr>
  <p:slideViewPr>
    <p:cSldViewPr snapToGrid="0">
      <p:cViewPr>
        <p:scale>
          <a:sx n="100" d="100"/>
          <a:sy n="100" d="100"/>
        </p:scale>
        <p:origin x="245" y="-4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02092-5AD0-4C44-9C96-D671A36E4B0F}" type="datetimeFigureOut">
              <a:rPr lang="en-GB" smtClean="0"/>
              <a:t>01/06/2023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DB4D2-FCC9-4956-A346-6401F7494C79}" type="slidenum">
              <a:rPr lang="en-GB" smtClean="0"/>
              <a:t>‹#›</a:t>
            </a:fld>
            <a:endParaRPr lang="en-GB"/>
          </a:p>
        </p:txBody>
      </p:sp>
    </p:spTree>
    <p:extLst>
      <p:ext uri="{BB962C8B-B14F-4D97-AF65-F5344CB8AC3E}">
        <p14:creationId xmlns:p14="http://schemas.microsoft.com/office/powerpoint/2010/main" val="2386319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95C2CEF5-63F9-4850-838D-D8657FC7C913}"/>
              </a:ext>
            </a:extLst>
          </p:cNvPr>
          <p:cNvSpPr>
            <a:spLocks noGrp="1" noRot="1" noChangeAspect="1" noChangeArrowheads="1" noTextEdit="1"/>
          </p:cNvSpPr>
          <p:nvPr>
            <p:ph type="sldImg"/>
          </p:nvPr>
        </p:nvSpPr>
        <p:spPr>
          <a:ln/>
        </p:spPr>
      </p:sp>
      <p:sp>
        <p:nvSpPr>
          <p:cNvPr id="5123" name="Notes Placeholder 2">
            <a:extLst>
              <a:ext uri="{FF2B5EF4-FFF2-40B4-BE49-F238E27FC236}">
                <a16:creationId xmlns:a16="http://schemas.microsoft.com/office/drawing/2014/main" id="{7031015C-1821-46DC-B3B1-FB553B3B996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5124" name="Date Placeholder 3">
            <a:extLst>
              <a:ext uri="{FF2B5EF4-FFF2-40B4-BE49-F238E27FC236}">
                <a16:creationId xmlns:a16="http://schemas.microsoft.com/office/drawing/2014/main" id="{D3A7A6D2-68EA-47C4-87B4-7CE04BD7A137}"/>
              </a:ext>
            </a:extLst>
          </p:cNvPr>
          <p:cNvSpPr>
            <a:spLocks noGrp="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4BA13DB9-E0EA-4515-9B3A-1B90B95D5EB9}" type="datetime1">
              <a:rPr lang="en-IN" altLang="en-US" sz="1200" b="0" smtClean="0"/>
              <a:pPr/>
              <a:t>01-06-2023</a:t>
            </a:fld>
            <a:endParaRPr lang="en-US" altLang="en-US" sz="1200" b="0"/>
          </a:p>
        </p:txBody>
      </p:sp>
      <p:sp>
        <p:nvSpPr>
          <p:cNvPr id="5125" name="Slide Number Placeholder 4">
            <a:extLst>
              <a:ext uri="{FF2B5EF4-FFF2-40B4-BE49-F238E27FC236}">
                <a16:creationId xmlns:a16="http://schemas.microsoft.com/office/drawing/2014/main" id="{F0A23C6F-3C10-4D7C-B34A-4E13DF4ABBA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18DD6EFD-9A88-42B7-979E-F35325E876C9}" type="slidenum">
              <a:rPr lang="en-US" altLang="en-US" sz="1200" b="0" smtClean="0"/>
              <a:pPr/>
              <a:t>1</a:t>
            </a:fld>
            <a:endParaRPr lang="en-US" altLang="en-US" sz="1200"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9D7C1-5838-4C68-A785-8D06C8D02E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0935019-A47E-3F2A-3C2D-C097DBAB49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08EC7A2-C688-073D-DD09-B161D66B1700}"/>
              </a:ext>
            </a:extLst>
          </p:cNvPr>
          <p:cNvSpPr>
            <a:spLocks noGrp="1"/>
          </p:cNvSpPr>
          <p:nvPr>
            <p:ph type="dt" sz="half" idx="10"/>
          </p:nvPr>
        </p:nvSpPr>
        <p:spPr/>
        <p:txBody>
          <a:bodyPr/>
          <a:lstStyle/>
          <a:p>
            <a:fld id="{4DA5CAFF-FF0E-4086-9B2D-BBA6B6E6FEFE}" type="datetimeFigureOut">
              <a:rPr lang="en-GB" smtClean="0"/>
              <a:t>01/06/2023</a:t>
            </a:fld>
            <a:endParaRPr lang="en-GB"/>
          </a:p>
        </p:txBody>
      </p:sp>
      <p:sp>
        <p:nvSpPr>
          <p:cNvPr id="5" name="Footer Placeholder 4">
            <a:extLst>
              <a:ext uri="{FF2B5EF4-FFF2-40B4-BE49-F238E27FC236}">
                <a16:creationId xmlns:a16="http://schemas.microsoft.com/office/drawing/2014/main" id="{D68EFB71-FF05-3C87-C834-8586481584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92615E-99A1-B815-476F-6547E005413F}"/>
              </a:ext>
            </a:extLst>
          </p:cNvPr>
          <p:cNvSpPr>
            <a:spLocks noGrp="1"/>
          </p:cNvSpPr>
          <p:nvPr>
            <p:ph type="sldNum" sz="quarter" idx="12"/>
          </p:nvPr>
        </p:nvSpPr>
        <p:spPr/>
        <p:txBody>
          <a:bodyPr/>
          <a:lstStyle/>
          <a:p>
            <a:fld id="{DA677B4D-9F3B-4559-B560-54F0DD13DF40}" type="slidenum">
              <a:rPr lang="en-GB" smtClean="0"/>
              <a:t>‹#›</a:t>
            </a:fld>
            <a:endParaRPr lang="en-GB"/>
          </a:p>
        </p:txBody>
      </p:sp>
    </p:spTree>
    <p:extLst>
      <p:ext uri="{BB962C8B-B14F-4D97-AF65-F5344CB8AC3E}">
        <p14:creationId xmlns:p14="http://schemas.microsoft.com/office/powerpoint/2010/main" val="351735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4A5B6-C6B9-69FA-B8F2-780DCE36916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722574-4490-B214-639F-46DAC0CAC1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B757367-8003-E900-2D39-0B255484EC19}"/>
              </a:ext>
            </a:extLst>
          </p:cNvPr>
          <p:cNvSpPr>
            <a:spLocks noGrp="1"/>
          </p:cNvSpPr>
          <p:nvPr>
            <p:ph type="dt" sz="half" idx="10"/>
          </p:nvPr>
        </p:nvSpPr>
        <p:spPr/>
        <p:txBody>
          <a:bodyPr/>
          <a:lstStyle/>
          <a:p>
            <a:fld id="{4DA5CAFF-FF0E-4086-9B2D-BBA6B6E6FEFE}" type="datetimeFigureOut">
              <a:rPr lang="en-GB" smtClean="0"/>
              <a:t>01/06/2023</a:t>
            </a:fld>
            <a:endParaRPr lang="en-GB"/>
          </a:p>
        </p:txBody>
      </p:sp>
      <p:sp>
        <p:nvSpPr>
          <p:cNvPr id="5" name="Footer Placeholder 4">
            <a:extLst>
              <a:ext uri="{FF2B5EF4-FFF2-40B4-BE49-F238E27FC236}">
                <a16:creationId xmlns:a16="http://schemas.microsoft.com/office/drawing/2014/main" id="{46566092-C8F9-180A-4DD7-5DE8DBF540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152BAC-8C5A-5E1C-0594-C6C678550254}"/>
              </a:ext>
            </a:extLst>
          </p:cNvPr>
          <p:cNvSpPr>
            <a:spLocks noGrp="1"/>
          </p:cNvSpPr>
          <p:nvPr>
            <p:ph type="sldNum" sz="quarter" idx="12"/>
          </p:nvPr>
        </p:nvSpPr>
        <p:spPr/>
        <p:txBody>
          <a:bodyPr/>
          <a:lstStyle/>
          <a:p>
            <a:fld id="{DA677B4D-9F3B-4559-B560-54F0DD13DF40}" type="slidenum">
              <a:rPr lang="en-GB" smtClean="0"/>
              <a:t>‹#›</a:t>
            </a:fld>
            <a:endParaRPr lang="en-GB"/>
          </a:p>
        </p:txBody>
      </p:sp>
    </p:spTree>
    <p:extLst>
      <p:ext uri="{BB962C8B-B14F-4D97-AF65-F5344CB8AC3E}">
        <p14:creationId xmlns:p14="http://schemas.microsoft.com/office/powerpoint/2010/main" val="1759932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A28EE3-527D-DC59-2271-FFC2CFA43E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A20B8D9-14D0-1637-F15C-F29D9DD1E6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0F0BAB-1308-2FEA-2C22-E88EC57A3ACC}"/>
              </a:ext>
            </a:extLst>
          </p:cNvPr>
          <p:cNvSpPr>
            <a:spLocks noGrp="1"/>
          </p:cNvSpPr>
          <p:nvPr>
            <p:ph type="dt" sz="half" idx="10"/>
          </p:nvPr>
        </p:nvSpPr>
        <p:spPr/>
        <p:txBody>
          <a:bodyPr/>
          <a:lstStyle/>
          <a:p>
            <a:fld id="{4DA5CAFF-FF0E-4086-9B2D-BBA6B6E6FEFE}" type="datetimeFigureOut">
              <a:rPr lang="en-GB" smtClean="0"/>
              <a:t>01/06/2023</a:t>
            </a:fld>
            <a:endParaRPr lang="en-GB"/>
          </a:p>
        </p:txBody>
      </p:sp>
      <p:sp>
        <p:nvSpPr>
          <p:cNvPr id="5" name="Footer Placeholder 4">
            <a:extLst>
              <a:ext uri="{FF2B5EF4-FFF2-40B4-BE49-F238E27FC236}">
                <a16:creationId xmlns:a16="http://schemas.microsoft.com/office/drawing/2014/main" id="{A1B83B79-D197-E2E3-D27E-43843E808B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418F7B-8888-5DF6-7735-01C5E93A0973}"/>
              </a:ext>
            </a:extLst>
          </p:cNvPr>
          <p:cNvSpPr>
            <a:spLocks noGrp="1"/>
          </p:cNvSpPr>
          <p:nvPr>
            <p:ph type="sldNum" sz="quarter" idx="12"/>
          </p:nvPr>
        </p:nvSpPr>
        <p:spPr/>
        <p:txBody>
          <a:bodyPr/>
          <a:lstStyle/>
          <a:p>
            <a:fld id="{DA677B4D-9F3B-4559-B560-54F0DD13DF40}" type="slidenum">
              <a:rPr lang="en-GB" smtClean="0"/>
              <a:t>‹#›</a:t>
            </a:fld>
            <a:endParaRPr lang="en-GB"/>
          </a:p>
        </p:txBody>
      </p:sp>
    </p:spTree>
    <p:extLst>
      <p:ext uri="{BB962C8B-B14F-4D97-AF65-F5344CB8AC3E}">
        <p14:creationId xmlns:p14="http://schemas.microsoft.com/office/powerpoint/2010/main" val="218397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4FB0-1C59-12CA-937D-6A6E99ABF99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3E3CF70-1493-F194-5036-B8ED9FD15A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994AC0-54C8-2524-37C9-3CD6A40A0D20}"/>
              </a:ext>
            </a:extLst>
          </p:cNvPr>
          <p:cNvSpPr>
            <a:spLocks noGrp="1"/>
          </p:cNvSpPr>
          <p:nvPr>
            <p:ph type="dt" sz="half" idx="10"/>
          </p:nvPr>
        </p:nvSpPr>
        <p:spPr/>
        <p:txBody>
          <a:bodyPr/>
          <a:lstStyle/>
          <a:p>
            <a:fld id="{4DA5CAFF-FF0E-4086-9B2D-BBA6B6E6FEFE}" type="datetimeFigureOut">
              <a:rPr lang="en-GB" smtClean="0"/>
              <a:t>01/06/2023</a:t>
            </a:fld>
            <a:endParaRPr lang="en-GB"/>
          </a:p>
        </p:txBody>
      </p:sp>
      <p:sp>
        <p:nvSpPr>
          <p:cNvPr id="5" name="Footer Placeholder 4">
            <a:extLst>
              <a:ext uri="{FF2B5EF4-FFF2-40B4-BE49-F238E27FC236}">
                <a16:creationId xmlns:a16="http://schemas.microsoft.com/office/drawing/2014/main" id="{4F42A9F2-27B5-6AD6-84D2-2C4703113B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FF99A3-333C-6AEE-5C9A-082B464E62DE}"/>
              </a:ext>
            </a:extLst>
          </p:cNvPr>
          <p:cNvSpPr>
            <a:spLocks noGrp="1"/>
          </p:cNvSpPr>
          <p:nvPr>
            <p:ph type="sldNum" sz="quarter" idx="12"/>
          </p:nvPr>
        </p:nvSpPr>
        <p:spPr/>
        <p:txBody>
          <a:bodyPr/>
          <a:lstStyle/>
          <a:p>
            <a:fld id="{DA677B4D-9F3B-4559-B560-54F0DD13DF40}" type="slidenum">
              <a:rPr lang="en-GB" smtClean="0"/>
              <a:t>‹#›</a:t>
            </a:fld>
            <a:endParaRPr lang="en-GB"/>
          </a:p>
        </p:txBody>
      </p:sp>
    </p:spTree>
    <p:extLst>
      <p:ext uri="{BB962C8B-B14F-4D97-AF65-F5344CB8AC3E}">
        <p14:creationId xmlns:p14="http://schemas.microsoft.com/office/powerpoint/2010/main" val="868728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F2A6-2FB1-1904-B68C-CD0BD4CDCA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0B4C6C1-F88F-B6B0-8598-0613CD3B54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47CD59-F589-59BE-E56A-060FB4932C4C}"/>
              </a:ext>
            </a:extLst>
          </p:cNvPr>
          <p:cNvSpPr>
            <a:spLocks noGrp="1"/>
          </p:cNvSpPr>
          <p:nvPr>
            <p:ph type="dt" sz="half" idx="10"/>
          </p:nvPr>
        </p:nvSpPr>
        <p:spPr/>
        <p:txBody>
          <a:bodyPr/>
          <a:lstStyle/>
          <a:p>
            <a:fld id="{4DA5CAFF-FF0E-4086-9B2D-BBA6B6E6FEFE}" type="datetimeFigureOut">
              <a:rPr lang="en-GB" smtClean="0"/>
              <a:t>01/06/2023</a:t>
            </a:fld>
            <a:endParaRPr lang="en-GB"/>
          </a:p>
        </p:txBody>
      </p:sp>
      <p:sp>
        <p:nvSpPr>
          <p:cNvPr id="5" name="Footer Placeholder 4">
            <a:extLst>
              <a:ext uri="{FF2B5EF4-FFF2-40B4-BE49-F238E27FC236}">
                <a16:creationId xmlns:a16="http://schemas.microsoft.com/office/drawing/2014/main" id="{A551092C-7191-5A4B-32D7-967B9D869D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A6D191-4BBB-73F1-3BB1-DAF5B82C8BE1}"/>
              </a:ext>
            </a:extLst>
          </p:cNvPr>
          <p:cNvSpPr>
            <a:spLocks noGrp="1"/>
          </p:cNvSpPr>
          <p:nvPr>
            <p:ph type="sldNum" sz="quarter" idx="12"/>
          </p:nvPr>
        </p:nvSpPr>
        <p:spPr/>
        <p:txBody>
          <a:bodyPr/>
          <a:lstStyle/>
          <a:p>
            <a:fld id="{DA677B4D-9F3B-4559-B560-54F0DD13DF40}" type="slidenum">
              <a:rPr lang="en-GB" smtClean="0"/>
              <a:t>‹#›</a:t>
            </a:fld>
            <a:endParaRPr lang="en-GB"/>
          </a:p>
        </p:txBody>
      </p:sp>
    </p:spTree>
    <p:extLst>
      <p:ext uri="{BB962C8B-B14F-4D97-AF65-F5344CB8AC3E}">
        <p14:creationId xmlns:p14="http://schemas.microsoft.com/office/powerpoint/2010/main" val="653290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43676-A8DE-C9FC-2EBA-B3D4504A123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F9937A5-69CC-4A07-1334-A9D6BFDEC3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C3634FA-D91C-A7A9-06B1-E7E842DBE9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3DB7E6A-71C5-E27F-C3A4-6BDDD813AB83}"/>
              </a:ext>
            </a:extLst>
          </p:cNvPr>
          <p:cNvSpPr>
            <a:spLocks noGrp="1"/>
          </p:cNvSpPr>
          <p:nvPr>
            <p:ph type="dt" sz="half" idx="10"/>
          </p:nvPr>
        </p:nvSpPr>
        <p:spPr/>
        <p:txBody>
          <a:bodyPr/>
          <a:lstStyle/>
          <a:p>
            <a:fld id="{4DA5CAFF-FF0E-4086-9B2D-BBA6B6E6FEFE}" type="datetimeFigureOut">
              <a:rPr lang="en-GB" smtClean="0"/>
              <a:t>01/06/2023</a:t>
            </a:fld>
            <a:endParaRPr lang="en-GB"/>
          </a:p>
        </p:txBody>
      </p:sp>
      <p:sp>
        <p:nvSpPr>
          <p:cNvPr id="6" name="Footer Placeholder 5">
            <a:extLst>
              <a:ext uri="{FF2B5EF4-FFF2-40B4-BE49-F238E27FC236}">
                <a16:creationId xmlns:a16="http://schemas.microsoft.com/office/drawing/2014/main" id="{68747D42-B65C-11EF-0039-01EF1896C14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14AF730-4EDC-8CD7-AD1B-7A6D36E54E34}"/>
              </a:ext>
            </a:extLst>
          </p:cNvPr>
          <p:cNvSpPr>
            <a:spLocks noGrp="1"/>
          </p:cNvSpPr>
          <p:nvPr>
            <p:ph type="sldNum" sz="quarter" idx="12"/>
          </p:nvPr>
        </p:nvSpPr>
        <p:spPr/>
        <p:txBody>
          <a:bodyPr/>
          <a:lstStyle/>
          <a:p>
            <a:fld id="{DA677B4D-9F3B-4559-B560-54F0DD13DF40}" type="slidenum">
              <a:rPr lang="en-GB" smtClean="0"/>
              <a:t>‹#›</a:t>
            </a:fld>
            <a:endParaRPr lang="en-GB"/>
          </a:p>
        </p:txBody>
      </p:sp>
    </p:spTree>
    <p:extLst>
      <p:ext uri="{BB962C8B-B14F-4D97-AF65-F5344CB8AC3E}">
        <p14:creationId xmlns:p14="http://schemas.microsoft.com/office/powerpoint/2010/main" val="996963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9C95B-D44F-647D-A6C6-29E4A639BFA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8847AD-EBB1-8BBF-FAAD-6AFD830DD0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0EFE16-B9D3-2793-29F2-4C96966190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03A5E5F-0A95-5A74-F19F-527B6255DC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444A69-3E3C-6062-EE0D-3C5FE94B96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39D1A2E-6FB1-3D23-B699-6198DB6E1416}"/>
              </a:ext>
            </a:extLst>
          </p:cNvPr>
          <p:cNvSpPr>
            <a:spLocks noGrp="1"/>
          </p:cNvSpPr>
          <p:nvPr>
            <p:ph type="dt" sz="half" idx="10"/>
          </p:nvPr>
        </p:nvSpPr>
        <p:spPr/>
        <p:txBody>
          <a:bodyPr/>
          <a:lstStyle/>
          <a:p>
            <a:fld id="{4DA5CAFF-FF0E-4086-9B2D-BBA6B6E6FEFE}" type="datetimeFigureOut">
              <a:rPr lang="en-GB" smtClean="0"/>
              <a:t>01/06/2023</a:t>
            </a:fld>
            <a:endParaRPr lang="en-GB"/>
          </a:p>
        </p:txBody>
      </p:sp>
      <p:sp>
        <p:nvSpPr>
          <p:cNvPr id="8" name="Footer Placeholder 7">
            <a:extLst>
              <a:ext uri="{FF2B5EF4-FFF2-40B4-BE49-F238E27FC236}">
                <a16:creationId xmlns:a16="http://schemas.microsoft.com/office/drawing/2014/main" id="{F5735018-9B77-8494-8D9F-D23A683D06A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02FA840-D9DB-5866-4D61-8A49717F762F}"/>
              </a:ext>
            </a:extLst>
          </p:cNvPr>
          <p:cNvSpPr>
            <a:spLocks noGrp="1"/>
          </p:cNvSpPr>
          <p:nvPr>
            <p:ph type="sldNum" sz="quarter" idx="12"/>
          </p:nvPr>
        </p:nvSpPr>
        <p:spPr/>
        <p:txBody>
          <a:bodyPr/>
          <a:lstStyle/>
          <a:p>
            <a:fld id="{DA677B4D-9F3B-4559-B560-54F0DD13DF40}" type="slidenum">
              <a:rPr lang="en-GB" smtClean="0"/>
              <a:t>‹#›</a:t>
            </a:fld>
            <a:endParaRPr lang="en-GB"/>
          </a:p>
        </p:txBody>
      </p:sp>
    </p:spTree>
    <p:extLst>
      <p:ext uri="{BB962C8B-B14F-4D97-AF65-F5344CB8AC3E}">
        <p14:creationId xmlns:p14="http://schemas.microsoft.com/office/powerpoint/2010/main" val="893231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3BF3-118E-D6C0-10E5-9335D07B7F0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E00EE61-314F-9470-47B7-965ABDD9133D}"/>
              </a:ext>
            </a:extLst>
          </p:cNvPr>
          <p:cNvSpPr>
            <a:spLocks noGrp="1"/>
          </p:cNvSpPr>
          <p:nvPr>
            <p:ph type="dt" sz="half" idx="10"/>
          </p:nvPr>
        </p:nvSpPr>
        <p:spPr/>
        <p:txBody>
          <a:bodyPr/>
          <a:lstStyle/>
          <a:p>
            <a:fld id="{4DA5CAFF-FF0E-4086-9B2D-BBA6B6E6FEFE}" type="datetimeFigureOut">
              <a:rPr lang="en-GB" smtClean="0"/>
              <a:t>01/06/2023</a:t>
            </a:fld>
            <a:endParaRPr lang="en-GB"/>
          </a:p>
        </p:txBody>
      </p:sp>
      <p:sp>
        <p:nvSpPr>
          <p:cNvPr id="4" name="Footer Placeholder 3">
            <a:extLst>
              <a:ext uri="{FF2B5EF4-FFF2-40B4-BE49-F238E27FC236}">
                <a16:creationId xmlns:a16="http://schemas.microsoft.com/office/drawing/2014/main" id="{263F5095-CF63-14AC-AA88-C6C6A7B9F19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7F3CF24-9604-0140-13C4-7FE0A8A51E6F}"/>
              </a:ext>
            </a:extLst>
          </p:cNvPr>
          <p:cNvSpPr>
            <a:spLocks noGrp="1"/>
          </p:cNvSpPr>
          <p:nvPr>
            <p:ph type="sldNum" sz="quarter" idx="12"/>
          </p:nvPr>
        </p:nvSpPr>
        <p:spPr/>
        <p:txBody>
          <a:bodyPr/>
          <a:lstStyle/>
          <a:p>
            <a:fld id="{DA677B4D-9F3B-4559-B560-54F0DD13DF40}" type="slidenum">
              <a:rPr lang="en-GB" smtClean="0"/>
              <a:t>‹#›</a:t>
            </a:fld>
            <a:endParaRPr lang="en-GB"/>
          </a:p>
        </p:txBody>
      </p:sp>
    </p:spTree>
    <p:extLst>
      <p:ext uri="{BB962C8B-B14F-4D97-AF65-F5344CB8AC3E}">
        <p14:creationId xmlns:p14="http://schemas.microsoft.com/office/powerpoint/2010/main" val="1227904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A8B5C1-C3A5-2E5B-6617-EC08C1F07319}"/>
              </a:ext>
            </a:extLst>
          </p:cNvPr>
          <p:cNvSpPr>
            <a:spLocks noGrp="1"/>
          </p:cNvSpPr>
          <p:nvPr>
            <p:ph type="dt" sz="half" idx="10"/>
          </p:nvPr>
        </p:nvSpPr>
        <p:spPr/>
        <p:txBody>
          <a:bodyPr/>
          <a:lstStyle/>
          <a:p>
            <a:fld id="{4DA5CAFF-FF0E-4086-9B2D-BBA6B6E6FEFE}" type="datetimeFigureOut">
              <a:rPr lang="en-GB" smtClean="0"/>
              <a:t>01/06/2023</a:t>
            </a:fld>
            <a:endParaRPr lang="en-GB"/>
          </a:p>
        </p:txBody>
      </p:sp>
      <p:sp>
        <p:nvSpPr>
          <p:cNvPr id="3" name="Footer Placeholder 2">
            <a:extLst>
              <a:ext uri="{FF2B5EF4-FFF2-40B4-BE49-F238E27FC236}">
                <a16:creationId xmlns:a16="http://schemas.microsoft.com/office/drawing/2014/main" id="{8A216FB2-2DB0-959F-8117-49352DB682E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E17C237-6E51-BFE5-EF6D-9701F3B5198D}"/>
              </a:ext>
            </a:extLst>
          </p:cNvPr>
          <p:cNvSpPr>
            <a:spLocks noGrp="1"/>
          </p:cNvSpPr>
          <p:nvPr>
            <p:ph type="sldNum" sz="quarter" idx="12"/>
          </p:nvPr>
        </p:nvSpPr>
        <p:spPr/>
        <p:txBody>
          <a:bodyPr/>
          <a:lstStyle/>
          <a:p>
            <a:fld id="{DA677B4D-9F3B-4559-B560-54F0DD13DF40}" type="slidenum">
              <a:rPr lang="en-GB" smtClean="0"/>
              <a:t>‹#›</a:t>
            </a:fld>
            <a:endParaRPr lang="en-GB"/>
          </a:p>
        </p:txBody>
      </p:sp>
    </p:spTree>
    <p:extLst>
      <p:ext uri="{BB962C8B-B14F-4D97-AF65-F5344CB8AC3E}">
        <p14:creationId xmlns:p14="http://schemas.microsoft.com/office/powerpoint/2010/main" val="464324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D3793-BA20-A0CB-3224-BF4DA95FE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0436C6A-6EB7-4DBD-3161-76D568BA8B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4AAB915-1F99-E895-05F3-BEA60CA2D2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EC99F6-0354-F8B6-44E5-5973E5AEB780}"/>
              </a:ext>
            </a:extLst>
          </p:cNvPr>
          <p:cNvSpPr>
            <a:spLocks noGrp="1"/>
          </p:cNvSpPr>
          <p:nvPr>
            <p:ph type="dt" sz="half" idx="10"/>
          </p:nvPr>
        </p:nvSpPr>
        <p:spPr/>
        <p:txBody>
          <a:bodyPr/>
          <a:lstStyle/>
          <a:p>
            <a:fld id="{4DA5CAFF-FF0E-4086-9B2D-BBA6B6E6FEFE}" type="datetimeFigureOut">
              <a:rPr lang="en-GB" smtClean="0"/>
              <a:t>01/06/2023</a:t>
            </a:fld>
            <a:endParaRPr lang="en-GB"/>
          </a:p>
        </p:txBody>
      </p:sp>
      <p:sp>
        <p:nvSpPr>
          <p:cNvPr id="6" name="Footer Placeholder 5">
            <a:extLst>
              <a:ext uri="{FF2B5EF4-FFF2-40B4-BE49-F238E27FC236}">
                <a16:creationId xmlns:a16="http://schemas.microsoft.com/office/drawing/2014/main" id="{E79F65B2-0726-3E12-C407-0E6FE3324C0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115BC17-7C47-B8E4-5810-3A6E3013AEAF}"/>
              </a:ext>
            </a:extLst>
          </p:cNvPr>
          <p:cNvSpPr>
            <a:spLocks noGrp="1"/>
          </p:cNvSpPr>
          <p:nvPr>
            <p:ph type="sldNum" sz="quarter" idx="12"/>
          </p:nvPr>
        </p:nvSpPr>
        <p:spPr/>
        <p:txBody>
          <a:bodyPr/>
          <a:lstStyle/>
          <a:p>
            <a:fld id="{DA677B4D-9F3B-4559-B560-54F0DD13DF40}" type="slidenum">
              <a:rPr lang="en-GB" smtClean="0"/>
              <a:t>‹#›</a:t>
            </a:fld>
            <a:endParaRPr lang="en-GB"/>
          </a:p>
        </p:txBody>
      </p:sp>
    </p:spTree>
    <p:extLst>
      <p:ext uri="{BB962C8B-B14F-4D97-AF65-F5344CB8AC3E}">
        <p14:creationId xmlns:p14="http://schemas.microsoft.com/office/powerpoint/2010/main" val="596136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5107-5BF4-0745-30A5-AAB00F6ED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C90F7E0-ACE1-1240-A354-D069F7C16B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DB6491C-685D-0DFC-CD88-D33D9348F4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B8CD48-C0B8-5331-D717-7A721A34154C}"/>
              </a:ext>
            </a:extLst>
          </p:cNvPr>
          <p:cNvSpPr>
            <a:spLocks noGrp="1"/>
          </p:cNvSpPr>
          <p:nvPr>
            <p:ph type="dt" sz="half" idx="10"/>
          </p:nvPr>
        </p:nvSpPr>
        <p:spPr/>
        <p:txBody>
          <a:bodyPr/>
          <a:lstStyle/>
          <a:p>
            <a:fld id="{4DA5CAFF-FF0E-4086-9B2D-BBA6B6E6FEFE}" type="datetimeFigureOut">
              <a:rPr lang="en-GB" smtClean="0"/>
              <a:t>01/06/2023</a:t>
            </a:fld>
            <a:endParaRPr lang="en-GB"/>
          </a:p>
        </p:txBody>
      </p:sp>
      <p:sp>
        <p:nvSpPr>
          <p:cNvPr id="6" name="Footer Placeholder 5">
            <a:extLst>
              <a:ext uri="{FF2B5EF4-FFF2-40B4-BE49-F238E27FC236}">
                <a16:creationId xmlns:a16="http://schemas.microsoft.com/office/drawing/2014/main" id="{4484F9D1-20DC-6361-B904-CB4BE5343B0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2F3F04-2346-F532-7B04-8843BBD7705B}"/>
              </a:ext>
            </a:extLst>
          </p:cNvPr>
          <p:cNvSpPr>
            <a:spLocks noGrp="1"/>
          </p:cNvSpPr>
          <p:nvPr>
            <p:ph type="sldNum" sz="quarter" idx="12"/>
          </p:nvPr>
        </p:nvSpPr>
        <p:spPr/>
        <p:txBody>
          <a:bodyPr/>
          <a:lstStyle/>
          <a:p>
            <a:fld id="{DA677B4D-9F3B-4559-B560-54F0DD13DF40}" type="slidenum">
              <a:rPr lang="en-GB" smtClean="0"/>
              <a:t>‹#›</a:t>
            </a:fld>
            <a:endParaRPr lang="en-GB"/>
          </a:p>
        </p:txBody>
      </p:sp>
    </p:spTree>
    <p:extLst>
      <p:ext uri="{BB962C8B-B14F-4D97-AF65-F5344CB8AC3E}">
        <p14:creationId xmlns:p14="http://schemas.microsoft.com/office/powerpoint/2010/main" val="3182619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906E94-C921-E541-343B-7AF3823F71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F7308BB-6FFE-2AC5-1745-17BFFBD41F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9DC74F-CD92-3663-CA27-FA0BD397FD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A5CAFF-FF0E-4086-9B2D-BBA6B6E6FEFE}" type="datetimeFigureOut">
              <a:rPr lang="en-GB" smtClean="0"/>
              <a:t>01/06/2023</a:t>
            </a:fld>
            <a:endParaRPr lang="en-GB"/>
          </a:p>
        </p:txBody>
      </p:sp>
      <p:sp>
        <p:nvSpPr>
          <p:cNvPr id="5" name="Footer Placeholder 4">
            <a:extLst>
              <a:ext uri="{FF2B5EF4-FFF2-40B4-BE49-F238E27FC236}">
                <a16:creationId xmlns:a16="http://schemas.microsoft.com/office/drawing/2014/main" id="{ADB8BFD3-BF51-7B2B-BCE4-DFB336C457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E7B59D1-9AD8-55BD-D3ED-EDBEC3FF92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677B4D-9F3B-4559-B560-54F0DD13DF40}" type="slidenum">
              <a:rPr lang="en-GB" smtClean="0"/>
              <a:t>‹#›</a:t>
            </a:fld>
            <a:endParaRPr lang="en-GB"/>
          </a:p>
        </p:txBody>
      </p:sp>
    </p:spTree>
    <p:extLst>
      <p:ext uri="{BB962C8B-B14F-4D97-AF65-F5344CB8AC3E}">
        <p14:creationId xmlns:p14="http://schemas.microsoft.com/office/powerpoint/2010/main" val="1862578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fsecglobal.com/global/biometric-security-systems-guide-devices-fingerprint-scanners-facial-recognition/"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3">
            <a:extLst>
              <a:ext uri="{FF2B5EF4-FFF2-40B4-BE49-F238E27FC236}">
                <a16:creationId xmlns:a16="http://schemas.microsoft.com/office/drawing/2014/main" id="{F4ED45C2-124E-465E-BA77-F109A20C0963}"/>
              </a:ext>
            </a:extLst>
          </p:cNvPr>
          <p:cNvSpPr txBox="1">
            <a:spLocks noChangeArrowheads="1"/>
          </p:cNvSpPr>
          <p:nvPr/>
        </p:nvSpPr>
        <p:spPr bwMode="auto">
          <a:xfrm>
            <a:off x="1952625" y="1017588"/>
            <a:ext cx="807243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sz="2700">
              <a:ea typeface="Arimo"/>
              <a:cs typeface="Arimo"/>
            </a:endParaRPr>
          </a:p>
        </p:txBody>
      </p:sp>
      <p:sp>
        <p:nvSpPr>
          <p:cNvPr id="8" name="Title 1">
            <a:extLst>
              <a:ext uri="{FF2B5EF4-FFF2-40B4-BE49-F238E27FC236}">
                <a16:creationId xmlns:a16="http://schemas.microsoft.com/office/drawing/2014/main" id="{7CA4E5BC-3FE9-42DE-AF64-9B0FFB564ED6}"/>
              </a:ext>
            </a:extLst>
          </p:cNvPr>
          <p:cNvSpPr txBox="1">
            <a:spLocks noChangeArrowheads="1"/>
          </p:cNvSpPr>
          <p:nvPr/>
        </p:nvSpPr>
        <p:spPr>
          <a:xfrm>
            <a:off x="0" y="47527"/>
            <a:ext cx="12192000" cy="1233488"/>
          </a:xfrm>
          <a:prstGeom prst="rect">
            <a:avLst/>
          </a:prstGeom>
          <a:solidFill>
            <a:srgbClr val="C00000"/>
          </a:solidFill>
        </p:spPr>
        <p:txBody>
          <a:bodyPr/>
          <a:lstStyle/>
          <a:p>
            <a:pPr algn="ctr">
              <a:lnSpc>
                <a:spcPct val="90000"/>
              </a:lnSpc>
              <a:defRPr/>
            </a:pPr>
            <a:r>
              <a:rPr lang="en-US" altLang="zh-CN" sz="2400" dirty="0">
                <a:solidFill>
                  <a:schemeClr val="bg1"/>
                </a:solidFill>
                <a:latin typeface="Times New Roman" panose="02020603050405020304" pitchFamily="18" charset="0"/>
                <a:ea typeface="+mj-ea"/>
                <a:cs typeface="Times New Roman" panose="02020603050405020304" pitchFamily="18" charset="0"/>
              </a:rPr>
              <a:t>School of Computing Science and Engineering</a:t>
            </a:r>
          </a:p>
          <a:p>
            <a:pPr algn="ctr">
              <a:lnSpc>
                <a:spcPct val="90000"/>
              </a:lnSpc>
              <a:defRPr/>
            </a:pPr>
            <a:br>
              <a:rPr lang="en-US" altLang="zh-CN" dirty="0">
                <a:solidFill>
                  <a:schemeClr val="bg1"/>
                </a:solidFill>
                <a:latin typeface="Tinos"/>
                <a:ea typeface="+mj-ea"/>
                <a:cs typeface="+mj-cs"/>
              </a:rPr>
            </a:br>
            <a:r>
              <a:rPr lang="en-US" altLang="zh-CN" dirty="0">
                <a:solidFill>
                  <a:schemeClr val="bg1"/>
                </a:solidFill>
                <a:latin typeface="Tinos"/>
                <a:ea typeface="+mj-ea"/>
                <a:cs typeface="+mj-cs"/>
              </a:rPr>
              <a:t>                   </a:t>
            </a:r>
            <a:r>
              <a:rPr lang="en-US" altLang="zh-CN" dirty="0">
                <a:solidFill>
                  <a:schemeClr val="bg1"/>
                </a:solidFill>
                <a:latin typeface="Times New Roman" panose="02020603050405020304" pitchFamily="18" charset="0"/>
                <a:ea typeface="+mj-ea"/>
                <a:cs typeface="Times New Roman" panose="02020603050405020304" pitchFamily="18" charset="0"/>
              </a:rPr>
              <a:t>Course Code </a:t>
            </a:r>
            <a:r>
              <a:rPr lang="en-US" altLang="zh-CN" dirty="0">
                <a:solidFill>
                  <a:schemeClr val="bg1"/>
                </a:solidFill>
                <a:latin typeface="Tinos"/>
                <a:ea typeface="+mj-ea"/>
                <a:cs typeface="+mj-cs"/>
              </a:rPr>
              <a:t>: </a:t>
            </a:r>
            <a:r>
              <a:rPr lang="en-GB" altLang="zh-CN" dirty="0">
                <a:solidFill>
                  <a:schemeClr val="bg1"/>
                </a:solidFill>
                <a:latin typeface="Times New Roman" panose="02020603050405020304" pitchFamily="18" charset="0"/>
                <a:ea typeface="+mj-ea"/>
                <a:cs typeface="Times New Roman" panose="02020603050405020304" pitchFamily="18" charset="0"/>
              </a:rPr>
              <a:t>E2UC401C</a:t>
            </a:r>
            <a:r>
              <a:rPr lang="en-US" altLang="zh-CN" dirty="0">
                <a:solidFill>
                  <a:schemeClr val="bg1"/>
                </a:solidFill>
                <a:latin typeface="Tinos"/>
                <a:ea typeface="+mj-ea"/>
                <a:cs typeface="+mj-cs"/>
              </a:rPr>
              <a:t>	NAME: Programming in python	</a:t>
            </a:r>
            <a:endParaRPr lang="zh-CN" altLang="en-US" dirty="0">
              <a:solidFill>
                <a:schemeClr val="bg1"/>
              </a:solidFill>
              <a:latin typeface="Tinos"/>
              <a:ea typeface="+mj-ea"/>
              <a:cs typeface="+mj-cs"/>
            </a:endParaRPr>
          </a:p>
        </p:txBody>
      </p:sp>
      <p:sp>
        <p:nvSpPr>
          <p:cNvPr id="9" name="Title 1">
            <a:extLst>
              <a:ext uri="{FF2B5EF4-FFF2-40B4-BE49-F238E27FC236}">
                <a16:creationId xmlns:a16="http://schemas.microsoft.com/office/drawing/2014/main" id="{2399A4DA-ADDE-469E-9DF2-65019C2C27BA}"/>
              </a:ext>
            </a:extLst>
          </p:cNvPr>
          <p:cNvSpPr txBox="1">
            <a:spLocks noChangeArrowheads="1"/>
          </p:cNvSpPr>
          <p:nvPr/>
        </p:nvSpPr>
        <p:spPr>
          <a:xfrm>
            <a:off x="0" y="6288882"/>
            <a:ext cx="12192000" cy="528636"/>
          </a:xfrm>
          <a:prstGeom prst="rect">
            <a:avLst/>
          </a:prstGeom>
          <a:solidFill>
            <a:srgbClr val="C00000"/>
          </a:solidFill>
        </p:spPr>
        <p:txBody>
          <a:bodyPr/>
          <a:lstStyle/>
          <a:p>
            <a:pPr algn="r">
              <a:lnSpc>
                <a:spcPct val="90000"/>
              </a:lnSpc>
              <a:defRPr/>
            </a:pPr>
            <a:r>
              <a:rPr lang="en-US" altLang="zh-CN" dirty="0">
                <a:solidFill>
                  <a:schemeClr val="bg1"/>
                </a:solidFill>
                <a:latin typeface="Tinos"/>
              </a:rPr>
              <a:t>Program </a:t>
            </a:r>
            <a:r>
              <a:rPr lang="en-US" altLang="zh-CN" dirty="0" err="1">
                <a:solidFill>
                  <a:schemeClr val="bg1"/>
                </a:solidFill>
                <a:latin typeface="Tinos"/>
              </a:rPr>
              <a:t>Name:B.Tech</a:t>
            </a:r>
            <a:r>
              <a:rPr lang="en-US" altLang="zh-CN" dirty="0">
                <a:solidFill>
                  <a:schemeClr val="bg1"/>
                </a:solidFill>
                <a:latin typeface="Tinos"/>
              </a:rPr>
              <a:t>(CSE)</a:t>
            </a:r>
            <a:endParaRPr lang="en-IN" altLang="zh-CN" dirty="0">
              <a:solidFill>
                <a:schemeClr val="bg1"/>
              </a:solidFill>
              <a:latin typeface="Tinos"/>
              <a:ea typeface="+mj-ea"/>
              <a:cs typeface="+mj-cs"/>
            </a:endParaRPr>
          </a:p>
        </p:txBody>
      </p:sp>
      <p:sp>
        <p:nvSpPr>
          <p:cNvPr id="2" name="TextBox 1">
            <a:extLst>
              <a:ext uri="{FF2B5EF4-FFF2-40B4-BE49-F238E27FC236}">
                <a16:creationId xmlns:a16="http://schemas.microsoft.com/office/drawing/2014/main" id="{A50D4943-0DBD-4A48-B202-800DD2E52CDD}"/>
              </a:ext>
            </a:extLst>
          </p:cNvPr>
          <p:cNvSpPr txBox="1"/>
          <p:nvPr/>
        </p:nvSpPr>
        <p:spPr>
          <a:xfrm>
            <a:off x="2994976" y="2444734"/>
            <a:ext cx="8286749" cy="1231106"/>
          </a:xfrm>
          <a:prstGeom prst="rect">
            <a:avLst/>
          </a:prstGeom>
          <a:noFill/>
        </p:spPr>
        <p:txBody>
          <a:bodyPr wrap="square">
            <a:spAutoFit/>
          </a:bodyPr>
          <a:lstStyle/>
          <a:p>
            <a:pPr>
              <a:defRPr/>
            </a:pPr>
            <a:r>
              <a:rPr lang="en-IN" sz="3000" dirty="0">
                <a:solidFill>
                  <a:srgbClr val="FF0000"/>
                </a:solidFill>
              </a:rPr>
              <a:t> </a:t>
            </a:r>
            <a:r>
              <a:rPr lang="en-IN" sz="4400" dirty="0">
                <a:latin typeface="Times New Roman" panose="02020603050405020304" pitchFamily="18" charset="0"/>
                <a:cs typeface="Times New Roman" panose="02020603050405020304" pitchFamily="18" charset="0"/>
              </a:rPr>
              <a:t>Fingerprint Matching using python</a:t>
            </a:r>
            <a:endParaRPr lang="en-IN" sz="4800" dirty="0"/>
          </a:p>
          <a:p>
            <a:pPr algn="ctr">
              <a:defRPr/>
            </a:pPr>
            <a:endParaRPr lang="en-IN" sz="3000" dirty="0">
              <a:solidFill>
                <a:srgbClr val="FF0000"/>
              </a:solidFill>
            </a:endParaRPr>
          </a:p>
        </p:txBody>
      </p:sp>
      <p:pic>
        <p:nvPicPr>
          <p:cNvPr id="13" name="Picture 12">
            <a:extLst>
              <a:ext uri="{FF2B5EF4-FFF2-40B4-BE49-F238E27FC236}">
                <a16:creationId xmlns:a16="http://schemas.microsoft.com/office/drawing/2014/main" id="{5031F67F-0286-4130-80AE-46BC7075CBC6}"/>
              </a:ext>
            </a:extLst>
          </p:cNvPr>
          <p:cNvPicPr>
            <a:picLocks noChangeAspect="1"/>
          </p:cNvPicPr>
          <p:nvPr/>
        </p:nvPicPr>
        <p:blipFill>
          <a:blip r:embed="rId3"/>
          <a:stretch>
            <a:fillRect/>
          </a:stretch>
        </p:blipFill>
        <p:spPr>
          <a:xfrm>
            <a:off x="0" y="40482"/>
            <a:ext cx="1504949" cy="1271589"/>
          </a:xfrm>
          <a:prstGeom prst="rect">
            <a:avLst/>
          </a:prstGeom>
        </p:spPr>
      </p:pic>
      <p:sp>
        <p:nvSpPr>
          <p:cNvPr id="10" name="TextBox 9">
            <a:extLst>
              <a:ext uri="{FF2B5EF4-FFF2-40B4-BE49-F238E27FC236}">
                <a16:creationId xmlns:a16="http://schemas.microsoft.com/office/drawing/2014/main" id="{42AEFBA2-1891-45E1-8CAD-C5EB3BEFE564}"/>
              </a:ext>
            </a:extLst>
          </p:cNvPr>
          <p:cNvSpPr txBox="1"/>
          <p:nvPr/>
        </p:nvSpPr>
        <p:spPr>
          <a:xfrm>
            <a:off x="1504949" y="4405229"/>
            <a:ext cx="3969419" cy="1384995"/>
          </a:xfrm>
          <a:prstGeom prst="rect">
            <a:avLst/>
          </a:prstGeom>
          <a:noFill/>
        </p:spPr>
        <p:txBody>
          <a:bodyPr wrap="square">
            <a:spAutoFit/>
          </a:bodyPr>
          <a:lstStyle/>
          <a:p>
            <a:pPr>
              <a:defRPr/>
            </a:pPr>
            <a:r>
              <a:rPr lang="en-IN" sz="1400" b="1" dirty="0">
                <a:latin typeface="Times New Roman" panose="02020603050405020304" pitchFamily="18" charset="0"/>
                <a:cs typeface="Times New Roman" panose="02020603050405020304" pitchFamily="18" charset="0"/>
              </a:rPr>
              <a:t>Presented by:</a:t>
            </a:r>
          </a:p>
          <a:p>
            <a:pPr>
              <a:defRPr/>
            </a:pPr>
            <a:endParaRPr lang="en-IN" sz="1400" b="1" dirty="0">
              <a:latin typeface="Times New Roman" panose="02020603050405020304" pitchFamily="18" charset="0"/>
              <a:cs typeface="Times New Roman" panose="02020603050405020304" pitchFamily="18" charset="0"/>
            </a:endParaRPr>
          </a:p>
          <a:p>
            <a:pPr>
              <a:defRPr/>
            </a:pPr>
            <a:endParaRPr lang="en-IN" sz="1400" b="1" dirty="0">
              <a:latin typeface="Times New Roman" panose="02020603050405020304" pitchFamily="18" charset="0"/>
              <a:cs typeface="Times New Roman" panose="02020603050405020304" pitchFamily="18" charset="0"/>
            </a:endParaRPr>
          </a:p>
          <a:p>
            <a:pPr>
              <a:defRPr/>
            </a:pPr>
            <a:r>
              <a:rPr lang="en-IN" sz="1400" b="1" dirty="0">
                <a:latin typeface="Times New Roman" panose="02020603050405020304" pitchFamily="18" charset="0"/>
                <a:cs typeface="Times New Roman" panose="02020603050405020304" pitchFamily="18" charset="0"/>
              </a:rPr>
              <a:t>Nisha Varshney (21SCSE1010583)</a:t>
            </a:r>
          </a:p>
          <a:p>
            <a:pPr>
              <a:defRPr/>
            </a:pPr>
            <a:r>
              <a:rPr lang="en-IN" sz="1400" b="1" dirty="0">
                <a:latin typeface="Times New Roman" panose="02020603050405020304" pitchFamily="18" charset="0"/>
                <a:cs typeface="Times New Roman" panose="02020603050405020304" pitchFamily="18" charset="0"/>
              </a:rPr>
              <a:t>Abhinav Choudhary(21SCSE1011615)</a:t>
            </a:r>
          </a:p>
          <a:p>
            <a:pPr>
              <a:defRPr/>
            </a:pPr>
            <a:endParaRPr lang="en-IN" sz="1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6B35878-8E72-8097-0082-E52B7066229E}"/>
              </a:ext>
            </a:extLst>
          </p:cNvPr>
          <p:cNvSpPr txBox="1"/>
          <p:nvPr/>
        </p:nvSpPr>
        <p:spPr>
          <a:xfrm>
            <a:off x="9843247" y="4291006"/>
            <a:ext cx="3541059" cy="738664"/>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Presented to:</a:t>
            </a:r>
          </a:p>
          <a:p>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Mr. Gurmeet Singh</a:t>
            </a:r>
            <a:endParaRPr lang="en-GB" sz="1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259C29F-58EE-B220-8EA3-679B376BF924}"/>
              </a:ext>
            </a:extLst>
          </p:cNvPr>
          <p:cNvPicPr>
            <a:picLocks noChangeAspect="1"/>
          </p:cNvPicPr>
          <p:nvPr/>
        </p:nvPicPr>
        <p:blipFill>
          <a:blip r:embed="rId4"/>
          <a:stretch>
            <a:fillRect/>
          </a:stretch>
        </p:blipFill>
        <p:spPr>
          <a:xfrm>
            <a:off x="317125" y="2167056"/>
            <a:ext cx="2375648" cy="1610297"/>
          </a:xfrm>
          <a:prstGeom prst="rect">
            <a:avLst/>
          </a:prstGeom>
        </p:spPr>
      </p:pic>
    </p:spTree>
  </p:cSld>
  <p:clrMapOvr>
    <a:masterClrMapping/>
  </p:clrMapOvr>
  <p:transition advTm="241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70941"/>
            <a:ext cx="12192000" cy="1233488"/>
          </a:xfrm>
          <a:prstGeom prst="rect">
            <a:avLst/>
          </a:prstGeom>
          <a:solidFill>
            <a:srgbClr val="C00000"/>
          </a:solidFill>
        </p:spPr>
        <p:txBody>
          <a:bodyPr/>
          <a:lstStyle/>
          <a:p>
            <a:pPr algn="ctr">
              <a:lnSpc>
                <a:spcPct val="90000"/>
              </a:lnSpc>
              <a:defRPr/>
            </a:pPr>
            <a:r>
              <a:rPr lang="en-US" altLang="zh-CN" sz="4400" dirty="0">
                <a:solidFill>
                  <a:schemeClr val="bg1"/>
                </a:solidFill>
                <a:latin typeface="Times New Roman" panose="02020603050405020304" pitchFamily="18" charset="0"/>
                <a:ea typeface="+mj-ea"/>
                <a:cs typeface="Times New Roman" panose="02020603050405020304" pitchFamily="18" charset="0"/>
              </a:rPr>
              <a:t>Code</a:t>
            </a:r>
            <a:endParaRPr lang="zh-CN" altLang="en-US" sz="4400" dirty="0">
              <a:solidFill>
                <a:schemeClr val="bg1"/>
              </a:solidFill>
              <a:latin typeface="Times New Roman" panose="02020603050405020304" pitchFamily="18" charset="0"/>
              <a:ea typeface="+mj-ea"/>
              <a:cs typeface="Times New Roman" panose="02020603050405020304" pitchFamily="18" charset="0"/>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5923722"/>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80565"/>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p:txBody>
          <a:bodyPr>
            <a:normAutofit fontScale="92500" lnSpcReduction="20000"/>
          </a:bodyPr>
          <a:lstStyle/>
          <a:p>
            <a:pPr marL="0" marR="0" indent="0">
              <a:lnSpc>
                <a:spcPct val="107000"/>
              </a:lnSpc>
              <a:spcBef>
                <a:spcPts val="0"/>
              </a:spcBef>
              <a:spcAft>
                <a:spcPts val="0"/>
              </a:spcAft>
              <a:buNone/>
            </a:pP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match_points</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C586C0"/>
                </a:solidFill>
                <a:effectLst/>
                <a:latin typeface="Consolas" panose="020B0609020204030204" pitchFamily="49" charset="0"/>
                <a:ea typeface="Consolas" panose="020B0609020204030204" pitchFamily="49" charset="0"/>
                <a:cs typeface="Consolas" panose="020B0609020204030204" pitchFamily="49" charset="0"/>
              </a:rPr>
              <a:t>for</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p</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q</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C586C0"/>
                </a:solidFill>
                <a:effectLst/>
                <a:latin typeface="Consolas" panose="020B0609020204030204" pitchFamily="49" charset="0"/>
                <a:ea typeface="Consolas" panose="020B0609020204030204" pitchFamily="49" charset="0"/>
                <a:cs typeface="Consolas" panose="020B0609020204030204" pitchFamily="49" charset="0"/>
              </a:rPr>
              <a:t>in</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matches</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C586C0"/>
                </a:solidFill>
                <a:effectLst/>
                <a:latin typeface="Consolas" panose="020B0609020204030204" pitchFamily="49" charset="0"/>
                <a:ea typeface="Consolas" panose="020B0609020204030204" pitchFamily="49" charset="0"/>
                <a:cs typeface="Consolas" panose="020B0609020204030204" pitchFamily="49" charset="0"/>
              </a:rPr>
              <a:t>if</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p</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.distance &lt; </a:t>
            </a:r>
            <a:r>
              <a:rPr lang="en-IN" sz="1800" dirty="0">
                <a:solidFill>
                  <a:srgbClr val="B5CEA8"/>
                </a:solidFill>
                <a:effectLst/>
                <a:latin typeface="Consolas" panose="020B0609020204030204" pitchFamily="49" charset="0"/>
                <a:ea typeface="Consolas" panose="020B0609020204030204" pitchFamily="49" charset="0"/>
                <a:cs typeface="Consolas" panose="020B0609020204030204" pitchFamily="49" charset="0"/>
              </a:rPr>
              <a:t>0.1</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q</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.distance:</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match_points</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DCDCAA"/>
                </a:solidFill>
                <a:effectLst/>
                <a:latin typeface="Consolas" panose="020B0609020204030204" pitchFamily="49" charset="0"/>
                <a:ea typeface="Consolas" panose="020B0609020204030204" pitchFamily="49" charset="0"/>
                <a:cs typeface="Consolas" panose="020B0609020204030204" pitchFamily="49" charset="0"/>
              </a:rPr>
              <a:t>append</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p</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keypoints</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IN" sz="1800" dirty="0">
                <a:solidFill>
                  <a:srgbClr val="B5CEA8"/>
                </a:solidFill>
                <a:effectLst/>
                <a:latin typeface="Consolas" panose="020B0609020204030204" pitchFamily="49" charset="0"/>
                <a:ea typeface="Consolas" panose="020B0609020204030204" pitchFamily="49" charset="0"/>
                <a:cs typeface="Consolas" panose="020B0609020204030204" pitchFamily="49" charset="0"/>
              </a:rPr>
              <a:t>0</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C586C0"/>
                </a:solidFill>
                <a:effectLst/>
                <a:latin typeface="Consolas" panose="020B0609020204030204" pitchFamily="49" charset="0"/>
                <a:ea typeface="Consolas" panose="020B0609020204030204" pitchFamily="49" charset="0"/>
                <a:cs typeface="Consolas" panose="020B0609020204030204" pitchFamily="49" charset="0"/>
              </a:rPr>
              <a:t>if</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DCDCAA"/>
                </a:solidFill>
                <a:effectLst/>
                <a:latin typeface="Consolas" panose="020B0609020204030204" pitchFamily="49" charset="0"/>
                <a:ea typeface="Consolas" panose="020B0609020204030204" pitchFamily="49" charset="0"/>
                <a:cs typeface="Consolas" panose="020B0609020204030204" pitchFamily="49" charset="0"/>
              </a:rPr>
              <a:t>len</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keypoint_1</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&lt; </a:t>
            </a:r>
            <a:r>
              <a:rPr lang="en-IN" sz="1800" dirty="0">
                <a:solidFill>
                  <a:srgbClr val="DCDCAA"/>
                </a:solidFill>
                <a:effectLst/>
                <a:latin typeface="Consolas" panose="020B0609020204030204" pitchFamily="49" charset="0"/>
                <a:ea typeface="Consolas" panose="020B0609020204030204" pitchFamily="49" charset="0"/>
                <a:cs typeface="Consolas" panose="020B0609020204030204" pitchFamily="49" charset="0"/>
              </a:rPr>
              <a:t>len</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keypoint_2</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keypoints</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IN" sz="1800" dirty="0">
                <a:solidFill>
                  <a:srgbClr val="DCDCAA"/>
                </a:solidFill>
                <a:effectLst/>
                <a:latin typeface="Consolas" panose="020B0609020204030204" pitchFamily="49" charset="0"/>
                <a:ea typeface="Consolas" panose="020B0609020204030204" pitchFamily="49" charset="0"/>
                <a:cs typeface="Consolas" panose="020B0609020204030204" pitchFamily="49" charset="0"/>
              </a:rPr>
              <a:t>len</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keypoint_1</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C586C0"/>
                </a:solidFill>
                <a:effectLst/>
                <a:latin typeface="Consolas" panose="020B0609020204030204" pitchFamily="49" charset="0"/>
                <a:ea typeface="Consolas" panose="020B0609020204030204" pitchFamily="49" charset="0"/>
                <a:cs typeface="Consolas" panose="020B0609020204030204" pitchFamily="49" charset="0"/>
              </a:rPr>
              <a:t>else</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p>
          <a:p>
            <a:pPr marL="0" marR="0" indent="0">
              <a:lnSpc>
                <a:spcPct val="107000"/>
              </a:lnSpc>
              <a:spcBef>
                <a:spcPts val="0"/>
              </a:spcBef>
              <a:spcAft>
                <a:spcPts val="0"/>
              </a:spcAft>
              <a:buNone/>
            </a:pP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keypoints</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IN" sz="1800" dirty="0">
                <a:solidFill>
                  <a:srgbClr val="DCDCAA"/>
                </a:solidFill>
                <a:effectLst/>
                <a:latin typeface="Consolas" panose="020B0609020204030204" pitchFamily="49" charset="0"/>
                <a:ea typeface="Consolas" panose="020B0609020204030204" pitchFamily="49" charset="0"/>
                <a:cs typeface="Consolas" panose="020B0609020204030204" pitchFamily="49" charset="0"/>
              </a:rPr>
              <a:t>len</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keypoint_2</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C586C0"/>
                </a:solidFill>
                <a:effectLst/>
                <a:latin typeface="Consolas" panose="020B0609020204030204" pitchFamily="49" charset="0"/>
                <a:ea typeface="Consolas" panose="020B0609020204030204" pitchFamily="49" charset="0"/>
                <a:cs typeface="Consolas" panose="020B0609020204030204" pitchFamily="49" charset="0"/>
              </a:rPr>
              <a:t>if</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DCDCAA"/>
                </a:solidFill>
                <a:effectLst/>
                <a:latin typeface="Consolas" panose="020B0609020204030204" pitchFamily="49" charset="0"/>
                <a:ea typeface="Consolas" panose="020B0609020204030204" pitchFamily="49" charset="0"/>
                <a:cs typeface="Consolas" panose="020B0609020204030204" pitchFamily="49" charset="0"/>
              </a:rPr>
              <a:t>len</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match_points</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keypoints</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IN" sz="1800" dirty="0">
                <a:solidFill>
                  <a:srgbClr val="B5CEA8"/>
                </a:solidFill>
                <a:effectLst/>
                <a:latin typeface="Consolas" panose="020B0609020204030204" pitchFamily="49" charset="0"/>
                <a:ea typeface="Consolas" panose="020B0609020204030204" pitchFamily="49" charset="0"/>
                <a:cs typeface="Consolas" panose="020B0609020204030204" pitchFamily="49" charset="0"/>
              </a:rPr>
              <a:t>100</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&gt;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best_score</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best_score</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IN" sz="1800" dirty="0">
                <a:solidFill>
                  <a:srgbClr val="DCDCAA"/>
                </a:solidFill>
                <a:effectLst/>
                <a:latin typeface="Consolas" panose="020B0609020204030204" pitchFamily="49" charset="0"/>
                <a:ea typeface="Consolas" panose="020B0609020204030204" pitchFamily="49" charset="0"/>
                <a:cs typeface="Consolas" panose="020B0609020204030204" pitchFamily="49" charset="0"/>
              </a:rPr>
              <a:t>len</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match_points</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keypoints</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IN" sz="1800" dirty="0">
                <a:solidFill>
                  <a:srgbClr val="B5CEA8"/>
                </a:solidFill>
                <a:effectLst/>
                <a:latin typeface="Consolas" panose="020B0609020204030204" pitchFamily="49" charset="0"/>
                <a:ea typeface="Consolas" panose="020B0609020204030204" pitchFamily="49" charset="0"/>
                <a:cs typeface="Consolas" panose="020B0609020204030204" pitchFamily="49" charset="0"/>
              </a:rPr>
              <a:t>100</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filename</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file</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image</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fingerprint_image</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kp1</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kp2</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mp</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keypoint_1</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keypoint_2</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match_points</a:t>
            </a:r>
            <a:endParaRPr lang="en-GB" sz="1800" dirty="0">
              <a:effectLst/>
              <a:latin typeface="Calibri" panose="020F0502020204030204" pitchFamily="34" charset="0"/>
              <a:ea typeface="Calibri" panose="020F0502020204030204" pitchFamily="34"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0"/>
            <a:ext cx="12192000" cy="1233488"/>
          </a:xfrm>
          <a:prstGeom prst="rect">
            <a:avLst/>
          </a:prstGeom>
          <a:solidFill>
            <a:srgbClr val="C00000"/>
          </a:solidFill>
        </p:spPr>
        <p:txBody>
          <a:bodyPr/>
          <a:lstStyle/>
          <a:p>
            <a:pPr algn="ctr">
              <a:lnSpc>
                <a:spcPct val="90000"/>
              </a:lnSpc>
              <a:defRPr/>
            </a:pPr>
            <a:r>
              <a:rPr lang="en-IN" altLang="zh-CN" sz="4400" dirty="0">
                <a:solidFill>
                  <a:schemeClr val="bg1"/>
                </a:solidFill>
                <a:latin typeface="Times New Roman" panose="02020603050405020304" pitchFamily="18" charset="0"/>
                <a:ea typeface="+mj-ea"/>
                <a:cs typeface="Times New Roman" panose="02020603050405020304" pitchFamily="18" charset="0"/>
              </a:rPr>
              <a:t>Code</a:t>
            </a:r>
            <a:endParaRPr lang="zh-CN" altLang="en-US" sz="4400" dirty="0">
              <a:solidFill>
                <a:schemeClr val="bg1"/>
              </a:solidFill>
              <a:latin typeface="Times New Roman" panose="02020603050405020304" pitchFamily="18" charset="0"/>
              <a:ea typeface="+mj-ea"/>
              <a:cs typeface="Times New Roman" panose="02020603050405020304" pitchFamily="18" charset="0"/>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5923722"/>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0"/>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838200" y="1825625"/>
            <a:ext cx="10515600" cy="3714563"/>
          </a:xfrm>
        </p:spPr>
        <p:txBody>
          <a:bodyPr/>
          <a:lstStyle/>
          <a:p>
            <a:pPr marL="0" marR="0" indent="0">
              <a:lnSpc>
                <a:spcPct val="107000"/>
              </a:lnSpc>
              <a:spcBef>
                <a:spcPts val="0"/>
              </a:spcBef>
              <a:spcAft>
                <a:spcPts val="0"/>
              </a:spcAft>
              <a:buNone/>
            </a:pPr>
            <a:r>
              <a:rPr lang="en-IN" sz="1800" dirty="0">
                <a:solidFill>
                  <a:srgbClr val="DCDCAA"/>
                </a:solidFill>
                <a:effectLst/>
                <a:latin typeface="Consolas" panose="020B0609020204030204" pitchFamily="49" charset="0"/>
                <a:ea typeface="Consolas" panose="020B0609020204030204" pitchFamily="49" charset="0"/>
                <a:cs typeface="Consolas" panose="020B0609020204030204" pitchFamily="49" charset="0"/>
              </a:rPr>
              <a:t>print</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CE9178"/>
                </a:solidFill>
                <a:effectLst/>
                <a:latin typeface="Consolas" panose="020B0609020204030204" pitchFamily="49" charset="0"/>
                <a:ea typeface="Consolas" panose="020B0609020204030204" pitchFamily="49" charset="0"/>
                <a:cs typeface="Consolas" panose="020B0609020204030204" pitchFamily="49" charset="0"/>
              </a:rPr>
              <a:t>"BEST MATCH: "</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filename</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DCDCAA"/>
                </a:solidFill>
                <a:effectLst/>
                <a:latin typeface="Consolas" panose="020B0609020204030204" pitchFamily="49" charset="0"/>
                <a:ea typeface="Consolas" panose="020B0609020204030204" pitchFamily="49" charset="0"/>
                <a:cs typeface="Consolas" panose="020B0609020204030204" pitchFamily="49" charset="0"/>
              </a:rPr>
              <a:t>print</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CE9178"/>
                </a:solidFill>
                <a:effectLst/>
                <a:latin typeface="Consolas" panose="020B0609020204030204" pitchFamily="49" charset="0"/>
                <a:ea typeface="Consolas" panose="020B0609020204030204" pitchFamily="49" charset="0"/>
                <a:cs typeface="Consolas" panose="020B0609020204030204" pitchFamily="49" charset="0"/>
              </a:rPr>
              <a:t>"SCORE: "</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IN" sz="1800" dirty="0">
                <a:solidFill>
                  <a:srgbClr val="4EC9B0"/>
                </a:solidFill>
                <a:effectLst/>
                <a:latin typeface="Consolas" panose="020B0609020204030204" pitchFamily="49" charset="0"/>
                <a:ea typeface="Consolas" panose="020B0609020204030204" pitchFamily="49" charset="0"/>
                <a:cs typeface="Consolas" panose="020B0609020204030204" pitchFamily="49" charset="0"/>
              </a:rPr>
              <a:t>str</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best_score</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result</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IN" sz="1800" dirty="0">
                <a:solidFill>
                  <a:srgbClr val="4EC9B0"/>
                </a:solidFill>
                <a:effectLst/>
                <a:latin typeface="Consolas" panose="020B0609020204030204" pitchFamily="49" charset="0"/>
                <a:ea typeface="Consolas" panose="020B0609020204030204" pitchFamily="49" charset="0"/>
                <a:cs typeface="Consolas" panose="020B0609020204030204" pitchFamily="49" charset="0"/>
              </a:rPr>
              <a:t>cv2</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DCDCAA"/>
                </a:solidFill>
                <a:effectLst/>
                <a:latin typeface="Consolas" panose="020B0609020204030204" pitchFamily="49" charset="0"/>
                <a:ea typeface="Consolas" panose="020B0609020204030204" pitchFamily="49" charset="0"/>
                <a:cs typeface="Consolas" panose="020B0609020204030204" pitchFamily="49" charset="0"/>
              </a:rPr>
              <a:t>drawMatches</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sample</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kp1</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image</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kp2</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mp</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569CD6"/>
                </a:solidFill>
                <a:effectLst/>
                <a:latin typeface="Consolas" panose="020B0609020204030204" pitchFamily="49" charset="0"/>
                <a:ea typeface="Consolas" panose="020B0609020204030204" pitchFamily="49" charset="0"/>
                <a:cs typeface="Consolas" panose="020B0609020204030204" pitchFamily="49" charset="0"/>
              </a:rPr>
              <a:t>None</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result</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IN" sz="1800" dirty="0">
                <a:solidFill>
                  <a:srgbClr val="4EC9B0"/>
                </a:solidFill>
                <a:effectLst/>
                <a:latin typeface="Consolas" panose="020B0609020204030204" pitchFamily="49" charset="0"/>
                <a:ea typeface="Consolas" panose="020B0609020204030204" pitchFamily="49" charset="0"/>
                <a:cs typeface="Consolas" panose="020B0609020204030204" pitchFamily="49" charset="0"/>
              </a:rPr>
              <a:t>cv2</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DCDCAA"/>
                </a:solidFill>
                <a:effectLst/>
                <a:latin typeface="Consolas" panose="020B0609020204030204" pitchFamily="49" charset="0"/>
                <a:ea typeface="Consolas" panose="020B0609020204030204" pitchFamily="49" charset="0"/>
                <a:cs typeface="Consolas" panose="020B0609020204030204" pitchFamily="49" charset="0"/>
              </a:rPr>
              <a:t>resize</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result</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569CD6"/>
                </a:solidFill>
                <a:effectLst/>
                <a:latin typeface="Consolas" panose="020B0609020204030204" pitchFamily="49" charset="0"/>
                <a:ea typeface="Consolas" panose="020B0609020204030204" pitchFamily="49" charset="0"/>
                <a:cs typeface="Consolas" panose="020B0609020204030204" pitchFamily="49" charset="0"/>
              </a:rPr>
              <a:t>None</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fx</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B5CEA8"/>
                </a:solidFill>
                <a:effectLst/>
                <a:latin typeface="Consolas" panose="020B0609020204030204" pitchFamily="49" charset="0"/>
                <a:ea typeface="Consolas" panose="020B0609020204030204" pitchFamily="49" charset="0"/>
                <a:cs typeface="Consolas" panose="020B0609020204030204" pitchFamily="49" charset="0"/>
              </a:rPr>
              <a:t>4</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fy</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B5CEA8"/>
                </a:solidFill>
                <a:effectLst/>
                <a:latin typeface="Consolas" panose="020B0609020204030204" pitchFamily="49" charset="0"/>
                <a:ea typeface="Consolas" panose="020B0609020204030204" pitchFamily="49" charset="0"/>
                <a:cs typeface="Consolas" panose="020B0609020204030204" pitchFamily="49" charset="0"/>
              </a:rPr>
              <a:t>4</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4EC9B0"/>
                </a:solidFill>
                <a:effectLst/>
                <a:latin typeface="Consolas" panose="020B0609020204030204" pitchFamily="49" charset="0"/>
                <a:ea typeface="Consolas" panose="020B0609020204030204" pitchFamily="49" charset="0"/>
                <a:cs typeface="Consolas" panose="020B0609020204030204" pitchFamily="49" charset="0"/>
              </a:rPr>
              <a:t>cv2</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DCDCAA"/>
                </a:solidFill>
                <a:effectLst/>
                <a:latin typeface="Consolas" panose="020B0609020204030204" pitchFamily="49" charset="0"/>
                <a:ea typeface="Consolas" panose="020B0609020204030204" pitchFamily="49" charset="0"/>
                <a:cs typeface="Consolas" panose="020B0609020204030204" pitchFamily="49" charset="0"/>
              </a:rPr>
              <a:t>imshow</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CE9178"/>
                </a:solidFill>
                <a:effectLst/>
                <a:latin typeface="Consolas" panose="020B0609020204030204" pitchFamily="49" charset="0"/>
                <a:ea typeface="Consolas" panose="020B0609020204030204" pitchFamily="49" charset="0"/>
                <a:cs typeface="Consolas" panose="020B0609020204030204" pitchFamily="49" charset="0"/>
              </a:rPr>
              <a:t>"RESULT"</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result</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4EC9B0"/>
                </a:solidFill>
                <a:effectLst/>
                <a:latin typeface="Consolas" panose="020B0609020204030204" pitchFamily="49" charset="0"/>
                <a:ea typeface="Consolas" panose="020B0609020204030204" pitchFamily="49" charset="0"/>
                <a:cs typeface="Consolas" panose="020B0609020204030204" pitchFamily="49" charset="0"/>
              </a:rPr>
              <a:t>cv2</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DCDCAA"/>
                </a:solidFill>
                <a:effectLst/>
                <a:latin typeface="Consolas" panose="020B0609020204030204" pitchFamily="49" charset="0"/>
                <a:ea typeface="Consolas" panose="020B0609020204030204" pitchFamily="49" charset="0"/>
                <a:cs typeface="Consolas" panose="020B0609020204030204" pitchFamily="49" charset="0"/>
              </a:rPr>
              <a:t>waitKey</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B5CEA8"/>
                </a:solidFill>
                <a:effectLst/>
                <a:latin typeface="Consolas" panose="020B0609020204030204" pitchFamily="49" charset="0"/>
                <a:ea typeface="Consolas" panose="020B0609020204030204" pitchFamily="49" charset="0"/>
                <a:cs typeface="Consolas" panose="020B0609020204030204" pitchFamily="49" charset="0"/>
              </a:rPr>
              <a:t>0</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4EC9B0"/>
                </a:solidFill>
                <a:effectLst/>
                <a:latin typeface="Consolas" panose="020B0609020204030204" pitchFamily="49" charset="0"/>
                <a:ea typeface="Consolas" panose="020B0609020204030204" pitchFamily="49" charset="0"/>
                <a:cs typeface="Consolas" panose="020B0609020204030204" pitchFamily="49" charset="0"/>
              </a:rPr>
              <a:t>cv2</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DCDCAA"/>
                </a:solidFill>
                <a:effectLst/>
                <a:latin typeface="Consolas" panose="020B0609020204030204" pitchFamily="49" charset="0"/>
                <a:ea typeface="Consolas" panose="020B0609020204030204" pitchFamily="49" charset="0"/>
                <a:cs typeface="Consolas" panose="020B0609020204030204" pitchFamily="49" charset="0"/>
              </a:rPr>
              <a:t>destroyAllWindows</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GB" sz="1800" dirty="0">
              <a:effectLst/>
              <a:latin typeface="Calibri" panose="020F0502020204030204" pitchFamily="34" charset="0"/>
              <a:ea typeface="Calibri" panose="020F0502020204030204" pitchFamily="34" charset="0"/>
            </a:endParaRPr>
          </a:p>
          <a:p>
            <a:pPr marL="0" indent="0">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0"/>
            <a:ext cx="12192000" cy="1233488"/>
          </a:xfrm>
          <a:prstGeom prst="rect">
            <a:avLst/>
          </a:prstGeom>
          <a:solidFill>
            <a:srgbClr val="C00000"/>
          </a:solidFill>
        </p:spPr>
        <p:txBody>
          <a:bodyPr/>
          <a:lstStyle/>
          <a:p>
            <a:pPr algn="ctr">
              <a:lnSpc>
                <a:spcPct val="90000"/>
              </a:lnSpc>
              <a:defRPr/>
            </a:pPr>
            <a:r>
              <a:rPr lang="en-US" altLang="zh-CN" sz="4400" dirty="0">
                <a:solidFill>
                  <a:schemeClr val="bg1"/>
                </a:solidFill>
                <a:latin typeface="Times New Roman" panose="02020603050405020304" pitchFamily="18" charset="0"/>
                <a:ea typeface="+mj-ea"/>
                <a:cs typeface="Times New Roman" panose="02020603050405020304" pitchFamily="18" charset="0"/>
              </a:rPr>
              <a:t>Output</a:t>
            </a:r>
            <a:endParaRPr lang="zh-CN" altLang="en-US" sz="4400" dirty="0">
              <a:solidFill>
                <a:schemeClr val="bg1"/>
              </a:solidFill>
              <a:latin typeface="Times New Roman" panose="02020603050405020304" pitchFamily="18" charset="0"/>
              <a:ea typeface="+mj-ea"/>
              <a:cs typeface="Times New Roman" panose="02020603050405020304" pitchFamily="18" charset="0"/>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5923722"/>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0"/>
            <a:ext cx="1504949" cy="1271589"/>
          </a:xfrm>
          <a:prstGeom prst="rect">
            <a:avLst/>
          </a:prstGeom>
        </p:spPr>
      </p:pic>
      <p:pic>
        <p:nvPicPr>
          <p:cNvPr id="6" name="Content Placeholder 5">
            <a:extLst>
              <a:ext uri="{FF2B5EF4-FFF2-40B4-BE49-F238E27FC236}">
                <a16:creationId xmlns:a16="http://schemas.microsoft.com/office/drawing/2014/main" id="{9FA97BDC-CD88-8ABE-C9E1-A3C9DB551B3F}"/>
              </a:ext>
            </a:extLst>
          </p:cNvPr>
          <p:cNvPicPr>
            <a:picLocks noGrp="1" noChangeAspect="1"/>
          </p:cNvPicPr>
          <p:nvPr>
            <p:ph idx="1"/>
          </p:nvPr>
        </p:nvPicPr>
        <p:blipFill>
          <a:blip r:embed="rId3"/>
          <a:stretch>
            <a:fillRect/>
          </a:stretch>
        </p:blipFill>
        <p:spPr>
          <a:xfrm>
            <a:off x="1655968" y="2482189"/>
            <a:ext cx="3734321" cy="2248214"/>
          </a:xfrm>
        </p:spPr>
      </p:pic>
      <p:pic>
        <p:nvPicPr>
          <p:cNvPr id="8" name="Picture 7">
            <a:extLst>
              <a:ext uri="{FF2B5EF4-FFF2-40B4-BE49-F238E27FC236}">
                <a16:creationId xmlns:a16="http://schemas.microsoft.com/office/drawing/2014/main" id="{DD130AAC-1A0C-E13B-0210-0163EDB72DE2}"/>
              </a:ext>
            </a:extLst>
          </p:cNvPr>
          <p:cNvPicPr>
            <a:picLocks noChangeAspect="1"/>
          </p:cNvPicPr>
          <p:nvPr/>
        </p:nvPicPr>
        <p:blipFill>
          <a:blip r:embed="rId4"/>
          <a:stretch>
            <a:fillRect/>
          </a:stretch>
        </p:blipFill>
        <p:spPr>
          <a:xfrm>
            <a:off x="6508376" y="2482189"/>
            <a:ext cx="3810532" cy="221010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68810"/>
            <a:ext cx="12192000" cy="1233488"/>
          </a:xfrm>
          <a:prstGeom prst="rect">
            <a:avLst/>
          </a:prstGeom>
          <a:solidFill>
            <a:srgbClr val="C00000"/>
          </a:solidFill>
        </p:spPr>
        <p:txBody>
          <a:bodyPr/>
          <a:lstStyle/>
          <a:p>
            <a:pPr algn="ctr">
              <a:lnSpc>
                <a:spcPct val="90000"/>
              </a:lnSpc>
              <a:defRPr/>
            </a:pPr>
            <a:r>
              <a:rPr lang="en-US" altLang="zh-CN" sz="4400" dirty="0">
                <a:solidFill>
                  <a:schemeClr val="bg1"/>
                </a:solidFill>
                <a:latin typeface="Times New Roman" panose="02020603050405020304" pitchFamily="18" charset="0"/>
                <a:ea typeface="+mj-ea"/>
                <a:cs typeface="Times New Roman" panose="02020603050405020304" pitchFamily="18" charset="0"/>
              </a:rPr>
              <a:t>Conclusion</a:t>
            </a:r>
            <a:endParaRPr lang="zh-CN" altLang="en-US" sz="4400" dirty="0">
              <a:solidFill>
                <a:schemeClr val="bg1"/>
              </a:solidFill>
              <a:latin typeface="Times New Roman" panose="02020603050405020304" pitchFamily="18" charset="0"/>
              <a:ea typeface="+mj-ea"/>
              <a:cs typeface="Times New Roman" panose="02020603050405020304" pitchFamily="18" charset="0"/>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5923722"/>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68810"/>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838200" y="1825625"/>
            <a:ext cx="10515600" cy="4009691"/>
          </a:xfrm>
        </p:spPr>
        <p:txBody>
          <a:bodyPr>
            <a:normAutofit/>
          </a:bodyPr>
          <a:lstStyle/>
          <a:p>
            <a:pPr marL="0" indent="0">
              <a:buNone/>
            </a:pPr>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After we have successfully built the project, we would be able to find the best match for a damaged fingerprint. After giving the input the system will run tests on the sample and will search for the best match form its database and give us the output.</a:t>
            </a:r>
          </a:p>
          <a:p>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With the help of this project, we are going to solve fingerprint recognition problem.</a:t>
            </a:r>
          </a:p>
          <a:p>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It will be helpful for Police investigation when the fingerprint found on the crime scene is not complete. It will run test on the incomplete portion of the fingerprint and find the criminal. </a:t>
            </a:r>
          </a:p>
          <a:p>
            <a:pPr marL="0" indent="0">
              <a:buNone/>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Content Placeholder 3" descr="Screenshot (785).png">
            <a:extLst>
              <a:ext uri="{FF2B5EF4-FFF2-40B4-BE49-F238E27FC236}">
                <a16:creationId xmlns:a16="http://schemas.microsoft.com/office/drawing/2014/main" id="{61D928B7-9E89-4EA0-A585-DF089FA818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0"/>
            <a:ext cx="12192000" cy="1233488"/>
          </a:xfrm>
          <a:prstGeom prst="rect">
            <a:avLst/>
          </a:prstGeom>
          <a:solidFill>
            <a:srgbClr val="C00000"/>
          </a:solidFill>
        </p:spPr>
        <p:txBody>
          <a:bodyPr/>
          <a:lstStyle/>
          <a:p>
            <a:pPr algn="ctr">
              <a:lnSpc>
                <a:spcPct val="90000"/>
              </a:lnSpc>
              <a:defRPr/>
            </a:pPr>
            <a:r>
              <a:rPr lang="en-US" altLang="zh-CN" sz="4400" dirty="0">
                <a:solidFill>
                  <a:schemeClr val="bg1"/>
                </a:solidFill>
                <a:latin typeface="Times New Roman" panose="02020603050405020304" pitchFamily="18" charset="0"/>
                <a:ea typeface="+mj-ea"/>
                <a:cs typeface="Times New Roman" panose="02020603050405020304" pitchFamily="18" charset="0"/>
              </a:rPr>
              <a:t>Index</a:t>
            </a:r>
            <a:endParaRPr lang="zh-CN" altLang="en-US" sz="4400" dirty="0">
              <a:solidFill>
                <a:schemeClr val="bg1"/>
              </a:solidFill>
              <a:latin typeface="Times New Roman" panose="02020603050405020304" pitchFamily="18" charset="0"/>
              <a:ea typeface="+mj-ea"/>
              <a:cs typeface="Times New Roman" panose="02020603050405020304" pitchFamily="18" charset="0"/>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5923722"/>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38101"/>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838200" y="1825626"/>
            <a:ext cx="10421471" cy="3239433"/>
          </a:xfrm>
        </p:spPr>
        <p:txBody>
          <a:bodyPr>
            <a:normAutofit/>
          </a:bodyPr>
          <a:lstStyle/>
          <a:p>
            <a:r>
              <a:rPr lang="en-US" sz="1800" b="1" dirty="0">
                <a:latin typeface="Times New Roman" panose="02020603050405020304" pitchFamily="18" charset="0"/>
                <a:cs typeface="Times New Roman" panose="02020603050405020304" pitchFamily="18" charset="0"/>
              </a:rPr>
              <a:t>Abstract</a:t>
            </a:r>
          </a:p>
          <a:p>
            <a:r>
              <a:rPr lang="en-US" sz="1800" b="1" dirty="0">
                <a:latin typeface="Times New Roman" panose="02020603050405020304" pitchFamily="18" charset="0"/>
                <a:cs typeface="Times New Roman" panose="02020603050405020304" pitchFamily="18" charset="0"/>
              </a:rPr>
              <a:t>Introduction</a:t>
            </a:r>
          </a:p>
          <a:p>
            <a:r>
              <a:rPr lang="en-US" sz="1800" b="1" dirty="0">
                <a:latin typeface="Times New Roman" panose="02020603050405020304" pitchFamily="18" charset="0"/>
                <a:cs typeface="Times New Roman" panose="02020603050405020304" pitchFamily="18" charset="0"/>
              </a:rPr>
              <a:t>Uses of fingerprint Authentication</a:t>
            </a:r>
          </a:p>
          <a:p>
            <a:r>
              <a:rPr lang="en-US" sz="1800" b="1" dirty="0">
                <a:latin typeface="Times New Roman" panose="02020603050405020304" pitchFamily="18" charset="0"/>
                <a:cs typeface="Times New Roman" panose="02020603050405020304" pitchFamily="18" charset="0"/>
              </a:rPr>
              <a:t>Features</a:t>
            </a:r>
          </a:p>
          <a:p>
            <a:r>
              <a:rPr lang="en-IN" sz="1800" b="1" dirty="0">
                <a:latin typeface="Times New Roman" panose="02020603050405020304" pitchFamily="18" charset="0"/>
                <a:cs typeface="Times New Roman" panose="02020603050405020304" pitchFamily="18" charset="0"/>
              </a:rPr>
              <a:t>Tools and  Technology used</a:t>
            </a:r>
          </a:p>
          <a:p>
            <a:r>
              <a:rPr lang="en-IN" sz="1800" b="1" dirty="0">
                <a:latin typeface="Times New Roman" panose="02020603050405020304" pitchFamily="18" charset="0"/>
                <a:cs typeface="Times New Roman" panose="02020603050405020304" pitchFamily="18" charset="0"/>
              </a:rPr>
              <a:t>Code</a:t>
            </a:r>
          </a:p>
          <a:p>
            <a:r>
              <a:rPr lang="en-IN" sz="1800" b="1" dirty="0">
                <a:latin typeface="Times New Roman" panose="02020603050405020304" pitchFamily="18" charset="0"/>
                <a:cs typeface="Times New Roman" panose="02020603050405020304" pitchFamily="18" charset="0"/>
              </a:rPr>
              <a:t>Output</a:t>
            </a:r>
          </a:p>
          <a:p>
            <a:r>
              <a:rPr lang="en-IN" sz="1800" b="1" dirty="0">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0"/>
            <a:ext cx="12192000" cy="1233488"/>
          </a:xfrm>
          <a:prstGeom prst="rect">
            <a:avLst/>
          </a:prstGeom>
          <a:solidFill>
            <a:srgbClr val="C00000"/>
          </a:solidFill>
        </p:spPr>
        <p:txBody>
          <a:bodyPr/>
          <a:lstStyle/>
          <a:p>
            <a:pPr algn="ctr">
              <a:lnSpc>
                <a:spcPct val="90000"/>
              </a:lnSpc>
              <a:defRPr/>
            </a:pPr>
            <a:r>
              <a:rPr lang="en-US" altLang="zh-CN" sz="4400" dirty="0">
                <a:solidFill>
                  <a:schemeClr val="bg1"/>
                </a:solidFill>
                <a:latin typeface="Times New Roman" panose="02020603050405020304" pitchFamily="18" charset="0"/>
                <a:ea typeface="+mj-ea"/>
                <a:cs typeface="Times New Roman" panose="02020603050405020304" pitchFamily="18" charset="0"/>
              </a:rPr>
              <a:t>Abstract</a:t>
            </a:r>
            <a:endParaRPr lang="zh-CN" altLang="en-US" sz="4400" dirty="0">
              <a:solidFill>
                <a:schemeClr val="bg1"/>
              </a:solidFill>
              <a:latin typeface="Times New Roman" panose="02020603050405020304" pitchFamily="18" charset="0"/>
              <a:ea typeface="+mj-ea"/>
              <a:cs typeface="Times New Roman" panose="02020603050405020304" pitchFamily="18" charset="0"/>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5923722"/>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38101"/>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838200" y="1825626"/>
            <a:ext cx="10421471" cy="3239433"/>
          </a:xfrm>
        </p:spPr>
        <p:txBody>
          <a:bodyPr>
            <a:normAutofit/>
          </a:bodyPr>
          <a:lstStyle/>
          <a:p>
            <a:pPr marL="0" indent="0" algn="just">
              <a:buNone/>
            </a:pPr>
            <a:r>
              <a:rPr lang="en-IN" sz="1800" dirty="0">
                <a:latin typeface="Times New Roman" panose="02020603050405020304" pitchFamily="18" charset="0"/>
                <a:cs typeface="Times New Roman" panose="02020603050405020304" pitchFamily="18" charset="0"/>
              </a:rPr>
              <a:t>Our aim is to create a tool in this project which can help us to identify a person’s damaged or altered fingerprint. Fingerprints are pattern of fraction of ridges which are uniquely detailed, durable over an individual’s lifetime.</a:t>
            </a:r>
          </a:p>
          <a:p>
            <a:pPr marL="0" indent="0" algn="just">
              <a:buNone/>
            </a:pPr>
            <a:r>
              <a:rPr lang="en-IN" sz="1800" dirty="0">
                <a:latin typeface="Times New Roman" panose="02020603050405020304" pitchFamily="18" charset="0"/>
                <a:cs typeface="Times New Roman" panose="02020603050405020304" pitchFamily="18" charset="0"/>
              </a:rPr>
              <a:t>Fingerprints have become more important these days as it is used almost everywhere. From our Mobiles, laptops, tablets to organisations using it for tracking attendance and managing workforce.</a:t>
            </a:r>
          </a:p>
          <a:p>
            <a:pPr marL="0" indent="0" algn="just">
              <a:buNone/>
            </a:pPr>
            <a:r>
              <a:rPr lang="en-IN" sz="1800" dirty="0">
                <a:latin typeface="Times New Roman" panose="02020603050405020304" pitchFamily="18" charset="0"/>
                <a:cs typeface="Times New Roman" panose="02020603050405020304" pitchFamily="18" charset="0"/>
              </a:rPr>
              <a:t>In our project , we are using Sokoto Conventry  Fingerprint Dataset(SOCOFing) from Kaggle. Inside our dataset we have to directories, Real Fingerprints and Altered Fingerprints. Based on the level of alteration, we have three directories in the Altered Fingerprints which is Easy , Medium and Hard.</a:t>
            </a:r>
          </a:p>
          <a:p>
            <a:pPr marL="0" indent="0" algn="just">
              <a:buNone/>
            </a:pPr>
            <a:r>
              <a:rPr lang="en-IN" sz="1800" dirty="0">
                <a:latin typeface="Times New Roman" panose="02020603050405020304" pitchFamily="18" charset="0"/>
                <a:cs typeface="Times New Roman" panose="02020603050405020304" pitchFamily="18" charset="0"/>
              </a:rPr>
              <a:t>We are also using an external library opencv in which we take the altered image of the fingerprint and then we will find the real fingerprint.</a:t>
            </a:r>
          </a:p>
        </p:txBody>
      </p:sp>
    </p:spTree>
    <p:extLst>
      <p:ext uri="{BB962C8B-B14F-4D97-AF65-F5344CB8AC3E}">
        <p14:creationId xmlns:p14="http://schemas.microsoft.com/office/powerpoint/2010/main" val="2243356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0"/>
            <a:ext cx="12192000" cy="1233488"/>
          </a:xfrm>
          <a:prstGeom prst="rect">
            <a:avLst/>
          </a:prstGeom>
          <a:solidFill>
            <a:srgbClr val="C00000"/>
          </a:solidFill>
        </p:spPr>
        <p:txBody>
          <a:bodyPr/>
          <a:lstStyle/>
          <a:p>
            <a:pPr algn="ctr">
              <a:lnSpc>
                <a:spcPct val="90000"/>
              </a:lnSpc>
              <a:defRPr/>
            </a:pPr>
            <a:r>
              <a:rPr lang="en-US" altLang="zh-CN" sz="4400" dirty="0">
                <a:solidFill>
                  <a:schemeClr val="bg1"/>
                </a:solidFill>
                <a:latin typeface="Times New Roman" panose="02020603050405020304" pitchFamily="18" charset="0"/>
                <a:ea typeface="+mj-ea"/>
                <a:cs typeface="Times New Roman" panose="02020603050405020304" pitchFamily="18" charset="0"/>
              </a:rPr>
              <a:t>Introduction</a:t>
            </a:r>
            <a:endParaRPr lang="zh-CN" altLang="en-US" sz="4400" dirty="0">
              <a:solidFill>
                <a:schemeClr val="bg1"/>
              </a:solidFill>
              <a:latin typeface="Times New Roman" panose="02020603050405020304" pitchFamily="18" charset="0"/>
              <a:ea typeface="+mj-ea"/>
              <a:cs typeface="Times New Roman" panose="02020603050405020304" pitchFamily="18" charset="0"/>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5923722"/>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38101"/>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2535025" y="1958888"/>
            <a:ext cx="6561841" cy="3239433"/>
          </a:xfrm>
        </p:spPr>
        <p:txBody>
          <a:bodyPr>
            <a:normAutofit/>
          </a:bodyPr>
          <a:lstStyle/>
          <a:p>
            <a:r>
              <a:rPr lang="en-US" sz="1600" b="0" i="0" dirty="0">
                <a:effectLst/>
                <a:latin typeface="ABCWhyte Book"/>
              </a:rPr>
              <a:t>Fingerprint uses a statistical analysis and measurement of physical or behavioral characteristics as a security feature to authenticate and identify an individual.</a:t>
            </a:r>
          </a:p>
          <a:p>
            <a:r>
              <a:rPr lang="en-US" sz="1600" dirty="0">
                <a:latin typeface="ABCWhyte Book"/>
              </a:rPr>
              <a:t>Fingerprint</a:t>
            </a:r>
            <a:r>
              <a:rPr lang="en-US" sz="1600" b="0" i="0" dirty="0">
                <a:effectLst/>
                <a:latin typeface="ABCWhyte Book"/>
              </a:rPr>
              <a:t> security can be </a:t>
            </a:r>
            <a:r>
              <a:rPr lang="en-US" sz="1600" b="0" i="0" u="none" strike="noStrike" dirty="0">
                <a:effectLst/>
                <a:latin typeface="ABCWhyte Medium"/>
                <a:hlinkClick r:id="rId3">
                  <a:extLst>
                    <a:ext uri="{A12FA001-AC4F-418D-AE19-62706E023703}">
                      <ahyp:hlinkClr xmlns:ahyp="http://schemas.microsoft.com/office/drawing/2018/hyperlinkcolor" val="tx"/>
                    </a:ext>
                  </a:extLst>
                </a:hlinkClick>
              </a:rPr>
              <a:t>more secure</a:t>
            </a:r>
            <a:r>
              <a:rPr lang="en-US" sz="1600" b="0" i="0" dirty="0">
                <a:effectLst/>
                <a:latin typeface="ABCWhyte Book"/>
              </a:rPr>
              <a:t> than other forms of authentication, as biometric information is linked to a specific individual and therefore more difficult to steal, lose, or compromise. </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8890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0"/>
            <a:ext cx="12192000" cy="1233488"/>
          </a:xfrm>
          <a:prstGeom prst="rect">
            <a:avLst/>
          </a:prstGeom>
          <a:solidFill>
            <a:srgbClr val="C00000"/>
          </a:solidFill>
        </p:spPr>
        <p:txBody>
          <a:bodyPr/>
          <a:lstStyle/>
          <a:p>
            <a:pPr algn="ctr">
              <a:lnSpc>
                <a:spcPct val="90000"/>
              </a:lnSpc>
              <a:defRPr/>
            </a:pPr>
            <a:r>
              <a:rPr lang="en-US" altLang="zh-CN" sz="4400" dirty="0">
                <a:solidFill>
                  <a:schemeClr val="bg1"/>
                </a:solidFill>
                <a:latin typeface="Times New Roman" panose="02020603050405020304" pitchFamily="18" charset="0"/>
                <a:ea typeface="+mj-ea"/>
                <a:cs typeface="Times New Roman" panose="02020603050405020304" pitchFamily="18" charset="0"/>
              </a:rPr>
              <a:t>U</a:t>
            </a:r>
            <a:r>
              <a:rPr lang="en-IN" altLang="zh-CN" sz="4400" dirty="0" err="1">
                <a:solidFill>
                  <a:schemeClr val="bg1"/>
                </a:solidFill>
                <a:latin typeface="Times New Roman" panose="02020603050405020304" pitchFamily="18" charset="0"/>
                <a:ea typeface="+mj-ea"/>
                <a:cs typeface="Times New Roman" panose="02020603050405020304" pitchFamily="18" charset="0"/>
              </a:rPr>
              <a:t>ses</a:t>
            </a:r>
            <a:r>
              <a:rPr lang="en-IN" altLang="zh-CN" sz="4400" dirty="0">
                <a:solidFill>
                  <a:schemeClr val="bg1"/>
                </a:solidFill>
                <a:latin typeface="Times New Roman" panose="02020603050405020304" pitchFamily="18" charset="0"/>
                <a:ea typeface="+mj-ea"/>
                <a:cs typeface="Times New Roman" panose="02020603050405020304" pitchFamily="18" charset="0"/>
              </a:rPr>
              <a:t> of Fingerprint Authentication</a:t>
            </a:r>
            <a:endParaRPr lang="zh-CN" altLang="en-US" sz="4400" dirty="0">
              <a:solidFill>
                <a:schemeClr val="bg1"/>
              </a:solidFill>
              <a:latin typeface="Times New Roman" panose="02020603050405020304" pitchFamily="18" charset="0"/>
              <a:ea typeface="+mj-ea"/>
              <a:cs typeface="Times New Roman" panose="02020603050405020304" pitchFamily="18" charset="0"/>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5923722"/>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20861"/>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838200" y="1825625"/>
            <a:ext cx="10515600" cy="3720933"/>
          </a:xfrm>
        </p:spPr>
        <p:txBody>
          <a:bodyPr>
            <a:normAutofit/>
          </a:bodyPr>
          <a:lstStyle/>
          <a:p>
            <a:pPr marL="0" indent="0">
              <a:buNone/>
            </a:pP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panose="02020603050405020304" pitchFamily="18" charset="0"/>
                <a:cs typeface="Times New Roman" panose="02020603050405020304" pitchFamily="18" charset="0"/>
              </a:rPr>
              <a:t> </a:t>
            </a:r>
          </a:p>
          <a:p>
            <a:pPr marL="0" indent="0">
              <a:buNone/>
            </a:pPr>
            <a:endParaRPr lang="en-IN" sz="1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9A86D00-6CD6-C0B3-E74D-3016B8899681}"/>
              </a:ext>
            </a:extLst>
          </p:cNvPr>
          <p:cNvSpPr txBox="1"/>
          <p:nvPr/>
        </p:nvSpPr>
        <p:spPr>
          <a:xfrm>
            <a:off x="1800520" y="1825625"/>
            <a:ext cx="7767686" cy="1969770"/>
          </a:xfrm>
          <a:prstGeom prst="rect">
            <a:avLst/>
          </a:prstGeom>
          <a:noFill/>
        </p:spPr>
        <p:txBody>
          <a:bodyPr wrap="square" rtlCol="0">
            <a:spAutoFit/>
          </a:bodyPr>
          <a:lstStyle/>
          <a:p>
            <a:pPr marL="285750" indent="-285750" algn="just">
              <a:buFont typeface="Arial" panose="020B0604020202020204" pitchFamily="34" charset="0"/>
              <a:buChar char="•"/>
            </a:pPr>
            <a:r>
              <a:rPr lang="en-US" b="1" i="0" dirty="0">
                <a:effectLst/>
                <a:latin typeface="ABCWhyte Book"/>
              </a:rPr>
              <a:t>Law enforcement and public security -</a:t>
            </a:r>
            <a:r>
              <a:rPr lang="en-US" sz="1600" i="0" dirty="0">
                <a:effectLst/>
                <a:latin typeface="ABCWhyte Book"/>
              </a:rPr>
              <a:t>Fingerprints are a common method of identifying suspects and criminals</a:t>
            </a:r>
          </a:p>
          <a:p>
            <a:pPr marL="285750" indent="-285750" algn="just">
              <a:buFont typeface="Arial" panose="020B0604020202020204" pitchFamily="34" charset="0"/>
              <a:buChar char="•"/>
            </a:pPr>
            <a:r>
              <a:rPr lang="en-IN" b="1" i="0" dirty="0">
                <a:effectLst/>
                <a:latin typeface="ABCWhyte Book"/>
              </a:rPr>
              <a:t>Health care – </a:t>
            </a:r>
            <a:r>
              <a:rPr lang="en-IN" i="0" dirty="0">
                <a:effectLst/>
                <a:latin typeface="ABCWhyte Book"/>
              </a:rPr>
              <a:t>To keep track record of patient medical history</a:t>
            </a:r>
            <a:endParaRPr lang="en-US" b="1" dirty="0">
              <a:latin typeface="ABCWhyte Book"/>
            </a:endParaRPr>
          </a:p>
          <a:p>
            <a:pPr marL="285750" indent="-285750" algn="just">
              <a:buFont typeface="Arial" panose="020B0604020202020204" pitchFamily="34" charset="0"/>
              <a:buChar char="•"/>
            </a:pPr>
            <a:r>
              <a:rPr lang="en-IN" b="1" i="0" dirty="0">
                <a:effectLst/>
                <a:latin typeface="ABCWhyte Book"/>
              </a:rPr>
              <a:t>Computer systems and networks - </a:t>
            </a:r>
            <a:r>
              <a:rPr lang="en-US" sz="1600" b="0" i="0" dirty="0">
                <a:effectLst/>
                <a:latin typeface="ABCWhyte Book"/>
              </a:rPr>
              <a:t>Smartphones, laptops, and computers all often use a form of biometrics</a:t>
            </a:r>
            <a:endParaRPr lang="en-US" sz="1600" b="1" i="0" dirty="0">
              <a:effectLst/>
              <a:latin typeface="ABCWhyte Book"/>
            </a:endParaRPr>
          </a:p>
          <a:p>
            <a:pPr marL="285750" indent="-285750" algn="just">
              <a:buFont typeface="Arial" panose="020B0604020202020204" pitchFamily="34" charset="0"/>
              <a:buChar char="•"/>
            </a:pPr>
            <a:r>
              <a:rPr lang="en-IN" b="1" i="0" dirty="0">
                <a:effectLst/>
                <a:latin typeface="ABCWhyte Book"/>
              </a:rPr>
              <a:t>Commercial applications -</a:t>
            </a:r>
            <a:r>
              <a:rPr lang="en-US" sz="1600" b="0" i="0" dirty="0">
                <a:effectLst/>
                <a:latin typeface="ABCWhyte Book"/>
              </a:rPr>
              <a:t>Banks and financial institutions can require fingerprint access for transactions</a:t>
            </a:r>
            <a:r>
              <a:rPr lang="en-IN" sz="1600" b="1" i="0" dirty="0">
                <a:effectLst/>
                <a:latin typeface="ABCWhyte Book"/>
              </a:rPr>
              <a:t> </a:t>
            </a: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1132"/>
            <a:ext cx="12192000" cy="1233488"/>
          </a:xfrm>
          <a:prstGeom prst="rect">
            <a:avLst/>
          </a:prstGeom>
          <a:solidFill>
            <a:srgbClr val="C00000"/>
          </a:solidFill>
        </p:spPr>
        <p:txBody>
          <a:bodyPr/>
          <a:lstStyle/>
          <a:p>
            <a:pPr algn="ctr">
              <a:lnSpc>
                <a:spcPct val="90000"/>
              </a:lnSpc>
              <a:defRPr/>
            </a:pPr>
            <a:r>
              <a:rPr lang="en-US" altLang="zh-CN" sz="4400" dirty="0">
                <a:solidFill>
                  <a:schemeClr val="bg1"/>
                </a:solidFill>
                <a:latin typeface="Times New Roman" panose="02020603050405020304" pitchFamily="18" charset="0"/>
                <a:ea typeface="+mj-ea"/>
                <a:cs typeface="Times New Roman" panose="02020603050405020304" pitchFamily="18" charset="0"/>
              </a:rPr>
              <a:t>Features</a:t>
            </a:r>
            <a:endParaRPr lang="zh-CN" altLang="en-US" sz="4400" dirty="0">
              <a:solidFill>
                <a:schemeClr val="bg1"/>
              </a:solidFill>
              <a:latin typeface="Times New Roman" panose="02020603050405020304" pitchFamily="18" charset="0"/>
              <a:ea typeface="+mj-ea"/>
              <a:cs typeface="Times New Roman" panose="02020603050405020304" pitchFamily="18" charset="0"/>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5923722"/>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0"/>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838200" y="1825625"/>
            <a:ext cx="9852660" cy="3983504"/>
          </a:xfrm>
        </p:spPr>
        <p:txBody>
          <a:bodyPr>
            <a:normAutofit/>
          </a:bodyPr>
          <a:lstStyle/>
          <a:p>
            <a:pPr marL="0" indent="0" algn="just">
              <a:buNone/>
            </a:pPr>
            <a:endParaRPr lang="en-IN" sz="1800" b="1" dirty="0">
              <a:latin typeface="Times New Roman" panose="02020603050405020304" pitchFamily="18" charset="0"/>
              <a:cs typeface="Times New Roman" panose="02020603050405020304" pitchFamily="18" charset="0"/>
            </a:endParaRPr>
          </a:p>
          <a:p>
            <a:pPr marL="342900" indent="-342900" algn="just">
              <a:buAutoNum type="alphaUcPeriod"/>
            </a:pPr>
            <a:r>
              <a:rPr lang="en-IN" sz="1800" b="1" dirty="0">
                <a:latin typeface="Times New Roman" panose="02020603050405020304" pitchFamily="18" charset="0"/>
                <a:cs typeface="Times New Roman" panose="02020603050405020304" pitchFamily="18" charset="0"/>
              </a:rPr>
              <a:t>Analysing data</a:t>
            </a:r>
          </a:p>
          <a:p>
            <a:pPr marL="0" indent="0" algn="just">
              <a:buNone/>
            </a:pPr>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Our tool will have to obtain the data of the real fingerprints and it will </a:t>
            </a:r>
            <a:r>
              <a:rPr lang="en-GB" sz="1800" dirty="0">
                <a:latin typeface="Times New Roman" panose="02020603050405020304" pitchFamily="18" charset="0"/>
                <a:cs typeface="Times New Roman" panose="02020603050405020304" pitchFamily="18" charset="0"/>
              </a:rPr>
              <a:t>extract meaningful features known as minutia points from the fingerprint</a:t>
            </a:r>
            <a:r>
              <a:rPr lang="en-IN" sz="1800" dirty="0">
                <a:latin typeface="Times New Roman" panose="02020603050405020304" pitchFamily="18" charset="0"/>
                <a:cs typeface="Times New Roman" panose="02020603050405020304" pitchFamily="18" charset="0"/>
              </a:rPr>
              <a:t>.</a:t>
            </a:r>
          </a:p>
          <a:p>
            <a:pPr marL="0" indent="0" algn="just">
              <a:buNone/>
            </a:pPr>
            <a:endParaRPr lang="en-IN" sz="1800" b="1" dirty="0">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B. Analysing the factors</a:t>
            </a:r>
          </a:p>
          <a:p>
            <a:pPr marL="0" indent="0" algn="just">
              <a:buNone/>
            </a:pPr>
            <a:endParaRPr lang="en-GB" sz="1800" dirty="0">
              <a:latin typeface="Times New Roman" panose="02020603050405020304" pitchFamily="18" charset="0"/>
              <a:cs typeface="Times New Roman" panose="02020603050405020304" pitchFamily="18" charset="0"/>
            </a:endParaRPr>
          </a:p>
          <a:p>
            <a:pPr algn="just"/>
            <a:r>
              <a:rPr lang="en-GB" sz="1800" dirty="0">
                <a:latin typeface="Times New Roman" panose="02020603050405020304" pitchFamily="18" charset="0"/>
                <a:cs typeface="Times New Roman" panose="02020603050405020304" pitchFamily="18" charset="0"/>
              </a:rPr>
              <a:t>It picks out attributes such as orientation, change of ridge direction, arches, loops and whorls in the print.</a:t>
            </a:r>
          </a:p>
          <a:p>
            <a:pPr algn="just"/>
            <a:r>
              <a:rPr lang="en-GB" sz="1800" dirty="0">
                <a:latin typeface="Times New Roman" panose="02020603050405020304" pitchFamily="18" charset="0"/>
                <a:cs typeface="Times New Roman" panose="02020603050405020304" pitchFamily="18" charset="0"/>
              </a:rPr>
              <a:t>It then records and stores these minutia points in order to verify the user’s identity in the future. </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65988" y="0"/>
            <a:ext cx="12192000" cy="1233488"/>
          </a:xfrm>
          <a:prstGeom prst="rect">
            <a:avLst/>
          </a:prstGeom>
          <a:solidFill>
            <a:srgbClr val="C00000"/>
          </a:solidFill>
        </p:spPr>
        <p:txBody>
          <a:bodyPr/>
          <a:lstStyle/>
          <a:p>
            <a:pPr algn="ctr">
              <a:lnSpc>
                <a:spcPct val="90000"/>
              </a:lnSpc>
              <a:defRPr/>
            </a:pPr>
            <a:r>
              <a:rPr lang="en-US" altLang="zh-CN" sz="4400" dirty="0">
                <a:solidFill>
                  <a:schemeClr val="bg1"/>
                </a:solidFill>
                <a:latin typeface="Times New Roman" panose="02020603050405020304" pitchFamily="18" charset="0"/>
                <a:ea typeface="+mj-ea"/>
                <a:cs typeface="Times New Roman" panose="02020603050405020304" pitchFamily="18" charset="0"/>
              </a:rPr>
              <a:t>Tools and Technology Used</a:t>
            </a:r>
            <a:endParaRPr lang="zh-CN" altLang="en-US" sz="4400" dirty="0">
              <a:solidFill>
                <a:schemeClr val="bg1"/>
              </a:solidFill>
              <a:latin typeface="Times New Roman" panose="02020603050405020304" pitchFamily="18" charset="0"/>
              <a:ea typeface="+mj-ea"/>
              <a:cs typeface="Times New Roman" panose="02020603050405020304" pitchFamily="18" charset="0"/>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5923722"/>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65988" y="-19051"/>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p:txBody>
          <a:bodyPr>
            <a:normAutofit/>
          </a:bodyPr>
          <a:lstStyle/>
          <a:p>
            <a:pPr algn="just"/>
            <a:r>
              <a:rPr lang="en-GB" sz="1800" b="1" dirty="0">
                <a:latin typeface="Times New Roman" panose="02020603050405020304" pitchFamily="18" charset="0"/>
                <a:cs typeface="Times New Roman" panose="02020603050405020304" pitchFamily="18" charset="0"/>
              </a:rPr>
              <a:t>OpenCV: </a:t>
            </a:r>
            <a:r>
              <a:rPr lang="en-GB" sz="1800" dirty="0">
                <a:latin typeface="Times New Roman" panose="02020603050405020304" pitchFamily="18" charset="0"/>
                <a:cs typeface="Times New Roman" panose="02020603050405020304" pitchFamily="18" charset="0"/>
              </a:rPr>
              <a:t>OpenCV is a Python open-source library, which is used for computer vision in Artificial intelligence, Machine Learning, face recognition, etc. In OpenCV, the CV is an abbreviation form of a computer vision, which is defined as a field of study that helps computers to understand the content of the digital images such as photographs and videos. So, import it using the import cv2 statement before using its functions.</a:t>
            </a:r>
          </a:p>
          <a:p>
            <a:pPr marL="0" indent="0" algn="just">
              <a:buNone/>
            </a:pPr>
            <a:endParaRPr lang="en-GB" sz="1800" dirty="0">
              <a:latin typeface="Times New Roman" panose="02020603050405020304" pitchFamily="18" charset="0"/>
              <a:cs typeface="Times New Roman" panose="02020603050405020304" pitchFamily="18" charset="0"/>
            </a:endParaRPr>
          </a:p>
          <a:p>
            <a:pPr algn="just"/>
            <a:r>
              <a:rPr lang="en-GB" sz="1800" b="1" dirty="0">
                <a:latin typeface="Times New Roman" panose="02020603050405020304" pitchFamily="18" charset="0"/>
                <a:cs typeface="Times New Roman" panose="02020603050405020304" pitchFamily="18" charset="0"/>
              </a:rPr>
              <a:t>OS : </a:t>
            </a:r>
            <a:r>
              <a:rPr lang="en-GB" sz="1800" dirty="0">
                <a:latin typeface="Times New Roman" panose="02020603050405020304" pitchFamily="18" charset="0"/>
                <a:cs typeface="Times New Roman" panose="02020603050405020304" pitchFamily="18" charset="0"/>
              </a:rPr>
              <a:t>OS module in Python provides functions for creating and removing a directory (folder), fetching its contents, changing and identifying the current directory, etc. first we need to import the os module to interact with the underlying operating system. So, import it using the import os statement before using its functions.</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22033"/>
            <a:ext cx="12192000" cy="1233488"/>
          </a:xfrm>
          <a:prstGeom prst="rect">
            <a:avLst/>
          </a:prstGeom>
          <a:solidFill>
            <a:srgbClr val="C00000"/>
          </a:solidFill>
        </p:spPr>
        <p:txBody>
          <a:bodyPr/>
          <a:lstStyle/>
          <a:p>
            <a:pPr algn="ctr">
              <a:lnSpc>
                <a:spcPct val="90000"/>
              </a:lnSpc>
              <a:defRPr/>
            </a:pPr>
            <a:r>
              <a:rPr lang="en-IN" altLang="zh-CN" sz="4400" dirty="0">
                <a:solidFill>
                  <a:schemeClr val="bg1"/>
                </a:solidFill>
                <a:latin typeface="Times New Roman" panose="02020603050405020304" pitchFamily="18" charset="0"/>
                <a:ea typeface="+mj-ea"/>
                <a:cs typeface="Times New Roman" panose="02020603050405020304" pitchFamily="18" charset="0"/>
              </a:rPr>
              <a:t>Code</a:t>
            </a:r>
            <a:endParaRPr lang="zh-CN" altLang="en-US" sz="4400" dirty="0">
              <a:solidFill>
                <a:schemeClr val="bg1"/>
              </a:solidFill>
              <a:latin typeface="Times New Roman" panose="02020603050405020304" pitchFamily="18" charset="0"/>
              <a:ea typeface="+mj-ea"/>
              <a:cs typeface="Times New Roman" panose="02020603050405020304" pitchFamily="18" charset="0"/>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5923722"/>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85725" y="-41084"/>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838200" y="1744526"/>
            <a:ext cx="10515600" cy="4351338"/>
          </a:xfrm>
        </p:spPr>
        <p:txBody>
          <a:bodyPr>
            <a:normAutofit lnSpcReduction="10000"/>
          </a:bodyPr>
          <a:lstStyle/>
          <a:p>
            <a:pPr marL="0" marR="0" indent="0">
              <a:lnSpc>
                <a:spcPct val="107000"/>
              </a:lnSpc>
              <a:spcBef>
                <a:spcPts val="0"/>
              </a:spcBef>
              <a:spcAft>
                <a:spcPts val="0"/>
              </a:spcAft>
              <a:buNone/>
            </a:pPr>
            <a:r>
              <a:rPr lang="en-IN" sz="1800" dirty="0">
                <a:solidFill>
                  <a:srgbClr val="C586C0"/>
                </a:solidFill>
                <a:effectLst/>
                <a:latin typeface="Consolas" panose="020B0609020204030204" pitchFamily="49" charset="0"/>
                <a:ea typeface="Consolas" panose="020B0609020204030204" pitchFamily="49" charset="0"/>
                <a:cs typeface="Consolas" panose="020B0609020204030204" pitchFamily="49" charset="0"/>
              </a:rPr>
              <a:t>import</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4EC9B0"/>
                </a:solidFill>
                <a:effectLst/>
                <a:latin typeface="Consolas" panose="020B0609020204030204" pitchFamily="49" charset="0"/>
                <a:ea typeface="Consolas" panose="020B0609020204030204" pitchFamily="49" charset="0"/>
                <a:cs typeface="Consolas" panose="020B0609020204030204" pitchFamily="49" charset="0"/>
              </a:rPr>
              <a:t>os</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C586C0"/>
                </a:solidFill>
                <a:effectLst/>
                <a:latin typeface="Consolas" panose="020B0609020204030204" pitchFamily="49" charset="0"/>
                <a:ea typeface="Consolas" panose="020B0609020204030204" pitchFamily="49" charset="0"/>
                <a:cs typeface="Consolas" panose="020B0609020204030204" pitchFamily="49" charset="0"/>
              </a:rPr>
              <a:t>import</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4EC9B0"/>
                </a:solidFill>
                <a:effectLst/>
                <a:latin typeface="Consolas" panose="020B0609020204030204" pitchFamily="49" charset="0"/>
                <a:ea typeface="Consolas" panose="020B0609020204030204" pitchFamily="49" charset="0"/>
                <a:cs typeface="Consolas" panose="020B0609020204030204" pitchFamily="49" charset="0"/>
              </a:rPr>
              <a:t>cv2</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sample</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IN" sz="1800" dirty="0">
                <a:solidFill>
                  <a:srgbClr val="4EC9B0"/>
                </a:solidFill>
                <a:effectLst/>
                <a:latin typeface="Consolas" panose="020B0609020204030204" pitchFamily="49" charset="0"/>
                <a:ea typeface="Consolas" panose="020B0609020204030204" pitchFamily="49" charset="0"/>
                <a:cs typeface="Consolas" panose="020B0609020204030204" pitchFamily="49" charset="0"/>
              </a:rPr>
              <a:t>cv2</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DCDCAA"/>
                </a:solidFill>
                <a:effectLst/>
                <a:latin typeface="Consolas" panose="020B0609020204030204" pitchFamily="49" charset="0"/>
                <a:ea typeface="Consolas" panose="020B0609020204030204" pitchFamily="49" charset="0"/>
                <a:cs typeface="Consolas" panose="020B0609020204030204" pitchFamily="49" charset="0"/>
              </a:rPr>
              <a:t>imread</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569CD6"/>
                </a:solidFill>
                <a:effectLst/>
                <a:latin typeface="Consolas" panose="020B0609020204030204" pitchFamily="49" charset="0"/>
                <a:ea typeface="Consolas" panose="020B0609020204030204" pitchFamily="49" charset="0"/>
                <a:cs typeface="Consolas" panose="020B0609020204030204" pitchFamily="49" charset="0"/>
              </a:rPr>
              <a:t>r</a:t>
            </a:r>
            <a:r>
              <a:rPr lang="en-IN" sz="1800" dirty="0">
                <a:solidFill>
                  <a:srgbClr val="D16969"/>
                </a:solidFill>
                <a:effectLst/>
                <a:latin typeface="Consolas" panose="020B0609020204030204" pitchFamily="49" charset="0"/>
                <a:ea typeface="Consolas" panose="020B0609020204030204" pitchFamily="49" charset="0"/>
                <a:cs typeface="Consolas" panose="020B0609020204030204" pitchFamily="49" charset="0"/>
              </a:rPr>
              <a:t>"C:</a:t>
            </a:r>
            <a:r>
              <a:rPr lang="en-IN" sz="1800" dirty="0">
                <a:solidFill>
                  <a:srgbClr val="D7BA7D"/>
                </a:solidFill>
                <a:effectLst/>
                <a:latin typeface="Consolas" panose="020B0609020204030204" pitchFamily="49" charset="0"/>
                <a:ea typeface="Consolas" panose="020B0609020204030204" pitchFamily="49" charset="0"/>
                <a:cs typeface="Consolas" panose="020B0609020204030204" pitchFamily="49" charset="0"/>
              </a:rPr>
              <a:t>\U</a:t>
            </a:r>
            <a:r>
              <a:rPr lang="en-IN" sz="1800" dirty="0">
                <a:solidFill>
                  <a:srgbClr val="D16969"/>
                </a:solidFill>
                <a:effectLst/>
                <a:latin typeface="Consolas" panose="020B0609020204030204" pitchFamily="49" charset="0"/>
                <a:ea typeface="Consolas" panose="020B0609020204030204" pitchFamily="49" charset="0"/>
                <a:cs typeface="Consolas" panose="020B0609020204030204" pitchFamily="49" charset="0"/>
              </a:rPr>
              <a:t>sers</a:t>
            </a:r>
            <a:r>
              <a:rPr lang="en-IN" sz="1800" dirty="0">
                <a:solidFill>
                  <a:srgbClr val="D7BA7D"/>
                </a:solidFill>
                <a:effectLst/>
                <a:latin typeface="Consolas" panose="020B0609020204030204" pitchFamily="49" charset="0"/>
                <a:ea typeface="Consolas" panose="020B0609020204030204" pitchFamily="49" charset="0"/>
                <a:cs typeface="Consolas" panose="020B0609020204030204" pitchFamily="49" charset="0"/>
              </a:rPr>
              <a:t>\H</a:t>
            </a:r>
            <a:r>
              <a:rPr lang="en-IN" sz="1800" dirty="0">
                <a:solidFill>
                  <a:srgbClr val="D16969"/>
                </a:solidFill>
                <a:effectLst/>
                <a:latin typeface="Consolas" panose="020B0609020204030204" pitchFamily="49" charset="0"/>
                <a:ea typeface="Consolas" panose="020B0609020204030204" pitchFamily="49" charset="0"/>
                <a:cs typeface="Consolas" panose="020B0609020204030204" pitchFamily="49" charset="0"/>
              </a:rPr>
              <a:t>P\Desktop</a:t>
            </a:r>
            <a:r>
              <a:rPr lang="en-IN" sz="1800" dirty="0">
                <a:solidFill>
                  <a:srgbClr val="D7BA7D"/>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D7BA7D"/>
                </a:solidFill>
                <a:latin typeface="Consolas" panose="020B0609020204030204" pitchFamily="49" charset="0"/>
                <a:ea typeface="Consolas" panose="020B0609020204030204" pitchFamily="49" charset="0"/>
                <a:cs typeface="Consolas" panose="020B0609020204030204" pitchFamily="49" charset="0"/>
              </a:rPr>
              <a:t>nisha</a:t>
            </a:r>
            <a:r>
              <a:rPr lang="en-IN" sz="1800" dirty="0">
                <a:solidFill>
                  <a:srgbClr val="D16969"/>
                </a:solidFill>
                <a:effectLst/>
                <a:latin typeface="Consolas" panose="020B0609020204030204" pitchFamily="49" charset="0"/>
                <a:ea typeface="Consolas" panose="020B0609020204030204" pitchFamily="49" charset="0"/>
                <a:cs typeface="Consolas" panose="020B0609020204030204" pitchFamily="49" charset="0"/>
              </a:rPr>
              <a:t> project\SOCOFing\Altered\Altered-Easy</a:t>
            </a:r>
            <a:r>
              <a:rPr lang="en-IN" sz="1800" dirty="0">
                <a:solidFill>
                  <a:srgbClr val="569CD6"/>
                </a:solidFill>
                <a:effectLst/>
                <a:latin typeface="Consolas" panose="020B0609020204030204" pitchFamily="49" charset="0"/>
                <a:ea typeface="Consolas" panose="020B0609020204030204" pitchFamily="49" charset="0"/>
                <a:cs typeface="Consolas" panose="020B0609020204030204" pitchFamily="49" charset="0"/>
              </a:rPr>
              <a:t>\1</a:t>
            </a:r>
            <a:r>
              <a:rPr lang="en-IN" sz="1800" dirty="0">
                <a:solidFill>
                  <a:srgbClr val="D16969"/>
                </a:solidFill>
                <a:effectLst/>
                <a:latin typeface="Consolas" panose="020B0609020204030204" pitchFamily="49" charset="0"/>
                <a:ea typeface="Consolas" panose="020B0609020204030204" pitchFamily="49" charset="0"/>
                <a:cs typeface="Consolas" panose="020B0609020204030204" pitchFamily="49" charset="0"/>
              </a:rPr>
              <a:t>__M_Left_little_finger_Obl.BMP"</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counter</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best_score</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IN" sz="1800" dirty="0">
                <a:solidFill>
                  <a:srgbClr val="B5CEA8"/>
                </a:solidFill>
                <a:effectLst/>
                <a:latin typeface="Consolas" panose="020B0609020204030204" pitchFamily="49" charset="0"/>
                <a:ea typeface="Consolas" panose="020B0609020204030204" pitchFamily="49" charset="0"/>
                <a:cs typeface="Consolas" panose="020B0609020204030204" pitchFamily="49" charset="0"/>
              </a:rPr>
              <a:t>0</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filename</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image</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kp1</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kp2</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mp</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IN" sz="1800" dirty="0">
                <a:solidFill>
                  <a:srgbClr val="569CD6"/>
                </a:solidFill>
                <a:effectLst/>
                <a:latin typeface="Consolas" panose="020B0609020204030204" pitchFamily="49" charset="0"/>
                <a:ea typeface="Consolas" panose="020B0609020204030204" pitchFamily="49" charset="0"/>
                <a:cs typeface="Consolas" panose="020B0609020204030204" pitchFamily="49" charset="0"/>
              </a:rPr>
              <a:t>None</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C586C0"/>
                </a:solidFill>
                <a:effectLst/>
                <a:latin typeface="Consolas" panose="020B0609020204030204" pitchFamily="49" charset="0"/>
                <a:ea typeface="Consolas" panose="020B0609020204030204" pitchFamily="49" charset="0"/>
                <a:cs typeface="Consolas" panose="020B0609020204030204" pitchFamily="49" charset="0"/>
              </a:rPr>
              <a:t>for</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file</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C586C0"/>
                </a:solidFill>
                <a:effectLst/>
                <a:latin typeface="Consolas" panose="020B0609020204030204" pitchFamily="49" charset="0"/>
                <a:ea typeface="Consolas" panose="020B0609020204030204" pitchFamily="49" charset="0"/>
                <a:cs typeface="Consolas" panose="020B0609020204030204" pitchFamily="49" charset="0"/>
              </a:rPr>
              <a:t>in</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4EC9B0"/>
                </a:solidFill>
                <a:effectLst/>
                <a:latin typeface="Consolas" panose="020B0609020204030204" pitchFamily="49" charset="0"/>
                <a:ea typeface="Consolas" panose="020B0609020204030204" pitchFamily="49" charset="0"/>
                <a:cs typeface="Consolas" panose="020B0609020204030204" pitchFamily="49" charset="0"/>
              </a:rPr>
              <a:t>os</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DCDCAA"/>
                </a:solidFill>
                <a:effectLst/>
                <a:latin typeface="Consolas" panose="020B0609020204030204" pitchFamily="49" charset="0"/>
                <a:ea typeface="Consolas" panose="020B0609020204030204" pitchFamily="49" charset="0"/>
                <a:cs typeface="Consolas" panose="020B0609020204030204" pitchFamily="49" charset="0"/>
              </a:rPr>
              <a:t>listdir</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569CD6"/>
                </a:solidFill>
                <a:effectLst/>
                <a:latin typeface="Consolas" panose="020B0609020204030204" pitchFamily="49" charset="0"/>
                <a:ea typeface="Consolas" panose="020B0609020204030204" pitchFamily="49" charset="0"/>
                <a:cs typeface="Consolas" panose="020B0609020204030204" pitchFamily="49" charset="0"/>
              </a:rPr>
              <a:t>r</a:t>
            </a:r>
            <a:r>
              <a:rPr lang="en-IN" sz="1800" dirty="0">
                <a:solidFill>
                  <a:srgbClr val="D16969"/>
                </a:solidFill>
                <a:effectLst/>
                <a:latin typeface="Consolas" panose="020B0609020204030204" pitchFamily="49" charset="0"/>
                <a:ea typeface="Consolas" panose="020B0609020204030204" pitchFamily="49" charset="0"/>
                <a:cs typeface="Consolas" panose="020B0609020204030204" pitchFamily="49" charset="0"/>
              </a:rPr>
              <a:t>"C:</a:t>
            </a:r>
            <a:r>
              <a:rPr lang="en-IN" sz="1800" dirty="0">
                <a:solidFill>
                  <a:srgbClr val="D7BA7D"/>
                </a:solidFill>
                <a:effectLst/>
                <a:latin typeface="Consolas" panose="020B0609020204030204" pitchFamily="49" charset="0"/>
                <a:ea typeface="Consolas" panose="020B0609020204030204" pitchFamily="49" charset="0"/>
                <a:cs typeface="Consolas" panose="020B0609020204030204" pitchFamily="49" charset="0"/>
              </a:rPr>
              <a:t>\U</a:t>
            </a:r>
            <a:r>
              <a:rPr lang="en-IN" sz="1800" dirty="0">
                <a:solidFill>
                  <a:srgbClr val="D16969"/>
                </a:solidFill>
                <a:effectLst/>
                <a:latin typeface="Consolas" panose="020B0609020204030204" pitchFamily="49" charset="0"/>
                <a:ea typeface="Consolas" panose="020B0609020204030204" pitchFamily="49" charset="0"/>
                <a:cs typeface="Consolas" panose="020B0609020204030204" pitchFamily="49" charset="0"/>
              </a:rPr>
              <a:t>sers</a:t>
            </a:r>
            <a:r>
              <a:rPr lang="en-IN" sz="1800" dirty="0">
                <a:solidFill>
                  <a:srgbClr val="D7BA7D"/>
                </a:solidFill>
                <a:effectLst/>
                <a:latin typeface="Consolas" panose="020B0609020204030204" pitchFamily="49" charset="0"/>
                <a:ea typeface="Consolas" panose="020B0609020204030204" pitchFamily="49" charset="0"/>
                <a:cs typeface="Consolas" panose="020B0609020204030204" pitchFamily="49" charset="0"/>
              </a:rPr>
              <a:t>\H</a:t>
            </a:r>
            <a:r>
              <a:rPr lang="en-IN" sz="1800" dirty="0">
                <a:solidFill>
                  <a:srgbClr val="D16969"/>
                </a:solidFill>
                <a:effectLst/>
                <a:latin typeface="Consolas" panose="020B0609020204030204" pitchFamily="49" charset="0"/>
                <a:ea typeface="Consolas" panose="020B0609020204030204" pitchFamily="49" charset="0"/>
                <a:cs typeface="Consolas" panose="020B0609020204030204" pitchFamily="49" charset="0"/>
              </a:rPr>
              <a:t>P\Desktop</a:t>
            </a:r>
            <a:r>
              <a:rPr lang="en-IN" sz="1800" dirty="0">
                <a:solidFill>
                  <a:srgbClr val="D7BA7D"/>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D7BA7D"/>
                </a:solidFill>
                <a:latin typeface="Consolas" panose="020B0609020204030204" pitchFamily="49" charset="0"/>
                <a:ea typeface="Consolas" panose="020B0609020204030204" pitchFamily="49" charset="0"/>
                <a:cs typeface="Consolas" panose="020B0609020204030204" pitchFamily="49" charset="0"/>
              </a:rPr>
              <a:t>nisha</a:t>
            </a:r>
            <a:r>
              <a:rPr lang="en-IN" sz="1800" dirty="0">
                <a:solidFill>
                  <a:srgbClr val="D16969"/>
                </a:solidFill>
                <a:effectLst/>
                <a:latin typeface="Consolas" panose="020B0609020204030204" pitchFamily="49" charset="0"/>
                <a:ea typeface="Consolas" panose="020B0609020204030204" pitchFamily="49" charset="0"/>
                <a:cs typeface="Consolas" panose="020B0609020204030204" pitchFamily="49" charset="0"/>
              </a:rPr>
              <a:t> project\SOCOFing</a:t>
            </a:r>
            <a:r>
              <a:rPr lang="en-IN" sz="1800" dirty="0">
                <a:solidFill>
                  <a:srgbClr val="D7BA7D"/>
                </a:solidFill>
                <a:effectLst/>
                <a:latin typeface="Consolas" panose="020B0609020204030204" pitchFamily="49" charset="0"/>
                <a:ea typeface="Consolas" panose="020B0609020204030204" pitchFamily="49" charset="0"/>
                <a:cs typeface="Consolas" panose="020B0609020204030204" pitchFamily="49" charset="0"/>
              </a:rPr>
              <a:t>\R</a:t>
            </a:r>
            <a:r>
              <a:rPr lang="en-IN" sz="1800" dirty="0">
                <a:solidFill>
                  <a:srgbClr val="D16969"/>
                </a:solidFill>
                <a:effectLst/>
                <a:latin typeface="Consolas" panose="020B0609020204030204" pitchFamily="49" charset="0"/>
                <a:ea typeface="Consolas" panose="020B0609020204030204" pitchFamily="49" charset="0"/>
                <a:cs typeface="Consolas" panose="020B0609020204030204" pitchFamily="49" charset="0"/>
              </a:rPr>
              <a:t>eal"</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C586C0"/>
                </a:solidFill>
                <a:effectLst/>
                <a:latin typeface="Consolas" panose="020B0609020204030204" pitchFamily="49" charset="0"/>
                <a:ea typeface="Consolas" panose="020B0609020204030204" pitchFamily="49" charset="0"/>
                <a:cs typeface="Consolas" panose="020B0609020204030204" pitchFamily="49" charset="0"/>
              </a:rPr>
              <a:t>if</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counter</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IN" sz="1800" dirty="0">
                <a:solidFill>
                  <a:srgbClr val="B5CEA8"/>
                </a:solidFill>
                <a:effectLst/>
                <a:latin typeface="Consolas" panose="020B0609020204030204" pitchFamily="49" charset="0"/>
                <a:ea typeface="Consolas" panose="020B0609020204030204" pitchFamily="49" charset="0"/>
                <a:cs typeface="Consolas" panose="020B0609020204030204" pitchFamily="49" charset="0"/>
              </a:rPr>
              <a:t>10</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IN" sz="1800" dirty="0">
                <a:solidFill>
                  <a:srgbClr val="B5CEA8"/>
                </a:solidFill>
                <a:effectLst/>
                <a:latin typeface="Consolas" panose="020B0609020204030204" pitchFamily="49" charset="0"/>
                <a:ea typeface="Consolas" panose="020B0609020204030204" pitchFamily="49" charset="0"/>
                <a:cs typeface="Consolas" panose="020B0609020204030204" pitchFamily="49" charset="0"/>
              </a:rPr>
              <a:t>0</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DCDCAA"/>
                </a:solidFill>
                <a:effectLst/>
                <a:latin typeface="Consolas" panose="020B0609020204030204" pitchFamily="49" charset="0"/>
                <a:ea typeface="Consolas" panose="020B0609020204030204" pitchFamily="49" charset="0"/>
                <a:cs typeface="Consolas" panose="020B0609020204030204" pitchFamily="49" charset="0"/>
              </a:rPr>
              <a:t>print</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counter</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DCDCAA"/>
                </a:solidFill>
                <a:effectLst/>
                <a:latin typeface="Consolas" panose="020B0609020204030204" pitchFamily="49" charset="0"/>
                <a:ea typeface="Consolas" panose="020B0609020204030204" pitchFamily="49" charset="0"/>
                <a:cs typeface="Consolas" panose="020B0609020204030204" pitchFamily="49" charset="0"/>
              </a:rPr>
              <a:t>print</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file</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counter</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IN" sz="1800" dirty="0">
                <a:solidFill>
                  <a:srgbClr val="B5CEA8"/>
                </a:solidFill>
                <a:effectLst/>
                <a:latin typeface="Consolas" panose="020B0609020204030204" pitchFamily="49" charset="0"/>
                <a:ea typeface="Consolas" panose="020B0609020204030204" pitchFamily="49" charset="0"/>
                <a:cs typeface="Consolas" panose="020B0609020204030204" pitchFamily="49" charset="0"/>
              </a:rPr>
              <a:t>1</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fingerprint_image</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IN" sz="1800" dirty="0">
                <a:solidFill>
                  <a:srgbClr val="4EC9B0"/>
                </a:solidFill>
                <a:effectLst/>
                <a:latin typeface="Consolas" panose="020B0609020204030204" pitchFamily="49" charset="0"/>
                <a:ea typeface="Consolas" panose="020B0609020204030204" pitchFamily="49" charset="0"/>
                <a:cs typeface="Consolas" panose="020B0609020204030204" pitchFamily="49" charset="0"/>
              </a:rPr>
              <a:t>cv2</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DCDCAA"/>
                </a:solidFill>
                <a:effectLst/>
                <a:latin typeface="Consolas" panose="020B0609020204030204" pitchFamily="49" charset="0"/>
                <a:ea typeface="Consolas" panose="020B0609020204030204" pitchFamily="49" charset="0"/>
                <a:cs typeface="Consolas" panose="020B0609020204030204" pitchFamily="49" charset="0"/>
              </a:rPr>
              <a:t>imread</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CE9178"/>
                </a:solidFill>
                <a:effectLst/>
                <a:latin typeface="Consolas" panose="020B0609020204030204" pitchFamily="49" charset="0"/>
                <a:ea typeface="Consolas" panose="020B0609020204030204" pitchFamily="49" charset="0"/>
                <a:cs typeface="Consolas" panose="020B0609020204030204" pitchFamily="49" charset="0"/>
              </a:rPr>
              <a:t>"C:</a:t>
            </a:r>
            <a:r>
              <a:rPr lang="en-IN" sz="1800" dirty="0">
                <a:solidFill>
                  <a:srgbClr val="D7BA7D"/>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CE9178"/>
                </a:solidFill>
                <a:effectLst/>
                <a:latin typeface="Consolas" panose="020B0609020204030204" pitchFamily="49" charset="0"/>
                <a:ea typeface="Consolas" panose="020B0609020204030204" pitchFamily="49" charset="0"/>
                <a:cs typeface="Consolas" panose="020B0609020204030204" pitchFamily="49" charset="0"/>
              </a:rPr>
              <a:t>Users</a:t>
            </a:r>
            <a:r>
              <a:rPr lang="en-IN" sz="1800" dirty="0">
                <a:solidFill>
                  <a:srgbClr val="D7BA7D"/>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CE9178"/>
                </a:solidFill>
                <a:effectLst/>
                <a:latin typeface="Consolas" panose="020B0609020204030204" pitchFamily="49" charset="0"/>
                <a:ea typeface="Consolas" panose="020B0609020204030204" pitchFamily="49" charset="0"/>
                <a:cs typeface="Consolas" panose="020B0609020204030204" pitchFamily="49" charset="0"/>
              </a:rPr>
              <a:t>HP</a:t>
            </a:r>
            <a:r>
              <a:rPr lang="en-IN" sz="1800" dirty="0">
                <a:solidFill>
                  <a:srgbClr val="D7BA7D"/>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CE9178"/>
                </a:solidFill>
                <a:effectLst/>
                <a:latin typeface="Consolas" panose="020B0609020204030204" pitchFamily="49" charset="0"/>
                <a:ea typeface="Consolas" panose="020B0609020204030204" pitchFamily="49" charset="0"/>
                <a:cs typeface="Consolas" panose="020B0609020204030204" pitchFamily="49" charset="0"/>
              </a:rPr>
              <a:t>Desktop</a:t>
            </a:r>
            <a:r>
              <a:rPr lang="en-IN" sz="1800" dirty="0">
                <a:solidFill>
                  <a:srgbClr val="D7BA7D"/>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CE9178"/>
                </a:solidFill>
                <a:latin typeface="Consolas" panose="020B0609020204030204" pitchFamily="49" charset="0"/>
                <a:ea typeface="Consolas" panose="020B0609020204030204" pitchFamily="49" charset="0"/>
                <a:cs typeface="Consolas" panose="020B0609020204030204" pitchFamily="49" charset="0"/>
              </a:rPr>
              <a:t>nisha</a:t>
            </a:r>
            <a:r>
              <a:rPr lang="en-IN" sz="1800" dirty="0">
                <a:solidFill>
                  <a:srgbClr val="CE9178"/>
                </a:solidFill>
                <a:effectLst/>
                <a:latin typeface="Consolas" panose="020B0609020204030204" pitchFamily="49" charset="0"/>
                <a:ea typeface="Consolas" panose="020B0609020204030204" pitchFamily="49" charset="0"/>
                <a:cs typeface="Consolas" panose="020B0609020204030204" pitchFamily="49" charset="0"/>
              </a:rPr>
              <a:t> project</a:t>
            </a:r>
            <a:r>
              <a:rPr lang="en-IN" sz="1800" dirty="0">
                <a:solidFill>
                  <a:srgbClr val="D7BA7D"/>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CE9178"/>
                </a:solidFill>
                <a:effectLst/>
                <a:latin typeface="Consolas" panose="020B0609020204030204" pitchFamily="49" charset="0"/>
                <a:ea typeface="Consolas" panose="020B0609020204030204" pitchFamily="49" charset="0"/>
                <a:cs typeface="Consolas" panose="020B0609020204030204" pitchFamily="49" charset="0"/>
              </a:rPr>
              <a:t>SOCOFing</a:t>
            </a:r>
            <a:r>
              <a:rPr lang="en-IN" sz="1800" dirty="0">
                <a:solidFill>
                  <a:srgbClr val="D7BA7D"/>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CE9178"/>
                </a:solidFill>
                <a:effectLst/>
                <a:latin typeface="Consolas" panose="020B0609020204030204" pitchFamily="49" charset="0"/>
                <a:ea typeface="Consolas" panose="020B0609020204030204" pitchFamily="49" charset="0"/>
                <a:cs typeface="Consolas" panose="020B0609020204030204" pitchFamily="49" charset="0"/>
              </a:rPr>
              <a:t>Real</a:t>
            </a:r>
            <a:r>
              <a:rPr lang="en-IN" sz="1800" dirty="0">
                <a:solidFill>
                  <a:srgbClr val="D7BA7D"/>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CE9178"/>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file</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GB" sz="1800" dirty="0">
              <a:effectLst/>
              <a:latin typeface="Calibri" panose="020F0502020204030204" pitchFamily="34" charset="0"/>
              <a:ea typeface="Calibri" panose="020F0502020204030204" pitchFamily="34"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17282"/>
            <a:ext cx="12192000" cy="1233488"/>
          </a:xfrm>
          <a:prstGeom prst="rect">
            <a:avLst/>
          </a:prstGeom>
          <a:solidFill>
            <a:srgbClr val="C00000"/>
          </a:solidFill>
        </p:spPr>
        <p:txBody>
          <a:bodyPr/>
          <a:lstStyle/>
          <a:p>
            <a:pPr algn="ctr">
              <a:lnSpc>
                <a:spcPct val="90000"/>
              </a:lnSpc>
              <a:defRPr/>
            </a:pPr>
            <a:r>
              <a:rPr lang="en-US" altLang="zh-CN" sz="4400" dirty="0">
                <a:solidFill>
                  <a:schemeClr val="bg1"/>
                </a:solidFill>
                <a:latin typeface="Times New Roman" panose="02020603050405020304" pitchFamily="18" charset="0"/>
                <a:ea typeface="+mj-ea"/>
                <a:cs typeface="Times New Roman" panose="02020603050405020304" pitchFamily="18" charset="0"/>
              </a:rPr>
              <a:t>Code</a:t>
            </a:r>
            <a:endParaRPr lang="zh-CN" altLang="en-US" sz="4400" dirty="0">
              <a:solidFill>
                <a:schemeClr val="bg1"/>
              </a:solidFill>
              <a:latin typeface="Times New Roman" panose="02020603050405020304" pitchFamily="18" charset="0"/>
              <a:ea typeface="+mj-ea"/>
              <a:cs typeface="Times New Roman" panose="02020603050405020304" pitchFamily="18" charset="0"/>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5923722"/>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7855"/>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838200" y="1825625"/>
            <a:ext cx="10515600" cy="3889320"/>
          </a:xfrm>
        </p:spPr>
        <p:txBody>
          <a:bodyPr/>
          <a:lstStyle/>
          <a:p>
            <a:pPr marL="0" indent="0">
              <a:buNone/>
            </a:pPr>
            <a:r>
              <a:rPr lang="en-IN" sz="2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6A9955"/>
                </a:solidFill>
                <a:effectLst/>
                <a:latin typeface="Consolas" panose="020B0609020204030204" pitchFamily="49" charset="0"/>
                <a:ea typeface="Consolas" panose="020B0609020204030204" pitchFamily="49" charset="0"/>
                <a:cs typeface="Consolas" panose="020B0609020204030204" pitchFamily="49" charset="0"/>
              </a:rPr>
              <a:t>#"C:\Users\HP\Desktop\</a:t>
            </a:r>
            <a:r>
              <a:rPr lang="en-IN" sz="1800" dirty="0">
                <a:solidFill>
                  <a:srgbClr val="6A9955"/>
                </a:solidFill>
                <a:latin typeface="Consolas" panose="020B0609020204030204" pitchFamily="49" charset="0"/>
                <a:ea typeface="Consolas" panose="020B0609020204030204" pitchFamily="49" charset="0"/>
                <a:cs typeface="Consolas" panose="020B0609020204030204" pitchFamily="49" charset="0"/>
              </a:rPr>
              <a:t>nisha</a:t>
            </a:r>
            <a:r>
              <a:rPr lang="en-IN" sz="1800" dirty="0">
                <a:solidFill>
                  <a:srgbClr val="6A9955"/>
                </a:solidFill>
                <a:effectLst/>
                <a:latin typeface="Consolas" panose="020B0609020204030204" pitchFamily="49" charset="0"/>
                <a:ea typeface="Consolas" panose="020B0609020204030204" pitchFamily="49" charset="0"/>
                <a:cs typeface="Consolas" panose="020B0609020204030204" pitchFamily="49" charset="0"/>
              </a:rPr>
              <a:t> project\SOCOFing\Real\100__M_Left_index_finger.BMP"</a:t>
            </a:r>
            <a:endParaRPr lang="en-IN" sz="1800" dirty="0">
              <a:solidFill>
                <a:srgbClr val="6A9955"/>
              </a:solidFill>
              <a:latin typeface="Consolas" panose="020B0609020204030204" pitchFamily="49" charset="0"/>
              <a:ea typeface="Consolas" panose="020B0609020204030204" pitchFamily="49" charset="0"/>
              <a:cs typeface="Consolas" panose="020B0609020204030204" pitchFamily="49" charset="0"/>
            </a:endParaRPr>
          </a:p>
          <a:p>
            <a:pPr marL="0" indent="0">
              <a:buNone/>
            </a:pPr>
            <a:endParaRPr lang="en-GB" sz="2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sift</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IN" sz="1800" dirty="0">
                <a:solidFill>
                  <a:srgbClr val="4EC9B0"/>
                </a:solidFill>
                <a:effectLst/>
                <a:latin typeface="Consolas" panose="020B0609020204030204" pitchFamily="49" charset="0"/>
                <a:ea typeface="Consolas" panose="020B0609020204030204" pitchFamily="49" charset="0"/>
                <a:cs typeface="Consolas" panose="020B0609020204030204" pitchFamily="49" charset="0"/>
              </a:rPr>
              <a:t>cv2</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DCDCAA"/>
                </a:solidFill>
                <a:effectLst/>
                <a:latin typeface="Consolas" panose="020B0609020204030204" pitchFamily="49" charset="0"/>
                <a:ea typeface="Consolas" panose="020B0609020204030204" pitchFamily="49" charset="0"/>
                <a:cs typeface="Consolas" panose="020B0609020204030204" pitchFamily="49" charset="0"/>
              </a:rPr>
              <a:t>SIFT_create</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keypoint_1</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descriptor_1</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sift</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.detectAndCompute(</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sample</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569CD6"/>
                </a:solidFill>
                <a:effectLst/>
                <a:latin typeface="Consolas" panose="020B0609020204030204" pitchFamily="49" charset="0"/>
                <a:ea typeface="Consolas" panose="020B0609020204030204" pitchFamily="49" charset="0"/>
                <a:cs typeface="Consolas" panose="020B0609020204030204" pitchFamily="49" charset="0"/>
              </a:rPr>
              <a:t>None</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GB" sz="1800" dirty="0">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keypoint_2</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descriptor_2</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sift</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.detectAndCompute(</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fingerprint_image</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569CD6"/>
                </a:solidFill>
                <a:effectLst/>
                <a:latin typeface="Consolas" panose="020B0609020204030204" pitchFamily="49" charset="0"/>
                <a:ea typeface="Consolas" panose="020B0609020204030204" pitchFamily="49" charset="0"/>
                <a:cs typeface="Consolas" panose="020B0609020204030204" pitchFamily="49" charset="0"/>
              </a:rPr>
              <a:t>None</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p>
          <a:p>
            <a:pPr marL="0" indent="0">
              <a:lnSpc>
                <a:spcPct val="107000"/>
              </a:lnSpc>
              <a:spcBef>
                <a:spcPts val="0"/>
              </a:spcBef>
              <a:buNone/>
            </a:pP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p>
          <a:p>
            <a:pPr marL="0" indent="0">
              <a:lnSpc>
                <a:spcPct val="107000"/>
              </a:lnSpc>
              <a:spcBef>
                <a:spcPts val="0"/>
              </a:spcBef>
              <a:buNone/>
            </a:pPr>
            <a:r>
              <a:rPr lang="en-IN" sz="1800" dirty="0">
                <a:solidFill>
                  <a:srgbClr val="D4D4D4"/>
                </a:solidFill>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matches</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IN" sz="1800" dirty="0">
                <a:solidFill>
                  <a:srgbClr val="4EC9B0"/>
                </a:solidFill>
                <a:effectLst/>
                <a:latin typeface="Consolas" panose="020B0609020204030204" pitchFamily="49" charset="0"/>
                <a:ea typeface="Consolas" panose="020B0609020204030204" pitchFamily="49" charset="0"/>
                <a:cs typeface="Consolas" panose="020B0609020204030204" pitchFamily="49" charset="0"/>
              </a:rPr>
              <a:t>cv2</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FlannBasedMatcher</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CE9178"/>
                </a:solidFill>
                <a:effectLst/>
                <a:latin typeface="Consolas" panose="020B0609020204030204" pitchFamily="49" charset="0"/>
                <a:ea typeface="Consolas" panose="020B0609020204030204" pitchFamily="49" charset="0"/>
                <a:cs typeface="Consolas" panose="020B0609020204030204" pitchFamily="49" charset="0"/>
              </a:rPr>
              <a:t>'algorithm'</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B5CEA8"/>
                </a:solidFill>
                <a:effectLst/>
                <a:latin typeface="Consolas" panose="020B0609020204030204" pitchFamily="49" charset="0"/>
                <a:ea typeface="Consolas" panose="020B0609020204030204" pitchFamily="49" charset="0"/>
                <a:cs typeface="Consolas" panose="020B0609020204030204" pitchFamily="49" charset="0"/>
              </a:rPr>
              <a:t>1</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CE9178"/>
                </a:solidFill>
                <a:effectLst/>
                <a:latin typeface="Consolas" panose="020B0609020204030204" pitchFamily="49" charset="0"/>
                <a:ea typeface="Consolas" panose="020B0609020204030204" pitchFamily="49" charset="0"/>
                <a:cs typeface="Consolas" panose="020B0609020204030204" pitchFamily="49" charset="0"/>
              </a:rPr>
              <a:t>'trees'</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B5CEA8"/>
                </a:solidFill>
                <a:effectLst/>
                <a:latin typeface="Consolas" panose="020B0609020204030204" pitchFamily="49" charset="0"/>
                <a:ea typeface="Consolas" panose="020B0609020204030204" pitchFamily="49" charset="0"/>
                <a:cs typeface="Consolas" panose="020B0609020204030204" pitchFamily="49" charset="0"/>
              </a:rPr>
              <a:t>10</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{}).knnMatch(</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descriptor_1</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descriptor_2</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IN" sz="1800" dirty="0">
                <a:solidFill>
                  <a:srgbClr val="9CDCFE"/>
                </a:solidFill>
                <a:effectLst/>
                <a:latin typeface="Consolas" panose="020B0609020204030204" pitchFamily="49" charset="0"/>
                <a:ea typeface="Consolas" panose="020B0609020204030204" pitchFamily="49" charset="0"/>
                <a:cs typeface="Consolas" panose="020B0609020204030204" pitchFamily="49" charset="0"/>
              </a:rPr>
              <a:t>k</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IN" sz="1800" dirty="0">
                <a:solidFill>
                  <a:srgbClr val="B5CEA8"/>
                </a:solidFill>
                <a:effectLst/>
                <a:latin typeface="Consolas" panose="020B0609020204030204" pitchFamily="49" charset="0"/>
                <a:ea typeface="Consolas" panose="020B0609020204030204" pitchFamily="49" charset="0"/>
                <a:cs typeface="Consolas" panose="020B0609020204030204" pitchFamily="49" charset="0"/>
              </a:rPr>
              <a:t>2</a:t>
            </a:r>
            <a:r>
              <a:rPr lang="en-IN" sz="1800" dirty="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GB"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endParaRPr lang="en-GB" sz="1800" dirty="0">
              <a:effectLst/>
              <a:latin typeface="Calibri" panose="020F0502020204030204" pitchFamily="34" charset="0"/>
              <a:ea typeface="Calibri" panose="020F0502020204030204" pitchFamily="34" charset="0"/>
            </a:endParaRPr>
          </a:p>
          <a:p>
            <a:pPr marL="0" indent="0">
              <a:buNone/>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1257</Words>
  <Application>Microsoft Office PowerPoint</Application>
  <PresentationFormat>Widescreen</PresentationFormat>
  <Paragraphs>125</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ABCWhyte Book</vt:lpstr>
      <vt:lpstr>ABCWhyte Medium</vt:lpstr>
      <vt:lpstr>Arial</vt:lpstr>
      <vt:lpstr>Calibri</vt:lpstr>
      <vt:lpstr>Calibri Light</vt:lpstr>
      <vt:lpstr>Consolas</vt:lpstr>
      <vt:lpstr>Times New Roman</vt:lpstr>
      <vt:lpstr>Tinos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 FIROZ</dc:creator>
  <cp:lastModifiedBy>Abhinav Choudhary</cp:lastModifiedBy>
  <cp:revision>22</cp:revision>
  <dcterms:created xsi:type="dcterms:W3CDTF">2022-12-01T13:48:36Z</dcterms:created>
  <dcterms:modified xsi:type="dcterms:W3CDTF">2023-06-01T06:24:26Z</dcterms:modified>
</cp:coreProperties>
</file>