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2" r:id="rId2"/>
    <p:sldId id="605" r:id="rId3"/>
    <p:sldId id="616" r:id="rId4"/>
    <p:sldId id="617" r:id="rId5"/>
    <p:sldId id="619" r:id="rId6"/>
    <p:sldId id="606" r:id="rId7"/>
    <p:sldId id="607" r:id="rId8"/>
    <p:sldId id="618" r:id="rId9"/>
    <p:sldId id="614" r:id="rId10"/>
    <p:sldId id="609" r:id="rId11"/>
    <p:sldId id="610" r:id="rId12"/>
    <p:sldId id="33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81" d="100"/>
          <a:sy n="81" d="100"/>
        </p:scale>
        <p:origin x="98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02092-5AD0-4C44-9C96-D671A36E4B0F}" type="datetimeFigureOut">
              <a:rPr lang="en-GB" smtClean="0"/>
              <a:t>08/06/2023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DB4D2-FCC9-4956-A346-6401F7494C79}" type="slidenum">
              <a:rPr lang="en-GB" smtClean="0"/>
              <a:t>‹#›</a:t>
            </a:fld>
            <a:endParaRPr lang="en-GB"/>
          </a:p>
        </p:txBody>
      </p:sp>
    </p:spTree>
    <p:extLst>
      <p:ext uri="{BB962C8B-B14F-4D97-AF65-F5344CB8AC3E}">
        <p14:creationId xmlns:p14="http://schemas.microsoft.com/office/powerpoint/2010/main" val="2386319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95C2CEF5-63F9-4850-838D-D8657FC7C913}"/>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7031015C-1821-46DC-B3B1-FB553B3B996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5124" name="Date Placeholder 3">
            <a:extLst>
              <a:ext uri="{FF2B5EF4-FFF2-40B4-BE49-F238E27FC236}">
                <a16:creationId xmlns:a16="http://schemas.microsoft.com/office/drawing/2014/main" id="{D3A7A6D2-68EA-47C4-87B4-7CE04BD7A137}"/>
              </a:ext>
            </a:extLst>
          </p:cNvPr>
          <p:cNvSpPr>
            <a:spLocks noGrp="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4BA13DB9-E0EA-4515-9B3A-1B90B95D5EB9}" type="datetime1">
              <a:rPr lang="en-IN" altLang="en-US" sz="1200" b="0" smtClean="0"/>
              <a:pPr/>
              <a:t>08-06-2023</a:t>
            </a:fld>
            <a:endParaRPr lang="en-US" altLang="en-US" sz="1200" b="0"/>
          </a:p>
        </p:txBody>
      </p:sp>
      <p:sp>
        <p:nvSpPr>
          <p:cNvPr id="5125" name="Slide Number Placeholder 4">
            <a:extLst>
              <a:ext uri="{FF2B5EF4-FFF2-40B4-BE49-F238E27FC236}">
                <a16:creationId xmlns:a16="http://schemas.microsoft.com/office/drawing/2014/main" id="{F0A23C6F-3C10-4D7C-B34A-4E13DF4ABBA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8DD6EFD-9A88-42B7-979E-F35325E876C9}" type="slidenum">
              <a:rPr lang="en-US" altLang="en-US" sz="1200" b="0" smtClean="0"/>
              <a:pPr/>
              <a:t>1</a:t>
            </a:fld>
            <a:endParaRPr lang="en-US"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D7C1-5838-4C68-A785-8D06C8D02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0935019-A47E-3F2A-3C2D-C097DBAB49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08EC7A2-C688-073D-DD09-B161D66B1700}"/>
              </a:ext>
            </a:extLst>
          </p:cNvPr>
          <p:cNvSpPr>
            <a:spLocks noGrp="1"/>
          </p:cNvSpPr>
          <p:nvPr>
            <p:ph type="dt" sz="half" idx="10"/>
          </p:nvPr>
        </p:nvSpPr>
        <p:spPr/>
        <p:txBody>
          <a:bodyPr/>
          <a:lstStyle/>
          <a:p>
            <a:fld id="{4DA5CAFF-FF0E-4086-9B2D-BBA6B6E6FEFE}" type="datetimeFigureOut">
              <a:rPr lang="en-GB" smtClean="0"/>
              <a:t>08/06/2023</a:t>
            </a:fld>
            <a:endParaRPr lang="en-GB"/>
          </a:p>
        </p:txBody>
      </p:sp>
      <p:sp>
        <p:nvSpPr>
          <p:cNvPr id="5" name="Footer Placeholder 4">
            <a:extLst>
              <a:ext uri="{FF2B5EF4-FFF2-40B4-BE49-F238E27FC236}">
                <a16:creationId xmlns:a16="http://schemas.microsoft.com/office/drawing/2014/main" id="{D68EFB71-FF05-3C87-C834-8586481584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92615E-99A1-B815-476F-6547E005413F}"/>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35173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A5B6-C6B9-69FA-B8F2-780DCE36916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722574-4490-B214-639F-46DAC0CAC1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757367-8003-E900-2D39-0B255484EC19}"/>
              </a:ext>
            </a:extLst>
          </p:cNvPr>
          <p:cNvSpPr>
            <a:spLocks noGrp="1"/>
          </p:cNvSpPr>
          <p:nvPr>
            <p:ph type="dt" sz="half" idx="10"/>
          </p:nvPr>
        </p:nvSpPr>
        <p:spPr/>
        <p:txBody>
          <a:bodyPr/>
          <a:lstStyle/>
          <a:p>
            <a:fld id="{4DA5CAFF-FF0E-4086-9B2D-BBA6B6E6FEFE}" type="datetimeFigureOut">
              <a:rPr lang="en-GB" smtClean="0"/>
              <a:t>08/06/2023</a:t>
            </a:fld>
            <a:endParaRPr lang="en-GB"/>
          </a:p>
        </p:txBody>
      </p:sp>
      <p:sp>
        <p:nvSpPr>
          <p:cNvPr id="5" name="Footer Placeholder 4">
            <a:extLst>
              <a:ext uri="{FF2B5EF4-FFF2-40B4-BE49-F238E27FC236}">
                <a16:creationId xmlns:a16="http://schemas.microsoft.com/office/drawing/2014/main" id="{46566092-C8F9-180A-4DD7-5DE8DBF540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52BAC-8C5A-5E1C-0594-C6C678550254}"/>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1759932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A28EE3-527D-DC59-2271-FFC2CFA43E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20B8D9-14D0-1637-F15C-F29D9DD1E6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0F0BAB-1308-2FEA-2C22-E88EC57A3ACC}"/>
              </a:ext>
            </a:extLst>
          </p:cNvPr>
          <p:cNvSpPr>
            <a:spLocks noGrp="1"/>
          </p:cNvSpPr>
          <p:nvPr>
            <p:ph type="dt" sz="half" idx="10"/>
          </p:nvPr>
        </p:nvSpPr>
        <p:spPr/>
        <p:txBody>
          <a:bodyPr/>
          <a:lstStyle/>
          <a:p>
            <a:fld id="{4DA5CAFF-FF0E-4086-9B2D-BBA6B6E6FEFE}" type="datetimeFigureOut">
              <a:rPr lang="en-GB" smtClean="0"/>
              <a:t>08/06/2023</a:t>
            </a:fld>
            <a:endParaRPr lang="en-GB"/>
          </a:p>
        </p:txBody>
      </p:sp>
      <p:sp>
        <p:nvSpPr>
          <p:cNvPr id="5" name="Footer Placeholder 4">
            <a:extLst>
              <a:ext uri="{FF2B5EF4-FFF2-40B4-BE49-F238E27FC236}">
                <a16:creationId xmlns:a16="http://schemas.microsoft.com/office/drawing/2014/main" id="{A1B83B79-D197-E2E3-D27E-43843E808B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418F7B-8888-5DF6-7735-01C5E93A0973}"/>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218397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4FB0-1C59-12CA-937D-6A6E99ABF9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3E3CF70-1493-F194-5036-B8ED9FD15A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994AC0-54C8-2524-37C9-3CD6A40A0D20}"/>
              </a:ext>
            </a:extLst>
          </p:cNvPr>
          <p:cNvSpPr>
            <a:spLocks noGrp="1"/>
          </p:cNvSpPr>
          <p:nvPr>
            <p:ph type="dt" sz="half" idx="10"/>
          </p:nvPr>
        </p:nvSpPr>
        <p:spPr/>
        <p:txBody>
          <a:bodyPr/>
          <a:lstStyle/>
          <a:p>
            <a:fld id="{4DA5CAFF-FF0E-4086-9B2D-BBA6B6E6FEFE}" type="datetimeFigureOut">
              <a:rPr lang="en-GB" smtClean="0"/>
              <a:t>08/06/2023</a:t>
            </a:fld>
            <a:endParaRPr lang="en-GB"/>
          </a:p>
        </p:txBody>
      </p:sp>
      <p:sp>
        <p:nvSpPr>
          <p:cNvPr id="5" name="Footer Placeholder 4">
            <a:extLst>
              <a:ext uri="{FF2B5EF4-FFF2-40B4-BE49-F238E27FC236}">
                <a16:creationId xmlns:a16="http://schemas.microsoft.com/office/drawing/2014/main" id="{4F42A9F2-27B5-6AD6-84D2-2C4703113B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FF99A3-333C-6AEE-5C9A-082B464E62DE}"/>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86872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F2A6-2FB1-1904-B68C-CD0BD4CDC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0B4C6C1-F88F-B6B0-8598-0613CD3B54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47CD59-F589-59BE-E56A-060FB4932C4C}"/>
              </a:ext>
            </a:extLst>
          </p:cNvPr>
          <p:cNvSpPr>
            <a:spLocks noGrp="1"/>
          </p:cNvSpPr>
          <p:nvPr>
            <p:ph type="dt" sz="half" idx="10"/>
          </p:nvPr>
        </p:nvSpPr>
        <p:spPr/>
        <p:txBody>
          <a:bodyPr/>
          <a:lstStyle/>
          <a:p>
            <a:fld id="{4DA5CAFF-FF0E-4086-9B2D-BBA6B6E6FEFE}" type="datetimeFigureOut">
              <a:rPr lang="en-GB" smtClean="0"/>
              <a:t>08/06/2023</a:t>
            </a:fld>
            <a:endParaRPr lang="en-GB"/>
          </a:p>
        </p:txBody>
      </p:sp>
      <p:sp>
        <p:nvSpPr>
          <p:cNvPr id="5" name="Footer Placeholder 4">
            <a:extLst>
              <a:ext uri="{FF2B5EF4-FFF2-40B4-BE49-F238E27FC236}">
                <a16:creationId xmlns:a16="http://schemas.microsoft.com/office/drawing/2014/main" id="{A551092C-7191-5A4B-32D7-967B9D869D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A6D191-4BBB-73F1-3BB1-DAF5B82C8BE1}"/>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65329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3676-A8DE-C9FC-2EBA-B3D4504A12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9937A5-69CC-4A07-1334-A9D6BFDEC3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3634FA-D91C-A7A9-06B1-E7E842DBE9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3DB7E6A-71C5-E27F-C3A4-6BDDD813AB83}"/>
              </a:ext>
            </a:extLst>
          </p:cNvPr>
          <p:cNvSpPr>
            <a:spLocks noGrp="1"/>
          </p:cNvSpPr>
          <p:nvPr>
            <p:ph type="dt" sz="half" idx="10"/>
          </p:nvPr>
        </p:nvSpPr>
        <p:spPr/>
        <p:txBody>
          <a:bodyPr/>
          <a:lstStyle/>
          <a:p>
            <a:fld id="{4DA5CAFF-FF0E-4086-9B2D-BBA6B6E6FEFE}" type="datetimeFigureOut">
              <a:rPr lang="en-GB" smtClean="0"/>
              <a:t>08/06/2023</a:t>
            </a:fld>
            <a:endParaRPr lang="en-GB"/>
          </a:p>
        </p:txBody>
      </p:sp>
      <p:sp>
        <p:nvSpPr>
          <p:cNvPr id="6" name="Footer Placeholder 5">
            <a:extLst>
              <a:ext uri="{FF2B5EF4-FFF2-40B4-BE49-F238E27FC236}">
                <a16:creationId xmlns:a16="http://schemas.microsoft.com/office/drawing/2014/main" id="{68747D42-B65C-11EF-0039-01EF1896C1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4AF730-4EDC-8CD7-AD1B-7A6D36E54E34}"/>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99696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C95B-D44F-647D-A6C6-29E4A639BFA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8847AD-EBB1-8BBF-FAAD-6AFD830DD0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EFE16-B9D3-2793-29F2-4C96966190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03A5E5F-0A95-5A74-F19F-527B6255DC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444A69-3E3C-6062-EE0D-3C5FE94B96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39D1A2E-6FB1-3D23-B699-6198DB6E1416}"/>
              </a:ext>
            </a:extLst>
          </p:cNvPr>
          <p:cNvSpPr>
            <a:spLocks noGrp="1"/>
          </p:cNvSpPr>
          <p:nvPr>
            <p:ph type="dt" sz="half" idx="10"/>
          </p:nvPr>
        </p:nvSpPr>
        <p:spPr/>
        <p:txBody>
          <a:bodyPr/>
          <a:lstStyle/>
          <a:p>
            <a:fld id="{4DA5CAFF-FF0E-4086-9B2D-BBA6B6E6FEFE}" type="datetimeFigureOut">
              <a:rPr lang="en-GB" smtClean="0"/>
              <a:t>08/06/2023</a:t>
            </a:fld>
            <a:endParaRPr lang="en-GB"/>
          </a:p>
        </p:txBody>
      </p:sp>
      <p:sp>
        <p:nvSpPr>
          <p:cNvPr id="8" name="Footer Placeholder 7">
            <a:extLst>
              <a:ext uri="{FF2B5EF4-FFF2-40B4-BE49-F238E27FC236}">
                <a16:creationId xmlns:a16="http://schemas.microsoft.com/office/drawing/2014/main" id="{F5735018-9B77-8494-8D9F-D23A683D06A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02FA840-D9DB-5866-4D61-8A49717F762F}"/>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89323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3BF3-118E-D6C0-10E5-9335D07B7F0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E00EE61-314F-9470-47B7-965ABDD9133D}"/>
              </a:ext>
            </a:extLst>
          </p:cNvPr>
          <p:cNvSpPr>
            <a:spLocks noGrp="1"/>
          </p:cNvSpPr>
          <p:nvPr>
            <p:ph type="dt" sz="half" idx="10"/>
          </p:nvPr>
        </p:nvSpPr>
        <p:spPr/>
        <p:txBody>
          <a:bodyPr/>
          <a:lstStyle/>
          <a:p>
            <a:fld id="{4DA5CAFF-FF0E-4086-9B2D-BBA6B6E6FEFE}" type="datetimeFigureOut">
              <a:rPr lang="en-GB" smtClean="0"/>
              <a:t>08/06/2023</a:t>
            </a:fld>
            <a:endParaRPr lang="en-GB"/>
          </a:p>
        </p:txBody>
      </p:sp>
      <p:sp>
        <p:nvSpPr>
          <p:cNvPr id="4" name="Footer Placeholder 3">
            <a:extLst>
              <a:ext uri="{FF2B5EF4-FFF2-40B4-BE49-F238E27FC236}">
                <a16:creationId xmlns:a16="http://schemas.microsoft.com/office/drawing/2014/main" id="{263F5095-CF63-14AC-AA88-C6C6A7B9F19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7F3CF24-9604-0140-13C4-7FE0A8A51E6F}"/>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122790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A8B5C1-C3A5-2E5B-6617-EC08C1F07319}"/>
              </a:ext>
            </a:extLst>
          </p:cNvPr>
          <p:cNvSpPr>
            <a:spLocks noGrp="1"/>
          </p:cNvSpPr>
          <p:nvPr>
            <p:ph type="dt" sz="half" idx="10"/>
          </p:nvPr>
        </p:nvSpPr>
        <p:spPr/>
        <p:txBody>
          <a:bodyPr/>
          <a:lstStyle/>
          <a:p>
            <a:fld id="{4DA5CAFF-FF0E-4086-9B2D-BBA6B6E6FEFE}" type="datetimeFigureOut">
              <a:rPr lang="en-GB" smtClean="0"/>
              <a:t>08/06/2023</a:t>
            </a:fld>
            <a:endParaRPr lang="en-GB"/>
          </a:p>
        </p:txBody>
      </p:sp>
      <p:sp>
        <p:nvSpPr>
          <p:cNvPr id="3" name="Footer Placeholder 2">
            <a:extLst>
              <a:ext uri="{FF2B5EF4-FFF2-40B4-BE49-F238E27FC236}">
                <a16:creationId xmlns:a16="http://schemas.microsoft.com/office/drawing/2014/main" id="{8A216FB2-2DB0-959F-8117-49352DB682E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E17C237-6E51-BFE5-EF6D-9701F3B5198D}"/>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464324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3793-BA20-A0CB-3224-BF4DA95FE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0436C6A-6EB7-4DBD-3161-76D568BA8B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4AAB915-1F99-E895-05F3-BEA60CA2D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C99F6-0354-F8B6-44E5-5973E5AEB780}"/>
              </a:ext>
            </a:extLst>
          </p:cNvPr>
          <p:cNvSpPr>
            <a:spLocks noGrp="1"/>
          </p:cNvSpPr>
          <p:nvPr>
            <p:ph type="dt" sz="half" idx="10"/>
          </p:nvPr>
        </p:nvSpPr>
        <p:spPr/>
        <p:txBody>
          <a:bodyPr/>
          <a:lstStyle/>
          <a:p>
            <a:fld id="{4DA5CAFF-FF0E-4086-9B2D-BBA6B6E6FEFE}" type="datetimeFigureOut">
              <a:rPr lang="en-GB" smtClean="0"/>
              <a:t>08/06/2023</a:t>
            </a:fld>
            <a:endParaRPr lang="en-GB"/>
          </a:p>
        </p:txBody>
      </p:sp>
      <p:sp>
        <p:nvSpPr>
          <p:cNvPr id="6" name="Footer Placeholder 5">
            <a:extLst>
              <a:ext uri="{FF2B5EF4-FFF2-40B4-BE49-F238E27FC236}">
                <a16:creationId xmlns:a16="http://schemas.microsoft.com/office/drawing/2014/main" id="{E79F65B2-0726-3E12-C407-0E6FE3324C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15BC17-7C47-B8E4-5810-3A6E3013AEAF}"/>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59613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5107-5BF4-0745-30A5-AAB00F6ED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C90F7E0-ACE1-1240-A354-D069F7C16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DB6491C-685D-0DFC-CD88-D33D9348F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8CD48-C0B8-5331-D717-7A721A34154C}"/>
              </a:ext>
            </a:extLst>
          </p:cNvPr>
          <p:cNvSpPr>
            <a:spLocks noGrp="1"/>
          </p:cNvSpPr>
          <p:nvPr>
            <p:ph type="dt" sz="half" idx="10"/>
          </p:nvPr>
        </p:nvSpPr>
        <p:spPr/>
        <p:txBody>
          <a:bodyPr/>
          <a:lstStyle/>
          <a:p>
            <a:fld id="{4DA5CAFF-FF0E-4086-9B2D-BBA6B6E6FEFE}" type="datetimeFigureOut">
              <a:rPr lang="en-GB" smtClean="0"/>
              <a:t>08/06/2023</a:t>
            </a:fld>
            <a:endParaRPr lang="en-GB"/>
          </a:p>
        </p:txBody>
      </p:sp>
      <p:sp>
        <p:nvSpPr>
          <p:cNvPr id="6" name="Footer Placeholder 5">
            <a:extLst>
              <a:ext uri="{FF2B5EF4-FFF2-40B4-BE49-F238E27FC236}">
                <a16:creationId xmlns:a16="http://schemas.microsoft.com/office/drawing/2014/main" id="{4484F9D1-20DC-6361-B904-CB4BE5343B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2F3F04-2346-F532-7B04-8843BBD7705B}"/>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3182619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906E94-C921-E541-343B-7AF3823F71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7308BB-6FFE-2AC5-1745-17BFFBD41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9DC74F-CD92-3663-CA27-FA0BD397FD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5CAFF-FF0E-4086-9B2D-BBA6B6E6FEFE}" type="datetimeFigureOut">
              <a:rPr lang="en-GB" smtClean="0"/>
              <a:t>08/06/2023</a:t>
            </a:fld>
            <a:endParaRPr lang="en-GB"/>
          </a:p>
        </p:txBody>
      </p:sp>
      <p:sp>
        <p:nvSpPr>
          <p:cNvPr id="5" name="Footer Placeholder 4">
            <a:extLst>
              <a:ext uri="{FF2B5EF4-FFF2-40B4-BE49-F238E27FC236}">
                <a16:creationId xmlns:a16="http://schemas.microsoft.com/office/drawing/2014/main" id="{ADB8BFD3-BF51-7B2B-BCE4-DFB336C45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E7B59D1-9AD8-55BD-D3ED-EDBEC3FF92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77B4D-9F3B-4559-B560-54F0DD13DF40}" type="slidenum">
              <a:rPr lang="en-GB" smtClean="0"/>
              <a:t>‹#›</a:t>
            </a:fld>
            <a:endParaRPr lang="en-GB"/>
          </a:p>
        </p:txBody>
      </p:sp>
    </p:spTree>
    <p:extLst>
      <p:ext uri="{BB962C8B-B14F-4D97-AF65-F5344CB8AC3E}">
        <p14:creationId xmlns:p14="http://schemas.microsoft.com/office/powerpoint/2010/main" val="1862578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3">
            <a:extLst>
              <a:ext uri="{FF2B5EF4-FFF2-40B4-BE49-F238E27FC236}">
                <a16:creationId xmlns:a16="http://schemas.microsoft.com/office/drawing/2014/main" id="{F4ED45C2-124E-465E-BA77-F109A20C0963}"/>
              </a:ext>
            </a:extLst>
          </p:cNvPr>
          <p:cNvSpPr txBox="1">
            <a:spLocks noChangeArrowheads="1"/>
          </p:cNvSpPr>
          <p:nvPr/>
        </p:nvSpPr>
        <p:spPr bwMode="auto">
          <a:xfrm>
            <a:off x="1952625" y="1017588"/>
            <a:ext cx="80724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700">
              <a:ea typeface="Arimo"/>
              <a:cs typeface="Arimo"/>
            </a:endParaRPr>
          </a:p>
        </p:txBody>
      </p:sp>
      <p:sp>
        <p:nvSpPr>
          <p:cNvPr id="8" name="Title 1">
            <a:extLst>
              <a:ext uri="{FF2B5EF4-FFF2-40B4-BE49-F238E27FC236}">
                <a16:creationId xmlns:a16="http://schemas.microsoft.com/office/drawing/2014/main" id="{7CA4E5BC-3FE9-42DE-AF64-9B0FFB564ED6}"/>
              </a:ext>
            </a:extLst>
          </p:cNvPr>
          <p:cNvSpPr txBox="1">
            <a:spLocks noChangeArrowheads="1"/>
          </p:cNvSpPr>
          <p:nvPr/>
        </p:nvSpPr>
        <p:spPr>
          <a:xfrm>
            <a:off x="0" y="47527"/>
            <a:ext cx="12192000" cy="1233488"/>
          </a:xfrm>
          <a:prstGeom prst="rect">
            <a:avLst/>
          </a:prstGeom>
          <a:solidFill>
            <a:srgbClr val="C00000"/>
          </a:solidFill>
        </p:spPr>
        <p:txBody>
          <a:bodyPr/>
          <a:lstStyle/>
          <a:p>
            <a:pPr algn="ctr">
              <a:lnSpc>
                <a:spcPct val="90000"/>
              </a:lnSpc>
              <a:defRPr/>
            </a:pPr>
            <a:r>
              <a:rPr lang="en-US" altLang="zh-CN" sz="2400" dirty="0">
                <a:solidFill>
                  <a:schemeClr val="bg1"/>
                </a:solidFill>
                <a:latin typeface="Times New Roman" panose="02020603050405020304" pitchFamily="18" charset="0"/>
                <a:ea typeface="+mj-ea"/>
                <a:cs typeface="Times New Roman" panose="02020603050405020304" pitchFamily="18" charset="0"/>
              </a:rPr>
              <a:t>School of Computing Science and Engineering</a:t>
            </a:r>
          </a:p>
          <a:p>
            <a:pPr algn="ctr">
              <a:lnSpc>
                <a:spcPct val="90000"/>
              </a:lnSpc>
              <a:defRPr/>
            </a:pPr>
            <a:br>
              <a:rPr lang="en-US" altLang="zh-CN" dirty="0">
                <a:solidFill>
                  <a:schemeClr val="bg1"/>
                </a:solidFill>
                <a:latin typeface="Tinos"/>
                <a:ea typeface="+mj-ea"/>
                <a:cs typeface="+mj-cs"/>
              </a:rPr>
            </a:br>
            <a:r>
              <a:rPr lang="en-US" altLang="zh-CN" dirty="0">
                <a:solidFill>
                  <a:schemeClr val="bg1"/>
                </a:solidFill>
                <a:latin typeface="Tinos"/>
                <a:ea typeface="+mj-ea"/>
                <a:cs typeface="+mj-cs"/>
              </a:rPr>
              <a:t>                   </a:t>
            </a:r>
            <a:r>
              <a:rPr lang="en-US" altLang="zh-CN" dirty="0">
                <a:solidFill>
                  <a:schemeClr val="bg1"/>
                </a:solidFill>
                <a:latin typeface="Times New Roman" panose="02020603050405020304" pitchFamily="18" charset="0"/>
                <a:ea typeface="+mj-ea"/>
                <a:cs typeface="Times New Roman" panose="02020603050405020304" pitchFamily="18" charset="0"/>
              </a:rPr>
              <a:t>Course Code </a:t>
            </a:r>
            <a:r>
              <a:rPr lang="en-US" altLang="zh-CN" dirty="0">
                <a:solidFill>
                  <a:schemeClr val="bg1"/>
                </a:solidFill>
                <a:latin typeface="Tinos"/>
                <a:ea typeface="+mj-ea"/>
                <a:cs typeface="+mj-cs"/>
              </a:rPr>
              <a:t>:</a:t>
            </a:r>
            <a:r>
              <a:rPr lang="en-IN" b="0" i="0" dirty="0">
                <a:solidFill>
                  <a:srgbClr val="212529"/>
                </a:solidFill>
                <a:effectLst/>
                <a:latin typeface="Poppins" panose="020B0502040204020203" pitchFamily="2" charset="0"/>
              </a:rPr>
              <a:t> </a:t>
            </a:r>
            <a:r>
              <a:rPr lang="en-IN" b="0" i="0" dirty="0">
                <a:solidFill>
                  <a:schemeClr val="bg1"/>
                </a:solidFill>
                <a:effectLst/>
                <a:latin typeface="Poppins" panose="020B0502040204020203" pitchFamily="2" charset="0"/>
              </a:rPr>
              <a:t>E2UC403B                                 </a:t>
            </a:r>
            <a:r>
              <a:rPr lang="en-US" altLang="zh-CN" dirty="0">
                <a:solidFill>
                  <a:schemeClr val="bg1"/>
                </a:solidFill>
                <a:latin typeface="Tinos"/>
                <a:ea typeface="+mj-ea"/>
                <a:cs typeface="+mj-cs"/>
              </a:rPr>
              <a:t>	NAME: Analysis and Design of Algorithms	</a:t>
            </a:r>
            <a:endParaRPr lang="zh-CN" altLang="en-US" dirty="0">
              <a:solidFill>
                <a:schemeClr val="bg1"/>
              </a:solidFill>
              <a:latin typeface="Tinos"/>
              <a:ea typeface="+mj-ea"/>
              <a:cs typeface="+mj-cs"/>
            </a:endParaRPr>
          </a:p>
        </p:txBody>
      </p:sp>
      <p:sp>
        <p:nvSpPr>
          <p:cNvPr id="9" name="Title 1">
            <a:extLst>
              <a:ext uri="{FF2B5EF4-FFF2-40B4-BE49-F238E27FC236}">
                <a16:creationId xmlns:a16="http://schemas.microsoft.com/office/drawing/2014/main" id="{2399A4DA-ADDE-469E-9DF2-65019C2C27BA}"/>
              </a:ext>
            </a:extLst>
          </p:cNvPr>
          <p:cNvSpPr txBox="1">
            <a:spLocks noChangeArrowheads="1"/>
          </p:cNvSpPr>
          <p:nvPr/>
        </p:nvSpPr>
        <p:spPr>
          <a:xfrm>
            <a:off x="0" y="6318298"/>
            <a:ext cx="12192000" cy="528636"/>
          </a:xfrm>
          <a:prstGeom prst="rect">
            <a:avLst/>
          </a:prstGeom>
          <a:solidFill>
            <a:srgbClr val="C00000"/>
          </a:solidFill>
        </p:spPr>
        <p:txBody>
          <a:bodyPr/>
          <a:lstStyle/>
          <a:p>
            <a:pPr algn="r">
              <a:lnSpc>
                <a:spcPct val="90000"/>
              </a:lnSpc>
              <a:defRPr/>
            </a:pPr>
            <a:r>
              <a:rPr lang="en-US" altLang="zh-CN" dirty="0">
                <a:solidFill>
                  <a:schemeClr val="bg1"/>
                </a:solidFill>
                <a:latin typeface="Tinos"/>
              </a:rPr>
              <a:t>Program Name :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sp>
        <p:nvSpPr>
          <p:cNvPr id="2" name="TextBox 1">
            <a:extLst>
              <a:ext uri="{FF2B5EF4-FFF2-40B4-BE49-F238E27FC236}">
                <a16:creationId xmlns:a16="http://schemas.microsoft.com/office/drawing/2014/main" id="{A50D4943-0DBD-4A48-B202-800DD2E52CDD}"/>
              </a:ext>
            </a:extLst>
          </p:cNvPr>
          <p:cNvSpPr txBox="1"/>
          <p:nvPr/>
        </p:nvSpPr>
        <p:spPr>
          <a:xfrm>
            <a:off x="5559067" y="2077201"/>
            <a:ext cx="4980100" cy="1231106"/>
          </a:xfrm>
          <a:prstGeom prst="rect">
            <a:avLst/>
          </a:prstGeom>
          <a:noFill/>
        </p:spPr>
        <p:txBody>
          <a:bodyPr wrap="square">
            <a:spAutoFit/>
          </a:bodyPr>
          <a:lstStyle/>
          <a:p>
            <a:pPr>
              <a:defRPr/>
            </a:pPr>
            <a:r>
              <a:rPr lang="en-IN" sz="3000" dirty="0"/>
              <a:t> </a:t>
            </a:r>
            <a:r>
              <a:rPr lang="en-IN" sz="4400" dirty="0">
                <a:latin typeface="Times New Roman" panose="02020603050405020304" pitchFamily="18" charset="0"/>
                <a:cs typeface="Times New Roman" panose="02020603050405020304" pitchFamily="18" charset="0"/>
              </a:rPr>
              <a:t>Cashflow Minimiser</a:t>
            </a:r>
            <a:endParaRPr lang="en-IN" sz="4800" dirty="0"/>
          </a:p>
          <a:p>
            <a:pPr algn="ctr">
              <a:defRPr/>
            </a:pPr>
            <a:endParaRPr lang="en-IN" sz="3000" dirty="0"/>
          </a:p>
        </p:txBody>
      </p:sp>
      <p:pic>
        <p:nvPicPr>
          <p:cNvPr id="13" name="Picture 12">
            <a:extLst>
              <a:ext uri="{FF2B5EF4-FFF2-40B4-BE49-F238E27FC236}">
                <a16:creationId xmlns:a16="http://schemas.microsoft.com/office/drawing/2014/main" id="{5031F67F-0286-4130-80AE-46BC7075CBC6}"/>
              </a:ext>
            </a:extLst>
          </p:cNvPr>
          <p:cNvPicPr>
            <a:picLocks noChangeAspect="1"/>
          </p:cNvPicPr>
          <p:nvPr/>
        </p:nvPicPr>
        <p:blipFill>
          <a:blip r:embed="rId3"/>
          <a:stretch>
            <a:fillRect/>
          </a:stretch>
        </p:blipFill>
        <p:spPr>
          <a:xfrm>
            <a:off x="0" y="40482"/>
            <a:ext cx="1504949" cy="1271589"/>
          </a:xfrm>
          <a:prstGeom prst="rect">
            <a:avLst/>
          </a:prstGeom>
        </p:spPr>
      </p:pic>
      <p:sp>
        <p:nvSpPr>
          <p:cNvPr id="10" name="TextBox 9">
            <a:extLst>
              <a:ext uri="{FF2B5EF4-FFF2-40B4-BE49-F238E27FC236}">
                <a16:creationId xmlns:a16="http://schemas.microsoft.com/office/drawing/2014/main" id="{42AEFBA2-1891-45E1-8CAD-C5EB3BEFE564}"/>
              </a:ext>
            </a:extLst>
          </p:cNvPr>
          <p:cNvSpPr txBox="1"/>
          <p:nvPr/>
        </p:nvSpPr>
        <p:spPr>
          <a:xfrm>
            <a:off x="1504949" y="4444894"/>
            <a:ext cx="3969419" cy="1815882"/>
          </a:xfrm>
          <a:prstGeom prst="rect">
            <a:avLst/>
          </a:prstGeom>
          <a:noFill/>
        </p:spPr>
        <p:txBody>
          <a:bodyPr wrap="square">
            <a:spAutoFit/>
          </a:bodyPr>
          <a:lstStyle/>
          <a:p>
            <a:pPr>
              <a:defRPr/>
            </a:pPr>
            <a:r>
              <a:rPr lang="en-IN" sz="1400" b="1" dirty="0">
                <a:latin typeface="Times New Roman" panose="02020603050405020304" pitchFamily="18" charset="0"/>
                <a:cs typeface="Times New Roman" panose="02020603050405020304" pitchFamily="18" charset="0"/>
              </a:rPr>
              <a:t>Presented by:</a:t>
            </a:r>
          </a:p>
          <a:p>
            <a:pPr>
              <a:defRPr/>
            </a:pPr>
            <a:endParaRPr lang="en-IN" sz="1400" b="1" dirty="0">
              <a:latin typeface="Times New Roman" panose="02020603050405020304" pitchFamily="18" charset="0"/>
              <a:cs typeface="Times New Roman" panose="02020603050405020304" pitchFamily="18" charset="0"/>
            </a:endParaRPr>
          </a:p>
          <a:p>
            <a:pPr>
              <a:defRPr/>
            </a:pPr>
            <a:r>
              <a:rPr lang="en-IN" sz="1400" b="1" dirty="0">
                <a:latin typeface="Times New Roman" panose="02020603050405020304" pitchFamily="18" charset="0"/>
                <a:cs typeface="Times New Roman" panose="02020603050405020304" pitchFamily="18" charset="0"/>
              </a:rPr>
              <a:t>Nisha Varshney (21SCSE1010583)</a:t>
            </a:r>
          </a:p>
          <a:p>
            <a:pPr>
              <a:defRPr/>
            </a:pPr>
            <a:r>
              <a:rPr lang="en-IN" sz="1400" b="1" dirty="0">
                <a:latin typeface="Times New Roman" panose="02020603050405020304" pitchFamily="18" charset="0"/>
                <a:cs typeface="Times New Roman" panose="02020603050405020304" pitchFamily="18" charset="0"/>
              </a:rPr>
              <a:t>Abhinav Kumar Choudhary(21SCSE1011615)</a:t>
            </a:r>
          </a:p>
          <a:p>
            <a:pPr>
              <a:defRPr/>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Divyansh Kaushik (21SCSE1011672)</a:t>
            </a:r>
          </a:p>
          <a:p>
            <a:pPr>
              <a:defRPr/>
            </a:pPr>
            <a:r>
              <a:rPr lang="en-IN" sz="1400" b="1" kern="100" dirty="0" err="1">
                <a:latin typeface="Times New Roman" panose="02020603050405020304" pitchFamily="18" charset="0"/>
                <a:ea typeface="Calibri" panose="020F0502020204030204" pitchFamily="34" charset="0"/>
                <a:cs typeface="Times New Roman" panose="02020603050405020304" pitchFamily="18" charset="0"/>
              </a:rPr>
              <a:t>Ebad</a:t>
            </a:r>
            <a:r>
              <a:rPr lang="en-IN" sz="1400" b="1" kern="100" dirty="0">
                <a:latin typeface="Times New Roman" panose="02020603050405020304" pitchFamily="18" charset="0"/>
                <a:ea typeface="Calibri" panose="020F0502020204030204" pitchFamily="34" charset="0"/>
                <a:cs typeface="Times New Roman" panose="02020603050405020304" pitchFamily="18" charset="0"/>
              </a:rPr>
              <a:t> Zafar (21SCSE1011484)</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defRPr/>
            </a:pPr>
            <a:endParaRPr lang="en-IN" sz="1400" b="1" dirty="0">
              <a:latin typeface="Times New Roman" panose="02020603050405020304" pitchFamily="18" charset="0"/>
              <a:cs typeface="Times New Roman" panose="02020603050405020304" pitchFamily="18" charset="0"/>
            </a:endParaRPr>
          </a:p>
          <a:p>
            <a:pPr>
              <a:defRPr/>
            </a:pPr>
            <a:endParaRPr lang="en-IN" sz="1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6B35878-8E72-8097-0082-E52B7066229E}"/>
              </a:ext>
            </a:extLst>
          </p:cNvPr>
          <p:cNvSpPr txBox="1"/>
          <p:nvPr/>
        </p:nvSpPr>
        <p:spPr>
          <a:xfrm>
            <a:off x="9843247" y="4291006"/>
            <a:ext cx="1817710" cy="738664"/>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Presented to:</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Mr. Nitin Jain</a:t>
            </a:r>
            <a:endParaRPr lang="en-GB" sz="1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AFC37AC-5317-BE85-0D88-A8E1D35609ED}"/>
              </a:ext>
            </a:extLst>
          </p:cNvPr>
          <p:cNvPicPr>
            <a:picLocks noChangeAspect="1"/>
          </p:cNvPicPr>
          <p:nvPr/>
        </p:nvPicPr>
        <p:blipFill>
          <a:blip r:embed="rId4"/>
          <a:stretch>
            <a:fillRect/>
          </a:stretch>
        </p:blipFill>
        <p:spPr>
          <a:xfrm>
            <a:off x="1504949" y="1663342"/>
            <a:ext cx="3516835" cy="1815882"/>
          </a:xfrm>
          <a:prstGeom prst="rect">
            <a:avLst/>
          </a:prstGeom>
        </p:spPr>
      </p:pic>
    </p:spTree>
  </p:cSld>
  <p:clrMapOvr>
    <a:masterClrMapping/>
  </p:clrMapOvr>
  <p:transition advTm="241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22033"/>
            <a:ext cx="12192000" cy="1233488"/>
          </a:xfrm>
          <a:prstGeom prst="rect">
            <a:avLst/>
          </a:prstGeom>
          <a:solidFill>
            <a:srgbClr val="C00000"/>
          </a:solidFill>
        </p:spPr>
        <p:txBody>
          <a:bodyPr/>
          <a:lstStyle/>
          <a:p>
            <a:pPr algn="ctr">
              <a:lnSpc>
                <a:spcPct val="90000"/>
              </a:lnSpc>
              <a:defRPr/>
            </a:pPr>
            <a:r>
              <a:rPr lang="en-IN" altLang="zh-CN" sz="4400" dirty="0">
                <a:solidFill>
                  <a:schemeClr val="bg1"/>
                </a:solidFill>
                <a:latin typeface="Times New Roman" panose="02020603050405020304" pitchFamily="18" charset="0"/>
                <a:ea typeface="+mj-ea"/>
                <a:cs typeface="Times New Roman" panose="02020603050405020304" pitchFamily="18" charset="0"/>
              </a:rPr>
              <a:t>Case Study</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307759"/>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41084"/>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3176832" y="1744526"/>
            <a:ext cx="8176967" cy="3572192"/>
          </a:xfrm>
        </p:spPr>
        <p:txBody>
          <a:bodyPr>
            <a:normAutofit/>
          </a:bodyPr>
          <a:lstStyle/>
          <a:p>
            <a:pPr marL="0" indent="0" algn="just">
              <a:buNone/>
            </a:pPr>
            <a:r>
              <a:rPr lang="en-US" sz="1600" b="1" i="0" dirty="0">
                <a:effectLst/>
                <a:latin typeface="Times New Roman" panose="02020603050405020304" pitchFamily="18" charset="0"/>
                <a:cs typeface="Times New Roman" panose="02020603050405020304" pitchFamily="18" charset="0"/>
              </a:rPr>
              <a:t>Company A: Retail Business</a:t>
            </a:r>
          </a:p>
          <a:p>
            <a:pPr algn="jus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Challenge: </a:t>
            </a:r>
            <a:r>
              <a:rPr lang="en-US" sz="1600" b="0" i="0" dirty="0">
                <a:effectLst/>
                <a:latin typeface="Times New Roman" panose="02020603050405020304" pitchFamily="18" charset="0"/>
                <a:cs typeface="Times New Roman" panose="02020603050405020304" pitchFamily="18" charset="0"/>
              </a:rPr>
              <a:t>Company A, a retail business, faced cash flow gaps due to seasonal fluctuations and slow-paying customers. They struggled to accurately forecast cash flow and manage expenses.</a:t>
            </a:r>
          </a:p>
          <a:p>
            <a:pPr algn="jus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Solution: </a:t>
            </a:r>
            <a:r>
              <a:rPr lang="en-US" sz="1600" b="0" i="0" dirty="0">
                <a:effectLst/>
                <a:latin typeface="Times New Roman" panose="02020603050405020304" pitchFamily="18" charset="0"/>
                <a:cs typeface="Times New Roman" panose="02020603050405020304" pitchFamily="18" charset="0"/>
              </a:rPr>
              <a:t>Company A implemented a cash flow minimizer solution that provided robust cash flow forecasting capabilities and expense management features. They utilized historical sales data, integrated their point-of-sale system, and automated expense tracking.</a:t>
            </a:r>
          </a:p>
          <a:p>
            <a:pPr algn="jus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Outcome: </a:t>
            </a:r>
            <a:r>
              <a:rPr lang="en-US" sz="1600" b="0" i="0" dirty="0">
                <a:effectLst/>
                <a:latin typeface="Times New Roman" panose="02020603050405020304" pitchFamily="18" charset="0"/>
                <a:cs typeface="Times New Roman" panose="02020603050405020304" pitchFamily="18" charset="0"/>
              </a:rPr>
              <a:t>With improved cash flow visibility and accurate forecasting, Company A was able to proactively manage cash flow gaps. They implemented cost-saving measures based on expense analysis, negotiated better payment terms with suppliers, and optimized their inventory management. As a result, they reduced cash flow gaps, improved financial stability, and increased profitability.</a:t>
            </a:r>
          </a:p>
          <a:p>
            <a:pPr marL="0" indent="0" algn="just">
              <a:buNone/>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17282"/>
            <a:ext cx="12192000" cy="1233488"/>
          </a:xfrm>
          <a:prstGeom prst="rect">
            <a:avLst/>
          </a:prstGeom>
          <a:solidFill>
            <a:srgbClr val="C00000"/>
          </a:solidFill>
        </p:spPr>
        <p:txBody>
          <a:bodyPr/>
          <a:lstStyle/>
          <a:p>
            <a:pPr algn="ctr">
              <a:lnSpc>
                <a:spcPct val="90000"/>
              </a:lnSpc>
              <a:defRPr/>
            </a:pPr>
            <a:r>
              <a:rPr lang="en-US" altLang="zh-CN" sz="4400" dirty="0">
                <a:solidFill>
                  <a:schemeClr val="bg1"/>
                </a:solidFill>
                <a:latin typeface="Times New Roman" panose="02020603050405020304" pitchFamily="18" charset="0"/>
                <a:ea typeface="+mj-ea"/>
                <a:cs typeface="Times New Roman" panose="02020603050405020304" pitchFamily="18" charset="0"/>
              </a:rPr>
              <a:t>Conclusion</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290477"/>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7855"/>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2526384" y="1825625"/>
            <a:ext cx="8827416" cy="3010326"/>
          </a:xfrm>
        </p:spPr>
        <p:txBody>
          <a:bodyPr>
            <a:normAutofit/>
          </a:bodyPr>
          <a:lstStyle/>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Cash flow minimizer is a valuable tool for businesses to optimize cash flow management and minimize cash flow gaps.</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Efficient cash flow management is crucial for financial stability, profitability, and overall business sustainability.</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By implementing a cash flow minimizer, businesses can benefit from improved cash flow visibility, enhanced financial stability, and increased profitability.</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Cash flow minimizer provides features such as cash flow forecasting, expense management, accounts receivable management, and payables management.</a:t>
            </a:r>
          </a:p>
          <a:p>
            <a:pPr marL="0" indent="0" algn="just">
              <a:buNone/>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Content Placeholder 3" descr="Screenshot (785).png">
            <a:extLst>
              <a:ext uri="{FF2B5EF4-FFF2-40B4-BE49-F238E27FC236}">
                <a16:creationId xmlns:a16="http://schemas.microsoft.com/office/drawing/2014/main" id="{61D928B7-9E89-4EA0-A585-DF089FA818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r>
              <a:rPr lang="en-US" altLang="zh-CN" sz="4400" dirty="0">
                <a:solidFill>
                  <a:schemeClr val="bg1"/>
                </a:solidFill>
                <a:latin typeface="Times New Roman" panose="02020603050405020304" pitchFamily="18" charset="0"/>
                <a:ea typeface="+mj-ea"/>
                <a:cs typeface="Times New Roman" panose="02020603050405020304" pitchFamily="18" charset="0"/>
              </a:rPr>
              <a:t>Index</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39506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38101"/>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838200" y="1825626"/>
            <a:ext cx="10421471" cy="3239433"/>
          </a:xfrm>
        </p:spPr>
        <p:txBody>
          <a:bodyPr>
            <a:normAutofit/>
          </a:bodyPr>
          <a:lstStyle/>
          <a:p>
            <a:r>
              <a:rPr lang="en-US" sz="2000" b="1" dirty="0">
                <a:latin typeface="Times New Roman" panose="02020603050405020304" pitchFamily="18" charset="0"/>
                <a:cs typeface="Times New Roman" panose="02020603050405020304" pitchFamily="18" charset="0"/>
              </a:rPr>
              <a:t>Introduction</a:t>
            </a:r>
          </a:p>
          <a:p>
            <a:r>
              <a:rPr lang="en-US" sz="2000" b="1" i="0" dirty="0">
                <a:effectLst/>
                <a:latin typeface="Söhne"/>
              </a:rPr>
              <a:t>What is Cash Flow Minimizer</a:t>
            </a:r>
            <a:endParaRPr lang="en-US" sz="2000" b="1" i="0" dirty="0">
              <a:effectLst/>
              <a:latin typeface="Times New Roman" panose="02020603050405020304" pitchFamily="18" charset="0"/>
              <a:cs typeface="Times New Roman" panose="02020603050405020304" pitchFamily="18" charset="0"/>
            </a:endParaRPr>
          </a:p>
          <a:p>
            <a:r>
              <a:rPr lang="en-US" sz="2000" b="1" i="0" dirty="0">
                <a:effectLst/>
                <a:latin typeface="Söhne"/>
              </a:rPr>
              <a:t>Key Features of Cash Flow Minimizer</a:t>
            </a:r>
            <a:endParaRPr lang="en-US" sz="2000" b="1" dirty="0">
              <a:latin typeface="Times New Roman" panose="02020603050405020304" pitchFamily="18" charset="0"/>
              <a:cs typeface="Times New Roman" panose="02020603050405020304" pitchFamily="18" charset="0"/>
            </a:endParaRPr>
          </a:p>
          <a:p>
            <a:r>
              <a:rPr lang="en-US" sz="2000" b="1" i="0" dirty="0">
                <a:effectLst/>
                <a:latin typeface="Söhne"/>
              </a:rPr>
              <a:t>Benefits of Cash Flow Minimizer</a:t>
            </a:r>
          </a:p>
          <a:p>
            <a:r>
              <a:rPr lang="en-IN" sz="2000" b="1" i="0" dirty="0">
                <a:effectLst/>
                <a:latin typeface="Söhne"/>
              </a:rPr>
              <a:t>Implementation and Integration</a:t>
            </a:r>
            <a:endParaRPr lang="en-US" sz="2000" b="1" dirty="0">
              <a:latin typeface="Söhne"/>
            </a:endParaRPr>
          </a:p>
          <a:p>
            <a:r>
              <a:rPr lang="en-IN" sz="2000" b="1" i="0" dirty="0">
                <a:effectLst/>
                <a:latin typeface="Söhne"/>
              </a:rPr>
              <a:t>Case Studies</a:t>
            </a:r>
            <a:endParaRPr lang="en-US" sz="2000" b="1" i="0" dirty="0">
              <a:effectLst/>
              <a:latin typeface="Söhne"/>
            </a:endParaRPr>
          </a:p>
          <a:p>
            <a:r>
              <a:rPr lang="en-IN" sz="2000" b="1" i="0" dirty="0">
                <a:effectLst/>
                <a:latin typeface="Söhne"/>
              </a:rPr>
              <a:t>Conclusion</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r>
              <a:rPr lang="en-US" altLang="zh-CN" sz="4400" dirty="0">
                <a:solidFill>
                  <a:schemeClr val="bg1"/>
                </a:solidFill>
                <a:latin typeface="Times New Roman" panose="02020603050405020304" pitchFamily="18" charset="0"/>
                <a:ea typeface="+mj-ea"/>
                <a:cs typeface="Times New Roman" panose="02020603050405020304" pitchFamily="18" charset="0"/>
              </a:rPr>
              <a:t>Introduction</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307759"/>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38101"/>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2714921" y="1825627"/>
            <a:ext cx="7711124" cy="2670960"/>
          </a:xfrm>
        </p:spPr>
        <p:txBody>
          <a:bodyPr>
            <a:normAutofit/>
          </a:bodyPr>
          <a:lstStyle/>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Cash flow minimizer is a strategic approach and a set of tools and techniques used to optimize cash flow management within a business.</a:t>
            </a:r>
          </a:p>
          <a:p>
            <a:pPr algn="l">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Efficient cash flow management is crucial for the financial health and sustainability of any organization.</a:t>
            </a:r>
          </a:p>
          <a:p>
            <a:pPr algn="l">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Businesses face several challenges in managing cash flows, which can impact their ability to meet financial obligations and make informed decisions.</a:t>
            </a: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35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r>
              <a:rPr lang="en-US" sz="4400" b="1" i="0" dirty="0">
                <a:solidFill>
                  <a:schemeClr val="bg1"/>
                </a:solidFill>
                <a:effectLst/>
                <a:latin typeface="Söhne"/>
              </a:rPr>
              <a:t>What is Cash Flow Minimizer</a:t>
            </a:r>
            <a:endParaRPr lang="en-US" sz="4400" b="1" i="0" dirty="0">
              <a:solidFill>
                <a:schemeClr val="bg1"/>
              </a:solidFill>
              <a:effectLst/>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307759"/>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0"/>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3534267" y="1809283"/>
            <a:ext cx="6561841" cy="3239433"/>
          </a:xfrm>
        </p:spPr>
        <p:txBody>
          <a:bodyPr>
            <a:normAutofit/>
          </a:bodyPr>
          <a:lstStyle/>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Cash flow minimizer refers to the strategies and practices implemented to minimize cash flow gaps and optimize cash flow management.</a:t>
            </a:r>
          </a:p>
          <a:p>
            <a:pPr marL="0" indent="0" algn="just">
              <a:buNone/>
            </a:pPr>
            <a:endParaRPr lang="en-US" sz="16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Its primary purpose is to ensure that a business has enough cash on hand to meet its financial obligations while maximizing cash inflows and minimizing outflows.</a:t>
            </a:r>
          </a:p>
          <a:p>
            <a:pPr marL="0" indent="0" algn="just">
              <a:buNone/>
            </a:pPr>
            <a:endParaRPr lang="en-US" sz="16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By minimizing cash flow gaps, businesses can maintain financial stability, invest in growth opportunities, and reduce the risk of financial distress.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89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17437B-1B82-107E-BDB8-9490857640B4}"/>
              </a:ext>
            </a:extLst>
          </p:cNvPr>
          <p:cNvSpPr txBox="1">
            <a:spLocks noGrp="1" noChangeArrowheads="1"/>
          </p:cNvSpPr>
          <p:nvPr>
            <p:ph type="title"/>
          </p:nvPr>
        </p:nvSpPr>
        <p:spPr>
          <a:xfrm>
            <a:off x="0" y="18255"/>
            <a:ext cx="12192000" cy="1325563"/>
          </a:xfrm>
          <a:prstGeom prst="rect">
            <a:avLst/>
          </a:prstGeom>
          <a:solidFill>
            <a:srgbClr val="C00000"/>
          </a:solidFill>
        </p:spPr>
        <p:txBody>
          <a:bodyPr/>
          <a:lstStyle/>
          <a:p>
            <a:pPr algn="ctr">
              <a:lnSpc>
                <a:spcPct val="90000"/>
              </a:lnSpc>
              <a:defRPr/>
            </a:pPr>
            <a:endParaRPr lang="en-US" sz="4400" b="1" i="0" dirty="0">
              <a:solidFill>
                <a:schemeClr val="bg1"/>
              </a:solidFill>
              <a:effectLst/>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7EC138E4-C6BF-0969-27CB-F5B43FFF677A}"/>
              </a:ext>
            </a:extLst>
          </p:cNvPr>
          <p:cNvSpPr txBox="1">
            <a:spLocks noChangeArrowheads="1"/>
          </p:cNvSpPr>
          <p:nvPr/>
        </p:nvSpPr>
        <p:spPr>
          <a:xfrm>
            <a:off x="0" y="6307759"/>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6" name="Content Placeholder 5">
            <a:extLst>
              <a:ext uri="{FF2B5EF4-FFF2-40B4-BE49-F238E27FC236}">
                <a16:creationId xmlns:a16="http://schemas.microsoft.com/office/drawing/2014/main" id="{2C2C66A0-AE41-8CE7-809D-FBEF48BE9DCE}"/>
              </a:ext>
            </a:extLst>
          </p:cNvPr>
          <p:cNvPicPr>
            <a:picLocks noGrp="1" noChangeAspect="1"/>
          </p:cNvPicPr>
          <p:nvPr>
            <p:ph idx="1"/>
          </p:nvPr>
        </p:nvPicPr>
        <p:blipFill rotWithShape="1">
          <a:blip r:embed="rId2"/>
          <a:srcRect l="7420" t="4201" r="9435" b="8112"/>
          <a:stretch/>
        </p:blipFill>
        <p:spPr>
          <a:xfrm>
            <a:off x="1809946" y="1343818"/>
            <a:ext cx="8135332" cy="4963941"/>
          </a:xfrm>
          <a:prstGeom prst="rect">
            <a:avLst/>
          </a:prstGeom>
        </p:spPr>
      </p:pic>
      <p:pic>
        <p:nvPicPr>
          <p:cNvPr id="7" name="Picture 6">
            <a:extLst>
              <a:ext uri="{FF2B5EF4-FFF2-40B4-BE49-F238E27FC236}">
                <a16:creationId xmlns:a16="http://schemas.microsoft.com/office/drawing/2014/main" id="{0444E834-5F04-E17D-480E-7B6E9B83648B}"/>
              </a:ext>
            </a:extLst>
          </p:cNvPr>
          <p:cNvPicPr>
            <a:picLocks noChangeAspect="1"/>
          </p:cNvPicPr>
          <p:nvPr/>
        </p:nvPicPr>
        <p:blipFill>
          <a:blip r:embed="rId3"/>
          <a:stretch>
            <a:fillRect/>
          </a:stretch>
        </p:blipFill>
        <p:spPr>
          <a:xfrm>
            <a:off x="0" y="20861"/>
            <a:ext cx="1565744" cy="1322957"/>
          </a:xfrm>
          <a:prstGeom prst="rect">
            <a:avLst/>
          </a:prstGeom>
        </p:spPr>
      </p:pic>
    </p:spTree>
    <p:extLst>
      <p:ext uri="{BB962C8B-B14F-4D97-AF65-F5344CB8AC3E}">
        <p14:creationId xmlns:p14="http://schemas.microsoft.com/office/powerpoint/2010/main" val="363012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r>
              <a:rPr lang="en-US" sz="4400" b="1" i="0" dirty="0">
                <a:solidFill>
                  <a:schemeClr val="bg1"/>
                </a:solidFill>
                <a:effectLst/>
                <a:latin typeface="Söhne"/>
              </a:rPr>
              <a:t>Key Features of Cash Flow Minimizer</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286898"/>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20861"/>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2630078" y="1894789"/>
            <a:ext cx="8587818" cy="3651770"/>
          </a:xfrm>
        </p:spPr>
        <p:txBody>
          <a:bodyPr>
            <a:normAutofit/>
          </a:bodyPr>
          <a:lstStyle/>
          <a:p>
            <a:pPr algn="just"/>
            <a:r>
              <a:rPr lang="en-IN" sz="1600" b="1" i="0" dirty="0">
                <a:effectLst/>
                <a:latin typeface="Times New Roman" panose="02020603050405020304" pitchFamily="18" charset="0"/>
                <a:cs typeface="Times New Roman" panose="02020603050405020304" pitchFamily="18" charset="0"/>
              </a:rPr>
              <a:t>Cash flow forecasting </a:t>
            </a:r>
            <a:r>
              <a:rPr lang="en-IN"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Accurate cash flow forecasting helps in making informed decisions about investment, financing, and expense management.</a:t>
            </a:r>
            <a:endParaRPr lang="en-IN" sz="1600" b="0" i="0" dirty="0">
              <a:effectLst/>
              <a:latin typeface="Times New Roman" panose="02020603050405020304" pitchFamily="18" charset="0"/>
              <a:cs typeface="Times New Roman" panose="02020603050405020304" pitchFamily="18" charset="0"/>
            </a:endParaRPr>
          </a:p>
          <a:p>
            <a:pPr algn="just"/>
            <a:r>
              <a:rPr lang="en-IN" sz="1600" b="1" i="0" dirty="0">
                <a:effectLst/>
                <a:latin typeface="Times New Roman" panose="02020603050405020304" pitchFamily="18" charset="0"/>
                <a:cs typeface="Times New Roman" panose="02020603050405020304" pitchFamily="18" charset="0"/>
              </a:rPr>
              <a:t>Expense management </a:t>
            </a:r>
            <a:r>
              <a:rPr lang="en-IN"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It helps businesses analyze their spending patterns, identify areas of cost reduction, and implement cost-saving measures.</a:t>
            </a:r>
            <a:endParaRPr lang="en-IN" sz="1600" dirty="0">
              <a:latin typeface="Times New Roman" panose="02020603050405020304" pitchFamily="18" charset="0"/>
              <a:cs typeface="Times New Roman" panose="02020603050405020304" pitchFamily="18" charset="0"/>
            </a:endParaRPr>
          </a:p>
          <a:p>
            <a:pPr algn="just"/>
            <a:r>
              <a:rPr lang="en-IN" sz="1600" b="1" i="0" dirty="0">
                <a:effectLst/>
                <a:latin typeface="Times New Roman" panose="02020603050405020304" pitchFamily="18" charset="0"/>
                <a:cs typeface="Times New Roman" panose="02020603050405020304" pitchFamily="18" charset="0"/>
              </a:rPr>
              <a:t>Accounts receivable management </a:t>
            </a:r>
            <a:r>
              <a:rPr lang="en-IN"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By ensuring timely payments from customers, businesses can minimize cash flow gaps and improve their working capital position.</a:t>
            </a:r>
            <a:endParaRPr lang="en-IN" sz="1600" b="0" i="0" dirty="0">
              <a:effectLst/>
              <a:latin typeface="Times New Roman" panose="02020603050405020304" pitchFamily="18" charset="0"/>
              <a:cs typeface="Times New Roman" panose="02020603050405020304" pitchFamily="18" charset="0"/>
            </a:endParaRPr>
          </a:p>
          <a:p>
            <a:pPr algn="just"/>
            <a:r>
              <a:rPr lang="en-IN" sz="1600" b="1" i="0" dirty="0">
                <a:effectLst/>
                <a:latin typeface="Times New Roman" panose="02020603050405020304" pitchFamily="18" charset="0"/>
                <a:cs typeface="Times New Roman" panose="02020603050405020304" pitchFamily="18" charset="0"/>
              </a:rPr>
              <a:t>Payables management </a:t>
            </a:r>
            <a:r>
              <a:rPr lang="en-IN"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It helps businesses negotiate better payment terms with suppliers, optimize cash outflows, and take advantage of early payment discounts.</a:t>
            </a:r>
            <a:endParaRPr lang="en-IN" sz="1600" b="1" dirty="0">
              <a:latin typeface="Times New Roman" panose="02020603050405020304" pitchFamily="18" charset="0"/>
              <a:cs typeface="Times New Roman" panose="02020603050405020304" pitchFamily="18" charset="0"/>
            </a:endParaRPr>
          </a:p>
          <a:p>
            <a:pPr marL="0" indent="0" algn="just">
              <a:buNone/>
            </a:pPr>
            <a:endParaRPr lang="en-GB" sz="1600" dirty="0">
              <a:latin typeface="Times New Roman" panose="02020603050405020304" pitchFamily="18" charset="0"/>
              <a:cs typeface="Times New Roman" panose="02020603050405020304" pitchFamily="18" charset="0"/>
            </a:endParaRPr>
          </a:p>
          <a:p>
            <a:pPr marL="0" indent="0" algn="just">
              <a:buNone/>
            </a:pP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1132"/>
            <a:ext cx="12192000" cy="1233488"/>
          </a:xfrm>
          <a:prstGeom prst="rect">
            <a:avLst/>
          </a:prstGeom>
          <a:solidFill>
            <a:srgbClr val="C00000"/>
          </a:solidFill>
        </p:spPr>
        <p:txBody>
          <a:bodyPr/>
          <a:lstStyle/>
          <a:p>
            <a:pPr algn="ctr">
              <a:lnSpc>
                <a:spcPct val="90000"/>
              </a:lnSpc>
              <a:defRPr/>
            </a:pPr>
            <a:r>
              <a:rPr lang="en-US" sz="4400" b="1" i="0" dirty="0">
                <a:solidFill>
                  <a:schemeClr val="bg1"/>
                </a:solidFill>
                <a:effectLst/>
                <a:latin typeface="Söhne"/>
              </a:rPr>
              <a:t>Benefits of Cash Flow Minimizer</a:t>
            </a: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306627"/>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0"/>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2696066" y="1825625"/>
            <a:ext cx="7994794" cy="3983504"/>
          </a:xfrm>
        </p:spPr>
        <p:txBody>
          <a:bodyPr>
            <a:normAutofit/>
          </a:bodyPr>
          <a:lstStyle/>
          <a:p>
            <a:pPr algn="just"/>
            <a:r>
              <a:rPr lang="en-IN" sz="1600" b="1" i="0" dirty="0">
                <a:effectLst/>
                <a:latin typeface="Times New Roman" panose="02020603050405020304" pitchFamily="18" charset="0"/>
                <a:cs typeface="Times New Roman" panose="02020603050405020304" pitchFamily="18" charset="0"/>
              </a:rPr>
              <a:t>Improved cash flow visibility </a:t>
            </a:r>
            <a:r>
              <a:rPr lang="en-IN"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It consolidates financial data from various sources, such as bank accounts, sales records, and expenses, into a centralized </a:t>
            </a:r>
            <a:r>
              <a:rPr lang="en-US" sz="1600" b="0" i="0" dirty="0" err="1">
                <a:effectLst/>
                <a:latin typeface="Times New Roman" panose="02020603050405020304" pitchFamily="18" charset="0"/>
                <a:cs typeface="Times New Roman" panose="02020603050405020304" pitchFamily="18" charset="0"/>
              </a:rPr>
              <a:t>dashboard.It</a:t>
            </a:r>
            <a:r>
              <a:rPr lang="en-US" sz="1600" b="0" i="0" dirty="0">
                <a:effectLst/>
                <a:latin typeface="Times New Roman" panose="02020603050405020304" pitchFamily="18" charset="0"/>
                <a:cs typeface="Times New Roman" panose="02020603050405020304" pitchFamily="18" charset="0"/>
              </a:rPr>
              <a:t> provides real-time visibility into cash inflows and outflows.</a:t>
            </a:r>
          </a:p>
          <a:p>
            <a:pPr algn="just"/>
            <a:endParaRPr lang="en-IN" sz="1600" b="0" i="0" dirty="0">
              <a:effectLst/>
              <a:latin typeface="Times New Roman" panose="02020603050405020304" pitchFamily="18" charset="0"/>
              <a:cs typeface="Times New Roman" panose="02020603050405020304" pitchFamily="18" charset="0"/>
            </a:endParaRPr>
          </a:p>
          <a:p>
            <a:pPr algn="just"/>
            <a:r>
              <a:rPr lang="en-IN" sz="1600" b="1" i="0" dirty="0">
                <a:effectLst/>
                <a:latin typeface="Times New Roman" panose="02020603050405020304" pitchFamily="18" charset="0"/>
                <a:cs typeface="Times New Roman" panose="02020603050405020304" pitchFamily="18" charset="0"/>
              </a:rPr>
              <a:t>Enhanced financial stabilit</a:t>
            </a:r>
            <a:r>
              <a:rPr lang="en-IN" sz="1600" b="1" dirty="0">
                <a:latin typeface="Times New Roman" panose="02020603050405020304" pitchFamily="18" charset="0"/>
                <a:cs typeface="Times New Roman" panose="02020603050405020304" pitchFamily="18" charset="0"/>
              </a:rPr>
              <a:t>y </a:t>
            </a:r>
            <a:r>
              <a:rPr lang="en-IN" sz="1600" dirty="0">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Adequate cash flow reduces the risk of defaulting on loans, missing bill payments, or facing financial distress. By minimizing cash flow gaps, businesses can ensure they have sufficient funds to meet their financial obligations.</a:t>
            </a:r>
          </a:p>
          <a:p>
            <a:pPr algn="just"/>
            <a:endParaRPr lang="en-IN" sz="1600" dirty="0">
              <a:latin typeface="Times New Roman" panose="02020603050405020304" pitchFamily="18" charset="0"/>
              <a:cs typeface="Times New Roman" panose="02020603050405020304" pitchFamily="18" charset="0"/>
            </a:endParaRPr>
          </a:p>
          <a:p>
            <a:pPr algn="just"/>
            <a:r>
              <a:rPr lang="en-IN" sz="1600" b="1" i="0" dirty="0">
                <a:effectLst/>
                <a:latin typeface="Times New Roman" panose="02020603050405020304" pitchFamily="18" charset="0"/>
                <a:cs typeface="Times New Roman" panose="02020603050405020304" pitchFamily="18" charset="0"/>
              </a:rPr>
              <a:t>Increased profitability </a:t>
            </a:r>
            <a:r>
              <a:rPr lang="en-IN"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By optimizing cash flow management, businesses can allocate resources more efficiently, reduce financing costs, and seize growth opportunities.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C644C3C-CAE7-4C21-563D-E786534B39F6}"/>
              </a:ext>
            </a:extLst>
          </p:cNvPr>
          <p:cNvSpPr txBox="1">
            <a:spLocks noGrp="1" noChangeArrowheads="1"/>
          </p:cNvSpPr>
          <p:nvPr>
            <p:ph type="title"/>
          </p:nvPr>
        </p:nvSpPr>
        <p:spPr>
          <a:xfrm>
            <a:off x="0" y="0"/>
            <a:ext cx="12192000" cy="1325563"/>
          </a:xfrm>
          <a:prstGeom prst="rect">
            <a:avLst/>
          </a:prstGeom>
          <a:solidFill>
            <a:srgbClr val="C00000"/>
          </a:solidFill>
        </p:spPr>
        <p:txBody>
          <a:bodyPr/>
          <a:lstStyle/>
          <a:p>
            <a:pPr algn="ctr">
              <a:lnSpc>
                <a:spcPct val="90000"/>
              </a:lnSpc>
              <a:defRPr/>
            </a:pP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6" name="Title 1">
            <a:extLst>
              <a:ext uri="{FF2B5EF4-FFF2-40B4-BE49-F238E27FC236}">
                <a16:creationId xmlns:a16="http://schemas.microsoft.com/office/drawing/2014/main" id="{D7275DC9-3049-78D0-CD99-4514C0363EEA}"/>
              </a:ext>
            </a:extLst>
          </p:cNvPr>
          <p:cNvSpPr txBox="1">
            <a:spLocks noChangeArrowheads="1"/>
          </p:cNvSpPr>
          <p:nvPr/>
        </p:nvSpPr>
        <p:spPr>
          <a:xfrm>
            <a:off x="0" y="6307759"/>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12" name="Content Placeholder 11">
            <a:extLst>
              <a:ext uri="{FF2B5EF4-FFF2-40B4-BE49-F238E27FC236}">
                <a16:creationId xmlns:a16="http://schemas.microsoft.com/office/drawing/2014/main" id="{A9FD0D88-F361-BDBD-41DA-06DA7974FF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0978"/>
          <a:stretch/>
        </p:blipFill>
        <p:spPr>
          <a:xfrm>
            <a:off x="1065229" y="1970202"/>
            <a:ext cx="10209229" cy="3949831"/>
          </a:xfrm>
        </p:spPr>
      </p:pic>
      <p:pic>
        <p:nvPicPr>
          <p:cNvPr id="13" name="Picture 12">
            <a:extLst>
              <a:ext uri="{FF2B5EF4-FFF2-40B4-BE49-F238E27FC236}">
                <a16:creationId xmlns:a16="http://schemas.microsoft.com/office/drawing/2014/main" id="{BFE571F0-EE7E-1AC9-CF49-3E0B09C8D6C3}"/>
              </a:ext>
            </a:extLst>
          </p:cNvPr>
          <p:cNvPicPr>
            <a:picLocks noChangeAspect="1"/>
          </p:cNvPicPr>
          <p:nvPr/>
        </p:nvPicPr>
        <p:blipFill>
          <a:blip r:embed="rId3"/>
          <a:stretch>
            <a:fillRect/>
          </a:stretch>
        </p:blipFill>
        <p:spPr>
          <a:xfrm>
            <a:off x="0" y="20861"/>
            <a:ext cx="1504949" cy="1271589"/>
          </a:xfrm>
          <a:prstGeom prst="rect">
            <a:avLst/>
          </a:prstGeom>
        </p:spPr>
      </p:pic>
    </p:spTree>
    <p:extLst>
      <p:ext uri="{BB962C8B-B14F-4D97-AF65-F5344CB8AC3E}">
        <p14:creationId xmlns:p14="http://schemas.microsoft.com/office/powerpoint/2010/main" val="165180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65988" y="0"/>
            <a:ext cx="12192000" cy="1233488"/>
          </a:xfrm>
          <a:prstGeom prst="rect">
            <a:avLst/>
          </a:prstGeom>
          <a:solidFill>
            <a:srgbClr val="C00000"/>
          </a:solidFill>
        </p:spPr>
        <p:txBody>
          <a:bodyPr/>
          <a:lstStyle/>
          <a:p>
            <a:pPr algn="ctr">
              <a:lnSpc>
                <a:spcPct val="90000"/>
              </a:lnSpc>
              <a:defRPr/>
            </a:pPr>
            <a:r>
              <a:rPr lang="en-IN" sz="4400" b="1" i="0" dirty="0">
                <a:solidFill>
                  <a:schemeClr val="bg1"/>
                </a:solidFill>
                <a:effectLst/>
                <a:latin typeface="Söhne"/>
              </a:rPr>
              <a:t>Implementation and Integration</a:t>
            </a:r>
            <a:endParaRPr lang="en-US" sz="4400" b="1" dirty="0">
              <a:solidFill>
                <a:schemeClr val="bg1"/>
              </a:solidFill>
              <a:latin typeface="Söhne"/>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307759"/>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65988" y="-19051"/>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2111604" y="1555423"/>
            <a:ext cx="9242196" cy="4232635"/>
          </a:xfrm>
        </p:spPr>
        <p:txBody>
          <a:bodyPr>
            <a:normAutofit/>
          </a:bodyPr>
          <a:lstStyle/>
          <a:p>
            <a:pPr marL="0" indent="0" algn="just">
              <a:buNone/>
            </a:pPr>
            <a:r>
              <a:rPr lang="en-US" sz="1600" b="1" i="0" dirty="0">
                <a:effectLst/>
                <a:latin typeface="Times New Roman" panose="02020603050405020304" pitchFamily="18" charset="0"/>
                <a:cs typeface="Times New Roman" panose="02020603050405020304" pitchFamily="18" charset="0"/>
              </a:rPr>
              <a:t>Implementing and integrating a cash flow minimizer involves several key steps</a:t>
            </a:r>
            <a:r>
              <a:rPr lang="en-US" sz="1600" b="1" dirty="0">
                <a:latin typeface="Times New Roman" panose="02020603050405020304" pitchFamily="18" charset="0"/>
                <a:cs typeface="Times New Roman" panose="02020603050405020304" pitchFamily="18" charset="0"/>
              </a:rPr>
              <a:t> :</a:t>
            </a:r>
            <a:endParaRPr lang="en-US" sz="1600" b="1" i="0" dirty="0">
              <a:effectLst/>
              <a:latin typeface="Times New Roman" panose="02020603050405020304" pitchFamily="18" charset="0"/>
              <a:cs typeface="Times New Roman" panose="02020603050405020304" pitchFamily="18" charset="0"/>
            </a:endParaRPr>
          </a:p>
          <a:p>
            <a:pPr algn="just"/>
            <a:r>
              <a:rPr lang="en-US" sz="1600" b="0" i="0" dirty="0">
                <a:effectLst/>
                <a:latin typeface="Times New Roman" panose="02020603050405020304" pitchFamily="18" charset="0"/>
                <a:cs typeface="Times New Roman" panose="02020603050405020304" pitchFamily="18" charset="0"/>
              </a:rPr>
              <a:t>businesses need to assess their specific cash flow management needs and identify the challenges they are facing</a:t>
            </a:r>
          </a:p>
          <a:p>
            <a:pPr algn="just"/>
            <a:r>
              <a:rPr lang="en-US" sz="1600" b="0" i="0" dirty="0">
                <a:effectLst/>
                <a:latin typeface="Times New Roman" panose="02020603050405020304" pitchFamily="18" charset="0"/>
                <a:cs typeface="Times New Roman" panose="02020603050405020304" pitchFamily="18" charset="0"/>
              </a:rPr>
              <a:t>Then, they can select a suitable cash flow minimizer solution that aligns with their requirements</a:t>
            </a:r>
          </a:p>
          <a:p>
            <a:pPr algn="just"/>
            <a:r>
              <a:rPr lang="en-US" sz="1600" b="0" i="0" dirty="0">
                <a:effectLst/>
                <a:latin typeface="Times New Roman" panose="02020603050405020304" pitchFamily="18" charset="0"/>
                <a:cs typeface="Times New Roman" panose="02020603050405020304" pitchFamily="18" charset="0"/>
              </a:rPr>
              <a:t>Data migration is an important aspect, where relevant financial data is transferred from existing systems to the cash flow minimizer platform</a:t>
            </a:r>
          </a:p>
          <a:p>
            <a:pPr algn="just"/>
            <a:r>
              <a:rPr lang="en-US" sz="1600" b="0" i="0" dirty="0">
                <a:effectLst/>
                <a:latin typeface="Times New Roman" panose="02020603050405020304" pitchFamily="18" charset="0"/>
                <a:cs typeface="Times New Roman" panose="02020603050405020304" pitchFamily="18" charset="0"/>
              </a:rPr>
              <a:t>Configuration and customization are necessary to tailor the solution to the business's unique needs, such as setting up cash flow forecasting parameters and expense categories </a:t>
            </a:r>
          </a:p>
          <a:p>
            <a:pPr algn="just"/>
            <a:r>
              <a:rPr lang="en-US" sz="1600" b="0" i="0" dirty="0">
                <a:effectLst/>
                <a:latin typeface="Times New Roman" panose="02020603050405020304" pitchFamily="18" charset="0"/>
                <a:cs typeface="Times New Roman" panose="02020603050405020304" pitchFamily="18" charset="0"/>
              </a:rPr>
              <a:t>testing and user training ensure a smooth implementation process</a:t>
            </a:r>
          </a:p>
          <a:p>
            <a:pPr algn="just"/>
            <a:r>
              <a:rPr lang="en-US" sz="1600" b="0" i="0" dirty="0">
                <a:effectLst/>
                <a:latin typeface="Times New Roman" panose="02020603050405020304" pitchFamily="18" charset="0"/>
                <a:cs typeface="Times New Roman" panose="02020603050405020304" pitchFamily="18" charset="0"/>
              </a:rPr>
              <a:t>Integration with existing systems, such as ERP or accounting software, allows for seamless data exchange and process automation</a:t>
            </a:r>
            <a:endParaRPr lang="en-US" sz="1600" dirty="0">
              <a:latin typeface="Times New Roman" panose="02020603050405020304" pitchFamily="18" charset="0"/>
              <a:cs typeface="Times New Roman" panose="02020603050405020304" pitchFamily="18" charset="0"/>
            </a:endParaRPr>
          </a:p>
          <a:p>
            <a:pPr algn="just"/>
            <a:r>
              <a:rPr lang="en-US" sz="1600" b="0" i="0" dirty="0">
                <a:effectLst/>
                <a:latin typeface="Times New Roman" panose="02020603050405020304" pitchFamily="18" charset="0"/>
                <a:cs typeface="Times New Roman" panose="02020603050405020304" pitchFamily="18" charset="0"/>
              </a:rPr>
              <a:t>It's crucial to consider factors like data security, scalability, user adoption, and technical support throughout the implementation and integration stages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924</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Poppins</vt:lpstr>
      <vt:lpstr>Söhne</vt:lpstr>
      <vt:lpstr>Times New Roman</vt:lpstr>
      <vt:lpstr>Tinos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 FIROZ</dc:creator>
  <cp:lastModifiedBy>Abhinav Choudhary</cp:lastModifiedBy>
  <cp:revision>26</cp:revision>
  <dcterms:created xsi:type="dcterms:W3CDTF">2022-12-01T13:48:36Z</dcterms:created>
  <dcterms:modified xsi:type="dcterms:W3CDTF">2023-06-08T10:41:28Z</dcterms:modified>
</cp:coreProperties>
</file>