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47" r:id="rId2"/>
    <p:sldId id="348" r:id="rId3"/>
    <p:sldId id="349" r:id="rId4"/>
    <p:sldId id="411" r:id="rId5"/>
    <p:sldId id="350" r:id="rId6"/>
    <p:sldId id="413" r:id="rId7"/>
    <p:sldId id="414" r:id="rId8"/>
    <p:sldId id="354" r:id="rId9"/>
    <p:sldId id="355" r:id="rId10"/>
    <p:sldId id="356" r:id="rId11"/>
    <p:sldId id="415" r:id="rId12"/>
    <p:sldId id="416" r:id="rId13"/>
    <p:sldId id="417" r:id="rId14"/>
    <p:sldId id="418" r:id="rId15"/>
    <p:sldId id="419" r:id="rId16"/>
    <p:sldId id="421" r:id="rId17"/>
    <p:sldId id="420" r:id="rId18"/>
    <p:sldId id="422" r:id="rId19"/>
    <p:sldId id="423" r:id="rId20"/>
    <p:sldId id="424" r:id="rId21"/>
    <p:sldId id="425" r:id="rId22"/>
    <p:sldId id="360" r:id="rId23"/>
    <p:sldId id="369" r:id="rId24"/>
    <p:sldId id="426" r:id="rId25"/>
    <p:sldId id="372" r:id="rId26"/>
    <p:sldId id="427" r:id="rId27"/>
    <p:sldId id="428" r:id="rId28"/>
    <p:sldId id="379" r:id="rId29"/>
    <p:sldId id="384" r:id="rId30"/>
    <p:sldId id="389" r:id="rId31"/>
    <p:sldId id="429" r:id="rId32"/>
    <p:sldId id="430" r:id="rId33"/>
    <p:sldId id="394" r:id="rId34"/>
    <p:sldId id="431" r:id="rId35"/>
    <p:sldId id="432" r:id="rId36"/>
    <p:sldId id="399" r:id="rId37"/>
    <p:sldId id="402" r:id="rId38"/>
    <p:sldId id="405" r:id="rId39"/>
    <p:sldId id="433" r:id="rId40"/>
    <p:sldId id="434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>
      <p:cViewPr varScale="1">
        <p:scale>
          <a:sx n="109" d="100"/>
          <a:sy n="109" d="100"/>
        </p:scale>
        <p:origin x="19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13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Image" r:id="rId16" imgW="7949206" imgH="5320635" progId="">
                  <p:embed/>
                </p:oleObj>
              </mc:Choice>
              <mc:Fallback>
                <p:oleObj name="Image" r:id="rId16" imgW="7949206" imgH="5320635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Pandas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5715000"/>
          </a:xfrm>
        </p:spPr>
        <p:txBody>
          <a:bodyPr/>
          <a:lstStyle/>
          <a:p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생성자에서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 가능한 입력 데이터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ndarray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dict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Series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dict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ict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Series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튜플의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2546648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1" lang="en-US" altLang="ko-KR" b="1" dirty="0">
                <a:solidFill>
                  <a:srgbClr val="0070C0"/>
                </a:solidFill>
                <a:cs typeface="굴림체" pitchFamily="49" charset="-127"/>
              </a:rPr>
              <a:t>CSV </a:t>
            </a:r>
            <a:r>
              <a:rPr kumimoji="1" lang="ko-KR" altLang="en-US" b="1" dirty="0">
                <a:solidFill>
                  <a:srgbClr val="0070C0"/>
                </a:solidFill>
                <a:cs typeface="굴림체" pitchFamily="49" charset="-127"/>
              </a:rPr>
              <a:t>파일 읽기</a:t>
            </a:r>
            <a:endParaRPr kumimoji="1" lang="en-US" altLang="ko-KR" b="1" dirty="0">
              <a:solidFill>
                <a:srgbClr val="0070C0"/>
              </a:solidFill>
              <a:cs typeface="굴림체" pitchFamily="49" charset="-127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pandas.read_csv</a:t>
            </a:r>
            <a:r>
              <a:rPr kumimoji="1" lang="en-US" altLang="ko-KR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(‘</a:t>
            </a:r>
            <a:r>
              <a:rPr kumimoji="1" lang="ko-KR" altLang="en-US" sz="1600" dirty="0" err="1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파일경로</a:t>
            </a:r>
            <a:r>
              <a:rPr kumimoji="1" lang="en-US" altLang="ko-KR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’), </a:t>
            </a:r>
            <a:r>
              <a:rPr kumimoji="1" lang="en-US" altLang="ko-KR" sz="1600" dirty="0" err="1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pandas.read_table</a:t>
            </a:r>
            <a:r>
              <a:rPr kumimoji="1" lang="en-US" altLang="ko-KR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(‘</a:t>
            </a:r>
            <a:r>
              <a:rPr kumimoji="1" lang="ko-KR" altLang="en-US" sz="1600" dirty="0" err="1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파일경로</a:t>
            </a:r>
            <a:r>
              <a:rPr kumimoji="1" lang="en-US" altLang="ko-KR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’): </a:t>
            </a:r>
            <a:r>
              <a:rPr kumimoji="1" lang="ko-KR" altLang="en-US" sz="1600" dirty="0" err="1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파일경로에</a:t>
            </a:r>
            <a:r>
              <a:rPr kumimoji="1" lang="ko-KR" altLang="en-US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있는 파일을 가지고 </a:t>
            </a:r>
            <a:r>
              <a:rPr kumimoji="1" lang="en-US" altLang="ko-KR" sz="1600" dirty="0" err="1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DataFrame</a:t>
            </a:r>
            <a:r>
              <a:rPr kumimoji="1" lang="en-US" altLang="ko-KR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객체를 생성해서 </a:t>
            </a:r>
            <a:r>
              <a:rPr kumimoji="1" lang="ko-KR" altLang="en-US" sz="16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리턴해</a:t>
            </a:r>
            <a:r>
              <a:rPr kumimoji="1" lang="ko-KR" altLang="en-US" sz="1600" dirty="0" err="1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줌</a:t>
            </a: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endParaRPr kumimoji="1" lang="en-US" altLang="ko-KR" sz="1600" dirty="0"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read_csv</a:t>
            </a:r>
            <a:r>
              <a:rPr kumimoji="1" lang="ko-KR" altLang="en-US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는 기본 </a:t>
            </a:r>
            <a:r>
              <a:rPr kumimoji="1" lang="ko-KR" altLang="en-US" sz="1600" dirty="0" err="1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구분자로</a:t>
            </a:r>
            <a:r>
              <a:rPr kumimoji="1" lang="ko-KR" altLang="en-US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ko-KR" altLang="en-US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</a:t>
            </a:r>
            <a:r>
              <a:rPr kumimoji="1" lang="en-US" altLang="ko-KR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사용하고 </a:t>
            </a:r>
            <a:r>
              <a:rPr kumimoji="1" lang="en-US" altLang="ko-KR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table</a:t>
            </a:r>
            <a:r>
              <a:rPr kumimoji="1" lang="ko-KR" altLang="en-US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탭을 </a:t>
            </a: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</a:t>
            </a:r>
            <a:endParaRPr kumimoji="1" lang="en-US" altLang="ko-KR" sz="1600" dirty="0"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옵션 설정이 없으면 첫 행의 데이터가 컬럼의 이름이 </a:t>
            </a: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됨</a:t>
            </a:r>
            <a:endParaRPr kumimoji="1" lang="en-US" altLang="ko-KR" sz="1600" dirty="0"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627062" lvl="2" indent="0">
              <a:buNone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 : CSV </a:t>
            </a:r>
            <a:r>
              <a:rPr lang="ko-KR" altLang="en-US" sz="3600" dirty="0" smtClean="0"/>
              <a:t>파일 읽기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2546648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1" lang="en-US" altLang="ko-KR" b="1" dirty="0" smtClean="0">
                <a:solidFill>
                  <a:srgbClr val="0070C0"/>
                </a:solidFill>
                <a:cs typeface="굴림체" pitchFamily="49" charset="-127"/>
              </a:rPr>
              <a:t>Excel </a:t>
            </a:r>
            <a:r>
              <a:rPr kumimoji="1" lang="ko-KR" altLang="en-US" b="1" dirty="0">
                <a:solidFill>
                  <a:srgbClr val="0070C0"/>
                </a:solidFill>
                <a:cs typeface="굴림체" pitchFamily="49" charset="-127"/>
              </a:rPr>
              <a:t>파일 읽기</a:t>
            </a:r>
            <a:endParaRPr kumimoji="1" lang="en-US" altLang="ko-KR" b="1" dirty="0">
              <a:solidFill>
                <a:srgbClr val="0070C0"/>
              </a:solidFill>
              <a:cs typeface="굴림체" pitchFamily="49" charset="-127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pandas.read_excel</a:t>
            </a: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(‘</a:t>
            </a:r>
            <a:r>
              <a:rPr kumimoji="1" lang="ko-KR" altLang="en-US" sz="1600" dirty="0" err="1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파일경로</a:t>
            </a: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’): </a:t>
            </a:r>
            <a:r>
              <a:rPr kumimoji="1" lang="ko-KR" altLang="en-US" sz="1600" dirty="0" err="1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파일경로에</a:t>
            </a:r>
            <a:r>
              <a:rPr kumimoji="1" lang="ko-KR" altLang="en-US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있는 </a:t>
            </a: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exce</a:t>
            </a:r>
            <a:r>
              <a:rPr kumimoji="1" lang="en-US" altLang="ko-KR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파일을 </a:t>
            </a:r>
            <a:r>
              <a:rPr kumimoji="1" lang="ko-KR" altLang="en-US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가지고 </a:t>
            </a:r>
            <a:r>
              <a:rPr kumimoji="1" lang="en-US" altLang="ko-KR" sz="1600" dirty="0" err="1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DataFrame</a:t>
            </a:r>
            <a:r>
              <a:rPr kumimoji="1" lang="en-US" altLang="ko-KR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객체를 생성해서 </a:t>
            </a:r>
            <a:r>
              <a:rPr kumimoji="1" lang="ko-KR" altLang="en-US" sz="16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리턴해</a:t>
            </a:r>
            <a:r>
              <a:rPr kumimoji="1" lang="ko-KR" altLang="en-US" sz="1600" dirty="0" err="1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줌</a:t>
            </a: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endParaRPr kumimoji="1" lang="en-US" altLang="ko-KR" sz="1600" dirty="0"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pd.read_excel</a:t>
            </a: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(“</a:t>
            </a: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파일명</a:t>
            </a: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”, </a:t>
            </a:r>
            <a:r>
              <a:rPr kumimoji="1" lang="en-US" altLang="ko-KR" sz="16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sheet_name</a:t>
            </a: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“</a:t>
            </a:r>
            <a:r>
              <a:rPr kumimoji="1" lang="ko-KR" altLang="en-US" sz="16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시트명</a:t>
            </a: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1600" dirty="0"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옵션 설정이 없으면 첫 행의 데이터가 컬럼의 이름이 </a:t>
            </a: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됨</a:t>
            </a:r>
            <a:endParaRPr kumimoji="1" lang="en-US" altLang="ko-KR" sz="1600" dirty="0"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627062" lvl="2" indent="0">
              <a:buNone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 : Excel </a:t>
            </a:r>
            <a:r>
              <a:rPr lang="ko-KR" altLang="en-US" sz="3600" dirty="0" smtClean="0"/>
              <a:t>파일 읽기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746448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1" lang="en-US" altLang="ko-KR" b="1" dirty="0" smtClean="0">
                <a:solidFill>
                  <a:srgbClr val="0070C0"/>
                </a:solidFill>
                <a:cs typeface="굴림체" pitchFamily="49" charset="-127"/>
              </a:rPr>
              <a:t>Journal.xlsx </a:t>
            </a:r>
            <a:r>
              <a:rPr kumimoji="1" lang="ko-KR" altLang="en-US" b="1" dirty="0" smtClean="0">
                <a:solidFill>
                  <a:srgbClr val="0070C0"/>
                </a:solidFill>
                <a:cs typeface="굴림체" pitchFamily="49" charset="-127"/>
              </a:rPr>
              <a:t>파일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 : Excel </a:t>
            </a:r>
            <a:r>
              <a:rPr lang="ko-KR" altLang="en-US" sz="3600" dirty="0" smtClean="0"/>
              <a:t>파일 읽기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108520" y="1988840"/>
            <a:ext cx="734481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계정과목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sheet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26012"/>
              </p:ext>
            </p:extLst>
          </p:nvPr>
        </p:nvGraphicFramePr>
        <p:xfrm>
          <a:off x="683568" y="2735288"/>
          <a:ext cx="2514600" cy="314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83839636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1224366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2064300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계정과목명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계정그룹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기준위치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84804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자산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차변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0388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매출채권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차변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11864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상품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차변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87247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차량운반구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자산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차변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54553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기계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대변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1612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매입채무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부채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대변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14597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미지급금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부채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대변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91591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장기차입금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부채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67832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자본금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자본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대변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6590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이익잉여금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자본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7104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매출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64861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매출원가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비용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차변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95639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급여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비용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차변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68125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임차료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비용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차변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743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8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746448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1" lang="en-US" altLang="ko-KR" b="1" dirty="0" smtClean="0">
                <a:solidFill>
                  <a:srgbClr val="0070C0"/>
                </a:solidFill>
                <a:cs typeface="굴림체" pitchFamily="49" charset="-127"/>
              </a:rPr>
              <a:t>Journal.xlsx </a:t>
            </a:r>
            <a:r>
              <a:rPr kumimoji="1" lang="ko-KR" altLang="en-US" b="1" dirty="0" smtClean="0">
                <a:solidFill>
                  <a:srgbClr val="0070C0"/>
                </a:solidFill>
                <a:cs typeface="굴림체" pitchFamily="49" charset="-127"/>
              </a:rPr>
              <a:t>파일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 : Excel </a:t>
            </a:r>
            <a:r>
              <a:rPr lang="ko-KR" altLang="en-US" sz="3600" dirty="0" smtClean="0"/>
              <a:t>파일 읽기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994483"/>
              </p:ext>
            </p:extLst>
          </p:nvPr>
        </p:nvGraphicFramePr>
        <p:xfrm>
          <a:off x="179512" y="2636912"/>
          <a:ext cx="7128792" cy="3312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8599">
                  <a:extLst>
                    <a:ext uri="{9D8B030D-6E8A-4147-A177-3AD203B41FA5}">
                      <a16:colId xmlns:a16="http://schemas.microsoft.com/office/drawing/2014/main" val="2114374636"/>
                    </a:ext>
                  </a:extLst>
                </a:gridCol>
                <a:gridCol w="1465733">
                  <a:extLst>
                    <a:ext uri="{9D8B030D-6E8A-4147-A177-3AD203B41FA5}">
                      <a16:colId xmlns:a16="http://schemas.microsoft.com/office/drawing/2014/main" val="1227917750"/>
                    </a:ext>
                  </a:extLst>
                </a:gridCol>
                <a:gridCol w="1732230">
                  <a:extLst>
                    <a:ext uri="{9D8B030D-6E8A-4147-A177-3AD203B41FA5}">
                      <a16:colId xmlns:a16="http://schemas.microsoft.com/office/drawing/2014/main" val="2085934972"/>
                    </a:ext>
                  </a:extLst>
                </a:gridCol>
                <a:gridCol w="1732230">
                  <a:extLst>
                    <a:ext uri="{9D8B030D-6E8A-4147-A177-3AD203B41FA5}">
                      <a16:colId xmlns:a16="http://schemas.microsoft.com/office/drawing/2014/main" val="3705710192"/>
                    </a:ext>
                  </a:extLst>
                </a:gridCol>
              </a:tblGrid>
              <a:tr h="2208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일자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계정과목명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 차변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 대변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1973873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2018-01-01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현금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100,000,000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911543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2018-01-01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자본금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100,000,000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9315324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2018-01-02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임차료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1,000,000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7676204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2018-01-02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1,000,000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6779873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2018-01-03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차량운반구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1,500,000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6975630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2018-01-03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1,500,000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812323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2018-01-04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급여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</a:t>
                      </a:r>
                      <a:r>
                        <a:rPr lang="en-US" altLang="ko-KR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700,000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9069591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2018-01-04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        </a:t>
                      </a:r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700,000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5386206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2018-01-05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기계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5,000,000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6889472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2018-01-05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미지급금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5,000,000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5372222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2018-01-06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매출채권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4,000,000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8653187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2018-01-06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매출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4,000,000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716777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2018-01-07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현금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40,000,000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7949429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2018-01-07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장기차입금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40,000,000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86882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108520" y="1988840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분개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sheet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3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61011"/>
              </p:ext>
            </p:extLst>
          </p:nvPr>
        </p:nvGraphicFramePr>
        <p:xfrm>
          <a:off x="162298" y="1556792"/>
          <a:ext cx="8568952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import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pandas as </a:t>
                      </a:r>
                      <a:r>
                        <a:rPr lang="en-US" altLang="ko-KR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</a:t>
                      </a:r>
                      <a:endParaRPr lang="ko-KR" altLang="en-US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계정과목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pd.read_excel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("Journal.xlsx",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sheet_name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"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계정과목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73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계정과목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54095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2123" y="2852936"/>
            <a:ext cx="68579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계정과목명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계정그룹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기준위치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자산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차변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매출채권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자산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차변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자산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차변</a:t>
            </a:r>
            <a:endParaRPr lang="ko-KR" altLang="en-US" sz="16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차량운반구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자산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차변</a:t>
            </a:r>
            <a:endParaRPr lang="ko-KR" altLang="en-US" sz="16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기계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자산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대변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매입채무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부채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대변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미지급금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부채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대변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장기차입금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부채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대변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자본금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자본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대변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이익잉여금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자본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대변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수익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대변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매출원가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차변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차변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임차료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차변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8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23872"/>
              </p:ext>
            </p:extLst>
          </p:nvPr>
        </p:nvGraphicFramePr>
        <p:xfrm>
          <a:off x="162298" y="1556792"/>
          <a:ext cx="8568952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import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pandas as </a:t>
                      </a:r>
                      <a:r>
                        <a:rPr lang="en-US" altLang="ko-KR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</a:t>
                      </a:r>
                      <a:endParaRPr lang="ko-KR" altLang="en-US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분개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pd.read_excel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("Journal.xlsx",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sheet_name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"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분개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73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분개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54095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2122" y="2852936"/>
            <a:ext cx="87723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일자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계정과목명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차변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대변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2018-01-01     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100000000.0         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2018-01-01   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자본금 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		100000000.0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2018-01-02    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임차료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1000000.0          	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2018-01-02     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 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		1000000.0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2018-01-03  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차량운반구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1500000.0          	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2018-01-03     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 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		1500000.0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2018-01-04     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700000.0         	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2018-01-04     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 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		700000.0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2018-01-05     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기계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5000000.0          	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2018-01-05   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미지급금 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		5000000.0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2018-01-06   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매출채권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4000000.0          	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2018-01-06     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		4000000.0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2018-01-07     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40000000.0         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2018-01-07  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장기차입금 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		40000000.0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0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09661"/>
              </p:ext>
            </p:extLst>
          </p:nvPr>
        </p:nvGraphicFramePr>
        <p:xfrm>
          <a:off x="162298" y="1556792"/>
          <a:ext cx="8568952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df1 =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분개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groupby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(['</a:t>
                      </a: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계정과목명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'])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591" y="2060848"/>
            <a:ext cx="8975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groupby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([‘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칼럼명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’])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[‘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칼럼명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’]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그룹핑하여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계층화하는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것임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[“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계정과목명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”]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그룹핑함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2069"/>
              </p:ext>
            </p:extLst>
          </p:nvPr>
        </p:nvGraphicFramePr>
        <p:xfrm>
          <a:off x="162298" y="2564904"/>
          <a:ext cx="8568952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df2 = df1[['</a:t>
                      </a: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차변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','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대변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']].sum()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print(df2)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20606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057" y="3356992"/>
            <a:ext cx="86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df1,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[“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계정과목명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“]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그룹핑한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[‘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차변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‘]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합계와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[‘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대변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’]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합계를 구함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057" y="3796628"/>
            <a:ext cx="87723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차변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대변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계정과목명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700000.0         		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기계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5000000.0          		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   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0.0    			4000000.0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매출채권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4000000.0          		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미지급금  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0.0    			5000000.0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임차료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1000000.0          		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자본금   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0.0  			100000000.0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장기차입금 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0.0   			40000000.0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차량운반구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1500000.0          		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140000000.0    		3200000.0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3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43679"/>
              </p:ext>
            </p:extLst>
          </p:nvPr>
        </p:nvGraphicFramePr>
        <p:xfrm>
          <a:off x="162298" y="1556792"/>
          <a:ext cx="8568952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df2["</a:t>
                      </a: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차변잔액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"] = ""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df2["</a:t>
                      </a: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대변잔액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"] = ""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24068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7522" y="2333641"/>
            <a:ext cx="86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df2,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[“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차변잔액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“]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칼럼과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[“</a:t>
            </a:r>
            <a:r>
              <a:rPr lang="ko-KR" altLang="en-US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차변잔액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“]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칼럼을 삽입하고 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빈값으로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055" y="3322653"/>
            <a:ext cx="87723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차변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대변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차변잔액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대변잔액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계정과목명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700000.0         	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기계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5000000.0          	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   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0.0    		4000000.0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매출채권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4000000.0          	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미지급금  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0.0    		5000000.0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임차료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1000000.0          	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자본금   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0.0  		100000000.0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장기차입금 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0.0   		40000000.0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차량운반구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1500000.0          	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140000000.0    	3200000.0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03039"/>
              </p:ext>
            </p:extLst>
          </p:nvPr>
        </p:nvGraphicFramePr>
        <p:xfrm>
          <a:off x="162298" y="2770128"/>
          <a:ext cx="8568952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print(df2)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7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21131"/>
              </p:ext>
            </p:extLst>
          </p:nvPr>
        </p:nvGraphicFramePr>
        <p:xfrm>
          <a:off x="162298" y="1556792"/>
          <a:ext cx="8568952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df2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df2.reset_index()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7520" y="1986556"/>
            <a:ext cx="86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df2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일련번호로 바꿈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59262"/>
              </p:ext>
            </p:extLst>
          </p:nvPr>
        </p:nvGraphicFramePr>
        <p:xfrm>
          <a:off x="162298" y="2395385"/>
          <a:ext cx="8568952" cy="360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print(df2)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55514"/>
              </p:ext>
            </p:extLst>
          </p:nvPr>
        </p:nvGraphicFramePr>
        <p:xfrm>
          <a:off x="162298" y="2951997"/>
          <a:ext cx="8586166" cy="3344418"/>
        </p:xfrm>
        <a:graphic>
          <a:graphicData uri="http://schemas.openxmlformats.org/drawingml/2006/table">
            <a:tbl>
              <a:tblPr/>
              <a:tblGrid>
                <a:gridCol w="577254">
                  <a:extLst>
                    <a:ext uri="{9D8B030D-6E8A-4147-A177-3AD203B41FA5}">
                      <a16:colId xmlns:a16="http://schemas.microsoft.com/office/drawing/2014/main" val="611079324"/>
                    </a:ext>
                  </a:extLst>
                </a:gridCol>
                <a:gridCol w="1495346">
                  <a:extLst>
                    <a:ext uri="{9D8B030D-6E8A-4147-A177-3AD203B41FA5}">
                      <a16:colId xmlns:a16="http://schemas.microsoft.com/office/drawing/2014/main" val="2893798571"/>
                    </a:ext>
                  </a:extLst>
                </a:gridCol>
                <a:gridCol w="1724869">
                  <a:extLst>
                    <a:ext uri="{9D8B030D-6E8A-4147-A177-3AD203B41FA5}">
                      <a16:colId xmlns:a16="http://schemas.microsoft.com/office/drawing/2014/main" val="1480127622"/>
                    </a:ext>
                  </a:extLst>
                </a:gridCol>
                <a:gridCol w="1552727">
                  <a:extLst>
                    <a:ext uri="{9D8B030D-6E8A-4147-A177-3AD203B41FA5}">
                      <a16:colId xmlns:a16="http://schemas.microsoft.com/office/drawing/2014/main" val="3472848100"/>
                    </a:ext>
                  </a:extLst>
                </a:gridCol>
                <a:gridCol w="1437965">
                  <a:extLst>
                    <a:ext uri="{9D8B030D-6E8A-4147-A177-3AD203B41FA5}">
                      <a16:colId xmlns:a16="http://schemas.microsoft.com/office/drawing/2014/main" val="28409012"/>
                    </a:ext>
                  </a:extLst>
                </a:gridCol>
                <a:gridCol w="1798005">
                  <a:extLst>
                    <a:ext uri="{9D8B030D-6E8A-4147-A177-3AD203B41FA5}">
                      <a16:colId xmlns:a16="http://schemas.microsoft.com/office/drawing/2014/main" val="133111853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계정과목명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대변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차변잔액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대변잔액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37332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급여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700000.0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47482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5000000.0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3284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4000000.0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86997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매출채권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4000000.0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70884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미지급금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5000000.0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48267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임차료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1000000.0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53789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자본금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100000000.0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61613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장기차입금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40000000.0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78427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차량운반구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1500000.0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87957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현금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140000000.0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3200000.0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046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5715000"/>
          </a:xfrm>
        </p:spPr>
        <p:txBody>
          <a:bodyPr/>
          <a:lstStyle/>
          <a:p>
            <a:r>
              <a:rPr lang="ko-KR" altLang="en-US" sz="1600" dirty="0"/>
              <a:t>효과적인 데이터 분석을 위한 고수준의 자료구조와 데이터 분석 도구를 </a:t>
            </a:r>
            <a:r>
              <a:rPr lang="ko-KR" altLang="en-US" sz="1600" dirty="0" smtClean="0"/>
              <a:t>제공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Pandas</a:t>
            </a:r>
            <a:r>
              <a:rPr lang="ko-KR" altLang="en-US" sz="1600" dirty="0"/>
              <a:t>의 </a:t>
            </a:r>
            <a:r>
              <a:rPr lang="en-US" altLang="ko-KR" sz="1600" dirty="0"/>
              <a:t>Series</a:t>
            </a:r>
            <a:r>
              <a:rPr lang="ko-KR" altLang="en-US" sz="1600" dirty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차원 데이터를 다루는 데 효과적인 자료구조이며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DataFrame</a:t>
            </a:r>
            <a:r>
              <a:rPr lang="ko-KR" altLang="en-US" sz="1600" dirty="0"/>
              <a:t>은 행과 열로 구성된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데이터를 다루는 데 효과적인 </a:t>
            </a:r>
            <a:r>
              <a:rPr lang="ko-KR" altLang="en-US" sz="1600" dirty="0" smtClean="0"/>
              <a:t>자료구조</a:t>
            </a:r>
            <a:endParaRPr lang="en-US" altLang="ko-KR" sz="1600" dirty="0" smtClean="0"/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Series: </a:t>
            </a:r>
            <a:r>
              <a:rPr lang="ko-KR" altLang="en-US" sz="1600" dirty="0" smtClean="0"/>
              <a:t>리스트와 </a:t>
            </a:r>
            <a:r>
              <a:rPr lang="ko-KR" altLang="en-US" sz="1600" dirty="0"/>
              <a:t>비슷하고 어떤 면에서는 </a:t>
            </a:r>
            <a:r>
              <a:rPr lang="ko-KR" altLang="en-US" sz="1600" dirty="0" err="1"/>
              <a:t>파이썬의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딕셔너리와</a:t>
            </a:r>
            <a:r>
              <a:rPr lang="ko-KR" altLang="en-US" sz="1600" dirty="0"/>
              <a:t> 닮은 </a:t>
            </a:r>
            <a:r>
              <a:rPr lang="ko-KR" altLang="en-US" sz="1600" dirty="0" smtClean="0"/>
              <a:t>자료구조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가지고 생성할 수 있는데 기본적으로는 리스트처럼 정수 인덱스를 이용해서 순서대로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values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호출하면 데이터의 배열이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호출하면 인덱스의 배열이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리턴됨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데이터는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 접근이 가능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ndex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이용해서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직접 대입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6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53995"/>
              </p:ext>
            </p:extLst>
          </p:nvPr>
        </p:nvGraphicFramePr>
        <p:xfrm>
          <a:off x="251520" y="2204864"/>
          <a:ext cx="8379524" cy="367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555">
                  <a:extLst>
                    <a:ext uri="{9D8B030D-6E8A-4147-A177-3AD203B41FA5}">
                      <a16:colId xmlns:a16="http://schemas.microsoft.com/office/drawing/2014/main" val="2786408115"/>
                    </a:ext>
                  </a:extLst>
                </a:gridCol>
                <a:gridCol w="1463765">
                  <a:extLst>
                    <a:ext uri="{9D8B030D-6E8A-4147-A177-3AD203B41FA5}">
                      <a16:colId xmlns:a16="http://schemas.microsoft.com/office/drawing/2014/main" val="2650484639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1208213821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643462619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639354719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205893675"/>
                    </a:ext>
                  </a:extLst>
                </a:gridCol>
              </a:tblGrid>
              <a:tr h="333855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계정과목명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차변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대변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차변잔액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대변잔액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7611688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급여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700000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7458723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기계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2294408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매출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4000000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3354315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매출채권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4000000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4000000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5564082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미지급금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5000000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5000000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567226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임차료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1000000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5257579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자본금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100000000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100000000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5887347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장기차입금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40000000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40000000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7416476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차량운반구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1500000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1867175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현금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140000000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3200000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136800000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2661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5378" y="1700808"/>
            <a:ext cx="86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df2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[‘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차변잔액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’]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[‘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대변잔액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’]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각각 아래와 같이 나오도록 하고 싶음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42700"/>
              </p:ext>
            </p:extLst>
          </p:nvPr>
        </p:nvGraphicFramePr>
        <p:xfrm>
          <a:off x="162298" y="1556792"/>
          <a:ext cx="8568952" cy="13106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in df2.index: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 df2['</a:t>
                      </a: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차변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'][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 &gt;=  df2['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대변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'][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df2['</a:t>
                      </a: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차변잔액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'][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 = df2['</a:t>
                      </a: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차변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'][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 - df2['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대변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'][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else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df2['</a:t>
                      </a: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대변잔액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'][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 = abs(df2['</a:t>
                      </a: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차변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'][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 - df2['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대변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'][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9283" y="2996952"/>
            <a:ext cx="8665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&lt;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in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『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(for each)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줄임말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리스트 안의 원소를 열어보라는 의미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for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구문 뒤에는 반드시 콜론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(:)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찍어야 </a:t>
            </a:r>
            <a:endParaRPr lang="en-US" altLang="ko-KR" sz="16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원소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&gt;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는 다른 임의의 변수로 나타내도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됨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(2) df2.index 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그 자체로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iterable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즉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리스트처럼 처리 가능하다는 의미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(3) df2[‘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차변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’][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df2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[‘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차변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’]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칼럼의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행을 의미하는 것임</a:t>
            </a:r>
            <a:endParaRPr lang="en-US" altLang="ko-KR" sz="16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82997"/>
              </p:ext>
            </p:extLst>
          </p:nvPr>
        </p:nvGraphicFramePr>
        <p:xfrm>
          <a:off x="278916" y="4935692"/>
          <a:ext cx="8586166" cy="1824228"/>
        </p:xfrm>
        <a:graphic>
          <a:graphicData uri="http://schemas.openxmlformats.org/drawingml/2006/table">
            <a:tbl>
              <a:tblPr/>
              <a:tblGrid>
                <a:gridCol w="577254">
                  <a:extLst>
                    <a:ext uri="{9D8B030D-6E8A-4147-A177-3AD203B41FA5}">
                      <a16:colId xmlns:a16="http://schemas.microsoft.com/office/drawing/2014/main" val="611079324"/>
                    </a:ext>
                  </a:extLst>
                </a:gridCol>
                <a:gridCol w="1495346">
                  <a:extLst>
                    <a:ext uri="{9D8B030D-6E8A-4147-A177-3AD203B41FA5}">
                      <a16:colId xmlns:a16="http://schemas.microsoft.com/office/drawing/2014/main" val="2893798571"/>
                    </a:ext>
                  </a:extLst>
                </a:gridCol>
                <a:gridCol w="1724869">
                  <a:extLst>
                    <a:ext uri="{9D8B030D-6E8A-4147-A177-3AD203B41FA5}">
                      <a16:colId xmlns:a16="http://schemas.microsoft.com/office/drawing/2014/main" val="1480127622"/>
                    </a:ext>
                  </a:extLst>
                </a:gridCol>
                <a:gridCol w="1552727">
                  <a:extLst>
                    <a:ext uri="{9D8B030D-6E8A-4147-A177-3AD203B41FA5}">
                      <a16:colId xmlns:a16="http://schemas.microsoft.com/office/drawing/2014/main" val="3472848100"/>
                    </a:ext>
                  </a:extLst>
                </a:gridCol>
                <a:gridCol w="1437965">
                  <a:extLst>
                    <a:ext uri="{9D8B030D-6E8A-4147-A177-3AD203B41FA5}">
                      <a16:colId xmlns:a16="http://schemas.microsoft.com/office/drawing/2014/main" val="28409012"/>
                    </a:ext>
                  </a:extLst>
                </a:gridCol>
                <a:gridCol w="1798005">
                  <a:extLst>
                    <a:ext uri="{9D8B030D-6E8A-4147-A177-3AD203B41FA5}">
                      <a16:colId xmlns:a16="http://schemas.microsoft.com/office/drawing/2014/main" val="133111853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계정과목명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차변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대변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차변잔액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대변잔액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37332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급여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700000.0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700000.0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47482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5000000.0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5000000.0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3284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4000000.0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4000000.0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86997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매출채권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4000000.0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4000000.0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70884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미지급금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5000000.0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2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5000000.0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48267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2339752" y="4942354"/>
            <a:ext cx="1728192" cy="191564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1331640" y="4566612"/>
            <a:ext cx="1008112" cy="369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H="1">
            <a:off x="467544" y="4566612"/>
            <a:ext cx="1152128" cy="662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/>
          <p:cNvSpPr/>
          <p:nvPr/>
        </p:nvSpPr>
        <p:spPr bwMode="auto">
          <a:xfrm>
            <a:off x="251520" y="5229200"/>
            <a:ext cx="576064" cy="153072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5715000"/>
          </a:xfrm>
        </p:spPr>
        <p:txBody>
          <a:bodyPr/>
          <a:lstStyle/>
          <a:p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인덱스는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시작하는 숫자이지만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이용해서 생성할 때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지정이 가능하며 나중에 지정도 가능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ndex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값들을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리턴하고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values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데이터의 모임을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배열의 형태로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리턴함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컬럼에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삽입하거나 변경하는 것 가능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삭제할 때는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del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프레임객체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[‘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컬럼이름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전체를 변경할 때는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Series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또는 리스트 및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튜플을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이용해서 가능한데 리스트나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튜플의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길이가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행 길이와 동일한 크기 이어야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Series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대입할 때는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해당하는 데이터가 수정되는데 없는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대입됨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객체에 없는 컬럼의 이름을 이용해서 대입하면 컬럼이 추가됨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이용해서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column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변경한 객체를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리턴받을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 있음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5715000"/>
          </a:xfrm>
        </p:spPr>
        <p:txBody>
          <a:bodyPr/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Series,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데이터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이름을 이용해서 행을 삭제할 수 있는 이 때는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drop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인덱스 또는 인덱스의 리스트를 넘겨주면 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열을 삭제할 때는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열이름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열이름의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리스트를 넘겨주소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axis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파라미터에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대입해주면 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55682"/>
              </p:ext>
            </p:extLst>
          </p:nvPr>
        </p:nvGraphicFramePr>
        <p:xfrm>
          <a:off x="162298" y="2924944"/>
          <a:ext cx="8568952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df3 = df2.drop(1)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045"/>
              </p:ext>
            </p:extLst>
          </p:nvPr>
        </p:nvGraphicFramePr>
        <p:xfrm>
          <a:off x="162298" y="3429000"/>
          <a:ext cx="8379524" cy="3338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555">
                  <a:extLst>
                    <a:ext uri="{9D8B030D-6E8A-4147-A177-3AD203B41FA5}">
                      <a16:colId xmlns:a16="http://schemas.microsoft.com/office/drawing/2014/main" val="2786408115"/>
                    </a:ext>
                  </a:extLst>
                </a:gridCol>
                <a:gridCol w="1463765">
                  <a:extLst>
                    <a:ext uri="{9D8B030D-6E8A-4147-A177-3AD203B41FA5}">
                      <a16:colId xmlns:a16="http://schemas.microsoft.com/office/drawing/2014/main" val="2650484639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1208213821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643462619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639354719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205893675"/>
                    </a:ext>
                  </a:extLst>
                </a:gridCol>
              </a:tblGrid>
              <a:tr h="333855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계정과목명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차변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대변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차변잔액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대변잔액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7611688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급여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700000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700000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7458723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매출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4000000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4000000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3354315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매출채권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4000000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4000000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5564082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미지급금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5000000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5000000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567226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임차료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1000000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5257579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자본금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100000000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100000000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5887347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장기차입금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40000000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40000000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7416476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차량운반구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1500000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1867175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현금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140000000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3200000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136800000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2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5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5715000"/>
          </a:xfrm>
        </p:spPr>
        <p:txBody>
          <a:bodyPr/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Series,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데이터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이름을 이용해서 행을 삭제할 수 있는 이 때는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drop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인덱스 또는 인덱스의 리스트를 넘겨주면 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열을 삭제할 때는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열이름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열이름의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리스트를 넘겨주소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axis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파라미터에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대입해주면 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84412"/>
              </p:ext>
            </p:extLst>
          </p:nvPr>
        </p:nvGraphicFramePr>
        <p:xfrm>
          <a:off x="162298" y="2924944"/>
          <a:ext cx="8568952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df4 = df3.drop('</a:t>
                      </a:r>
                      <a:r>
                        <a:rPr lang="ko-KR" altLang="en-US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차변잔액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', axis = 1)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23998"/>
              </p:ext>
            </p:extLst>
          </p:nvPr>
        </p:nvGraphicFramePr>
        <p:xfrm>
          <a:off x="162298" y="3429000"/>
          <a:ext cx="6936973" cy="3338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555">
                  <a:extLst>
                    <a:ext uri="{9D8B030D-6E8A-4147-A177-3AD203B41FA5}">
                      <a16:colId xmlns:a16="http://schemas.microsoft.com/office/drawing/2014/main" val="2786408115"/>
                    </a:ext>
                  </a:extLst>
                </a:gridCol>
                <a:gridCol w="1463765">
                  <a:extLst>
                    <a:ext uri="{9D8B030D-6E8A-4147-A177-3AD203B41FA5}">
                      <a16:colId xmlns:a16="http://schemas.microsoft.com/office/drawing/2014/main" val="2650484639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1208213821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643462619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205893675"/>
                    </a:ext>
                  </a:extLst>
                </a:gridCol>
              </a:tblGrid>
              <a:tr h="333855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계정과목명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차변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대변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대변잔액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7611688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급여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700000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7458723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매출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4000000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4000000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3354315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매출채권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4000000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5564082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미지급금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5000000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5000000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567226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임차료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5257579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자본금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100000000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100000000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5887347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장기차입금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40000000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40000000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7416476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차량운반구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1500000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1867175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현금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140000000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3200000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2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2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2906688"/>
          </a:xfrm>
        </p:spPr>
        <p:txBody>
          <a:bodyPr/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Series,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색인 및 선택 또는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필터링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색인에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이름을 대입해서 조회가능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이름의 범위를 대입해서 데이터를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단위로 추출 가능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이름을 이용한 조건을 대입해서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단위 추출 가능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ix[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행번호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인덱스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대입하면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행번호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인덱스에 해당하는 데이터를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리턴함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ix[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행번호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[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컬럼이름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대입하면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행번호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인덱스에 해당하는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컬럼 값만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리턴함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행번호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인덱스 자리에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조건 입력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28457"/>
              </p:ext>
            </p:extLst>
          </p:nvPr>
        </p:nvGraphicFramePr>
        <p:xfrm>
          <a:off x="162298" y="4031619"/>
          <a:ext cx="8568952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print(df2[0:3])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80986"/>
              </p:ext>
            </p:extLst>
          </p:nvPr>
        </p:nvGraphicFramePr>
        <p:xfrm>
          <a:off x="152916" y="4581128"/>
          <a:ext cx="8379524" cy="1335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555">
                  <a:extLst>
                    <a:ext uri="{9D8B030D-6E8A-4147-A177-3AD203B41FA5}">
                      <a16:colId xmlns:a16="http://schemas.microsoft.com/office/drawing/2014/main" val="2903430055"/>
                    </a:ext>
                  </a:extLst>
                </a:gridCol>
                <a:gridCol w="1463765">
                  <a:extLst>
                    <a:ext uri="{9D8B030D-6E8A-4147-A177-3AD203B41FA5}">
                      <a16:colId xmlns:a16="http://schemas.microsoft.com/office/drawing/2014/main" val="415576163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3966681626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1399134281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876900941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1434230274"/>
                    </a:ext>
                  </a:extLst>
                </a:gridCol>
              </a:tblGrid>
              <a:tr h="333855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계정과목명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차변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대변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차변잔액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대변잔액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841234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급여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700000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2990771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기계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5000000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5000000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9086130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매출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4000000 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2161426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 bwMode="auto">
          <a:xfrm flipH="1">
            <a:off x="827584" y="4327749"/>
            <a:ext cx="1080120" cy="541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직사각형 10"/>
          <p:cNvSpPr/>
          <p:nvPr/>
        </p:nvSpPr>
        <p:spPr bwMode="auto">
          <a:xfrm>
            <a:off x="323492" y="4898658"/>
            <a:ext cx="576064" cy="101789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64628"/>
              </p:ext>
            </p:extLst>
          </p:nvPr>
        </p:nvGraphicFramePr>
        <p:xfrm>
          <a:off x="144378" y="1327287"/>
          <a:ext cx="8568952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print(df2['</a:t>
                      </a:r>
                      <a:r>
                        <a:rPr lang="ko-KR" altLang="en-US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차변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']&gt;5000000)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4378" y="184482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0    </a:t>
            </a:r>
            <a:r>
              <a:rPr lang="ko-KR" altLang="en-US" dirty="0" err="1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1    </a:t>
            </a:r>
            <a:r>
              <a:rPr lang="ko-KR" altLang="en-US" dirty="0" err="1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2    </a:t>
            </a:r>
            <a:r>
              <a:rPr lang="ko-KR" altLang="en-US" dirty="0" err="1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3    </a:t>
            </a:r>
            <a:r>
              <a:rPr lang="ko-KR" altLang="en-US" dirty="0" err="1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4    </a:t>
            </a:r>
            <a:r>
              <a:rPr lang="ko-KR" altLang="en-US" dirty="0" err="1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5    </a:t>
            </a:r>
            <a:r>
              <a:rPr lang="ko-KR" altLang="en-US" dirty="0" err="1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6    </a:t>
            </a:r>
            <a:r>
              <a:rPr lang="ko-KR" altLang="en-US" dirty="0" err="1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7    </a:t>
            </a:r>
            <a:r>
              <a:rPr lang="ko-KR" altLang="en-US" dirty="0" err="1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8    </a:t>
            </a:r>
            <a:r>
              <a:rPr lang="ko-KR" altLang="en-US" dirty="0" err="1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9     </a:t>
            </a:r>
            <a:r>
              <a:rPr lang="ko-KR" altLang="en-US" dirty="0" err="1">
                <a:solidFill>
                  <a:srgbClr val="FF0000"/>
                </a:solidFill>
              </a:rPr>
              <a:t>True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Name</a:t>
            </a:r>
            <a:r>
              <a:rPr lang="ko-KR" altLang="en-US" dirty="0">
                <a:solidFill>
                  <a:srgbClr val="FF0000"/>
                </a:solidFill>
              </a:rPr>
              <a:t>: </a:t>
            </a:r>
            <a:r>
              <a:rPr lang="ko-KR" altLang="en-US" dirty="0" err="1">
                <a:solidFill>
                  <a:srgbClr val="FF0000"/>
                </a:solidFill>
              </a:rPr>
              <a:t>차변</a:t>
            </a:r>
            <a:r>
              <a:rPr lang="ko-KR" altLang="en-US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dtype</a:t>
            </a:r>
            <a:r>
              <a:rPr lang="ko-KR" altLang="en-US" dirty="0">
                <a:solidFill>
                  <a:srgbClr val="FF0000"/>
                </a:solidFill>
              </a:rPr>
              <a:t>: </a:t>
            </a:r>
            <a:r>
              <a:rPr lang="ko-KR" altLang="en-US" dirty="0" err="1">
                <a:solidFill>
                  <a:srgbClr val="FF0000"/>
                </a:solidFill>
              </a:rPr>
              <a:t>bool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930767"/>
              </p:ext>
            </p:extLst>
          </p:nvPr>
        </p:nvGraphicFramePr>
        <p:xfrm>
          <a:off x="144378" y="5085184"/>
          <a:ext cx="8568952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print(df2[df2['</a:t>
                      </a:r>
                      <a:r>
                        <a:rPr lang="ko-KR" altLang="en-US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차변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']&gt;5000000])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17604"/>
              </p:ext>
            </p:extLst>
          </p:nvPr>
        </p:nvGraphicFramePr>
        <p:xfrm>
          <a:off x="144378" y="5783500"/>
          <a:ext cx="8379524" cy="66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555">
                  <a:extLst>
                    <a:ext uri="{9D8B030D-6E8A-4147-A177-3AD203B41FA5}">
                      <a16:colId xmlns:a16="http://schemas.microsoft.com/office/drawing/2014/main" val="2786408115"/>
                    </a:ext>
                  </a:extLst>
                </a:gridCol>
                <a:gridCol w="1463765">
                  <a:extLst>
                    <a:ext uri="{9D8B030D-6E8A-4147-A177-3AD203B41FA5}">
                      <a16:colId xmlns:a16="http://schemas.microsoft.com/office/drawing/2014/main" val="2650484639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1208213821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643462619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639354719"/>
                    </a:ext>
                  </a:extLst>
                </a:gridCol>
                <a:gridCol w="1442551">
                  <a:extLst>
                    <a:ext uri="{9D8B030D-6E8A-4147-A177-3AD203B41FA5}">
                      <a16:colId xmlns:a16="http://schemas.microsoft.com/office/drawing/2014/main" val="205893675"/>
                    </a:ext>
                  </a:extLst>
                </a:gridCol>
              </a:tblGrid>
              <a:tr h="333855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계정과목명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차변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대변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차변잔액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대변잔액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7611688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현금</a:t>
                      </a:r>
                      <a:endParaRPr lang="ko-KR" altLang="en-US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140000000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3200000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136800000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2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7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86183"/>
              </p:ext>
            </p:extLst>
          </p:nvPr>
        </p:nvGraphicFramePr>
        <p:xfrm>
          <a:off x="144378" y="1327287"/>
          <a:ext cx="8568952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</a:t>
                      </a:r>
                      <a:r>
                        <a:rPr lang="en-US" altLang="ko-KR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분개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분개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['</a:t>
                      </a:r>
                      <a:r>
                        <a:rPr lang="ko-KR" altLang="en-US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계정과목명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'] == '</a:t>
                      </a:r>
                      <a:r>
                        <a:rPr lang="ko-KR" altLang="en-US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현금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'])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6174" y="2003010"/>
            <a:ext cx="85750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</a:rPr>
              <a:t>일자 </a:t>
            </a:r>
            <a:r>
              <a:rPr lang="en-US" altLang="ko-KR" sz="1600" dirty="0" smtClean="0">
                <a:solidFill>
                  <a:srgbClr val="FF0000"/>
                </a:solidFill>
              </a:rPr>
              <a:t>		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계정과목명</a:t>
            </a:r>
            <a:r>
              <a:rPr lang="ko-KR" altLang="en-US" sz="1600" dirty="0" smtClean="0">
                <a:solidFill>
                  <a:srgbClr val="FF0000"/>
                </a:solidFill>
              </a:rPr>
              <a:t>   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차변</a:t>
            </a:r>
            <a:r>
              <a:rPr lang="ko-KR" altLang="en-US" sz="1600" dirty="0" smtClean="0">
                <a:solidFill>
                  <a:srgbClr val="FF0000"/>
                </a:solidFill>
              </a:rPr>
              <a:t> 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</a:rPr>
              <a:t>대변</a:t>
            </a:r>
            <a:endParaRPr lang="ko-KR" altLang="en-US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0 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</a:rPr>
              <a:t>2018-01-01   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</a:rPr>
              <a:t>현금  </a:t>
            </a:r>
            <a:r>
              <a:rPr lang="en-US" altLang="ko-KR" sz="1600" dirty="0" smtClean="0">
                <a:solidFill>
                  <a:srgbClr val="FF0000"/>
                </a:solidFill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</a:rPr>
              <a:t>100000000.0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NaN</a:t>
            </a:r>
            <a:endParaRPr lang="ko-KR" altLang="en-US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3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</a:rPr>
              <a:t>2018-01-02   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</a:rPr>
              <a:t>현금  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NaN</a:t>
            </a:r>
            <a:r>
              <a:rPr lang="ko-KR" altLang="en-US" sz="1600" dirty="0" smtClean="0">
                <a:solidFill>
                  <a:srgbClr val="FF0000"/>
                </a:solidFill>
              </a:rPr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</a:rPr>
              <a:t>1000000.0</a:t>
            </a:r>
            <a:endParaRPr lang="ko-KR" altLang="en-US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5 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</a:rPr>
              <a:t>2018-01-03   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</a:rPr>
              <a:t>현금  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NaN</a:t>
            </a:r>
            <a:r>
              <a:rPr lang="ko-KR" altLang="en-US" sz="1600" dirty="0" smtClean="0">
                <a:solidFill>
                  <a:srgbClr val="FF0000"/>
                </a:solidFill>
              </a:rPr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</a:rPr>
              <a:t>1500000.0</a:t>
            </a:r>
            <a:endParaRPr lang="ko-KR" altLang="en-US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7 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</a:rPr>
              <a:t>2018-01-04   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</a:rPr>
              <a:t>현금  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NaN</a:t>
            </a:r>
            <a:r>
              <a:rPr lang="ko-KR" altLang="en-US" sz="1600" dirty="0" smtClean="0">
                <a:solidFill>
                  <a:srgbClr val="FF0000"/>
                </a:solidFill>
              </a:rPr>
              <a:t>   </a:t>
            </a:r>
            <a:r>
              <a:rPr lang="en-US" altLang="ko-KR" sz="1600" dirty="0" smtClean="0">
                <a:solidFill>
                  <a:srgbClr val="FF0000"/>
                </a:solidFill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</a:rPr>
              <a:t>700000.0</a:t>
            </a:r>
            <a:endParaRPr lang="ko-KR" altLang="en-US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12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</a:rPr>
              <a:t>2018-01-07   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</a:rPr>
              <a:t>현금   </a:t>
            </a:r>
            <a:r>
              <a:rPr lang="en-US" altLang="ko-KR" sz="1600" dirty="0" smtClean="0">
                <a:solidFill>
                  <a:srgbClr val="FF0000"/>
                </a:solidFill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</a:rPr>
              <a:t>40000000.0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NaN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5715000"/>
          </a:xfrm>
        </p:spPr>
        <p:txBody>
          <a:bodyPr/>
          <a:lstStyle/>
          <a:p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연산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산술 연산은 동일한 인덱스 값을 찾아서 연산을 수행합니다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한쪽에만 존재하는 인덱스의 연산은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산술연산을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add, sub, div,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이용해서 수행할 수 있는데 이 때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fill_value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한쪽에만 존재하는 인덱스에 기본 값을 삽입할 수 있습니다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Series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산술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 가능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Series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인덱스를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이름과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매핑해서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연산을 수행하는데 동일한 값이 없으면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모든 행에 대해서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브로드캐스팅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행단위로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연산을 하고자 하는 경우는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add, sub, div,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호출해서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첫번째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매개변수로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Series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대입하고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대입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1970584"/>
          </a:xfrm>
        </p:spPr>
        <p:txBody>
          <a:bodyPr/>
          <a:lstStyle/>
          <a:p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en-US" sz="1600" dirty="0"/>
              <a:t>에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적용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pply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이용하면 행이나 열 단위로 함수를 적용할 수 있습니다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apply()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첫번째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매개변수는 함수이며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axis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생략하면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단위로 함수를 수행하고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대입하면 행 단위로 함수를 수행합니다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각각에 함수를 적용하고자 하는 경우는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applymap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Series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적용하고자 하는 경우는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187" lvl="1" indent="0"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56438"/>
              </p:ext>
            </p:extLst>
          </p:nvPr>
        </p:nvGraphicFramePr>
        <p:xfrm>
          <a:off x="171535" y="3501008"/>
          <a:ext cx="8568952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</a:t>
                      </a:r>
                      <a:r>
                        <a:rPr lang="en-US" altLang="ko-KR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분개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['</a:t>
                      </a:r>
                      <a:r>
                        <a:rPr lang="ko-KR" altLang="en-US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차변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'].apply(lambda x: x + 200 if x &gt; 1000000 else x))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71535" y="400506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0     100000200.0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1             </a:t>
            </a:r>
            <a:r>
              <a:rPr lang="en-US" altLang="ko-KR" sz="1200" dirty="0" err="1">
                <a:solidFill>
                  <a:srgbClr val="FF0000"/>
                </a:solidFill>
              </a:rPr>
              <a:t>NaN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2       1000000.0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3             </a:t>
            </a:r>
            <a:r>
              <a:rPr lang="en-US" altLang="ko-KR" sz="1200" dirty="0" err="1">
                <a:solidFill>
                  <a:srgbClr val="FF0000"/>
                </a:solidFill>
              </a:rPr>
              <a:t>NaN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4       1500200.0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5             </a:t>
            </a:r>
            <a:r>
              <a:rPr lang="en-US" altLang="ko-KR" sz="1200" dirty="0" err="1">
                <a:solidFill>
                  <a:srgbClr val="FF0000"/>
                </a:solidFill>
              </a:rPr>
              <a:t>NaN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6        700000.0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7             </a:t>
            </a:r>
            <a:r>
              <a:rPr lang="en-US" altLang="ko-KR" sz="1200" dirty="0" err="1">
                <a:solidFill>
                  <a:srgbClr val="FF0000"/>
                </a:solidFill>
              </a:rPr>
              <a:t>NaN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8       5000200.0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9             </a:t>
            </a:r>
            <a:r>
              <a:rPr lang="en-US" altLang="ko-KR" sz="1200" dirty="0" err="1">
                <a:solidFill>
                  <a:srgbClr val="FF0000"/>
                </a:solidFill>
              </a:rPr>
              <a:t>NaN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10      4000200.0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11            </a:t>
            </a:r>
            <a:r>
              <a:rPr lang="en-US" altLang="ko-KR" sz="1200" dirty="0" err="1">
                <a:solidFill>
                  <a:srgbClr val="FF0000"/>
                </a:solidFill>
              </a:rPr>
              <a:t>NaN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12     40000200.0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13            </a:t>
            </a:r>
            <a:r>
              <a:rPr lang="en-US" altLang="ko-KR" sz="1200" dirty="0" err="1">
                <a:solidFill>
                  <a:srgbClr val="FF0000"/>
                </a:solidFill>
              </a:rPr>
              <a:t>NaN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Name: </a:t>
            </a:r>
            <a:r>
              <a:rPr lang="ko-KR" altLang="en-US" sz="1200" dirty="0" err="1">
                <a:solidFill>
                  <a:srgbClr val="FF0000"/>
                </a:solidFill>
              </a:rPr>
              <a:t>차변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dtype</a:t>
            </a:r>
            <a:r>
              <a:rPr lang="en-US" altLang="ko-KR" sz="1200" dirty="0">
                <a:solidFill>
                  <a:srgbClr val="FF0000"/>
                </a:solidFill>
              </a:rPr>
              <a:t>: float64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6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3854" y="2564904"/>
            <a:ext cx="1649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0    4000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1    3000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2    3500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3    2000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dtype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int64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31687"/>
              </p:ext>
            </p:extLst>
          </p:nvPr>
        </p:nvGraphicFramePr>
        <p:xfrm>
          <a:off x="113854" y="1340768"/>
          <a:ext cx="609600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5375920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fr</a:t>
                      </a:r>
                      <a:r>
                        <a:rPr lang="en-US" altLang="ko-KR" sz="1600" b="1" kern="1200" noProof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om pandas import Series, </a:t>
                      </a:r>
                      <a:r>
                        <a:rPr lang="en-US" altLang="ko-KR" sz="1600" b="1" kern="1200" noProof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DataFrame</a:t>
                      </a:r>
                      <a:endParaRPr lang="ko-KR" altLang="en-US" sz="1600" b="1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price = Series([4000, 3000, 3500, 2000])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80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print(price)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67692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18738"/>
              </p:ext>
            </p:extLst>
          </p:nvPr>
        </p:nvGraphicFramePr>
        <p:xfrm>
          <a:off x="113854" y="4031595"/>
          <a:ext cx="6096000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5375920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price.index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3854" y="4545687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RangeIndex</a:t>
            </a:r>
            <a:r>
              <a:rPr lang="en-US" altLang="ko-KR" sz="1600" dirty="0">
                <a:solidFill>
                  <a:srgbClr val="FF0000"/>
                </a:solidFill>
              </a:rPr>
              <a:t>(start=0, stop=4, step=1)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40747"/>
              </p:ext>
            </p:extLst>
          </p:nvPr>
        </p:nvGraphicFramePr>
        <p:xfrm>
          <a:off x="126078" y="4984502"/>
          <a:ext cx="6096000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5375920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price.values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4442" y="545215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[4000 3000 3500 2000]</a:t>
            </a:r>
          </a:p>
        </p:txBody>
      </p:sp>
    </p:spTree>
    <p:extLst>
      <p:ext uri="{BB962C8B-B14F-4D97-AF65-F5344CB8AC3E}">
        <p14:creationId xmlns:p14="http://schemas.microsoft.com/office/powerpoint/2010/main" val="21207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5715000"/>
          </a:xfrm>
        </p:spPr>
        <p:txBody>
          <a:bodyPr/>
          <a:lstStyle/>
          <a:p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의 정렬과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순위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sort_index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호출하면 인덱스가 정렬하며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대입하면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이름이 정렬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기본은 오름차순 정렬이며 내림차순 정렬을 하고자 하는 경우에는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ascending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대입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Series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정렬은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sort_values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특정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기준으로 정렬을 하고자 하면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sort_values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by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이름이나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 리스트를 대입하면 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경우는 정렬을 하는 경우 가장 마지막에 위치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순위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순위는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rank()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이용하는데 기본적으로는 오름차순으로 순위를 설정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ascending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대입하면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내림차순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axis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매개변수를 이용하면 축을 설정할 수 있으며 기본적으로는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단위이며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대입하면 행 단위 순위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동점은 순위의 평균을 출력하는데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method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max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대입하면 큰 순위를 출력하고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대입하면 작은 순위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first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대입하면 먼저 등장한 데이터가 작은 순위를 갖습니다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07583"/>
              </p:ext>
            </p:extLst>
          </p:nvPr>
        </p:nvGraphicFramePr>
        <p:xfrm>
          <a:off x="146937" y="1446272"/>
          <a:ext cx="8568952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</a:t>
                      </a:r>
                      <a:r>
                        <a:rPr lang="en-US" altLang="ko-KR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분개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en-US" altLang="ko-KR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sort_values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(ascending=[</a:t>
                      </a:r>
                      <a:r>
                        <a:rPr lang="en-US" altLang="ko-KR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True,True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], by=["</a:t>
                      </a:r>
                      <a:r>
                        <a:rPr lang="ko-KR" altLang="en-US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계정과목명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", "</a:t>
                      </a:r>
                      <a:r>
                        <a:rPr lang="ko-KR" altLang="en-US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차변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"]))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46936" y="2060848"/>
            <a:ext cx="831349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</a:rPr>
              <a:t>일자  </a:t>
            </a:r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계정과목명</a:t>
            </a:r>
            <a:r>
              <a:rPr lang="ko-KR" altLang="en-US" sz="1400" dirty="0" smtClean="0">
                <a:solidFill>
                  <a:srgbClr val="FF000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차변</a:t>
            </a:r>
            <a:r>
              <a:rPr lang="ko-KR" altLang="en-US" sz="1400" dirty="0">
                <a:solidFill>
                  <a:srgbClr val="FF0000"/>
                </a:solidFill>
              </a:rPr>
              <a:t>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</a:rPr>
              <a:t>대변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6  </a:t>
            </a:r>
            <a:r>
              <a:rPr lang="en-US" altLang="ko-KR" sz="1400" dirty="0" smtClean="0">
                <a:solidFill>
                  <a:srgbClr val="FF0000"/>
                </a:solidFill>
              </a:rPr>
              <a:t>	2018-01-04     </a:t>
            </a:r>
            <a:r>
              <a:rPr lang="ko-KR" altLang="en-US" sz="1400" dirty="0">
                <a:solidFill>
                  <a:srgbClr val="FF0000"/>
                </a:solidFill>
              </a:rPr>
              <a:t>급여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		700000.0          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NaN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8  </a:t>
            </a:r>
            <a:r>
              <a:rPr lang="en-US" altLang="ko-KR" sz="1400" dirty="0" smtClean="0">
                <a:solidFill>
                  <a:srgbClr val="FF0000"/>
                </a:solidFill>
              </a:rPr>
              <a:t>	2018-01-05     </a:t>
            </a:r>
            <a:r>
              <a:rPr lang="ko-KR" altLang="en-US" sz="1400" dirty="0">
                <a:solidFill>
                  <a:srgbClr val="FF0000"/>
                </a:solidFill>
              </a:rPr>
              <a:t>기계    </a:t>
            </a:r>
            <a:r>
              <a:rPr lang="en-US" altLang="ko-KR" sz="1400" dirty="0" smtClean="0">
                <a:solidFill>
                  <a:srgbClr val="FF0000"/>
                </a:solidFill>
              </a:rPr>
              <a:t>		5000000.0         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NaN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11	 </a:t>
            </a:r>
            <a:r>
              <a:rPr lang="en-US" altLang="ko-KR" sz="1400" dirty="0">
                <a:solidFill>
                  <a:srgbClr val="FF0000"/>
                </a:solidFill>
              </a:rPr>
              <a:t>2018-01-06     </a:t>
            </a:r>
            <a:r>
              <a:rPr lang="ko-KR" altLang="en-US" sz="1400" dirty="0">
                <a:solidFill>
                  <a:srgbClr val="FF0000"/>
                </a:solidFill>
              </a:rPr>
              <a:t>매출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NaN</a:t>
            </a:r>
            <a:r>
              <a:rPr lang="en-US" altLang="ko-KR" sz="1400" dirty="0" smtClean="0">
                <a:solidFill>
                  <a:srgbClr val="FF0000"/>
                </a:solidFill>
              </a:rPr>
              <a:t>    		4000000.0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10 </a:t>
            </a:r>
            <a:r>
              <a:rPr lang="en-US" altLang="ko-KR" sz="1400" dirty="0" smtClean="0">
                <a:solidFill>
                  <a:srgbClr val="FF0000"/>
                </a:solidFill>
              </a:rPr>
              <a:t>	2018-01-06   </a:t>
            </a:r>
            <a:r>
              <a:rPr lang="ko-KR" altLang="en-US" sz="1400" dirty="0">
                <a:solidFill>
                  <a:srgbClr val="FF0000"/>
                </a:solidFill>
              </a:rPr>
              <a:t>매출채권    </a:t>
            </a:r>
            <a:r>
              <a:rPr lang="en-US" altLang="ko-KR" sz="1400" dirty="0" smtClean="0">
                <a:solidFill>
                  <a:srgbClr val="FF0000"/>
                </a:solidFill>
              </a:rPr>
              <a:t>	4000000.0         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NaN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9  </a:t>
            </a:r>
            <a:r>
              <a:rPr lang="en-US" altLang="ko-KR" sz="1400" dirty="0" smtClean="0">
                <a:solidFill>
                  <a:srgbClr val="FF0000"/>
                </a:solidFill>
              </a:rPr>
              <a:t>	2018-01-05   </a:t>
            </a:r>
            <a:r>
              <a:rPr lang="ko-KR" altLang="en-US" sz="1400" dirty="0">
                <a:solidFill>
                  <a:srgbClr val="FF0000"/>
                </a:solidFill>
              </a:rPr>
              <a:t>미지급금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NaN</a:t>
            </a:r>
            <a:r>
              <a:rPr lang="en-US" altLang="ko-KR" sz="1400" dirty="0" smtClean="0">
                <a:solidFill>
                  <a:srgbClr val="FF0000"/>
                </a:solidFill>
              </a:rPr>
              <a:t>    		5000000.0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2  </a:t>
            </a:r>
            <a:r>
              <a:rPr lang="en-US" altLang="ko-KR" sz="1400" dirty="0" smtClean="0">
                <a:solidFill>
                  <a:srgbClr val="FF0000"/>
                </a:solidFill>
              </a:rPr>
              <a:t>	2018-01-02    </a:t>
            </a:r>
            <a:r>
              <a:rPr lang="ko-KR" altLang="en-US" sz="1400" dirty="0">
                <a:solidFill>
                  <a:srgbClr val="FF0000"/>
                </a:solidFill>
              </a:rPr>
              <a:t>임차료    </a:t>
            </a:r>
            <a:r>
              <a:rPr lang="en-US" altLang="ko-KR" sz="1400" dirty="0" smtClean="0">
                <a:solidFill>
                  <a:srgbClr val="FF0000"/>
                </a:solidFill>
              </a:rPr>
              <a:t>	1000000.0          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NaN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  </a:t>
            </a:r>
            <a:r>
              <a:rPr lang="en-US" altLang="ko-KR" sz="1400" dirty="0" smtClean="0">
                <a:solidFill>
                  <a:srgbClr val="FF0000"/>
                </a:solidFill>
              </a:rPr>
              <a:t>	2018-01-01    </a:t>
            </a:r>
            <a:r>
              <a:rPr lang="ko-KR" altLang="en-US" sz="1400" dirty="0">
                <a:solidFill>
                  <a:srgbClr val="FF0000"/>
                </a:solidFill>
              </a:rPr>
              <a:t>자본금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NaN</a:t>
            </a:r>
            <a:r>
              <a:rPr lang="en-US" altLang="ko-KR" sz="1400" dirty="0" smtClean="0">
                <a:solidFill>
                  <a:srgbClr val="FF0000"/>
                </a:solidFill>
              </a:rPr>
              <a:t>  		100000000.0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13 </a:t>
            </a:r>
            <a:r>
              <a:rPr lang="en-US" altLang="ko-KR" sz="1400" dirty="0" smtClean="0">
                <a:solidFill>
                  <a:srgbClr val="FF0000"/>
                </a:solidFill>
              </a:rPr>
              <a:t>	2018-01-07  </a:t>
            </a:r>
            <a:r>
              <a:rPr lang="ko-KR" altLang="en-US" sz="1400" dirty="0">
                <a:solidFill>
                  <a:srgbClr val="FF0000"/>
                </a:solidFill>
              </a:rPr>
              <a:t>장기차입금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NaN</a:t>
            </a:r>
            <a:r>
              <a:rPr lang="en-US" altLang="ko-KR" sz="1400" dirty="0" smtClean="0">
                <a:solidFill>
                  <a:srgbClr val="FF0000"/>
                </a:solidFill>
              </a:rPr>
              <a:t>   		40000000.0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4  </a:t>
            </a:r>
            <a:r>
              <a:rPr lang="en-US" altLang="ko-KR" sz="1400" dirty="0" smtClean="0">
                <a:solidFill>
                  <a:srgbClr val="FF0000"/>
                </a:solidFill>
              </a:rPr>
              <a:t>	2018-01-03  </a:t>
            </a:r>
            <a:r>
              <a:rPr lang="ko-KR" altLang="en-US" sz="1400" dirty="0" err="1">
                <a:solidFill>
                  <a:srgbClr val="FF0000"/>
                </a:solidFill>
              </a:rPr>
              <a:t>차량운반구</a:t>
            </a:r>
            <a:r>
              <a:rPr lang="ko-KR" altLang="en-US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	1500000.0          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NaN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12	 </a:t>
            </a:r>
            <a:r>
              <a:rPr lang="en-US" altLang="ko-KR" sz="1400" dirty="0">
                <a:solidFill>
                  <a:srgbClr val="FF0000"/>
                </a:solidFill>
              </a:rPr>
              <a:t>2018-01-07     </a:t>
            </a:r>
            <a:r>
              <a:rPr lang="ko-KR" altLang="en-US" sz="1400" dirty="0">
                <a:solidFill>
                  <a:srgbClr val="FF0000"/>
                </a:solidFill>
              </a:rPr>
              <a:t>현금   </a:t>
            </a:r>
            <a:r>
              <a:rPr lang="en-US" altLang="ko-KR" sz="1400" dirty="0" smtClean="0">
                <a:solidFill>
                  <a:srgbClr val="FF0000"/>
                </a:solidFill>
              </a:rPr>
              <a:t>		40000000.0          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NaN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0  </a:t>
            </a:r>
            <a:r>
              <a:rPr lang="en-US" altLang="ko-KR" sz="1400" dirty="0" smtClean="0">
                <a:solidFill>
                  <a:srgbClr val="FF0000"/>
                </a:solidFill>
              </a:rPr>
              <a:t>	2018-01-01     </a:t>
            </a:r>
            <a:r>
              <a:rPr lang="ko-KR" altLang="en-US" sz="1400" dirty="0">
                <a:solidFill>
                  <a:srgbClr val="FF0000"/>
                </a:solidFill>
              </a:rPr>
              <a:t>현금  </a:t>
            </a:r>
            <a:r>
              <a:rPr lang="en-US" altLang="ko-KR" sz="1400" dirty="0" smtClean="0">
                <a:solidFill>
                  <a:srgbClr val="FF0000"/>
                </a:solidFill>
              </a:rPr>
              <a:t>		100000000.0          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NaN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3  </a:t>
            </a:r>
            <a:r>
              <a:rPr lang="en-US" altLang="ko-KR" sz="1400" dirty="0" smtClean="0">
                <a:solidFill>
                  <a:srgbClr val="FF0000"/>
                </a:solidFill>
              </a:rPr>
              <a:t>	2018-01-02     </a:t>
            </a:r>
            <a:r>
              <a:rPr lang="ko-KR" altLang="en-US" sz="1400" dirty="0">
                <a:solidFill>
                  <a:srgbClr val="FF0000"/>
                </a:solidFill>
              </a:rPr>
              <a:t>현금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NaN</a:t>
            </a:r>
            <a:r>
              <a:rPr lang="en-US" altLang="ko-KR" sz="1400" dirty="0" smtClean="0">
                <a:solidFill>
                  <a:srgbClr val="FF0000"/>
                </a:solidFill>
              </a:rPr>
              <a:t>    		1000000.0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5  </a:t>
            </a:r>
            <a:r>
              <a:rPr lang="en-US" altLang="ko-KR" sz="1400" dirty="0" smtClean="0">
                <a:solidFill>
                  <a:srgbClr val="FF0000"/>
                </a:solidFill>
              </a:rPr>
              <a:t>	2018-01-03     </a:t>
            </a:r>
            <a:r>
              <a:rPr lang="ko-KR" altLang="en-US" sz="1400" dirty="0">
                <a:solidFill>
                  <a:srgbClr val="FF0000"/>
                </a:solidFill>
              </a:rPr>
              <a:t>현금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NaN</a:t>
            </a:r>
            <a:r>
              <a:rPr lang="en-US" altLang="ko-KR" sz="1400" dirty="0" smtClean="0">
                <a:solidFill>
                  <a:srgbClr val="FF0000"/>
                </a:solidFill>
              </a:rPr>
              <a:t>    		1500000.0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7  </a:t>
            </a:r>
            <a:r>
              <a:rPr lang="en-US" altLang="ko-KR" sz="1400" dirty="0" smtClean="0">
                <a:solidFill>
                  <a:srgbClr val="FF0000"/>
                </a:solidFill>
              </a:rPr>
              <a:t>	2018-01-04     </a:t>
            </a:r>
            <a:r>
              <a:rPr lang="ko-KR" altLang="en-US" sz="1400" dirty="0">
                <a:solidFill>
                  <a:srgbClr val="FF0000"/>
                </a:solidFill>
              </a:rPr>
              <a:t>현금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NaN</a:t>
            </a:r>
            <a:r>
              <a:rPr lang="en-US" altLang="ko-KR" sz="1400" dirty="0" smtClean="0">
                <a:solidFill>
                  <a:srgbClr val="FF0000"/>
                </a:solidFill>
              </a:rPr>
              <a:t>    		 </a:t>
            </a:r>
            <a:r>
              <a:rPr lang="en-US" altLang="ko-KR" sz="1400" dirty="0">
                <a:solidFill>
                  <a:srgbClr val="FF0000"/>
                </a:solidFill>
              </a:rPr>
              <a:t>700000.0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04656"/>
              </p:ext>
            </p:extLst>
          </p:nvPr>
        </p:nvGraphicFramePr>
        <p:xfrm>
          <a:off x="146937" y="1446272"/>
          <a:ext cx="8568952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</a:t>
                      </a:r>
                      <a:r>
                        <a:rPr lang="en-US" altLang="ko-KR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분개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.rank(ascending=True, method = 'min'))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46936" y="2060848"/>
            <a:ext cx="831349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</a:rPr>
              <a:t>일자  </a:t>
            </a:r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계정과목명</a:t>
            </a:r>
            <a:r>
              <a:rPr lang="ko-KR" altLang="en-US" sz="1400" dirty="0" smtClean="0">
                <a:solidFill>
                  <a:srgbClr val="FF000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차변</a:t>
            </a:r>
            <a:r>
              <a:rPr lang="ko-KR" altLang="en-US" sz="1400" dirty="0">
                <a:solidFill>
                  <a:srgbClr val="FF0000"/>
                </a:solidFill>
              </a:rPr>
              <a:t>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</a:rPr>
              <a:t>대변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fi-FI" altLang="ko-KR" sz="1400" dirty="0">
                <a:solidFill>
                  <a:srgbClr val="FF0000"/>
                </a:solidFill>
              </a:rPr>
              <a:t>0    </a:t>
            </a:r>
            <a:r>
              <a:rPr lang="fi-FI" altLang="ko-KR" sz="1400" dirty="0" smtClean="0">
                <a:solidFill>
                  <a:srgbClr val="FF0000"/>
                </a:solidFill>
              </a:rPr>
              <a:t>	1.0   	10.0  		7.0  		NaN</a:t>
            </a:r>
            <a:endParaRPr lang="fi-FI" altLang="ko-KR" sz="1400" dirty="0">
              <a:solidFill>
                <a:srgbClr val="FF0000"/>
              </a:solidFill>
            </a:endParaRPr>
          </a:p>
          <a:p>
            <a:r>
              <a:rPr lang="fi-FI" altLang="ko-KR" sz="1400" dirty="0">
                <a:solidFill>
                  <a:srgbClr val="FF0000"/>
                </a:solidFill>
              </a:rPr>
              <a:t>1    </a:t>
            </a:r>
            <a:r>
              <a:rPr lang="fi-FI" altLang="ko-KR" sz="1400" dirty="0" smtClean="0">
                <a:solidFill>
                  <a:srgbClr val="FF0000"/>
                </a:solidFill>
              </a:rPr>
              <a:t>	1.0   	 </a:t>
            </a:r>
            <a:r>
              <a:rPr lang="fi-FI" altLang="ko-KR" sz="1400" dirty="0">
                <a:solidFill>
                  <a:srgbClr val="FF0000"/>
                </a:solidFill>
              </a:rPr>
              <a:t>7.0  </a:t>
            </a:r>
            <a:r>
              <a:rPr lang="fi-FI" altLang="ko-KR" sz="1400" dirty="0" smtClean="0">
                <a:solidFill>
                  <a:srgbClr val="FF0000"/>
                </a:solidFill>
              </a:rPr>
              <a:t>		NaN 		 </a:t>
            </a:r>
            <a:r>
              <a:rPr lang="fi-FI" altLang="ko-KR" sz="1400" dirty="0">
                <a:solidFill>
                  <a:srgbClr val="FF0000"/>
                </a:solidFill>
              </a:rPr>
              <a:t>7.0</a:t>
            </a:r>
          </a:p>
          <a:p>
            <a:r>
              <a:rPr lang="fi-FI" altLang="ko-KR" sz="1400" dirty="0">
                <a:solidFill>
                  <a:srgbClr val="FF0000"/>
                </a:solidFill>
              </a:rPr>
              <a:t>2    </a:t>
            </a:r>
            <a:r>
              <a:rPr lang="fi-FI" altLang="ko-KR" sz="1400" dirty="0" smtClean="0">
                <a:solidFill>
                  <a:srgbClr val="FF0000"/>
                </a:solidFill>
              </a:rPr>
              <a:t>	3.0    	6.0  		2.0  		NaN</a:t>
            </a:r>
            <a:endParaRPr lang="fi-FI" altLang="ko-KR" sz="1400" dirty="0">
              <a:solidFill>
                <a:srgbClr val="FF0000"/>
              </a:solidFill>
            </a:endParaRPr>
          </a:p>
          <a:p>
            <a:r>
              <a:rPr lang="fi-FI" altLang="ko-KR" sz="1400" dirty="0">
                <a:solidFill>
                  <a:srgbClr val="FF0000"/>
                </a:solidFill>
              </a:rPr>
              <a:t>3   </a:t>
            </a:r>
            <a:r>
              <a:rPr lang="fi-FI" altLang="ko-KR" sz="1400" dirty="0" smtClean="0">
                <a:solidFill>
                  <a:srgbClr val="FF0000"/>
                </a:solidFill>
              </a:rPr>
              <a:t>	 </a:t>
            </a:r>
            <a:r>
              <a:rPr lang="fi-FI" altLang="ko-KR" sz="1400" dirty="0">
                <a:solidFill>
                  <a:srgbClr val="FF0000"/>
                </a:solidFill>
              </a:rPr>
              <a:t>3.0   </a:t>
            </a:r>
            <a:r>
              <a:rPr lang="fi-FI" altLang="ko-KR" sz="1400" dirty="0" smtClean="0">
                <a:solidFill>
                  <a:srgbClr val="FF0000"/>
                </a:solidFill>
              </a:rPr>
              <a:t>	10.0  		NaN  		2.0</a:t>
            </a:r>
            <a:endParaRPr lang="fi-FI" altLang="ko-KR" sz="1400" dirty="0">
              <a:solidFill>
                <a:srgbClr val="FF0000"/>
              </a:solidFill>
            </a:endParaRPr>
          </a:p>
          <a:p>
            <a:r>
              <a:rPr lang="fi-FI" altLang="ko-KR" sz="1400" dirty="0">
                <a:solidFill>
                  <a:srgbClr val="FF0000"/>
                </a:solidFill>
              </a:rPr>
              <a:t>4   </a:t>
            </a:r>
            <a:r>
              <a:rPr lang="fi-FI" altLang="ko-KR" sz="1400" dirty="0" smtClean="0">
                <a:solidFill>
                  <a:srgbClr val="FF0000"/>
                </a:solidFill>
              </a:rPr>
              <a:t>	 </a:t>
            </a:r>
            <a:r>
              <a:rPr lang="fi-FI" altLang="ko-KR" sz="1400" dirty="0">
                <a:solidFill>
                  <a:srgbClr val="FF0000"/>
                </a:solidFill>
              </a:rPr>
              <a:t>5.0    </a:t>
            </a:r>
            <a:r>
              <a:rPr lang="fi-FI" altLang="ko-KR" sz="1400" dirty="0" smtClean="0">
                <a:solidFill>
                  <a:srgbClr val="FF0000"/>
                </a:solidFill>
              </a:rPr>
              <a:t>	9.0  		3.0  		NaN</a:t>
            </a:r>
            <a:endParaRPr lang="fi-FI" altLang="ko-KR" sz="1400" dirty="0">
              <a:solidFill>
                <a:srgbClr val="FF0000"/>
              </a:solidFill>
            </a:endParaRPr>
          </a:p>
          <a:p>
            <a:r>
              <a:rPr lang="fi-FI" altLang="ko-KR" sz="1400" dirty="0">
                <a:solidFill>
                  <a:srgbClr val="FF0000"/>
                </a:solidFill>
              </a:rPr>
              <a:t>5    </a:t>
            </a:r>
            <a:r>
              <a:rPr lang="fi-FI" altLang="ko-KR" sz="1400" dirty="0" smtClean="0">
                <a:solidFill>
                  <a:srgbClr val="FF0000"/>
                </a:solidFill>
              </a:rPr>
              <a:t>	5.0   	10.0  		NaN  		3.0</a:t>
            </a:r>
            <a:endParaRPr lang="fi-FI" altLang="ko-KR" sz="1400" dirty="0">
              <a:solidFill>
                <a:srgbClr val="FF0000"/>
              </a:solidFill>
            </a:endParaRPr>
          </a:p>
          <a:p>
            <a:r>
              <a:rPr lang="fi-FI" altLang="ko-KR" sz="1400" dirty="0">
                <a:solidFill>
                  <a:srgbClr val="FF0000"/>
                </a:solidFill>
              </a:rPr>
              <a:t>6    </a:t>
            </a:r>
            <a:r>
              <a:rPr lang="fi-FI" altLang="ko-KR" sz="1400" dirty="0" smtClean="0">
                <a:solidFill>
                  <a:srgbClr val="FF0000"/>
                </a:solidFill>
              </a:rPr>
              <a:t>	7.0    	1.0  		1.0  		NaN</a:t>
            </a:r>
            <a:endParaRPr lang="fi-FI" altLang="ko-KR" sz="1400" dirty="0">
              <a:solidFill>
                <a:srgbClr val="FF0000"/>
              </a:solidFill>
            </a:endParaRPr>
          </a:p>
          <a:p>
            <a:r>
              <a:rPr lang="fi-FI" altLang="ko-KR" sz="1400" dirty="0">
                <a:solidFill>
                  <a:srgbClr val="FF0000"/>
                </a:solidFill>
              </a:rPr>
              <a:t>7    </a:t>
            </a:r>
            <a:r>
              <a:rPr lang="fi-FI" altLang="ko-KR" sz="1400" dirty="0" smtClean="0">
                <a:solidFill>
                  <a:srgbClr val="FF0000"/>
                </a:solidFill>
              </a:rPr>
              <a:t>	7.0   	10.0  		NaN  		1.0</a:t>
            </a:r>
            <a:endParaRPr lang="fi-FI" altLang="ko-KR" sz="1400" dirty="0">
              <a:solidFill>
                <a:srgbClr val="FF0000"/>
              </a:solidFill>
            </a:endParaRPr>
          </a:p>
          <a:p>
            <a:r>
              <a:rPr lang="fi-FI" altLang="ko-KR" sz="1400" dirty="0">
                <a:solidFill>
                  <a:srgbClr val="FF0000"/>
                </a:solidFill>
              </a:rPr>
              <a:t>8    </a:t>
            </a:r>
            <a:r>
              <a:rPr lang="fi-FI" altLang="ko-KR" sz="1400" dirty="0" smtClean="0">
                <a:solidFill>
                  <a:srgbClr val="FF0000"/>
                </a:solidFill>
              </a:rPr>
              <a:t>	9.0    	2.0  		5.0  		NaN</a:t>
            </a:r>
            <a:endParaRPr lang="fi-FI" altLang="ko-KR" sz="1400" dirty="0">
              <a:solidFill>
                <a:srgbClr val="FF0000"/>
              </a:solidFill>
            </a:endParaRPr>
          </a:p>
          <a:p>
            <a:r>
              <a:rPr lang="fi-FI" altLang="ko-KR" sz="1400" dirty="0">
                <a:solidFill>
                  <a:srgbClr val="FF0000"/>
                </a:solidFill>
              </a:rPr>
              <a:t>9    </a:t>
            </a:r>
            <a:r>
              <a:rPr lang="fi-FI" altLang="ko-KR" sz="1400" dirty="0" smtClean="0">
                <a:solidFill>
                  <a:srgbClr val="FF0000"/>
                </a:solidFill>
              </a:rPr>
              <a:t>	9.0    	5.0  		NaN  		5.0</a:t>
            </a:r>
            <a:endParaRPr lang="fi-FI" altLang="ko-KR" sz="1400" dirty="0">
              <a:solidFill>
                <a:srgbClr val="FF0000"/>
              </a:solidFill>
            </a:endParaRPr>
          </a:p>
          <a:p>
            <a:r>
              <a:rPr lang="fi-FI" altLang="ko-KR" sz="1400" dirty="0">
                <a:solidFill>
                  <a:srgbClr val="FF0000"/>
                </a:solidFill>
              </a:rPr>
              <a:t>10  </a:t>
            </a:r>
            <a:r>
              <a:rPr lang="fi-FI" altLang="ko-KR" sz="1400" dirty="0" smtClean="0">
                <a:solidFill>
                  <a:srgbClr val="FF0000"/>
                </a:solidFill>
              </a:rPr>
              <a:t>	11.0    	4.0  		4.0  		NaN</a:t>
            </a:r>
            <a:endParaRPr lang="fi-FI" altLang="ko-KR" sz="1400" dirty="0">
              <a:solidFill>
                <a:srgbClr val="FF0000"/>
              </a:solidFill>
            </a:endParaRPr>
          </a:p>
          <a:p>
            <a:r>
              <a:rPr lang="fi-FI" altLang="ko-KR" sz="1400" dirty="0">
                <a:solidFill>
                  <a:srgbClr val="FF0000"/>
                </a:solidFill>
              </a:rPr>
              <a:t>11  </a:t>
            </a:r>
            <a:r>
              <a:rPr lang="fi-FI" altLang="ko-KR" sz="1400" dirty="0" smtClean="0">
                <a:solidFill>
                  <a:srgbClr val="FF0000"/>
                </a:solidFill>
              </a:rPr>
              <a:t>	11.0    	3.0  		NaN  		4.0</a:t>
            </a:r>
            <a:endParaRPr lang="fi-FI" altLang="ko-KR" sz="1400" dirty="0">
              <a:solidFill>
                <a:srgbClr val="FF0000"/>
              </a:solidFill>
            </a:endParaRPr>
          </a:p>
          <a:p>
            <a:r>
              <a:rPr lang="fi-FI" altLang="ko-KR" sz="1400" dirty="0">
                <a:solidFill>
                  <a:srgbClr val="FF0000"/>
                </a:solidFill>
              </a:rPr>
              <a:t>12  </a:t>
            </a:r>
            <a:r>
              <a:rPr lang="fi-FI" altLang="ko-KR" sz="1400" dirty="0" smtClean="0">
                <a:solidFill>
                  <a:srgbClr val="FF0000"/>
                </a:solidFill>
              </a:rPr>
              <a:t>	13.0   	10.0  		6.0  		NaN</a:t>
            </a:r>
            <a:endParaRPr lang="fi-FI" altLang="ko-KR" sz="1400" dirty="0">
              <a:solidFill>
                <a:srgbClr val="FF0000"/>
              </a:solidFill>
            </a:endParaRPr>
          </a:p>
          <a:p>
            <a:r>
              <a:rPr lang="fi-FI" altLang="ko-KR" sz="1400" dirty="0">
                <a:solidFill>
                  <a:srgbClr val="FF0000"/>
                </a:solidFill>
              </a:rPr>
              <a:t>13  </a:t>
            </a:r>
            <a:r>
              <a:rPr lang="fi-FI" altLang="ko-KR" sz="1400" dirty="0" smtClean="0">
                <a:solidFill>
                  <a:srgbClr val="FF0000"/>
                </a:solidFill>
              </a:rPr>
              <a:t>	13.0    	8.0  		NaN 		 </a:t>
            </a:r>
            <a:r>
              <a:rPr lang="fi-FI" altLang="ko-KR" sz="1400" dirty="0">
                <a:solidFill>
                  <a:srgbClr val="FF0000"/>
                </a:solidFill>
              </a:rPr>
              <a:t>6.0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5715000"/>
          </a:xfrm>
        </p:spPr>
        <p:txBody>
          <a:bodyPr/>
          <a:lstStyle/>
          <a:p>
            <a:r>
              <a:rPr lang="ko-KR" altLang="en-US" sz="1600" smtClean="0"/>
              <a:t>통계 </a:t>
            </a:r>
            <a:r>
              <a:rPr lang="ko-KR" altLang="en-US" sz="1600" dirty="0" err="1" smtClean="0"/>
              <a:t>메서드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xis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계산 방향으로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행 단위이고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열 단위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kipna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있는 경우 제외여부로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설정하면 제외하고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포함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ount, min, max, sum. mean, median,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std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rgmin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최소값 위치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argmax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idxmin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최소값 색인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idxmax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quantile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분위수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escribe(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umsum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누적합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cumin,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cummax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comprod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iff(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산술 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ct_change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nique():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값을 제외한 배열 리턴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Series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에만 사용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alue_counts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도수를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내림차순 정렬을 수행하며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sort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대입하면 정렬하지 않습니다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– Series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에만 사용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1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79379"/>
              </p:ext>
            </p:extLst>
          </p:nvPr>
        </p:nvGraphicFramePr>
        <p:xfrm>
          <a:off x="146937" y="1446272"/>
          <a:ext cx="8568952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</a:t>
                      </a:r>
                      <a:r>
                        <a:rPr lang="en-US" altLang="ko-KR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분개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.describe())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46936" y="2060848"/>
            <a:ext cx="83134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차변</a:t>
            </a:r>
            <a:r>
              <a:rPr lang="ko-KR" altLang="en-US" sz="1400" dirty="0">
                <a:solidFill>
                  <a:srgbClr val="FF0000"/>
                </a:solidFill>
              </a:rPr>
              <a:t>            대변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count  7.000000e+00  </a:t>
            </a:r>
            <a:r>
              <a:rPr lang="en-US" altLang="ko-KR" sz="1400" dirty="0" err="1">
                <a:solidFill>
                  <a:srgbClr val="FF0000"/>
                </a:solidFill>
              </a:rPr>
              <a:t>7.000000e+00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mean   2.174286e+07  </a:t>
            </a:r>
            <a:r>
              <a:rPr lang="en-US" altLang="ko-KR" sz="1400" dirty="0" err="1">
                <a:solidFill>
                  <a:srgbClr val="FF0000"/>
                </a:solidFill>
              </a:rPr>
              <a:t>2.174286e+07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std</a:t>
            </a:r>
            <a:r>
              <a:rPr lang="en-US" altLang="ko-KR" sz="1400" dirty="0">
                <a:solidFill>
                  <a:srgbClr val="FF0000"/>
                </a:solidFill>
              </a:rPr>
              <a:t>    3.727259e+07  </a:t>
            </a:r>
            <a:r>
              <a:rPr lang="en-US" altLang="ko-KR" sz="1400" dirty="0" err="1">
                <a:solidFill>
                  <a:srgbClr val="FF0000"/>
                </a:solidFill>
              </a:rPr>
              <a:t>3.727259e+07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min    7.000000e+05  </a:t>
            </a:r>
            <a:r>
              <a:rPr lang="en-US" altLang="ko-KR" sz="1400" dirty="0" err="1">
                <a:solidFill>
                  <a:srgbClr val="FF0000"/>
                </a:solidFill>
              </a:rPr>
              <a:t>7.000000e+05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25%    1.250000e+06  </a:t>
            </a:r>
            <a:r>
              <a:rPr lang="en-US" altLang="ko-KR" sz="1400" dirty="0" err="1">
                <a:solidFill>
                  <a:srgbClr val="FF0000"/>
                </a:solidFill>
              </a:rPr>
              <a:t>1.250000e+06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50%    4.000000e+06  </a:t>
            </a:r>
            <a:r>
              <a:rPr lang="en-US" altLang="ko-KR" sz="1400" dirty="0" err="1">
                <a:solidFill>
                  <a:srgbClr val="FF0000"/>
                </a:solidFill>
              </a:rPr>
              <a:t>4.000000e+06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75%    2.250000e+07  </a:t>
            </a:r>
            <a:r>
              <a:rPr lang="en-US" altLang="ko-KR" sz="1400" dirty="0" err="1">
                <a:solidFill>
                  <a:srgbClr val="FF0000"/>
                </a:solidFill>
              </a:rPr>
              <a:t>2.250000e+07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max    1.000000e+08  </a:t>
            </a:r>
            <a:r>
              <a:rPr lang="en-US" altLang="ko-KR" sz="1400" dirty="0" err="1">
                <a:solidFill>
                  <a:srgbClr val="FF0000"/>
                </a:solidFill>
              </a:rPr>
              <a:t>1.000000e+08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4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79379"/>
              </p:ext>
            </p:extLst>
          </p:nvPr>
        </p:nvGraphicFramePr>
        <p:xfrm>
          <a:off x="146937" y="1446272"/>
          <a:ext cx="8568952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</a:t>
                      </a:r>
                      <a:r>
                        <a:rPr lang="en-US" altLang="ko-KR" sz="1600" b="1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분개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.describe())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46936" y="2060848"/>
            <a:ext cx="83134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차변</a:t>
            </a:r>
            <a:r>
              <a:rPr lang="ko-KR" altLang="en-US" sz="1400" dirty="0">
                <a:solidFill>
                  <a:srgbClr val="FF0000"/>
                </a:solidFill>
              </a:rPr>
              <a:t>            대변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count  7.000000e+00  </a:t>
            </a:r>
            <a:r>
              <a:rPr lang="en-US" altLang="ko-KR" sz="1400" dirty="0" err="1">
                <a:solidFill>
                  <a:srgbClr val="FF0000"/>
                </a:solidFill>
              </a:rPr>
              <a:t>7.000000e+00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mean   2.174286e+07  </a:t>
            </a:r>
            <a:r>
              <a:rPr lang="en-US" altLang="ko-KR" sz="1400" dirty="0" err="1">
                <a:solidFill>
                  <a:srgbClr val="FF0000"/>
                </a:solidFill>
              </a:rPr>
              <a:t>2.174286e+07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std</a:t>
            </a:r>
            <a:r>
              <a:rPr lang="en-US" altLang="ko-KR" sz="1400" dirty="0">
                <a:solidFill>
                  <a:srgbClr val="FF0000"/>
                </a:solidFill>
              </a:rPr>
              <a:t>    3.727259e+07  </a:t>
            </a:r>
            <a:r>
              <a:rPr lang="en-US" altLang="ko-KR" sz="1400" dirty="0" err="1">
                <a:solidFill>
                  <a:srgbClr val="FF0000"/>
                </a:solidFill>
              </a:rPr>
              <a:t>3.727259e+07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min    7.000000e+05  </a:t>
            </a:r>
            <a:r>
              <a:rPr lang="en-US" altLang="ko-KR" sz="1400" dirty="0" err="1">
                <a:solidFill>
                  <a:srgbClr val="FF0000"/>
                </a:solidFill>
              </a:rPr>
              <a:t>7.000000e+05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25%    1.250000e+06  </a:t>
            </a:r>
            <a:r>
              <a:rPr lang="en-US" altLang="ko-KR" sz="1400" dirty="0" err="1">
                <a:solidFill>
                  <a:srgbClr val="FF0000"/>
                </a:solidFill>
              </a:rPr>
              <a:t>1.250000e+06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50%    4.000000e+06  </a:t>
            </a:r>
            <a:r>
              <a:rPr lang="en-US" altLang="ko-KR" sz="1400" dirty="0" err="1">
                <a:solidFill>
                  <a:srgbClr val="FF0000"/>
                </a:solidFill>
              </a:rPr>
              <a:t>4.000000e+06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75%    2.250000e+07  </a:t>
            </a:r>
            <a:r>
              <a:rPr lang="en-US" altLang="ko-KR" sz="1400" dirty="0" err="1">
                <a:solidFill>
                  <a:srgbClr val="FF0000"/>
                </a:solidFill>
              </a:rPr>
              <a:t>2.250000e+07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max    1.000000e+08  </a:t>
            </a:r>
            <a:r>
              <a:rPr lang="en-US" altLang="ko-KR" sz="1400" dirty="0" err="1">
                <a:solidFill>
                  <a:srgbClr val="FF0000"/>
                </a:solidFill>
              </a:rPr>
              <a:t>1.000000e+08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5715000"/>
          </a:xfrm>
        </p:spPr>
        <p:txBody>
          <a:bodyPr/>
          <a:lstStyle/>
          <a:p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NaN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snull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():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None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True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그렇지 않은  경우는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otnull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():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isnull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반대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ropna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():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값을 소유한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 제외하는데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how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매개변수에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all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대입하면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모든 값이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경우만 제외하며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thresh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매개변수에 정수를 대입하면 그 정수 값이 상의 값을 소유한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컬럼만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illna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():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소유한 데이터의 값을 설정할 때 사용하는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특정한 값으로 변경할 수 있고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method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매개변수를 이용해서 이전 값이나 이후 값으로 채울 수 있으며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limit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채울 개수를 지정할 수 있습니다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27062" lvl="2" indent="0">
              <a:buNone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5715000"/>
          </a:xfrm>
        </p:spPr>
        <p:txBody>
          <a:bodyPr/>
          <a:lstStyle/>
          <a:p>
            <a:r>
              <a:rPr lang="en-US" altLang="ko-KR" sz="1600" dirty="0" err="1" smtClean="0"/>
              <a:t>DataFrame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상관관계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이용하면 상관관계를 알아볼 수 있습니다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ov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공분산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Series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상관관계나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공분산을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알고자 할 때는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Series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매개변수로 넘겨주면 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호출하면 모든 상관관계나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공분산을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corrwith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Series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과의 상관관계를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>
              <a:buFont typeface="Wingdings" panose="05000000000000000000" pitchFamily="2" charset="2"/>
              <a:buChar char="l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5715000"/>
          </a:xfrm>
        </p:spPr>
        <p:txBody>
          <a:bodyPr/>
          <a:lstStyle/>
          <a:p>
            <a:r>
              <a:rPr lang="en-US" altLang="ko-KR" sz="1600" dirty="0" err="1" smtClean="0"/>
              <a:t>DataFrame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계층적 색인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ndex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level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이상으로 이루어진 경우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그룹화 연산을 할 때 유용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값들을 가져오는 방법은 이전과 동일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집계함수를 이용할 때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level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인덱스나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이름을 대입하고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axis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축 방향을 대입하면 그 레벨에 맞는 집계를 구하는 것이 가능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분개장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4442" y="2225700"/>
            <a:ext cx="1649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4000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mellon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orange    3500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kiwi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2000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dtype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int64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86073"/>
              </p:ext>
            </p:extLst>
          </p:nvPr>
        </p:nvGraphicFramePr>
        <p:xfrm>
          <a:off x="113854" y="1340768"/>
          <a:ext cx="8850634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8130554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good = Series([4000, 3000, 3500, 2000], index=['apple', '</a:t>
                      </a:r>
                      <a:r>
                        <a:rPr kumimoji="0" lang="en-US" altLang="ko-KR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mellon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','orange', 'kiwi'])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print(good)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80129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88175"/>
              </p:ext>
            </p:extLst>
          </p:nvPr>
        </p:nvGraphicFramePr>
        <p:xfrm>
          <a:off x="113854" y="3669184"/>
          <a:ext cx="6096000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5375920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print(good[0]) #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순번을 이용해서 데이터 접근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3854" y="411478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4000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19952"/>
              </p:ext>
            </p:extLst>
          </p:nvPr>
        </p:nvGraphicFramePr>
        <p:xfrm>
          <a:off x="113854" y="4590430"/>
          <a:ext cx="7686282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7929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6778353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print(good['apple']) #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직접 입력한 인덱스를 이용해서 데이터 접근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4746" y="509529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4000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분개장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66925"/>
              </p:ext>
            </p:extLst>
          </p:nvPr>
        </p:nvGraphicFramePr>
        <p:xfrm>
          <a:off x="162298" y="1556792"/>
          <a:ext cx="8568952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import pandas as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import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xlwings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as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xw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73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pd.read_excel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('JE.xlsx')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54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wb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xw.Book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29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sht1.range('A1').value =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주말에 분개를 기입한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부정가능성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존재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경우가 몇 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record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인지 분석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21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['day'] =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['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Jdate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'].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dt.weekday_name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07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2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5715000"/>
          </a:xfrm>
        </p:spPr>
        <p:txBody>
          <a:bodyPr/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Series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형태로 대입하면 인덱스에 해당하는 데이터를 리턴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인덱스로 조건을 입력하면 조건에 맞는 데이터만 리턴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정수 데이터와 산술 연산 가능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함수 사용 가능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연산을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할 때는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values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값을 가지고 연산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객체로 생성 가능</a:t>
            </a:r>
            <a:endParaRPr lang="ko-KR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54286"/>
              </p:ext>
            </p:extLst>
          </p:nvPr>
        </p:nvGraphicFramePr>
        <p:xfrm>
          <a:off x="113854" y="1340768"/>
          <a:ext cx="9030146" cy="1676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41722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8388424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12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fr</a:t>
                      </a:r>
                      <a:r>
                        <a:rPr lang="en-US" altLang="ko-KR" sz="1600" b="1" kern="1200" noProof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om pandas import Series, </a:t>
                      </a:r>
                      <a:r>
                        <a:rPr lang="en-US" altLang="ko-KR" sz="1600" b="1" kern="1200" noProof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DataFrame</a:t>
                      </a:r>
                      <a:endParaRPr lang="ko-KR" altLang="en-US" sz="1600" b="1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  <a:tr h="12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import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numpy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as np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801292"/>
                  </a:ext>
                </a:extLst>
              </a:tr>
              <a:tr h="1288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import pandas as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676923"/>
                  </a:ext>
                </a:extLst>
              </a:tr>
              <a:tr h="1894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good = Series([4000, 3000, 3500, 2000], index=['apple', '</a:t>
                      </a:r>
                      <a:r>
                        <a:rPr kumimoji="0" lang="en-US" altLang="ko-KR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mellon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','orange', 'kiwi'])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654239"/>
                  </a:ext>
                </a:extLst>
              </a:tr>
              <a:tr h="1894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print(good[good&gt;3000])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1815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854" y="3048972"/>
            <a:ext cx="1649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4000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orange    3500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dtype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int64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34484"/>
              </p:ext>
            </p:extLst>
          </p:nvPr>
        </p:nvGraphicFramePr>
        <p:xfrm>
          <a:off x="107504" y="3963843"/>
          <a:ext cx="2592288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print(good+100)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4450361"/>
            <a:ext cx="1649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4100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mellon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3100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orange    3600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kiwi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2100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dtype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int64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95132"/>
              </p:ext>
            </p:extLst>
          </p:nvPr>
        </p:nvGraphicFramePr>
        <p:xfrm>
          <a:off x="4788024" y="3963843"/>
          <a:ext cx="309634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np.sum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(good))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88024" y="4450361"/>
            <a:ext cx="1649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12500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20245"/>
              </p:ext>
            </p:extLst>
          </p:nvPr>
        </p:nvGraphicFramePr>
        <p:xfrm>
          <a:off x="107504" y="5896001"/>
          <a:ext cx="8568952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keys = ['apple', '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apple','orange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', 'kiwi'] #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dict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는 동일한 키를 저장할 수 없음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3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85937"/>
              </p:ext>
            </p:extLst>
          </p:nvPr>
        </p:nvGraphicFramePr>
        <p:xfrm>
          <a:off x="162298" y="1556792"/>
          <a:ext cx="8568952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857395767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43988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keys = ['apple', '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apple','orange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', 'kiwi'] #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dict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는 동일한 키를 저장할 수 없음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2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values = (4000, 3000, 3500, 2000)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73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dic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dict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(zip(keys, values))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54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good = Series(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dic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29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&gt;&gt;&gt;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print(good)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2829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2298" y="3616136"/>
            <a:ext cx="1649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3000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kiwi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orange    3500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dtype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3647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5715000"/>
          </a:xfrm>
        </p:spPr>
        <p:txBody>
          <a:bodyPr/>
          <a:lstStyle/>
          <a:p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여러 개의 칼럼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(Column)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형태의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</a:t>
            </a: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 descr="https://wikidocs.net/images/page/4366/r13.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31404"/>
            <a:ext cx="687705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42392"/>
            <a:ext cx="8686800" cy="5715000"/>
          </a:xfrm>
        </p:spPr>
        <p:txBody>
          <a:bodyPr/>
          <a:lstStyle/>
          <a:p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딕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셔너리의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배열과 유사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기본적으로는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딕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셔너리를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이용해서 생성하나 실무적으로는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csv, excel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불러들이는 방식이 많이 사용됨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키에 리스트가 할당된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딕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셔너리를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변환할 수 있음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딕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셔너리의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키는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정렬되서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배치됨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정렬순서를 변경하고자 하면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columns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매개변수에 순서를 리스트로 대입함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각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데이터는 사전처럼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[‘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컬럼이름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‘]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컬럼이름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접근하면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Series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리턴됨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행에 접근하기 위해서는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ix[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이용하면 되는데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Series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데이터는 리턴</a:t>
            </a: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pandas</a:t>
            </a:r>
            <a:endParaRPr lang="ko-KR" altLang="en-US" sz="36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0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22435</TotalTime>
  <Words>2434</Words>
  <Application>Microsoft Office PowerPoint</Application>
  <PresentationFormat>화면 슬라이드 쇼(4:3)</PresentationFormat>
  <Paragraphs>790</Paragraphs>
  <Slides>40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HY견고딕</vt:lpstr>
      <vt:lpstr>굴림</vt:lpstr>
      <vt:lpstr>굴림체</vt:lpstr>
      <vt:lpstr>돋움</vt:lpstr>
      <vt:lpstr>맑은 고딕</vt:lpstr>
      <vt:lpstr>Arial</vt:lpstr>
      <vt:lpstr>Wingdings</vt:lpstr>
      <vt:lpstr>ms01_1</vt:lpstr>
      <vt:lpstr>Image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 : CSV 파일 읽기</vt:lpstr>
      <vt:lpstr>Pandas : Excel 파일 읽기</vt:lpstr>
      <vt:lpstr>Pandas : Excel 파일 읽기</vt:lpstr>
      <vt:lpstr>Pandas : Excel 파일 읽기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분개장 사례</vt:lpstr>
      <vt:lpstr>분개장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Windows 사용자</cp:lastModifiedBy>
  <cp:revision>758</cp:revision>
  <dcterms:created xsi:type="dcterms:W3CDTF">2010-03-14T12:09:21Z</dcterms:created>
  <dcterms:modified xsi:type="dcterms:W3CDTF">2018-05-17T11:57:40Z</dcterms:modified>
</cp:coreProperties>
</file>