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4"/>
  </p:notesMasterIdLst>
  <p:handoutMasterIdLst>
    <p:handoutMasterId r:id="rId25"/>
  </p:handoutMasterIdLst>
  <p:sldIdLst>
    <p:sldId id="256" r:id="rId5"/>
    <p:sldId id="373" r:id="rId6"/>
    <p:sldId id="290" r:id="rId7"/>
    <p:sldId id="378" r:id="rId8"/>
    <p:sldId id="379" r:id="rId9"/>
    <p:sldId id="381" r:id="rId10"/>
    <p:sldId id="384" r:id="rId11"/>
    <p:sldId id="385" r:id="rId12"/>
    <p:sldId id="386" r:id="rId13"/>
    <p:sldId id="387" r:id="rId14"/>
    <p:sldId id="394" r:id="rId15"/>
    <p:sldId id="395" r:id="rId16"/>
    <p:sldId id="380" r:id="rId17"/>
    <p:sldId id="388" r:id="rId18"/>
    <p:sldId id="389" r:id="rId19"/>
    <p:sldId id="390" r:id="rId20"/>
    <p:sldId id="392" r:id="rId21"/>
    <p:sldId id="393" r:id="rId22"/>
    <p:sldId id="274" r:id="rId2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5" d="100"/>
          <a:sy n="85" d="100"/>
        </p:scale>
        <p:origin x="590"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CD82FC0-5428-4D52-B5C2-93F04CC12A9E}" type="datetime1">
              <a:rPr lang="zh-CN" altLang="en-US" smtClean="0">
                <a:latin typeface="Microsoft YaHei UI" panose="020B0503020204020204" pitchFamily="34" charset="-122"/>
                <a:ea typeface="Microsoft YaHei UI" panose="020B0503020204020204" pitchFamily="34" charset="-122"/>
              </a:rPr>
              <a:t>2021/5/13</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B3D83-8D1A-4DFC-A85C-775CC8A1994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06C4658A-8659-4F69-A91D-2068F74174A4}" type="datetime1">
              <a:rPr lang="zh-CN" altLang="en-US" noProof="0" smtClean="0"/>
              <a:t>2021/5/13</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6702109-9DB5-4930-9529-97D0F7F71D9D}" type="slidenum">
              <a:rPr lang="en-US" altLang="zh-CN" noProof="0" smtClean="0"/>
              <a:pPr/>
              <a:t>‹#›</a:t>
            </a:fld>
            <a:endParaRPr lang="zh-CN" altLang="en-US" noProof="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96702109-9DB5-4930-9529-97D0F7F71D9D}"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4214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4999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206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13170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DA29696-2BE8-442F-AE32-06B5202A784A}"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4483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87671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9220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3772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84060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29110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DA29696-2BE8-442F-AE32-06B5202A784A}"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3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2336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3945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8913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51254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2277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7493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85D185-D876-4A4B-A351-E623992245C2}"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8743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rtlCol="0" anchor="ctr"/>
          <a:lstStyle>
            <a:lvl1pPr marL="731520" algn="l">
              <a:lnSpc>
                <a:spcPct val="100000"/>
              </a:lnSpc>
              <a:spcBef>
                <a:spcPts val="800"/>
              </a:spcBef>
              <a:defRPr sz="5400">
                <a:latin typeface="Microsoft YaHei UI" panose="020B0503020204020204" pitchFamily="34" charset="-122"/>
                <a:ea typeface="Microsoft YaHei UI" panose="020B0503020204020204" pitchFamily="34" charset="-122"/>
              </a:defRPr>
            </a:lvl1pPr>
          </a:lstStyle>
          <a:p>
            <a:pPr rtl="0"/>
            <a:r>
              <a:rPr lang="zh-CN" altLang="en-US" noProof="0"/>
              <a:t>单击标题</a:t>
            </a:r>
          </a:p>
        </p:txBody>
      </p:sp>
      <p:sp>
        <p:nvSpPr>
          <p:cNvPr id="6" name="图片占位符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rtlCol="0">
            <a:noAutofit/>
          </a:bodyPr>
          <a:lstStyle>
            <a:lvl1pPr marL="0" indent="0" algn="ctr">
              <a:buNone/>
              <a:defRPr>
                <a:solidFill>
                  <a:schemeClr val="accent5"/>
                </a:solidFill>
                <a:latin typeface="Microsoft YaHei UI" panose="020B0503020204020204" pitchFamily="34" charset="-122"/>
                <a:ea typeface="Microsoft YaHei UI" panose="020B0503020204020204" pitchFamily="34" charset="-122"/>
              </a:defRPr>
            </a:lvl1pPr>
          </a:lstStyle>
          <a:p>
            <a:pPr rtl="0"/>
            <a:r>
              <a:rPr lang="zh-CN" altLang="en-US" noProof="0"/>
              <a:t>在此处插入照片</a:t>
            </a:r>
          </a:p>
        </p:txBody>
      </p:sp>
      <p:sp>
        <p:nvSpPr>
          <p:cNvPr id="13" name="文本占位符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rtlCol="0" anchor="ctr"/>
          <a:lstStyle>
            <a:lvl1pPr marL="0" indent="0">
              <a:buNone/>
              <a:defRPr>
                <a:latin typeface="Microsoft YaHei UI" panose="020B0503020204020204" pitchFamily="34" charset="-122"/>
                <a:ea typeface="Microsoft YaHei UI" panose="020B0503020204020204" pitchFamily="34" charset="-122"/>
              </a:defRPr>
            </a:lvl1pPr>
          </a:lstStyle>
          <a:p>
            <a:pPr lvl="0" rtl="0"/>
            <a:r>
              <a:rPr lang="zh-CN" altLang="en-US" noProof="0"/>
              <a:t>单击此处添加副标题</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2 列">
    <p:spTree>
      <p:nvGrpSpPr>
        <p:cNvPr id="1" name=""/>
        <p:cNvGrpSpPr/>
        <p:nvPr/>
      </p:nvGrpSpPr>
      <p:grpSpPr>
        <a:xfrm>
          <a:off x="0" y="0"/>
          <a:ext cx="0" cy="0"/>
          <a:chOff x="0" y="0"/>
          <a:chExt cx="0" cy="0"/>
        </a:xfrm>
      </p:grpSpPr>
      <p:sp useBgFill="1">
        <p:nvSpPr>
          <p:cNvPr id="42" name="长方形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grpSp>
        <p:nvGrpSpPr>
          <p:cNvPr id="90" name="组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直接连接符​​(S)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S)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S)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接连接符​​(S)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S)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直接连接符​​(S)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S)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直接连接符​​(S)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S)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S)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S)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S)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S)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S)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S)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S)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S)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S)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S)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S)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S)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S)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S)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S)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S)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S)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S)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接连接符​​(S)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接连接符​​(S)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长方形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7" name="直角三角形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标题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rtlCol="0" anchor="ctr"/>
          <a:lstStyle>
            <a:lvl1pPr algn="ctr">
              <a:defRPr>
                <a:solidFill>
                  <a:schemeClr val="tx2"/>
                </a:solidFill>
                <a:latin typeface="Microsoft YaHei UI" panose="020B0503020204020204" pitchFamily="34" charset="-122"/>
                <a:ea typeface="Microsoft YaHei UI" panose="020B0503020204020204" pitchFamily="34" charset="-122"/>
              </a:defRPr>
            </a:lvl1pPr>
          </a:lstStyle>
          <a:p>
            <a:pPr rtl="0"/>
            <a:r>
              <a:rPr lang="zh-CN" altLang="en-US" noProof="0"/>
              <a:t>单击此处添加标题</a:t>
            </a:r>
          </a:p>
        </p:txBody>
      </p:sp>
      <p:sp>
        <p:nvSpPr>
          <p:cNvPr id="82" name="文本占位符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rtlCol="0"/>
          <a:lstStyle>
            <a:lvl1pPr marL="0" indent="0">
              <a:buNone/>
              <a:defRPr b="1">
                <a:solidFill>
                  <a:schemeClr val="accent5"/>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在此处插入副标题</a:t>
            </a:r>
          </a:p>
        </p:txBody>
      </p:sp>
      <p:sp>
        <p:nvSpPr>
          <p:cNvPr id="85" name="文本占位符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rtlCol="0"/>
          <a:lstStyle>
            <a:lvl1pPr marL="457200" indent="-457200">
              <a:lnSpc>
                <a:spcPct val="100000"/>
              </a:lnSpc>
              <a:buClrTx/>
              <a:buFont typeface="+mj-lt"/>
              <a:buAutoNum type="arabicPeriod"/>
              <a:defRPr sz="18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在此处插入文本</a:t>
            </a:r>
          </a:p>
        </p:txBody>
      </p:sp>
      <p:sp>
        <p:nvSpPr>
          <p:cNvPr id="83" name="文本占位符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rtlCol="0"/>
          <a:lstStyle>
            <a:lvl1pPr marL="0" indent="0">
              <a:buNone/>
              <a:defRPr b="1">
                <a:solidFill>
                  <a:schemeClr val="accent5"/>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在此处插入副标题</a:t>
            </a:r>
          </a:p>
        </p:txBody>
      </p:sp>
      <p:sp>
        <p:nvSpPr>
          <p:cNvPr id="86" name="文本占位符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rtlCol="0"/>
          <a:lstStyle>
            <a:lvl1pPr marL="457200" indent="-457200">
              <a:lnSpc>
                <a:spcPct val="100000"/>
              </a:lnSpc>
              <a:buClrTx/>
              <a:buFont typeface="+mj-lt"/>
              <a:buAutoNum type="arabicPeriod"/>
              <a:defRPr sz="18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在此处插入文本</a:t>
            </a:r>
          </a:p>
        </p:txBody>
      </p:sp>
      <p:sp>
        <p:nvSpPr>
          <p:cNvPr id="87" name="日期占位符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88" name="页脚占位符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89" name="幻灯片编号占位符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3 列">
    <p:spTree>
      <p:nvGrpSpPr>
        <p:cNvPr id="1" name=""/>
        <p:cNvGrpSpPr/>
        <p:nvPr/>
      </p:nvGrpSpPr>
      <p:grpSpPr>
        <a:xfrm>
          <a:off x="0" y="0"/>
          <a:ext cx="0" cy="0"/>
          <a:chOff x="0" y="0"/>
          <a:chExt cx="0" cy="0"/>
        </a:xfrm>
      </p:grpSpPr>
      <p:sp useBgFill="1">
        <p:nvSpPr>
          <p:cNvPr id="86" name="长方形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117" name="长方形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grpSp>
        <p:nvGrpSpPr>
          <p:cNvPr id="87" name="组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直接连接符​​(S)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S)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S)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S)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S)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S)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接连接符​​(S)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S)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直接连接符​​(S)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S)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直接连接符​​(S)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S)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S)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S)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S)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S)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S)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S)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S)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S)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S)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S)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S)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S)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S)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S)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S)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S)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S)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长方形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0" name="直角三角形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rtlCol="0" anchor="ctr"/>
          <a:lstStyle>
            <a:lvl1pPr algn="ctr">
              <a:defRPr>
                <a:solidFill>
                  <a:schemeClr val="tx2"/>
                </a:solidFill>
                <a:latin typeface="Microsoft YaHei UI" panose="020B0503020204020204" pitchFamily="34" charset="-122"/>
                <a:ea typeface="Microsoft YaHei UI" panose="020B0503020204020204" pitchFamily="34" charset="-122"/>
              </a:defRPr>
            </a:lvl1pPr>
          </a:lstStyle>
          <a:p>
            <a:pPr rtl="0"/>
            <a:r>
              <a:rPr lang="zh-CN" altLang="en-US" noProof="0"/>
              <a:t>单击此处添加标题</a:t>
            </a:r>
          </a:p>
        </p:txBody>
      </p:sp>
      <p:sp>
        <p:nvSpPr>
          <p:cNvPr id="121" name="文本占位符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rtlCol="0"/>
          <a:lstStyle>
            <a:lvl1pPr marL="0" indent="0">
              <a:buNone/>
              <a:defRPr b="1">
                <a:solidFill>
                  <a:schemeClr val="accent5"/>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在此处插入副标题</a:t>
            </a:r>
          </a:p>
        </p:txBody>
      </p:sp>
      <p:sp>
        <p:nvSpPr>
          <p:cNvPr id="123" name="文本占位符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在此处插入文本</a:t>
            </a:r>
          </a:p>
        </p:txBody>
      </p:sp>
      <p:sp>
        <p:nvSpPr>
          <p:cNvPr id="132" name="文本占位符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rtlCol="0"/>
          <a:lstStyle>
            <a:lvl1pPr marL="0" indent="0">
              <a:buNone/>
              <a:defRPr b="1">
                <a:solidFill>
                  <a:schemeClr val="accent5"/>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在此处插入副标题</a:t>
            </a:r>
          </a:p>
        </p:txBody>
      </p:sp>
      <p:sp>
        <p:nvSpPr>
          <p:cNvPr id="133" name="文本占位符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在此处插入文本</a:t>
            </a:r>
          </a:p>
        </p:txBody>
      </p:sp>
      <p:sp>
        <p:nvSpPr>
          <p:cNvPr id="134" name="文本占位符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rtlCol="0"/>
          <a:lstStyle>
            <a:lvl1pPr marL="0" indent="0">
              <a:buNone/>
              <a:defRPr b="1">
                <a:solidFill>
                  <a:schemeClr val="accent5"/>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在此处插入副标题</a:t>
            </a:r>
          </a:p>
        </p:txBody>
      </p:sp>
      <p:sp>
        <p:nvSpPr>
          <p:cNvPr id="135" name="文本占位符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在此处插入文本</a:t>
            </a:r>
          </a:p>
        </p:txBody>
      </p:sp>
      <p:sp>
        <p:nvSpPr>
          <p:cNvPr id="125" name="日期占位符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126" name="页脚占位符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127" name="幻灯片编号占位符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语">
    <p:spTree>
      <p:nvGrpSpPr>
        <p:cNvPr id="1" name=""/>
        <p:cNvGrpSpPr/>
        <p:nvPr/>
      </p:nvGrpSpPr>
      <p:grpSpPr>
        <a:xfrm>
          <a:off x="0" y="0"/>
          <a:ext cx="0" cy="0"/>
          <a:chOff x="0" y="0"/>
          <a:chExt cx="0" cy="0"/>
        </a:xfrm>
      </p:grpSpPr>
      <p:sp useBgFill="1">
        <p:nvSpPr>
          <p:cNvPr id="51" name="长方形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52" name="长方形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53" name="直角三角形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4" name="流程图：文档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grpSp>
        <p:nvGrpSpPr>
          <p:cNvPr id="55" name="组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直接连接符​​(S)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S)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S)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S)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S)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S)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S)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S)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S)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S)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S)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S)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S)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S)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S)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S)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S)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直接连接符​​(S)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S)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S)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S)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直接连接符​​(S)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S)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直接连接符​​(S)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S)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S)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S)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S)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rtlCol="0" anchor="b"/>
          <a:lstStyle>
            <a:lvl1pPr>
              <a:defRPr>
                <a:solidFill>
                  <a:schemeClr val="tx2"/>
                </a:solidFill>
                <a:latin typeface="Microsoft YaHei UI" panose="020B0503020204020204" pitchFamily="34" charset="-122"/>
                <a:ea typeface="Microsoft YaHei UI" panose="020B0503020204020204" pitchFamily="34" charset="-122"/>
              </a:defRPr>
            </a:lvl1pPr>
          </a:lstStyle>
          <a:p>
            <a:pPr rtl="0"/>
            <a:r>
              <a:rPr lang="zh-CN" altLang="en-US" noProof="0"/>
              <a:t>单击此处添加标题</a:t>
            </a:r>
          </a:p>
        </p:txBody>
      </p:sp>
      <p:sp>
        <p:nvSpPr>
          <p:cNvPr id="86" name="副标题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rtlCol="0"/>
          <a:lstStyle>
            <a:lvl1pPr marL="0" indent="0">
              <a:lnSpc>
                <a:spcPct val="100000"/>
              </a:lnSpc>
              <a:buNone/>
              <a:defRPr sz="1800">
                <a:solidFill>
                  <a:schemeClr val="tx2"/>
                </a:solidFill>
                <a:latin typeface="Microsoft YaHei UI" panose="020B0503020204020204" pitchFamily="34" charset="-122"/>
                <a:ea typeface="Microsoft YaHei UI" panose="020B0503020204020204" pitchFamily="34" charset="-122"/>
              </a:defRPr>
            </a:lvl1pPr>
          </a:lstStyle>
          <a:p>
            <a:pPr algn="l" rtl="0">
              <a:lnSpc>
                <a:spcPct val="110000"/>
              </a:lnSpc>
            </a:pPr>
            <a:r>
              <a:rPr lang="zh-CN" altLang="en-US" noProof="0">
                <a:solidFill>
                  <a:schemeClr val="tx2">
                    <a:alpha val="80000"/>
                  </a:schemeClr>
                </a:solidFill>
              </a:rPr>
              <a:t>单击此处编辑母版副标题样式</a:t>
            </a:r>
          </a:p>
        </p:txBody>
      </p:sp>
      <p:sp>
        <p:nvSpPr>
          <p:cNvPr id="91" name="日期占位符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47" name="图片占位符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rtlCol="0" anchor="ctr"/>
          <a:lstStyle>
            <a:lvl1pPr marL="0" indent="0" algn="ctr">
              <a:buNone/>
              <a:defRPr sz="20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单击此处添加照片</a:t>
            </a:r>
          </a:p>
        </p:txBody>
      </p:sp>
      <p:sp>
        <p:nvSpPr>
          <p:cNvPr id="92" name="页脚占位符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93" name="幻灯片编号占位符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sp useBgFill="1">
        <p:nvSpPr>
          <p:cNvPr id="2" name="长方形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4" name="任意多边形：形状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5" name="直角三角形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形状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grpSp>
        <p:nvGrpSpPr>
          <p:cNvPr id="7" name="组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直接连接符​​(S)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S)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S)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S)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S)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S)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S)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S)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S)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S)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S)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标题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rtlCol="0" anchor="t">
            <a:normAutofit/>
          </a:bodyPr>
          <a:lstStyle>
            <a:lvl1pPr>
              <a:defRPr>
                <a:solidFill>
                  <a:schemeClr val="tx2"/>
                </a:solidFill>
                <a:latin typeface="Microsoft YaHei UI" panose="020B0503020204020204" pitchFamily="34" charset="-122"/>
                <a:ea typeface="Microsoft YaHei UI" panose="020B0503020204020204" pitchFamily="34" charset="-122"/>
              </a:defRPr>
            </a:lvl1pPr>
          </a:lstStyle>
          <a:p>
            <a:pPr rtl="0">
              <a:lnSpc>
                <a:spcPct val="110000"/>
              </a:lnSpc>
            </a:pPr>
            <a:r>
              <a:rPr lang="zh-CN" altLang="en-US" noProof="0">
                <a:solidFill>
                  <a:schemeClr val="tx2"/>
                </a:solidFill>
                <a:cs typeface="Posterama" panose="020B0504020200020000" pitchFamily="34" charset="0"/>
              </a:rPr>
              <a:t>单击此处编辑母版标题样式</a:t>
            </a:r>
          </a:p>
        </p:txBody>
      </p:sp>
      <p:sp>
        <p:nvSpPr>
          <p:cNvPr id="50" name="图片占位符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rtlCol="0"/>
          <a:lstStyle>
            <a:lvl1pPr marL="0" indent="0" algn="ctr">
              <a:buNone/>
              <a:defRPr>
                <a:solidFill>
                  <a:schemeClr val="tx2"/>
                </a:solidFill>
                <a:latin typeface="Microsoft YaHei UI" panose="020B0503020204020204" pitchFamily="34" charset="-122"/>
                <a:ea typeface="Microsoft YaHei UI" panose="020B0503020204020204" pitchFamily="34" charset="-122"/>
              </a:defRPr>
            </a:lvl1pPr>
          </a:lstStyle>
          <a:p>
            <a:pPr rtl="0"/>
            <a:r>
              <a:rPr lang="zh-CN" altLang="en-US" noProof="0"/>
              <a:t>在此处插入照片</a:t>
            </a:r>
          </a:p>
        </p:txBody>
      </p:sp>
      <p:sp>
        <p:nvSpPr>
          <p:cNvPr id="51" name="图片占位符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rtlCol="0"/>
          <a:lstStyle>
            <a:lvl1pPr marL="0" indent="0" algn="ctr">
              <a:buNone/>
              <a:defRPr>
                <a:solidFill>
                  <a:schemeClr val="tx2"/>
                </a:solidFill>
                <a:latin typeface="Microsoft YaHei UI" panose="020B0503020204020204" pitchFamily="34" charset="-122"/>
                <a:ea typeface="Microsoft YaHei UI" panose="020B0503020204020204" pitchFamily="34" charset="-122"/>
              </a:defRPr>
            </a:lvl1pPr>
          </a:lstStyle>
          <a:p>
            <a:pPr rtl="0"/>
            <a:r>
              <a:rPr lang="zh-CN" altLang="en-US" noProof="0"/>
              <a:t>在此处插入照片</a:t>
            </a:r>
          </a:p>
        </p:txBody>
      </p:sp>
      <p:sp>
        <p:nvSpPr>
          <p:cNvPr id="39" name="内容占位符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rtlCol="0"/>
          <a:lstStyle>
            <a:lvl1pPr marL="0" indent="0">
              <a:buNone/>
              <a:defRPr sz="2400">
                <a:solidFill>
                  <a:schemeClr val="tx2"/>
                </a:solidFill>
                <a:latin typeface="Microsoft YaHei UI" panose="020B0503020204020204" pitchFamily="34" charset="-122"/>
                <a:ea typeface="Microsoft YaHei UI" panose="020B0503020204020204" pitchFamily="34" charset="-122"/>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rtl="0"/>
            <a:r>
              <a:rPr lang="zh-CN" altLang="en-US" noProof="0"/>
              <a:t>单击此处添加文本</a:t>
            </a:r>
          </a:p>
        </p:txBody>
      </p:sp>
      <p:sp>
        <p:nvSpPr>
          <p:cNvPr id="52" name="日期占位符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53" name="页脚占位符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54" name="幻灯片编号占位符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sp useBgFill="1">
        <p:nvSpPr>
          <p:cNvPr id="2" name="长方形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4" name="直角三角形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流程图：文档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grpSp>
        <p:nvGrpSpPr>
          <p:cNvPr id="6" name="组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直接连接符​​(S)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S)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S)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S)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S)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S)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S)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S)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S)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S)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S)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标题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rtlCol="0">
            <a:normAutofit/>
          </a:bodyPr>
          <a:lstStyle>
            <a:lvl1pPr>
              <a:defRPr>
                <a:latin typeface="Microsoft YaHei UI" panose="020B0503020204020204" pitchFamily="34" charset="-122"/>
                <a:ea typeface="Microsoft YaHei UI" panose="020B0503020204020204" pitchFamily="34" charset="-122"/>
              </a:defRPr>
            </a:lvl1pPr>
          </a:lstStyle>
          <a:p>
            <a:pPr rtl="0">
              <a:lnSpc>
                <a:spcPct val="110000"/>
              </a:lnSpc>
            </a:pPr>
            <a:r>
              <a:rPr lang="zh-CN" altLang="en-US" noProof="0">
                <a:solidFill>
                  <a:srgbClr val="FFFFFF"/>
                </a:solidFill>
                <a:cs typeface="Posterama" panose="020B0504020200020000" pitchFamily="34" charset="0"/>
              </a:rPr>
              <a:t>单击此处编辑母版标题样式</a:t>
            </a:r>
          </a:p>
        </p:txBody>
      </p:sp>
      <p:sp>
        <p:nvSpPr>
          <p:cNvPr id="42" name="内容占位符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rtlCol="0"/>
          <a:lstStyle>
            <a:lvl1pPr marL="0" indent="0">
              <a:lnSpc>
                <a:spcPct val="120000"/>
              </a:lnSpc>
              <a:buNone/>
              <a:defRPr sz="1800">
                <a:solidFill>
                  <a:schemeClr val="bg1"/>
                </a:solidFill>
                <a:latin typeface="Microsoft YaHei UI" panose="020B0503020204020204" pitchFamily="34" charset="-122"/>
                <a:ea typeface="Microsoft YaHei UI" panose="020B0503020204020204" pitchFamily="34" charset="-122"/>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rtl="0"/>
            <a:r>
              <a:rPr lang="zh-CN" altLang="en-US" noProof="0"/>
              <a:t>单击此处添加文本</a:t>
            </a:r>
          </a:p>
        </p:txBody>
      </p:sp>
      <p:sp>
        <p:nvSpPr>
          <p:cNvPr id="44" name="图片占位符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rtlCol="0"/>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在此处插入照片</a:t>
            </a:r>
          </a:p>
        </p:txBody>
      </p:sp>
      <p:sp>
        <p:nvSpPr>
          <p:cNvPr id="39" name="日期占位符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40" name="页脚占位符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41" name="幻灯片编号占位符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符">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rtlCol="0"/>
          <a:lstStyle>
            <a:lvl1pPr>
              <a:defRPr>
                <a:latin typeface="Microsoft YaHei UI" panose="020B0503020204020204" pitchFamily="34" charset="-122"/>
                <a:ea typeface="Microsoft YaHei UI" panose="020B0503020204020204" pitchFamily="34" charset="-122"/>
              </a:defRPr>
            </a:lvl1pPr>
          </a:lstStyle>
          <a:p>
            <a:pPr algn="l" rtl="0"/>
            <a:r>
              <a:rPr lang="zh-CN" altLang="en-US" noProof="0">
                <a:solidFill>
                  <a:srgbClr val="FFFFFF"/>
                </a:solidFill>
                <a:effectLst>
                  <a:outerShdw blurRad="38100" dist="38100" dir="2700000" algn="tl">
                    <a:srgbClr val="000000">
                      <a:alpha val="43137"/>
                    </a:srgbClr>
                  </a:outerShdw>
                </a:effectLst>
              </a:rPr>
              <a:t>单击此处编辑母版标题样式</a:t>
            </a:r>
          </a:p>
        </p:txBody>
      </p:sp>
      <p:sp>
        <p:nvSpPr>
          <p:cNvPr id="45" name="图片占位符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rtlCol="0">
            <a:noAutofit/>
          </a:bodyPr>
          <a:lstStyle>
            <a:lvl1pPr marL="0" indent="0" algn="ctr">
              <a:buNone/>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在此处插入照片</a:t>
            </a:r>
          </a:p>
        </p:txBody>
      </p:sp>
      <p:sp>
        <p:nvSpPr>
          <p:cNvPr id="36" name="副标题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rtlCol="0"/>
          <a:lstStyle>
            <a:lvl1pPr marL="0" indent="0">
              <a:lnSpc>
                <a:spcPct val="100000"/>
              </a:lnSpc>
              <a:buNone/>
              <a:defRPr>
                <a:latin typeface="Microsoft YaHei UI" panose="020B0503020204020204" pitchFamily="34" charset="-122"/>
                <a:ea typeface="Microsoft YaHei UI" panose="020B0503020204020204" pitchFamily="34" charset="-122"/>
              </a:defRPr>
            </a:lvl1pPr>
          </a:lstStyle>
          <a:p>
            <a:pPr algn="l" rtl="0">
              <a:lnSpc>
                <a:spcPct val="110000"/>
              </a:lnSpc>
              <a:tabLst>
                <a:tab pos="4686300" algn="l"/>
              </a:tabLst>
            </a:pPr>
            <a:r>
              <a:rPr lang="zh-CN" altLang="en-US" sz="2200" noProof="0">
                <a:solidFill>
                  <a:srgbClr val="FFFFFF"/>
                </a:solidFill>
                <a:effectLst>
                  <a:outerShdw blurRad="38100" dist="38100" dir="2700000" algn="tl">
                    <a:srgbClr val="000000">
                      <a:alpha val="43137"/>
                    </a:srgbClr>
                  </a:outerShdw>
                </a:effectLst>
              </a:rPr>
              <a:t>单击此处添加副标题</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表">
    <p:spTree>
      <p:nvGrpSpPr>
        <p:cNvPr id="1" name=""/>
        <p:cNvGrpSpPr/>
        <p:nvPr/>
      </p:nvGrpSpPr>
      <p:grpSpPr>
        <a:xfrm>
          <a:off x="0" y="0"/>
          <a:ext cx="0" cy="0"/>
          <a:chOff x="0" y="0"/>
          <a:chExt cx="0" cy="0"/>
        </a:xfrm>
      </p:grpSpPr>
      <p:sp useBgFill="1">
        <p:nvSpPr>
          <p:cNvPr id="2" name="长方形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2"/>
              </a:solidFill>
              <a:latin typeface="Microsoft YaHei UI" panose="020B0503020204020204" pitchFamily="34" charset="-122"/>
              <a:ea typeface="Microsoft YaHei UI" panose="020B0503020204020204" pitchFamily="34" charset="-122"/>
            </a:endParaRPr>
          </a:p>
        </p:txBody>
      </p:sp>
      <p:sp>
        <p:nvSpPr>
          <p:cNvPr id="4" name="直角三角形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5" name="组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直接连接符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S)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S)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S)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S)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S)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S)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S)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S)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S)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S)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长方形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6" name="标题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rtlCol="0" anchor="ctr">
            <a:normAutofit/>
          </a:bodyPr>
          <a:lstStyle>
            <a:lvl1pPr algn="ctr">
              <a:defRPr sz="4400">
                <a:solidFill>
                  <a:schemeClr val="tx1">
                    <a:alpha val="80000"/>
                  </a:schemeClr>
                </a:solidFill>
                <a:latin typeface="Microsoft YaHei UI" panose="020B0503020204020204" pitchFamily="34" charset="-122"/>
                <a:ea typeface="Microsoft YaHei UI" panose="020B0503020204020204" pitchFamily="34" charset="-122"/>
              </a:defRPr>
            </a:lvl1pPr>
          </a:lstStyle>
          <a:p>
            <a:pPr algn="ctr" rtl="0">
              <a:lnSpc>
                <a:spcPct val="110000"/>
              </a:lnSpc>
            </a:pPr>
            <a:r>
              <a:rPr lang="zh-CN" altLang="en-US" noProof="0">
                <a:solidFill>
                  <a:schemeClr val="tx2">
                    <a:alpha val="80000"/>
                  </a:schemeClr>
                </a:solidFill>
                <a:cs typeface="Posterama" panose="020B0504020200020000" pitchFamily="34" charset="0"/>
              </a:rPr>
              <a:t>单击此处编辑母版标题样式</a:t>
            </a:r>
          </a:p>
        </p:txBody>
      </p:sp>
      <p:sp>
        <p:nvSpPr>
          <p:cNvPr id="38" name="内容占位符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rtlCol="0"/>
          <a:lstStyle>
            <a:lvl1pPr marL="0" indent="0">
              <a:buNone/>
              <a:defRPr sz="2000">
                <a:solidFill>
                  <a:schemeClr val="tx1"/>
                </a:solidFill>
                <a:latin typeface="Microsoft YaHei UI" panose="020B0503020204020204" pitchFamily="34" charset="-122"/>
                <a:ea typeface="Microsoft YaHei UI" panose="020B0503020204020204" pitchFamily="34" charset="-122"/>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zh-CN" altLang="en-US" noProof="0"/>
              <a:t>单击以添加内容</a:t>
            </a:r>
          </a:p>
        </p:txBody>
      </p:sp>
      <p:sp>
        <p:nvSpPr>
          <p:cNvPr id="40" name="日期占位符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41" name="页脚占位符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42" name="幻灯片编号占位符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格">
    <p:spTree>
      <p:nvGrpSpPr>
        <p:cNvPr id="1" name=""/>
        <p:cNvGrpSpPr/>
        <p:nvPr/>
      </p:nvGrpSpPr>
      <p:grpSpPr>
        <a:xfrm>
          <a:off x="0" y="0"/>
          <a:ext cx="0" cy="0"/>
          <a:chOff x="0" y="0"/>
          <a:chExt cx="0" cy="0"/>
        </a:xfrm>
      </p:grpSpPr>
      <p:sp useBgFill="1">
        <p:nvSpPr>
          <p:cNvPr id="2" name="长方形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4" name="直角三角形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5" name="组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直接连接符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S)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S)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S)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S)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S)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S)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S)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S)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S)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S)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长方形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6" name="标题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rtlCol="0" anchor="ctr">
            <a:normAutofit/>
          </a:bodyPr>
          <a:lstStyle>
            <a:lvl1pPr algn="ctr">
              <a:defRPr sz="4400">
                <a:solidFill>
                  <a:schemeClr val="tx1">
                    <a:alpha val="80000"/>
                  </a:schemeClr>
                </a:solidFill>
                <a:latin typeface="Microsoft YaHei UI" panose="020B0503020204020204" pitchFamily="34" charset="-122"/>
                <a:ea typeface="Microsoft YaHei UI" panose="020B0503020204020204" pitchFamily="34" charset="-122"/>
              </a:defRPr>
            </a:lvl1pPr>
          </a:lstStyle>
          <a:p>
            <a:pPr algn="ctr" rtl="0">
              <a:lnSpc>
                <a:spcPct val="110000"/>
              </a:lnSpc>
            </a:pPr>
            <a:r>
              <a:rPr lang="zh-CN" altLang="en-US" noProof="0">
                <a:solidFill>
                  <a:schemeClr val="tx2">
                    <a:alpha val="80000"/>
                  </a:schemeClr>
                </a:solidFill>
                <a:cs typeface="Posterama" panose="020B0504020200020000" pitchFamily="34" charset="0"/>
              </a:rPr>
              <a:t>单击此处编辑母版标题样式</a:t>
            </a:r>
          </a:p>
        </p:txBody>
      </p:sp>
      <p:sp>
        <p:nvSpPr>
          <p:cNvPr id="37" name="日期占位符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38" name="页脚占位符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39" name="幻灯片编号占位符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
        <p:nvSpPr>
          <p:cNvPr id="43" name="内容占位符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rtlCol="0"/>
          <a:lstStyle>
            <a:lvl1pPr marL="0" indent="0">
              <a:buNone/>
              <a:defRPr sz="2000">
                <a:solidFill>
                  <a:schemeClr val="tx1"/>
                </a:solidFill>
                <a:latin typeface="Microsoft YaHei UI" panose="020B0503020204020204" pitchFamily="34" charset="-122"/>
                <a:ea typeface="Microsoft YaHei UI" panose="020B0503020204020204" pitchFamily="34" charset="-122"/>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zh-CN" altLang="en-US" noProof="0"/>
              <a:t>单击以添加内容</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
    <p:spTree>
      <p:nvGrpSpPr>
        <p:cNvPr id="1" name=""/>
        <p:cNvGrpSpPr/>
        <p:nvPr/>
      </p:nvGrpSpPr>
      <p:grpSpPr>
        <a:xfrm>
          <a:off x="0" y="0"/>
          <a:ext cx="0" cy="0"/>
          <a:chOff x="0" y="0"/>
          <a:chExt cx="0" cy="0"/>
        </a:xfrm>
      </p:grpSpPr>
      <p:sp useBgFill="1">
        <p:nvSpPr>
          <p:cNvPr id="2" name="长方形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pP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44" name="图片占位符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在此处插入照片</a:t>
            </a:r>
          </a:p>
        </p:txBody>
      </p:sp>
      <p:sp>
        <p:nvSpPr>
          <p:cNvPr id="35" name="标题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rtlCol="0"/>
          <a:lstStyle>
            <a:lvl1pPr algn="l">
              <a:defRPr sz="4400" baseline="0">
                <a:effectLst>
                  <a:outerShdw blurRad="50800" dist="3810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pPr rtl="0"/>
            <a:r>
              <a:rPr lang="zh-CN" altLang="en-US" noProof="0">
                <a:solidFill>
                  <a:srgbClr val="FFFFFF"/>
                </a:solidFill>
                <a:effectLst>
                  <a:outerShdw blurRad="38100" dist="38100" dir="2700000" algn="tl">
                    <a:srgbClr val="000000">
                      <a:alpha val="43137"/>
                    </a:srgbClr>
                  </a:outerShdw>
                </a:effectLst>
              </a:rPr>
              <a:t>单击此处编辑母版标题样式</a:t>
            </a:r>
          </a:p>
        </p:txBody>
      </p:sp>
      <p:sp>
        <p:nvSpPr>
          <p:cNvPr id="36" name="副标题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rtlCol="0"/>
          <a:lstStyle>
            <a:lvl1pPr marL="0" indent="0">
              <a:lnSpc>
                <a:spcPct val="100000"/>
              </a:lnSpc>
              <a:buNone/>
              <a:defRPr sz="3200">
                <a:effectLst>
                  <a:outerShdw blurRad="50800" dist="3810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pPr rtl="0">
              <a:lnSpc>
                <a:spcPct val="110000"/>
              </a:lnSpc>
              <a:tabLst>
                <a:tab pos="4686300" algn="l"/>
              </a:tabLst>
            </a:pPr>
            <a:r>
              <a:rPr lang="zh-CN" altLang="en-US" sz="2200" noProof="0">
                <a:solidFill>
                  <a:srgbClr val="FFFFFF"/>
                </a:solidFill>
                <a:effectLst>
                  <a:outerShdw blurRad="38100" dist="38100" dir="2700000" algn="tl">
                    <a:srgbClr val="000000">
                      <a:alpha val="43137"/>
                    </a:srgbClr>
                  </a:outerShdw>
                </a:effectLst>
              </a:rPr>
              <a:t>单击此处添加副标题</a:t>
            </a:r>
          </a:p>
        </p:txBody>
      </p:sp>
      <p:sp>
        <p:nvSpPr>
          <p:cNvPr id="40" name="日期占位符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41" name="页脚占位符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42" name="幻灯片编号占位符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4" name="直角三角形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5" name="组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直接连接符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S)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S)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S)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S)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S)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S)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S)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S)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S)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S)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流程图：文档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6" name="标题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rtlCol="0" anchor="ctr">
            <a:normAutofit/>
          </a:bodyPr>
          <a:lstStyle>
            <a:lvl1pPr>
              <a:defRPr sz="4400">
                <a:latin typeface="Microsoft YaHei UI" panose="020B0503020204020204" pitchFamily="34" charset="-122"/>
                <a:ea typeface="Microsoft YaHei UI" panose="020B0503020204020204" pitchFamily="34" charset="-122"/>
              </a:defRPr>
            </a:lvl1pPr>
          </a:lstStyle>
          <a:p>
            <a:pPr rtl="0">
              <a:lnSpc>
                <a:spcPct val="110000"/>
              </a:lnSpc>
            </a:pPr>
            <a:r>
              <a:rPr lang="zh-CN" altLang="en-US" noProof="0">
                <a:solidFill>
                  <a:srgbClr val="FFFFFF"/>
                </a:solidFill>
                <a:cs typeface="Posterama" panose="020B0504020200020000" pitchFamily="34" charset="0"/>
              </a:rPr>
              <a:t>单击此处编辑母版标题样式</a:t>
            </a:r>
          </a:p>
        </p:txBody>
      </p:sp>
      <p:sp>
        <p:nvSpPr>
          <p:cNvPr id="40" name="日期占位符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41" name="页脚占位符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42" name="幻灯片编号占位符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
        <p:nvSpPr>
          <p:cNvPr id="44" name="内容占位符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rtlCol="0"/>
          <a:lstStyle>
            <a:lvl1pPr marL="0" indent="0">
              <a:buNone/>
              <a:defRPr sz="2000">
                <a:solidFill>
                  <a:schemeClr val="tx1"/>
                </a:solidFill>
                <a:latin typeface="Microsoft YaHei UI" panose="020B0503020204020204" pitchFamily="34" charset="-122"/>
                <a:ea typeface="Microsoft YaHei UI" panose="020B0503020204020204" pitchFamily="34" charset="-122"/>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zh-CN" altLang="en-US" noProof="0"/>
              <a:t>单击以添加内容</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日程表">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4" name="直角三角形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5" name="组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直接连接符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S)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S)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S)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S)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S)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S)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S)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S)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S)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S)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流程图：文档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solidFill>
              <a:latin typeface="Microsoft YaHei UI" panose="020B0503020204020204" pitchFamily="34" charset="-122"/>
              <a:ea typeface="Microsoft YaHei UI" panose="020B0503020204020204" pitchFamily="34" charset="-122"/>
            </a:endParaRPr>
          </a:p>
        </p:txBody>
      </p:sp>
      <p:sp>
        <p:nvSpPr>
          <p:cNvPr id="36" name="标题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rtlCol="0" anchor="ctr">
            <a:normAutofit/>
          </a:bodyPr>
          <a:lstStyle>
            <a:lvl1pPr>
              <a:defRPr sz="4400">
                <a:latin typeface="Microsoft YaHei UI" panose="020B0503020204020204" pitchFamily="34" charset="-122"/>
                <a:ea typeface="Microsoft YaHei UI" panose="020B0503020204020204" pitchFamily="34" charset="-122"/>
              </a:defRPr>
            </a:lvl1pPr>
          </a:lstStyle>
          <a:p>
            <a:pPr rtl="0">
              <a:lnSpc>
                <a:spcPct val="110000"/>
              </a:lnSpc>
            </a:pPr>
            <a:r>
              <a:rPr lang="zh-CN" altLang="en-US" noProof="0">
                <a:solidFill>
                  <a:srgbClr val="FFFFFF"/>
                </a:solidFill>
                <a:cs typeface="Posterama" panose="020B0504020200020000" pitchFamily="34" charset="0"/>
              </a:rPr>
              <a:t>单击此处编辑母版标题样式</a:t>
            </a:r>
          </a:p>
        </p:txBody>
      </p:sp>
      <p:sp>
        <p:nvSpPr>
          <p:cNvPr id="37" name="日期占位符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latin typeface="Microsoft YaHei UI" panose="020B0503020204020204" pitchFamily="34" charset="-122"/>
                <a:ea typeface="Microsoft YaHei UI" panose="020B0503020204020204" pitchFamily="34" charset="-122"/>
              </a:defRPr>
            </a:lvl1pPr>
          </a:lstStyle>
          <a:p>
            <a:r>
              <a:rPr lang="en-US" altLang="zh-CN" noProof="0"/>
              <a:t>20XX </a:t>
            </a:r>
            <a:r>
              <a:rPr lang="zh-CN" altLang="en-US" noProof="0"/>
              <a:t>年 </a:t>
            </a:r>
            <a:r>
              <a:rPr lang="en-US" altLang="zh-CN" noProof="0"/>
              <a:t>2 </a:t>
            </a:r>
            <a:r>
              <a:rPr lang="zh-CN" altLang="en-US" noProof="0"/>
              <a:t>月 </a:t>
            </a:r>
            <a:r>
              <a:rPr lang="en-US" altLang="zh-CN" noProof="0"/>
              <a:t>2 </a:t>
            </a:r>
            <a:r>
              <a:rPr lang="zh-CN" altLang="en-US" noProof="0"/>
              <a:t>日</a:t>
            </a:r>
          </a:p>
        </p:txBody>
      </p:sp>
      <p:sp>
        <p:nvSpPr>
          <p:cNvPr id="38" name="页脚占位符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39" name="幻灯片编号占位符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latin typeface="Microsoft YaHei UI" panose="020B0503020204020204" pitchFamily="34" charset="-122"/>
                <a:ea typeface="Microsoft YaHei UI" panose="020B0503020204020204" pitchFamily="34" charset="-122"/>
              </a:defRPr>
            </a:lvl1pPr>
          </a:lstStyle>
          <a:p>
            <a:fld id="{11A71338-8BA2-4C79-A6C5-5A8E30081D0C}" type="slidenum">
              <a:rPr lang="en-US" altLang="zh-CN" noProof="0" smtClean="0"/>
              <a:pPr/>
              <a:t>‹#›</a:t>
            </a:fld>
            <a:endParaRPr lang="zh-CN" altLang="en-US" noProof="0"/>
          </a:p>
        </p:txBody>
      </p:sp>
      <p:sp>
        <p:nvSpPr>
          <p:cNvPr id="41" name="内容占位符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rtlCol="0"/>
          <a:lstStyle>
            <a:lvl1pPr marL="0" indent="0">
              <a:buNone/>
              <a:defRPr sz="2000">
                <a:solidFill>
                  <a:schemeClr val="tx1"/>
                </a:solidFill>
                <a:latin typeface="Microsoft YaHei UI" panose="020B0503020204020204" pitchFamily="34" charset="-122"/>
                <a:ea typeface="Microsoft YaHei UI" panose="020B0503020204020204" pitchFamily="34" charset="-122"/>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zh-CN" altLang="en-US" noProof="0"/>
              <a:t>单击以添加内容</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rtlCol="0"/>
          <a:lstStyle/>
          <a:p>
            <a:pPr rtl="0"/>
            <a:r>
              <a:rPr lang="en-US" altLang="zh-CN" dirty="0"/>
              <a:t>BP</a:t>
            </a:r>
            <a:r>
              <a:rPr lang="zh-CN" altLang="en-US" dirty="0"/>
              <a:t>网络</a:t>
            </a:r>
            <a:r>
              <a:rPr lang="en-US" altLang="zh-CN" dirty="0"/>
              <a:t>/CNN</a:t>
            </a:r>
            <a:r>
              <a:rPr lang="zh-CN" altLang="en-US" dirty="0"/>
              <a:t>网络</a:t>
            </a:r>
          </a:p>
        </p:txBody>
      </p:sp>
      <p:pic>
        <p:nvPicPr>
          <p:cNvPr id="6" name="图片占位符 5" descr="黑板 - 数学">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3"/>
          <a:srcRect t="24277" b="24277"/>
          <a:stretch/>
        </p:blipFill>
        <p:spPr/>
      </p:pic>
      <p:sp>
        <p:nvSpPr>
          <p:cNvPr id="3" name="文本占位符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rtlCol="0"/>
          <a:lstStyle/>
          <a:p>
            <a:pPr rtl="0"/>
            <a:r>
              <a:rPr lang="zh-CN" altLang="en-US" dirty="0"/>
              <a:t>计科</a:t>
            </a:r>
            <a:r>
              <a:rPr lang="en-US" altLang="zh-CN" dirty="0"/>
              <a:t>1803 </a:t>
            </a:r>
            <a:r>
              <a:rPr lang="zh-CN" altLang="en-US" dirty="0"/>
              <a:t>王汝宇</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计算</a:t>
                </a:r>
                <a14:m>
                  <m:oMath xmlns:m="http://schemas.openxmlformats.org/officeDocument/2006/math">
                    <m:r>
                      <m:rPr>
                        <m:sty m:val="p"/>
                      </m:rPr>
                      <a:rPr lang="zh-CN" altLang="en-US" dirty="0" smtClean="0">
                        <a:latin typeface="Cambria Math" panose="02040503050406030204" pitchFamily="18" charset="0"/>
                      </a:rPr>
                      <m:t>Δ</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𝜈</m:t>
                        </m:r>
                      </m:e>
                      <m:sub>
                        <m:r>
                          <a:rPr lang="zh-CN" altLang="en-US" i="1" dirty="0">
                            <a:latin typeface="Cambria Math" panose="02040503050406030204" pitchFamily="18" charset="0"/>
                          </a:rPr>
                          <m:t>𝑖h</m:t>
                        </m:r>
                      </m:sub>
                    </m:sSub>
                  </m:oMath>
                </a14:m>
                <a:endParaRPr lang="zh-CN" altLang="en-US" dirty="0"/>
              </a:p>
            </p:txBody>
          </p:sp>
        </mc:Choice>
        <mc:Fallback xmlns="">
          <p:sp>
            <p:nvSpPr>
              <p:cNvPr id="11" name="标题 10">
                <a:extLst>
                  <a:ext uri="{FF2B5EF4-FFF2-40B4-BE49-F238E27FC236}">
                    <a16:creationId xmlns:a16="http://schemas.microsoft.com/office/drawing/2014/main" id="{2C78657F-90AD-4505-B0A9-4FB8B5AE5AB1}"/>
                  </a:ext>
                </a:extLst>
              </p:cNvPr>
              <p:cNvSpPr>
                <a:spLocks noGrp="1" noRot="1" noChangeAspect="1" noMove="1" noResize="1" noEditPoints="1" noAdjustHandles="1" noChangeArrowheads="1" noChangeShapeType="1" noTextEdit="1"/>
              </p:cNvSpPr>
              <p:nvPr>
                <p:ph type="title"/>
              </p:nvPr>
            </p:nvSpPr>
            <p:spPr>
              <a:xfrm>
                <a:off x="457200" y="725467"/>
                <a:ext cx="5410197" cy="1982171"/>
              </a:xfrm>
              <a:blipFill>
                <a:blip r:embed="rId3"/>
                <a:stretch>
                  <a:fillRect l="-4510" t="-9538"/>
                </a:stretch>
              </a:blipFill>
            </p:spPr>
            <p:txBody>
              <a:bodyPr/>
              <a:lstStyle/>
              <a:p>
                <a:r>
                  <a:rPr lang="zh-CN" altLang="en-US">
                    <a:noFill/>
                  </a:rPr>
                  <a:t> </a:t>
                </a:r>
              </a:p>
            </p:txBody>
          </p:sp>
        </mc:Fallback>
      </mc:AlternateContent>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10</a:t>
            </a:fld>
            <a:endParaRPr lang="zh-CN" altLang="en-US"/>
          </a:p>
        </p:txBody>
      </p:sp>
      <p:sp>
        <p:nvSpPr>
          <p:cNvPr id="2" name="文本框 1">
            <a:extLst>
              <a:ext uri="{FF2B5EF4-FFF2-40B4-BE49-F238E27FC236}">
                <a16:creationId xmlns:a16="http://schemas.microsoft.com/office/drawing/2014/main" id="{E20EC7DC-D473-4ACE-934C-2CA4B29C38E2}"/>
              </a:ext>
            </a:extLst>
          </p:cNvPr>
          <p:cNvSpPr txBox="1"/>
          <p:nvPr/>
        </p:nvSpPr>
        <p:spPr>
          <a:xfrm>
            <a:off x="995082" y="1613647"/>
            <a:ext cx="4688542" cy="950259"/>
          </a:xfrm>
          <a:prstGeom prst="rect">
            <a:avLst/>
          </a:prstGeom>
          <a:noFill/>
        </p:spPr>
        <p:txBody>
          <a:bodyPr wrap="square" rtlCol="0">
            <a:spAutoFit/>
          </a:bodyPr>
          <a:lstStyle/>
          <a:p>
            <a:endParaRPr lang="zh-CN" altLang="en-US" dirty="0"/>
          </a:p>
        </p:txBody>
      </p:sp>
      <p:sp>
        <p:nvSpPr>
          <p:cNvPr id="8" name="内容占位符 11">
            <a:extLst>
              <a:ext uri="{FF2B5EF4-FFF2-40B4-BE49-F238E27FC236}">
                <a16:creationId xmlns:a16="http://schemas.microsoft.com/office/drawing/2014/main" id="{3485B7B9-772C-46DA-BA8B-06B699C41FAD}"/>
              </a:ext>
            </a:extLst>
          </p:cNvPr>
          <p:cNvSpPr>
            <a:spLocks noGrp="1"/>
          </p:cNvSpPr>
          <p:nvPr>
            <p:ph sz="quarter" idx="15"/>
          </p:nvPr>
        </p:nvSpPr>
        <p:spPr>
          <a:xfrm>
            <a:off x="473185" y="1582481"/>
            <a:ext cx="7030273" cy="829026"/>
          </a:xfrm>
        </p:spPr>
        <p:txBody>
          <a:bodyPr rtlCol="0">
            <a:normAutofit/>
          </a:bodyPr>
          <a:lstStyle/>
          <a:p>
            <a:pPr rtl="0"/>
            <a:r>
              <a:rPr lang="zh-CN" altLang="en-US" dirty="0"/>
              <a:t>       由</a:t>
            </a:r>
            <a:r>
              <a:rPr lang="en-US" altLang="zh-CN" dirty="0"/>
              <a:t>formula(1),(2),(3),(4),(5)</a:t>
            </a:r>
            <a:r>
              <a:rPr lang="zh-CN" altLang="en-US" dirty="0"/>
              <a:t>推导，一个</a:t>
            </a:r>
            <a:r>
              <a:rPr lang="en-US" altLang="zh-CN" dirty="0"/>
              <a:t>v</a:t>
            </a:r>
            <a:r>
              <a:rPr lang="zh-CN" altLang="en-US" dirty="0"/>
              <a:t>权值会影响所有的</a:t>
            </a:r>
            <a:r>
              <a:rPr lang="el-GR" altLang="zh-CN" dirty="0"/>
              <a:t>β</a:t>
            </a:r>
            <a:endParaRPr lang="zh-CN" altLang="en-US" dirty="0"/>
          </a:p>
        </p:txBody>
      </p:sp>
      <p:pic>
        <p:nvPicPr>
          <p:cNvPr id="5" name="图片 4">
            <a:extLst>
              <a:ext uri="{FF2B5EF4-FFF2-40B4-BE49-F238E27FC236}">
                <a16:creationId xmlns:a16="http://schemas.microsoft.com/office/drawing/2014/main" id="{57678DC4-A71E-4014-AFF4-BDB87173BDC0}"/>
              </a:ext>
            </a:extLst>
          </p:cNvPr>
          <p:cNvPicPr>
            <a:picLocks noChangeAspect="1"/>
          </p:cNvPicPr>
          <p:nvPr/>
        </p:nvPicPr>
        <p:blipFill>
          <a:blip r:embed="rId4"/>
          <a:stretch>
            <a:fillRect/>
          </a:stretch>
        </p:blipFill>
        <p:spPr>
          <a:xfrm>
            <a:off x="4200861" y="2056071"/>
            <a:ext cx="3670151" cy="1748178"/>
          </a:xfrm>
          <a:prstGeom prst="rect">
            <a:avLst/>
          </a:prstGeom>
        </p:spPr>
      </p:pic>
      <p:pic>
        <p:nvPicPr>
          <p:cNvPr id="7" name="图片 6">
            <a:extLst>
              <a:ext uri="{FF2B5EF4-FFF2-40B4-BE49-F238E27FC236}">
                <a16:creationId xmlns:a16="http://schemas.microsoft.com/office/drawing/2014/main" id="{922DF3B8-0FEA-408D-81A9-FEB518777F95}"/>
              </a:ext>
            </a:extLst>
          </p:cNvPr>
          <p:cNvPicPr>
            <a:picLocks noChangeAspect="1"/>
          </p:cNvPicPr>
          <p:nvPr/>
        </p:nvPicPr>
        <p:blipFill>
          <a:blip r:embed="rId5"/>
          <a:stretch>
            <a:fillRect/>
          </a:stretch>
        </p:blipFill>
        <p:spPr>
          <a:xfrm>
            <a:off x="1839861" y="4046949"/>
            <a:ext cx="8512278" cy="1127858"/>
          </a:xfrm>
          <a:prstGeom prst="rect">
            <a:avLst/>
          </a:prstGeom>
        </p:spPr>
      </p:pic>
      <p:sp>
        <p:nvSpPr>
          <p:cNvPr id="13" name="内容占位符 11">
            <a:extLst>
              <a:ext uri="{FF2B5EF4-FFF2-40B4-BE49-F238E27FC236}">
                <a16:creationId xmlns:a16="http://schemas.microsoft.com/office/drawing/2014/main" id="{A2BB5D6E-5AC6-47BD-8D2A-A11F1CF6E3B6}"/>
              </a:ext>
            </a:extLst>
          </p:cNvPr>
          <p:cNvSpPr txBox="1">
            <a:spLocks/>
          </p:cNvSpPr>
          <p:nvPr/>
        </p:nvSpPr>
        <p:spPr>
          <a:xfrm>
            <a:off x="851647" y="5303507"/>
            <a:ext cx="10157011" cy="829026"/>
          </a:xfrm>
          <a:prstGeom prst="rect">
            <a:avLst/>
          </a:prstGeom>
        </p:spPr>
        <p:txBody>
          <a:bodyPr rtlCol="0">
            <a:normAutofit/>
          </a:bodyPr>
          <a:lstStyle>
            <a:lvl1pPr marL="0" indent="0" algn="l" defTabSz="914400" rtl="0" eaLnBrk="1" latinLnBrk="0" hangingPunct="1">
              <a:lnSpc>
                <a:spcPct val="120000"/>
              </a:lnSpc>
              <a:spcBef>
                <a:spcPts val="1000"/>
              </a:spcBef>
              <a:buClr>
                <a:schemeClr val="bg1"/>
              </a:buClr>
              <a:buSzPct val="75000"/>
              <a:buFont typeface="+mj-lt"/>
              <a:buNone/>
              <a:defRPr sz="1800" kern="1200">
                <a:solidFill>
                  <a:schemeClr val="bg1"/>
                </a:solidFill>
                <a:latin typeface="Microsoft YaHei UI" panose="020B0503020204020204" pitchFamily="34" charset="-122"/>
                <a:ea typeface="Microsoft YaHei UI" panose="020B0503020204020204" pitchFamily="34" charset="-122"/>
                <a:cs typeface="+mn-cs"/>
              </a:defRPr>
            </a:lvl1pPr>
            <a:lvl2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至此，我们所有得公式都推导完毕了，剩下做的就是设定一个迭代终止条件，可以是误差小于一定值时终止递归，也可以是设定迭代次数。这样一个</a:t>
            </a:r>
            <a:r>
              <a:rPr lang="en-US" altLang="zh-CN" dirty="0"/>
              <a:t>BP</a:t>
            </a:r>
            <a:r>
              <a:rPr lang="zh-CN" altLang="en-US" dirty="0"/>
              <a:t>神经网络模型就算是设计结束。</a:t>
            </a:r>
          </a:p>
        </p:txBody>
      </p:sp>
    </p:spTree>
    <p:extLst>
      <p:ext uri="{BB962C8B-B14F-4D97-AF65-F5344CB8AC3E}">
        <p14:creationId xmlns:p14="http://schemas.microsoft.com/office/powerpoint/2010/main" val="63751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en-US" altLang="zh-CN" dirty="0"/>
              <a:t>BP</a:t>
            </a:r>
            <a:r>
              <a:rPr lang="zh-CN" altLang="en-US" dirty="0"/>
              <a:t>算法训练过程</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a:bodyPr>
          <a:lstStyle/>
          <a:p>
            <a:pPr rtl="0"/>
            <a:r>
              <a:rPr lang="zh-CN" altLang="en-US"/>
              <a:t>（</a:t>
            </a:r>
            <a:r>
              <a:rPr lang="en-US" altLang="zh-CN"/>
              <a:t>1</a:t>
            </a:r>
            <a:r>
              <a:rPr lang="zh-CN" altLang="en-US"/>
              <a:t>）初始化网络的突触权值和阈值矩阵；</a:t>
            </a:r>
            <a:endParaRPr lang="en-US" altLang="zh-CN"/>
          </a:p>
          <a:p>
            <a:pPr rtl="0"/>
            <a:r>
              <a:rPr lang="zh-CN" altLang="en-US"/>
              <a:t>（</a:t>
            </a:r>
            <a:r>
              <a:rPr lang="en-US" altLang="zh-CN"/>
              <a:t>2</a:t>
            </a:r>
            <a:r>
              <a:rPr lang="zh-CN" altLang="en-US"/>
              <a:t>）训练样本的呈现；</a:t>
            </a:r>
            <a:endParaRPr lang="en-US" altLang="zh-CN"/>
          </a:p>
          <a:p>
            <a:pPr rtl="0"/>
            <a:r>
              <a:rPr lang="zh-CN" altLang="en-US"/>
              <a:t>（</a:t>
            </a:r>
            <a:r>
              <a:rPr lang="en-US" altLang="zh-CN"/>
              <a:t>3</a:t>
            </a:r>
            <a:r>
              <a:rPr lang="zh-CN" altLang="en-US"/>
              <a:t>）前向传播计算；</a:t>
            </a:r>
            <a:endParaRPr lang="en-US" altLang="zh-CN"/>
          </a:p>
          <a:p>
            <a:pPr rtl="0"/>
            <a:r>
              <a:rPr lang="zh-CN" altLang="en-US"/>
              <a:t>（</a:t>
            </a:r>
            <a:r>
              <a:rPr lang="en-US" altLang="zh-CN"/>
              <a:t>4</a:t>
            </a:r>
            <a:r>
              <a:rPr lang="zh-CN" altLang="en-US"/>
              <a:t>）误差反向传播计算并更新权值；</a:t>
            </a:r>
            <a:endParaRPr lang="en-US" altLang="zh-CN"/>
          </a:p>
          <a:p>
            <a:pPr rtl="0"/>
            <a:r>
              <a:rPr lang="zh-CN" altLang="en-US"/>
              <a:t>（</a:t>
            </a:r>
            <a:r>
              <a:rPr lang="en-US" altLang="zh-CN"/>
              <a:t>5</a:t>
            </a:r>
            <a:r>
              <a:rPr lang="zh-CN" altLang="en-US"/>
              <a:t>）迭代，用新的样本进行步骤</a:t>
            </a:r>
            <a:r>
              <a:rPr lang="en-US" altLang="zh-CN"/>
              <a:t>3</a:t>
            </a:r>
            <a:r>
              <a:rPr lang="zh-CN" altLang="en-US"/>
              <a:t>和</a:t>
            </a:r>
            <a:r>
              <a:rPr lang="en-US" altLang="zh-CN"/>
              <a:t>4</a:t>
            </a:r>
            <a:r>
              <a:rPr lang="zh-CN" altLang="en-US"/>
              <a:t>，直至满足停止准则。</a:t>
            </a:r>
            <a:endParaRPr lang="en-US" altLang="zh-CN"/>
          </a:p>
          <a:p>
            <a:pPr rtl="0"/>
            <a:r>
              <a:rPr lang="zh-CN" altLang="en-US"/>
              <a:t>有很多的方法可以判断算法是否已经收敛，常见的有指定迭代的次数，判断相邻的两次误差之间的差别是否小于指定的值等等。</a:t>
            </a:r>
            <a:endParaRPr lang="zh-CN" altLang="en-US" dirty="0"/>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a:t>2021 </a:t>
            </a:r>
            <a:r>
              <a:rPr lang="zh-CN" altLang="en-US"/>
              <a:t>年 </a:t>
            </a:r>
            <a:r>
              <a:rPr lang="en-US" altLang="zh-CN"/>
              <a:t>5 </a:t>
            </a:r>
            <a:r>
              <a:rPr lang="zh-CN" altLang="en-US"/>
              <a:t>月 </a:t>
            </a:r>
            <a:r>
              <a:rPr lang="en-US" altLang="zh-CN"/>
              <a:t>13 </a:t>
            </a:r>
            <a:r>
              <a:rPr lang="zh-CN" altLang="en-US"/>
              <a:t>日</a:t>
            </a:r>
            <a:endParaRPr lang="zh-CN" altLang="en-US" dirty="0"/>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a:t>BP</a:t>
            </a:r>
            <a:r>
              <a:rPr lang="zh-CN" altLang="en-US"/>
              <a:t>网络及使用</a:t>
            </a:r>
            <a:endParaRPr lang="zh-CN" altLang="en-US" dirty="0"/>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11</a:t>
            </a:fld>
            <a:endParaRPr lang="zh-CN" altLang="en-US"/>
          </a:p>
        </p:txBody>
      </p:sp>
      <p:pic>
        <p:nvPicPr>
          <p:cNvPr id="6" name="图片 5">
            <a:extLst>
              <a:ext uri="{FF2B5EF4-FFF2-40B4-BE49-F238E27FC236}">
                <a16:creationId xmlns:a16="http://schemas.microsoft.com/office/drawing/2014/main" id="{9D82BD9D-931C-44AA-96B8-FDE8EBD4D90D}"/>
              </a:ext>
            </a:extLst>
          </p:cNvPr>
          <p:cNvPicPr>
            <a:picLocks noChangeAspect="1"/>
          </p:cNvPicPr>
          <p:nvPr/>
        </p:nvPicPr>
        <p:blipFill>
          <a:blip r:embed="rId3"/>
          <a:stretch>
            <a:fillRect/>
          </a:stretch>
        </p:blipFill>
        <p:spPr>
          <a:xfrm>
            <a:off x="7200151" y="162344"/>
            <a:ext cx="4092295" cy="6157494"/>
          </a:xfrm>
          <a:prstGeom prst="rect">
            <a:avLst/>
          </a:prstGeom>
        </p:spPr>
      </p:pic>
    </p:spTree>
    <p:extLst>
      <p:ext uri="{BB962C8B-B14F-4D97-AF65-F5344CB8AC3E}">
        <p14:creationId xmlns:p14="http://schemas.microsoft.com/office/powerpoint/2010/main" val="105786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en-US" altLang="zh-CN" dirty="0"/>
              <a:t>BP</a:t>
            </a:r>
            <a:r>
              <a:rPr lang="zh-CN" altLang="en-US" dirty="0"/>
              <a:t>神经网络的应用</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5" y="1582480"/>
            <a:ext cx="6250343" cy="4737358"/>
          </a:xfrm>
        </p:spPr>
        <p:txBody>
          <a:bodyPr rtlCol="0">
            <a:normAutofit/>
          </a:bodyPr>
          <a:lstStyle/>
          <a:p>
            <a:pPr rtl="0"/>
            <a:r>
              <a:rPr lang="zh-CN" altLang="en-US" dirty="0"/>
              <a:t>土木工程中的应用：</a:t>
            </a:r>
            <a:r>
              <a:rPr lang="en-US" altLang="zh-CN" dirty="0"/>
              <a:t>BP</a:t>
            </a:r>
            <a:r>
              <a:rPr lang="zh-CN" altLang="en-US" dirty="0"/>
              <a:t>神经网络在土木工程领域中的应用主要集中在损伤定位和损伤检测中。结构如果发生损伤，其动力学特性频率会发生变化，因此使用频率就能对结构的损伤进行测量。</a:t>
            </a:r>
            <a:endParaRPr lang="en-US" altLang="zh-CN" dirty="0"/>
          </a:p>
          <a:p>
            <a:pPr rtl="0"/>
            <a:endParaRPr lang="en-US" altLang="zh-CN" dirty="0"/>
          </a:p>
          <a:p>
            <a:pPr rtl="0"/>
            <a:r>
              <a:rPr lang="zh-CN" altLang="en-US" dirty="0"/>
              <a:t>电气工程中的应用：</a:t>
            </a:r>
            <a:r>
              <a:rPr lang="en-US" altLang="zh-CN" dirty="0"/>
              <a:t>BP</a:t>
            </a:r>
            <a:r>
              <a:rPr lang="zh-CN" altLang="en-US" dirty="0"/>
              <a:t>神经网络在变压器的故障诊断中的应用。</a:t>
            </a:r>
            <a:endParaRPr lang="en-US" altLang="zh-CN" dirty="0"/>
          </a:p>
          <a:p>
            <a:pPr rtl="0"/>
            <a:endParaRPr lang="en-US" altLang="zh-CN" dirty="0"/>
          </a:p>
          <a:p>
            <a:pPr rtl="0"/>
            <a:r>
              <a:rPr lang="zh-CN" altLang="en-US" dirty="0"/>
              <a:t>化学工程中的应用：基于反向传播算法</a:t>
            </a:r>
            <a:r>
              <a:rPr lang="en-US" altLang="zh-CN" dirty="0"/>
              <a:t>(BP)</a:t>
            </a:r>
            <a:r>
              <a:rPr lang="zh-CN" altLang="en-US" dirty="0"/>
              <a:t>的神经网络作为</a:t>
            </a:r>
            <a:r>
              <a:rPr lang="en-US" altLang="zh-CN" dirty="0"/>
              <a:t>ANN</a:t>
            </a:r>
            <a:r>
              <a:rPr lang="zh-CN" altLang="en-US" dirty="0"/>
              <a:t>重要组成部分</a:t>
            </a:r>
            <a:r>
              <a:rPr lang="en-US" altLang="zh-CN" dirty="0"/>
              <a:t>,</a:t>
            </a:r>
            <a:r>
              <a:rPr lang="zh-CN" altLang="en-US" dirty="0"/>
              <a:t>在涉及多种非线性因素建模时</a:t>
            </a:r>
            <a:r>
              <a:rPr lang="en-US" altLang="zh-CN" dirty="0"/>
              <a:t>,</a:t>
            </a:r>
            <a:r>
              <a:rPr lang="zh-CN" altLang="en-US" dirty="0"/>
              <a:t>相对于传统的反应机理建模显示出巨大的优势。</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a:t>2021 </a:t>
            </a:r>
            <a:r>
              <a:rPr lang="zh-CN" altLang="en-US"/>
              <a:t>年 </a:t>
            </a:r>
            <a:r>
              <a:rPr lang="en-US" altLang="zh-CN"/>
              <a:t>5 </a:t>
            </a:r>
            <a:r>
              <a:rPr lang="zh-CN" altLang="en-US"/>
              <a:t>月 </a:t>
            </a:r>
            <a:r>
              <a:rPr lang="en-US" altLang="zh-CN"/>
              <a:t>13 </a:t>
            </a:r>
            <a:r>
              <a:rPr lang="zh-CN" altLang="en-US"/>
              <a:t>日</a:t>
            </a:r>
            <a:endParaRPr lang="zh-CN" altLang="en-US" dirty="0"/>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a:t>BP</a:t>
            </a:r>
            <a:r>
              <a:rPr lang="zh-CN" altLang="en-US"/>
              <a:t>网络及使用</a:t>
            </a:r>
            <a:endParaRPr lang="zh-CN" altLang="en-US" dirty="0"/>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12</a:t>
            </a:fld>
            <a:endParaRPr lang="zh-CN" altLang="en-US"/>
          </a:p>
        </p:txBody>
      </p:sp>
      <p:pic>
        <p:nvPicPr>
          <p:cNvPr id="2050" name="Picture 2">
            <a:extLst>
              <a:ext uri="{FF2B5EF4-FFF2-40B4-BE49-F238E27FC236}">
                <a16:creationId xmlns:a16="http://schemas.microsoft.com/office/drawing/2014/main" id="{1D9076FB-C39F-4774-8D2A-EC7E1013D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397" y="304973"/>
            <a:ext cx="3514724" cy="198127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FC742ED-5662-4545-9A8B-C1E80FD50B1F}"/>
              </a:ext>
            </a:extLst>
          </p:cNvPr>
          <p:cNvSpPr txBox="1"/>
          <p:nvPr/>
        </p:nvSpPr>
        <p:spPr>
          <a:xfrm>
            <a:off x="8500782" y="2386433"/>
            <a:ext cx="2043953" cy="369332"/>
          </a:xfrm>
          <a:prstGeom prst="rect">
            <a:avLst/>
          </a:prstGeom>
          <a:noFill/>
        </p:spPr>
        <p:txBody>
          <a:bodyPr wrap="square" rtlCol="0">
            <a:spAutoFit/>
          </a:bodyPr>
          <a:lstStyle/>
          <a:p>
            <a:r>
              <a:rPr lang="zh-CN" altLang="en-US" dirty="0">
                <a:solidFill>
                  <a:schemeClr val="bg1"/>
                </a:solidFill>
              </a:rPr>
              <a:t>损伤定位与检测</a:t>
            </a:r>
          </a:p>
        </p:txBody>
      </p:sp>
      <p:pic>
        <p:nvPicPr>
          <p:cNvPr id="2052" name="Picture 4">
            <a:extLst>
              <a:ext uri="{FF2B5EF4-FFF2-40B4-BE49-F238E27FC236}">
                <a16:creationId xmlns:a16="http://schemas.microsoft.com/office/drawing/2014/main" id="{1203697D-95C8-4DDC-ABFC-03DF0A10D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5595" y="2755765"/>
            <a:ext cx="2934325" cy="16540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1A880DD-97A3-49CD-BBA3-34BDB4D0EEB8}"/>
              </a:ext>
            </a:extLst>
          </p:cNvPr>
          <p:cNvSpPr txBox="1"/>
          <p:nvPr/>
        </p:nvSpPr>
        <p:spPr>
          <a:xfrm>
            <a:off x="8622510" y="4409863"/>
            <a:ext cx="1800493" cy="369332"/>
          </a:xfrm>
          <a:prstGeom prst="rect">
            <a:avLst/>
          </a:prstGeom>
          <a:noFill/>
        </p:spPr>
        <p:txBody>
          <a:bodyPr wrap="none" rtlCol="0">
            <a:spAutoFit/>
          </a:bodyPr>
          <a:lstStyle/>
          <a:p>
            <a:r>
              <a:rPr lang="zh-CN" altLang="en-US" dirty="0">
                <a:solidFill>
                  <a:schemeClr val="bg1"/>
                </a:solidFill>
              </a:rPr>
              <a:t>变压器故障诊断</a:t>
            </a:r>
          </a:p>
        </p:txBody>
      </p:sp>
      <p:pic>
        <p:nvPicPr>
          <p:cNvPr id="2056" name="Picture 8">
            <a:extLst>
              <a:ext uri="{FF2B5EF4-FFF2-40B4-BE49-F238E27FC236}">
                <a16:creationId xmlns:a16="http://schemas.microsoft.com/office/drawing/2014/main" id="{932C631C-87A4-4554-B425-49DB38B09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1629" y="4779195"/>
            <a:ext cx="2762253" cy="155766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2E5B387-C224-4DF6-9056-1B2C22E9B7D8}"/>
              </a:ext>
            </a:extLst>
          </p:cNvPr>
          <p:cNvSpPr txBox="1"/>
          <p:nvPr/>
        </p:nvSpPr>
        <p:spPr>
          <a:xfrm>
            <a:off x="8622510" y="6368361"/>
            <a:ext cx="1800493" cy="369332"/>
          </a:xfrm>
          <a:prstGeom prst="rect">
            <a:avLst/>
          </a:prstGeom>
          <a:noFill/>
        </p:spPr>
        <p:txBody>
          <a:bodyPr wrap="none" rtlCol="0">
            <a:spAutoFit/>
          </a:bodyPr>
          <a:lstStyle/>
          <a:p>
            <a:r>
              <a:rPr lang="zh-CN" altLang="en-US" dirty="0">
                <a:solidFill>
                  <a:schemeClr val="bg1"/>
                </a:solidFill>
              </a:rPr>
              <a:t>非线性因素建模</a:t>
            </a:r>
          </a:p>
        </p:txBody>
      </p:sp>
    </p:spTree>
    <p:extLst>
      <p:ext uri="{BB962C8B-B14F-4D97-AF65-F5344CB8AC3E}">
        <p14:creationId xmlns:p14="http://schemas.microsoft.com/office/powerpoint/2010/main" val="417648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rtlCol="0"/>
          <a:lstStyle/>
          <a:p>
            <a:pPr rtl="0"/>
            <a:r>
              <a:rPr lang="zh-CN" altLang="en-US" dirty="0"/>
              <a:t>主题二</a:t>
            </a:r>
          </a:p>
        </p:txBody>
      </p:sp>
      <p:pic>
        <p:nvPicPr>
          <p:cNvPr id="2" name="图片占位符 1" descr="计算器的特写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副标题 8">
            <a:extLst>
              <a:ext uri="{FF2B5EF4-FFF2-40B4-BE49-F238E27FC236}">
                <a16:creationId xmlns:a16="http://schemas.microsoft.com/office/drawing/2014/main" id="{62922A0C-B599-4443-A7B4-8AFF6658A57D}"/>
              </a:ext>
            </a:extLst>
          </p:cNvPr>
          <p:cNvSpPr>
            <a:spLocks noGrp="1"/>
          </p:cNvSpPr>
          <p:nvPr>
            <p:ph type="subTitle" idx="1"/>
          </p:nvPr>
        </p:nvSpPr>
        <p:spPr>
          <a:xfrm>
            <a:off x="520265" y="1847760"/>
            <a:ext cx="4567990" cy="1495379"/>
          </a:xfrm>
        </p:spPr>
        <p:txBody>
          <a:bodyPr rtlCol="0"/>
          <a:lstStyle/>
          <a:p>
            <a:pPr rtl="0"/>
            <a:r>
              <a:rPr lang="en-US" altLang="zh-CN" dirty="0"/>
              <a:t>CNN</a:t>
            </a:r>
            <a:r>
              <a:rPr lang="zh-CN" altLang="en-US" dirty="0"/>
              <a:t>卷积网络介绍</a:t>
            </a:r>
          </a:p>
        </p:txBody>
      </p:sp>
      <p:grpSp>
        <p:nvGrpSpPr>
          <p:cNvPr id="50" name="组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直接连接符​​(S)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S)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S)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S)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S)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S)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S)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S)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S)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S)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S)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S)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S)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S)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S)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S)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S)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S)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S)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S)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S)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S) 72">
              <a:extLst>
                <a:ext uri="{FF2B5EF4-FFF2-40B4-BE49-F238E27FC236}">
                  <a16:creationId xmlns:a16="http://schemas.microsoft.com/office/drawing/2014/main" id="{68AA150B-2CA9-4D14-AAD1-68F0C6AF0A5D}"/>
                </a:ext>
              </a:extLst>
            </p:cNvPr>
            <p:cNvCxnSpPr>
              <a:cxnSpLocks/>
            </p:cNvCxnSpPr>
            <p:nvPr/>
          </p:nvCxnSpPr>
          <p:spPr>
            <a:xfrm>
              <a:off x="-6214" y="3892752"/>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S)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S)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S)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S)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S)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556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层级结构</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fontScale="85000" lnSpcReduction="20000"/>
          </a:bodyPr>
          <a:lstStyle/>
          <a:p>
            <a:pPr rtl="0"/>
            <a:r>
              <a:rPr lang="zh-CN" altLang="en-US" dirty="0"/>
              <a:t>       图中</a:t>
            </a:r>
            <a:r>
              <a:rPr lang="en-US" altLang="zh-CN" dirty="0"/>
              <a:t>CNN</a:t>
            </a:r>
            <a:r>
              <a:rPr lang="zh-CN" altLang="en-US" dirty="0"/>
              <a:t>要做的事情是：给定一张图片，是车还是马未知，是什么车也未知，现在需要模型判断这张图片里具体是一个什么东西，总之输出一个结果：如果是车 那是什么车</a:t>
            </a:r>
            <a:endParaRPr lang="en-US" altLang="zh-CN" dirty="0"/>
          </a:p>
          <a:p>
            <a:pPr rtl="0"/>
            <a:r>
              <a:rPr lang="zh-CN" altLang="en-US" dirty="0"/>
              <a:t>       最左边：数据输入层，对数据做一些处理，比如去均值（把输入数据各个维度都中心化为</a:t>
            </a:r>
            <a:r>
              <a:rPr lang="en-US" altLang="zh-CN" dirty="0"/>
              <a:t>0</a:t>
            </a:r>
            <a:r>
              <a:rPr lang="zh-CN" altLang="en-US" dirty="0"/>
              <a:t>，避免数据过多偏差，影响训练效果）、归一化（把所有的数据都归一到同样的范围）、</a:t>
            </a:r>
            <a:r>
              <a:rPr lang="en-US" altLang="zh-CN" dirty="0"/>
              <a:t>PCA/</a:t>
            </a:r>
            <a:r>
              <a:rPr lang="zh-CN" altLang="en-US" dirty="0"/>
              <a:t>白化等等。</a:t>
            </a:r>
            <a:r>
              <a:rPr lang="en-US" altLang="zh-CN" dirty="0"/>
              <a:t>CNN</a:t>
            </a:r>
            <a:r>
              <a:rPr lang="zh-CN" altLang="en-US" dirty="0"/>
              <a:t>只对训练集做“去均值”这一步。    </a:t>
            </a:r>
            <a:endParaRPr lang="en-US" altLang="zh-CN" dirty="0"/>
          </a:p>
          <a:p>
            <a:pPr rtl="0"/>
            <a:r>
              <a:rPr lang="zh-CN" altLang="en-US" dirty="0"/>
              <a:t>       中间：</a:t>
            </a:r>
            <a:r>
              <a:rPr lang="en-US" altLang="zh-CN" dirty="0"/>
              <a:t>CONV</a:t>
            </a:r>
            <a:r>
              <a:rPr lang="zh-CN" altLang="en-US" dirty="0"/>
              <a:t>：卷积计算层，线性乘积 求和。</a:t>
            </a:r>
            <a:r>
              <a:rPr lang="en-US" altLang="zh-CN" dirty="0"/>
              <a:t>RELU</a:t>
            </a:r>
            <a:r>
              <a:rPr lang="zh-CN" altLang="en-US" dirty="0"/>
              <a:t>：激励层，</a:t>
            </a:r>
            <a:r>
              <a:rPr lang="en-US" altLang="zh-CN" dirty="0"/>
              <a:t>RELU</a:t>
            </a:r>
            <a:r>
              <a:rPr lang="zh-CN" altLang="en-US" dirty="0"/>
              <a:t>是激活函数的一种。</a:t>
            </a:r>
            <a:r>
              <a:rPr lang="en-US" altLang="zh-CN" dirty="0"/>
              <a:t>POOL</a:t>
            </a:r>
            <a:r>
              <a:rPr lang="zh-CN" altLang="en-US" dirty="0"/>
              <a:t>：池化层，简言之，即取区域平均或最大。    </a:t>
            </a:r>
            <a:endParaRPr lang="en-US" altLang="zh-CN" dirty="0"/>
          </a:p>
          <a:p>
            <a:pPr rtl="0"/>
            <a:r>
              <a:rPr lang="en-US" altLang="zh-CN" dirty="0"/>
              <a:t>       </a:t>
            </a:r>
            <a:r>
              <a:rPr lang="zh-CN" altLang="en-US" dirty="0"/>
              <a:t>右边：</a:t>
            </a:r>
            <a:r>
              <a:rPr lang="en-US" altLang="zh-CN" dirty="0"/>
              <a:t>FC</a:t>
            </a:r>
            <a:r>
              <a:rPr lang="zh-CN" altLang="en-US" dirty="0"/>
              <a:t>：全连接层 </a:t>
            </a:r>
            <a:endParaRPr lang="en-US" altLang="zh-CN" dirty="0"/>
          </a:p>
          <a:p>
            <a:pPr rtl="0"/>
            <a:r>
              <a:rPr lang="en-US" altLang="zh-CN" dirty="0"/>
              <a:t>    </a:t>
            </a:r>
            <a:r>
              <a:rPr lang="zh-CN" altLang="en-US" dirty="0"/>
              <a:t>   这几个部分中，卷积计算层是</a:t>
            </a:r>
            <a:r>
              <a:rPr lang="en-US" altLang="zh-CN" dirty="0"/>
              <a:t>CNN</a:t>
            </a:r>
            <a:r>
              <a:rPr lang="zh-CN" altLang="en-US" dirty="0"/>
              <a:t>的核心，下文将重点阐述。</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14</a:t>
            </a:fld>
            <a:endParaRPr lang="zh-CN" altLang="en-US"/>
          </a:p>
        </p:txBody>
      </p:sp>
      <p:pic>
        <p:nvPicPr>
          <p:cNvPr id="3074" name="Picture 2">
            <a:extLst>
              <a:ext uri="{FF2B5EF4-FFF2-40B4-BE49-F238E27FC236}">
                <a16:creationId xmlns:a16="http://schemas.microsoft.com/office/drawing/2014/main" id="{F814253F-D939-4842-A654-FA220656B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085" y="1943100"/>
            <a:ext cx="5459799" cy="261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12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800165" cy="1963945"/>
          </a:xfrm>
        </p:spPr>
        <p:txBody>
          <a:bodyPr rtlCol="0"/>
          <a:lstStyle/>
          <a:p>
            <a:pPr rtl="0"/>
            <a:r>
              <a:rPr lang="en-US" altLang="zh-CN" dirty="0"/>
              <a:t>CNN</a:t>
            </a:r>
            <a:r>
              <a:rPr lang="zh-CN" altLang="en-US" dirty="0"/>
              <a:t>怎么进行识别（</a:t>
            </a:r>
            <a:r>
              <a:rPr lang="en-US" altLang="zh-CN" dirty="0"/>
              <a:t>1</a:t>
            </a:r>
            <a:r>
              <a:rPr lang="zh-CN" altLang="en-US" dirty="0"/>
              <a:t>）</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fontScale="92500" lnSpcReduction="20000"/>
          </a:bodyPr>
          <a:lstStyle/>
          <a:p>
            <a:pPr rtl="0"/>
            <a:r>
              <a:rPr lang="zh-CN" altLang="en-US" dirty="0"/>
              <a:t>        简言之，当我们给定一个</a:t>
            </a:r>
            <a:r>
              <a:rPr lang="en-US" altLang="zh-CN" dirty="0"/>
              <a:t>“X”</a:t>
            </a:r>
            <a:r>
              <a:rPr lang="zh-CN" altLang="en-US" dirty="0"/>
              <a:t>的图案，计算机怎么识别这个图案就是“</a:t>
            </a:r>
            <a:r>
              <a:rPr lang="en-US" altLang="zh-CN" dirty="0"/>
              <a:t>X”</a:t>
            </a:r>
            <a:r>
              <a:rPr lang="zh-CN" altLang="en-US" dirty="0"/>
              <a:t>呢？一个可能的办法就是计算机存储一张标准的“</a:t>
            </a:r>
            <a:r>
              <a:rPr lang="en-US" altLang="zh-CN" dirty="0"/>
              <a:t>X”</a:t>
            </a:r>
            <a:r>
              <a:rPr lang="zh-CN" altLang="en-US" dirty="0"/>
              <a:t>图案，然后把需要识别的未知图案跟标准</a:t>
            </a:r>
            <a:r>
              <a:rPr lang="en-US" altLang="zh-CN" dirty="0"/>
              <a:t>“X”</a:t>
            </a:r>
            <a:r>
              <a:rPr lang="zh-CN" altLang="en-US" dirty="0"/>
              <a:t>图案进行比对，如果二者一致，则判定未知图案即是一个</a:t>
            </a:r>
            <a:r>
              <a:rPr lang="en-US" altLang="zh-CN" dirty="0"/>
              <a:t>“X”</a:t>
            </a:r>
            <a:r>
              <a:rPr lang="zh-CN" altLang="en-US" dirty="0"/>
              <a:t>图案。而且即便未知图案可能有一些平移或稍稍变形，依然能辨别出它是一个</a:t>
            </a:r>
            <a:r>
              <a:rPr lang="en-US" altLang="zh-CN" dirty="0"/>
              <a:t>X</a:t>
            </a:r>
            <a:r>
              <a:rPr lang="zh-CN" altLang="en-US" dirty="0"/>
              <a:t>图案。如此，</a:t>
            </a:r>
            <a:r>
              <a:rPr lang="en-US" altLang="zh-CN" dirty="0"/>
              <a:t>CNN</a:t>
            </a:r>
            <a:r>
              <a:rPr lang="zh-CN" altLang="en-US" dirty="0"/>
              <a:t>是把未知图案和标准</a:t>
            </a:r>
            <a:r>
              <a:rPr lang="en-US" altLang="zh-CN" dirty="0"/>
              <a:t>X</a:t>
            </a:r>
            <a:r>
              <a:rPr lang="zh-CN" altLang="en-US" dirty="0"/>
              <a:t>图案一个局部一个局部的对比，如右图所示</a:t>
            </a:r>
            <a:endParaRPr lang="en-US" altLang="zh-CN" dirty="0"/>
          </a:p>
          <a:p>
            <a:pPr rtl="0"/>
            <a:r>
              <a:rPr lang="zh-CN" altLang="en-US" dirty="0"/>
              <a:t>       理想的情况下，我们希望，对于那些仅仅只是做了一些像平移，缩放，旋转，微变形等简单变换的图像，计算机仍然能够识别出图中的</a:t>
            </a:r>
            <a:r>
              <a:rPr lang="en-US" altLang="zh-CN" dirty="0"/>
              <a:t>“X”</a:t>
            </a:r>
            <a:r>
              <a:rPr lang="zh-CN" altLang="en-US" dirty="0"/>
              <a:t>和</a:t>
            </a:r>
            <a:r>
              <a:rPr lang="en-US" altLang="zh-CN" dirty="0"/>
              <a:t>“O”</a:t>
            </a:r>
            <a:r>
              <a:rPr lang="zh-CN" altLang="en-US" dirty="0"/>
              <a:t>。就像下面这些情况，我们希望计算机依然能够很快并且很准的识别出来，这也就是</a:t>
            </a:r>
            <a:r>
              <a:rPr lang="en-US" altLang="zh-CN" dirty="0"/>
              <a:t>CNN</a:t>
            </a:r>
            <a:r>
              <a:rPr lang="zh-CN" altLang="en-US" dirty="0"/>
              <a:t>出现所要解决的问题</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15</a:t>
            </a:fld>
            <a:endParaRPr lang="zh-CN" altLang="en-US"/>
          </a:p>
        </p:txBody>
      </p:sp>
      <p:pic>
        <p:nvPicPr>
          <p:cNvPr id="4098" name="Picture 2">
            <a:extLst>
              <a:ext uri="{FF2B5EF4-FFF2-40B4-BE49-F238E27FC236}">
                <a16:creationId xmlns:a16="http://schemas.microsoft.com/office/drawing/2014/main" id="{4A73DD14-836E-4920-8DC5-C10E58907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685" y="857834"/>
            <a:ext cx="4710561" cy="25711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25EFFDB-31C3-4281-B304-B931442F1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935" y="3765176"/>
            <a:ext cx="5127949" cy="196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50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800165" cy="1963945"/>
          </a:xfrm>
        </p:spPr>
        <p:txBody>
          <a:bodyPr rtlCol="0"/>
          <a:lstStyle/>
          <a:p>
            <a:pPr rtl="0"/>
            <a:r>
              <a:rPr lang="en-US" altLang="zh-CN" dirty="0"/>
              <a:t>CNN</a:t>
            </a:r>
            <a:r>
              <a:rPr lang="zh-CN" altLang="en-US" dirty="0"/>
              <a:t>怎么进行识别（</a:t>
            </a:r>
            <a:r>
              <a:rPr lang="en-US" altLang="zh-CN" dirty="0"/>
              <a:t>2</a:t>
            </a:r>
            <a:r>
              <a:rPr lang="zh-CN" altLang="en-US" dirty="0"/>
              <a:t>）</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fontScale="85000" lnSpcReduction="10000"/>
          </a:bodyPr>
          <a:lstStyle/>
          <a:p>
            <a:pPr rtl="0"/>
            <a:r>
              <a:rPr lang="zh-CN" altLang="en-US" dirty="0"/>
              <a:t>        对于</a:t>
            </a:r>
            <a:r>
              <a:rPr lang="en-US" altLang="zh-CN" dirty="0"/>
              <a:t>CNN</a:t>
            </a:r>
            <a:r>
              <a:rPr lang="zh-CN" altLang="en-US" dirty="0"/>
              <a:t>来说，它是一块一块地来进行比对。它拿来比对的这个“小块”我们称之为</a:t>
            </a:r>
            <a:r>
              <a:rPr lang="en-US" altLang="zh-CN" dirty="0"/>
              <a:t>Features</a:t>
            </a:r>
            <a:r>
              <a:rPr lang="zh-CN" altLang="en-US" dirty="0"/>
              <a:t>（特征）。在两幅图中大致相同的位置找到一些粗糙的特征进行匹配，</a:t>
            </a:r>
            <a:r>
              <a:rPr lang="en-US" altLang="zh-CN" dirty="0"/>
              <a:t>CNN</a:t>
            </a:r>
            <a:r>
              <a:rPr lang="zh-CN" altLang="en-US" dirty="0"/>
              <a:t>能够更好的看到两幅图的相似性，相比起传统的整幅图逐一比对的方法。</a:t>
            </a:r>
            <a:endParaRPr lang="en-US" altLang="zh-CN" dirty="0"/>
          </a:p>
          <a:p>
            <a:pPr rtl="0"/>
            <a:r>
              <a:rPr lang="en-US" altLang="zh-CN" dirty="0"/>
              <a:t>       </a:t>
            </a:r>
            <a:r>
              <a:rPr lang="zh-CN" altLang="en-US" dirty="0"/>
              <a:t>每一个</a:t>
            </a:r>
            <a:r>
              <a:rPr lang="en-US" altLang="zh-CN" dirty="0"/>
              <a:t>feature</a:t>
            </a:r>
            <a:r>
              <a:rPr lang="zh-CN" altLang="en-US" dirty="0"/>
              <a:t>就像是一个小图（就是一个比较小的有值的二维数组）。不同的</a:t>
            </a:r>
            <a:r>
              <a:rPr lang="en-US" altLang="zh-CN" dirty="0"/>
              <a:t>Feature</a:t>
            </a:r>
            <a:r>
              <a:rPr lang="zh-CN" altLang="en-US" dirty="0"/>
              <a:t>匹配图像中不同的特征。在字母</a:t>
            </a:r>
            <a:r>
              <a:rPr lang="en-US" altLang="zh-CN" dirty="0"/>
              <a:t>"X"</a:t>
            </a:r>
            <a:r>
              <a:rPr lang="zh-CN" altLang="en-US" dirty="0"/>
              <a:t>的例子中，那些由对角线和交叉线组成的</a:t>
            </a:r>
            <a:r>
              <a:rPr lang="en-US" altLang="zh-CN" dirty="0"/>
              <a:t>features</a:t>
            </a:r>
            <a:r>
              <a:rPr lang="zh-CN" altLang="en-US" dirty="0"/>
              <a:t>基本上能够识别出大多数</a:t>
            </a:r>
            <a:r>
              <a:rPr lang="en-US" altLang="zh-CN" dirty="0"/>
              <a:t>"X"</a:t>
            </a:r>
            <a:r>
              <a:rPr lang="zh-CN" altLang="en-US" dirty="0"/>
              <a:t>所具有的重要特征。</a:t>
            </a:r>
            <a:endParaRPr lang="en-US" altLang="zh-CN" dirty="0"/>
          </a:p>
          <a:p>
            <a:pPr rtl="0"/>
            <a:r>
              <a:rPr lang="zh-CN" altLang="en-US" dirty="0"/>
              <a:t>       这些</a:t>
            </a:r>
            <a:r>
              <a:rPr lang="en-US" altLang="zh-CN" dirty="0"/>
              <a:t>features</a:t>
            </a:r>
            <a:r>
              <a:rPr lang="zh-CN" altLang="en-US" dirty="0"/>
              <a:t>很有可能就是匹配任何含有字母</a:t>
            </a:r>
            <a:r>
              <a:rPr lang="en-US" altLang="zh-CN" dirty="0"/>
              <a:t>“X”</a:t>
            </a:r>
            <a:r>
              <a:rPr lang="zh-CN" altLang="en-US" dirty="0"/>
              <a:t>的图中字母</a:t>
            </a:r>
            <a:r>
              <a:rPr lang="en-US" altLang="zh-CN" dirty="0"/>
              <a:t>X</a:t>
            </a:r>
            <a:r>
              <a:rPr lang="zh-CN" altLang="en-US" dirty="0"/>
              <a:t>的四个角和它的中心。那么具体到底是怎么匹配的呢？如图：</a:t>
            </a:r>
            <a:endParaRPr lang="en-US" altLang="zh-CN" dirty="0"/>
          </a:p>
          <a:p>
            <a:pPr rtl="0"/>
            <a:r>
              <a:rPr lang="zh-CN" altLang="en-US" dirty="0"/>
              <a:t>       其中的数学操作，就是我们常说的“卷积”操作。接下来，我们来了解下什么是卷积操作。</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16</a:t>
            </a:fld>
            <a:endParaRPr lang="zh-CN" altLang="en-US"/>
          </a:p>
        </p:txBody>
      </p:sp>
      <p:pic>
        <p:nvPicPr>
          <p:cNvPr id="5122" name="Picture 2">
            <a:extLst>
              <a:ext uri="{FF2B5EF4-FFF2-40B4-BE49-F238E27FC236}">
                <a16:creationId xmlns:a16="http://schemas.microsoft.com/office/drawing/2014/main" id="{318D6EDA-857A-4C8D-B854-BB31ED9BB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744" y="1257766"/>
            <a:ext cx="2079852" cy="14094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F936E61-C7B1-45A5-8C33-452DE6D1B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4522" y="1253003"/>
            <a:ext cx="2092969" cy="140944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62E86D1-3D7C-4718-BA8A-0426F2C492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6647" y="2662446"/>
            <a:ext cx="2116824" cy="140944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D10D196-8EA6-442D-8A3F-F7D15F6B33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3860" y="4076652"/>
            <a:ext cx="2014235" cy="134802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95530AE-5959-45E8-A40C-DBA533F3E1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1147" y="4067126"/>
            <a:ext cx="2023227" cy="135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8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800165" cy="1963945"/>
          </a:xfrm>
        </p:spPr>
        <p:txBody>
          <a:bodyPr rtlCol="0"/>
          <a:lstStyle/>
          <a:p>
            <a:pPr rtl="0"/>
            <a:r>
              <a:rPr lang="zh-CN" altLang="en-US" dirty="0"/>
              <a:t>什么是卷积</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lnSpcReduction="10000"/>
          </a:bodyPr>
          <a:lstStyle/>
          <a:p>
            <a:pPr rtl="0"/>
            <a:r>
              <a:rPr lang="zh-CN" altLang="en-US" dirty="0"/>
              <a:t>       对图像（不同的数据窗口数据）和滤波矩阵（一组固定的权重：因为每个神经元的多个权重固定，所以又可以看做一个恒定的滤波器</a:t>
            </a:r>
            <a:r>
              <a:rPr lang="en-US" altLang="zh-CN" dirty="0"/>
              <a:t>filter</a:t>
            </a:r>
            <a:r>
              <a:rPr lang="zh-CN" altLang="en-US" dirty="0"/>
              <a:t>）做内积（逐个元素相乘再求和）的操作就是所谓的</a:t>
            </a:r>
            <a:r>
              <a:rPr lang="en-US" altLang="zh-CN" dirty="0"/>
              <a:t>『</a:t>
            </a:r>
            <a:r>
              <a:rPr lang="zh-CN" altLang="en-US" dirty="0"/>
              <a:t>卷积</a:t>
            </a:r>
            <a:r>
              <a:rPr lang="en-US" altLang="zh-CN" dirty="0"/>
              <a:t>』</a:t>
            </a:r>
            <a:r>
              <a:rPr lang="zh-CN" altLang="en-US" dirty="0"/>
              <a:t>操作，也是卷积神经网络的名字来源。    非严格意义上来讲，下图中红框框起来的部分便可以理解为一个滤波器，即带着一组固定权重的神经元。多个滤波器叠加便成了卷积层。</a:t>
            </a:r>
            <a:endParaRPr lang="en-US" altLang="zh-CN" dirty="0"/>
          </a:p>
          <a:p>
            <a:pPr rtl="0"/>
            <a:r>
              <a:rPr lang="zh-CN" altLang="en-US" dirty="0"/>
              <a:t>       举个具体的例子。比如下图中，图中左边部分是原始输入数据，图中中间部分是滤波器</a:t>
            </a:r>
            <a:r>
              <a:rPr lang="en-US" altLang="zh-CN" dirty="0"/>
              <a:t>filter</a:t>
            </a:r>
            <a:r>
              <a:rPr lang="zh-CN" altLang="en-US" dirty="0"/>
              <a:t>，图中右边是输出的新的二维数据。</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17</a:t>
            </a:fld>
            <a:endParaRPr lang="zh-CN" altLang="en-US"/>
          </a:p>
        </p:txBody>
      </p:sp>
      <p:pic>
        <p:nvPicPr>
          <p:cNvPr id="6146" name="Picture 2">
            <a:extLst>
              <a:ext uri="{FF2B5EF4-FFF2-40B4-BE49-F238E27FC236}">
                <a16:creationId xmlns:a16="http://schemas.microsoft.com/office/drawing/2014/main" id="{40744C95-3401-48FB-A24C-1D9AAE5BB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770" y="396617"/>
            <a:ext cx="43434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FCC7EA-2990-40E2-AA3F-D4AAAB653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904" y="2878267"/>
            <a:ext cx="2909813" cy="229590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FB51D125-1C61-4752-A46E-92BF0E541882}"/>
              </a:ext>
            </a:extLst>
          </p:cNvPr>
          <p:cNvPicPr>
            <a:picLocks noChangeAspect="1"/>
          </p:cNvPicPr>
          <p:nvPr/>
        </p:nvPicPr>
        <p:blipFill>
          <a:blip r:embed="rId5"/>
          <a:stretch>
            <a:fillRect/>
          </a:stretch>
        </p:blipFill>
        <p:spPr>
          <a:xfrm>
            <a:off x="1023747" y="5088905"/>
            <a:ext cx="4483028" cy="1230933"/>
          </a:xfrm>
          <a:prstGeom prst="rect">
            <a:avLst/>
          </a:prstGeom>
        </p:spPr>
      </p:pic>
      <p:sp>
        <p:nvSpPr>
          <p:cNvPr id="2" name="文本框 1">
            <a:extLst>
              <a:ext uri="{FF2B5EF4-FFF2-40B4-BE49-F238E27FC236}">
                <a16:creationId xmlns:a16="http://schemas.microsoft.com/office/drawing/2014/main" id="{7757EDDE-1B7E-4647-AE07-F4FC6D377409}"/>
              </a:ext>
            </a:extLst>
          </p:cNvPr>
          <p:cNvSpPr txBox="1"/>
          <p:nvPr/>
        </p:nvSpPr>
        <p:spPr>
          <a:xfrm>
            <a:off x="5334000" y="5475438"/>
            <a:ext cx="4634753" cy="923330"/>
          </a:xfrm>
          <a:prstGeom prst="rect">
            <a:avLst/>
          </a:prstGeom>
          <a:noFill/>
        </p:spPr>
        <p:txBody>
          <a:bodyPr wrap="square" rtlCol="0">
            <a:spAutoFit/>
          </a:bodyPr>
          <a:lstStyle/>
          <a:p>
            <a:r>
              <a:rPr lang="zh-CN" altLang="en-US" dirty="0"/>
              <a:t>中间滤波器</a:t>
            </a:r>
            <a:r>
              <a:rPr lang="en-US" altLang="zh-CN" dirty="0"/>
              <a:t>filter</a:t>
            </a:r>
            <a:r>
              <a:rPr lang="zh-CN" altLang="en-US" dirty="0"/>
              <a:t>与数据窗口做内积，其具体计算过程则是：</a:t>
            </a:r>
            <a:r>
              <a:rPr lang="en-US" altLang="zh-CN" dirty="0"/>
              <a:t>4*0 + 0*0 + 0*0 + 0*0 + 0*1 + 0*1 + 0*0 + 0*1 + -4*2 = -8</a:t>
            </a:r>
            <a:endParaRPr lang="zh-CN" altLang="en-US" dirty="0"/>
          </a:p>
        </p:txBody>
      </p:sp>
    </p:spTree>
    <p:extLst>
      <p:ext uri="{BB962C8B-B14F-4D97-AF65-F5344CB8AC3E}">
        <p14:creationId xmlns:p14="http://schemas.microsoft.com/office/powerpoint/2010/main" val="81107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图像上的卷积</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a:bodyPr>
          <a:lstStyle/>
          <a:p>
            <a:pPr rtl="0"/>
            <a:r>
              <a:rPr lang="zh-CN" altLang="en-US" dirty="0"/>
              <a:t>       在右图对应的计算过程中，输入是一定区域大小</a:t>
            </a:r>
            <a:r>
              <a:rPr lang="en-US" altLang="zh-CN" dirty="0"/>
              <a:t>(width*height)</a:t>
            </a:r>
            <a:r>
              <a:rPr lang="zh-CN" altLang="en-US" dirty="0"/>
              <a:t>的数据，和滤波器</a:t>
            </a:r>
            <a:r>
              <a:rPr lang="en-US" altLang="zh-CN" dirty="0"/>
              <a:t>filter</a:t>
            </a:r>
            <a:r>
              <a:rPr lang="zh-CN" altLang="en-US" dirty="0"/>
              <a:t>（带着一组固定权重的神经元）做内积后等到新的二维数据。    </a:t>
            </a:r>
            <a:endParaRPr lang="en-US" altLang="zh-CN" dirty="0"/>
          </a:p>
          <a:p>
            <a:pPr rtl="0"/>
            <a:r>
              <a:rPr lang="en-US" altLang="zh-CN" dirty="0"/>
              <a:t>      </a:t>
            </a:r>
            <a:r>
              <a:rPr lang="zh-CN" altLang="en-US" dirty="0"/>
              <a:t>具体来说，左边是图像输入，中间部分就是滤波器</a:t>
            </a:r>
            <a:r>
              <a:rPr lang="en-US" altLang="zh-CN" dirty="0"/>
              <a:t>filter</a:t>
            </a:r>
            <a:r>
              <a:rPr lang="zh-CN" altLang="en-US" dirty="0"/>
              <a:t>（带着一组固定权重的神经元），不同的滤波器</a:t>
            </a:r>
            <a:r>
              <a:rPr lang="en-US" altLang="zh-CN" dirty="0"/>
              <a:t>filter</a:t>
            </a:r>
            <a:r>
              <a:rPr lang="zh-CN" altLang="en-US" dirty="0"/>
              <a:t>会得到不同的输出数据，比如颜色深浅、轮廓。相当于如果想提取图像的不同特征，则用不同的滤波器</a:t>
            </a:r>
            <a:r>
              <a:rPr lang="en-US" altLang="zh-CN" dirty="0"/>
              <a:t>filter</a:t>
            </a:r>
            <a:r>
              <a:rPr lang="zh-CN" altLang="en-US" dirty="0"/>
              <a:t>，提取想要的关于图像的特定信息：颜色深浅或轮廓。</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18</a:t>
            </a:fld>
            <a:endParaRPr lang="zh-CN" altLang="en-US"/>
          </a:p>
        </p:txBody>
      </p:sp>
      <p:pic>
        <p:nvPicPr>
          <p:cNvPr id="7170" name="Picture 2">
            <a:extLst>
              <a:ext uri="{FF2B5EF4-FFF2-40B4-BE49-F238E27FC236}">
                <a16:creationId xmlns:a16="http://schemas.microsoft.com/office/drawing/2014/main" id="{A00028A3-FC18-4F10-AA98-BDF7ED8E3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582480"/>
            <a:ext cx="5091113" cy="314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5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rtlCol="0"/>
          <a:lstStyle/>
          <a:p>
            <a:pPr rtl="0"/>
            <a:r>
              <a:rPr lang="zh-CN" altLang="en-US" dirty="0"/>
              <a:t>谢谢</a:t>
            </a:r>
          </a:p>
        </p:txBody>
      </p:sp>
      <p:sp>
        <p:nvSpPr>
          <p:cNvPr id="5" name="日期占位符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rtlCol="0"/>
          <a:lstStyle/>
          <a:p>
            <a:pPr rtl="0"/>
            <a:r>
              <a:rPr lang="en-US" altLang="zh-CN"/>
              <a:t>20XX </a:t>
            </a:r>
            <a:r>
              <a:rPr lang="zh-CN" altLang="en-US"/>
              <a:t>年 </a:t>
            </a:r>
            <a:r>
              <a:rPr lang="en-US" altLang="zh-CN"/>
              <a:t>2 </a:t>
            </a:r>
            <a:r>
              <a:rPr lang="zh-CN" altLang="en-US"/>
              <a:t>月 </a:t>
            </a:r>
            <a:r>
              <a:rPr lang="en-US" altLang="zh-CN"/>
              <a:t>2 </a:t>
            </a:r>
            <a:r>
              <a:rPr lang="zh-CN" altLang="en-US"/>
              <a:t>日</a:t>
            </a:r>
          </a:p>
        </p:txBody>
      </p:sp>
      <p:pic>
        <p:nvPicPr>
          <p:cNvPr id="23" name="图片占位符 22" descr="在桌上写字的人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页脚占位符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rtlCol="0"/>
          <a:lstStyle/>
          <a:p>
            <a:pPr rtl="0"/>
            <a:r>
              <a:rPr lang="zh-CN" altLang="en-US"/>
              <a:t>演示文稿标题</a:t>
            </a:r>
          </a:p>
        </p:txBody>
      </p:sp>
      <p:sp>
        <p:nvSpPr>
          <p:cNvPr id="7" name="灯片编号占位符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19</a:t>
            </a:fld>
            <a:endParaRPr lang="zh-CN" altLang="en-US"/>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rtlCol="0"/>
          <a:lstStyle/>
          <a:p>
            <a:pPr rtl="0"/>
            <a:r>
              <a:rPr lang="zh-CN" altLang="en-US"/>
              <a:t>主题一</a:t>
            </a:r>
          </a:p>
        </p:txBody>
      </p:sp>
      <p:pic>
        <p:nvPicPr>
          <p:cNvPr id="2" name="图片占位符 1" descr="计算器的特写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副标题 8">
            <a:extLst>
              <a:ext uri="{FF2B5EF4-FFF2-40B4-BE49-F238E27FC236}">
                <a16:creationId xmlns:a16="http://schemas.microsoft.com/office/drawing/2014/main" id="{62922A0C-B599-4443-A7B4-8AFF6658A57D}"/>
              </a:ext>
            </a:extLst>
          </p:cNvPr>
          <p:cNvSpPr>
            <a:spLocks noGrp="1"/>
          </p:cNvSpPr>
          <p:nvPr>
            <p:ph type="subTitle" idx="1"/>
          </p:nvPr>
        </p:nvSpPr>
        <p:spPr>
          <a:xfrm>
            <a:off x="589128" y="2324275"/>
            <a:ext cx="4567990" cy="1495379"/>
          </a:xfrm>
        </p:spPr>
        <p:txBody>
          <a:bodyPr rtlCol="0"/>
          <a:lstStyle/>
          <a:p>
            <a:pPr rtl="0"/>
            <a:r>
              <a:rPr lang="en-US" altLang="zh-CN" dirty="0"/>
              <a:t>BP</a:t>
            </a:r>
            <a:r>
              <a:rPr lang="zh-CN" altLang="en-US" dirty="0"/>
              <a:t>神经网络介绍</a:t>
            </a:r>
          </a:p>
        </p:txBody>
      </p:sp>
      <p:grpSp>
        <p:nvGrpSpPr>
          <p:cNvPr id="50" name="组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直接连接符​​(S)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S)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S)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S)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S)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S)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S)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S)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S)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S)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S)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S)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S)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S)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S)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S)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S)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S)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S)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S)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S)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S)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S)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S)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S)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S)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S)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en-US" altLang="zh-CN" dirty="0"/>
              <a:t>BP</a:t>
            </a:r>
            <a:r>
              <a:rPr lang="zh-CN" altLang="en-US" dirty="0"/>
              <a:t>神经网络简介</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fontScale="92500" lnSpcReduction="20000"/>
          </a:bodyPr>
          <a:lstStyle/>
          <a:p>
            <a:pPr rtl="0"/>
            <a:r>
              <a:rPr lang="en-US" altLang="zh-CN" dirty="0"/>
              <a:t>       BP</a:t>
            </a:r>
            <a:r>
              <a:rPr lang="zh-CN" altLang="en-US" dirty="0"/>
              <a:t>神经网络就是一个”万能的模型</a:t>
            </a:r>
            <a:r>
              <a:rPr lang="en-US" altLang="zh-CN" dirty="0"/>
              <a:t>+</a:t>
            </a:r>
            <a:r>
              <a:rPr lang="zh-CN" altLang="en-US" dirty="0"/>
              <a:t>误差修正函数“，每次根据训练得到的结果与预想结果进行误差分析，进而修改权值和阈值，一步一步得到能输出和预想结果一致的模型。举一个例子：比如某厂商生产一种产品，投放到市场之后得到了消费者的反馈，根据消费者的反馈，厂商对产品进一步升级，优化，从而生产出让消费者更满意的产品。这就是</a:t>
            </a:r>
            <a:r>
              <a:rPr lang="en-US" altLang="zh-CN" dirty="0"/>
              <a:t>BP</a:t>
            </a:r>
            <a:r>
              <a:rPr lang="zh-CN" altLang="en-US" dirty="0"/>
              <a:t>神经网络的核心。</a:t>
            </a:r>
            <a:endParaRPr lang="en-US" altLang="zh-CN" dirty="0"/>
          </a:p>
          <a:p>
            <a:pPr rtl="0"/>
            <a:r>
              <a:rPr lang="zh-CN" altLang="en-US" dirty="0"/>
              <a:t>       下面就让我们来看看</a:t>
            </a:r>
            <a:r>
              <a:rPr lang="en-US" altLang="zh-CN" dirty="0"/>
              <a:t>BP</a:t>
            </a:r>
            <a:r>
              <a:rPr lang="zh-CN" altLang="en-US" dirty="0"/>
              <a:t>算法到底是什么东西。</a:t>
            </a:r>
            <a:r>
              <a:rPr lang="en-US" altLang="zh-CN" dirty="0"/>
              <a:t>BP</a:t>
            </a:r>
            <a:r>
              <a:rPr lang="zh-CN" altLang="en-US" dirty="0"/>
              <a:t>网络由输入层、隐藏层、输出层组成。给定训练集***</a:t>
            </a:r>
            <a:r>
              <a:rPr lang="en-US" altLang="zh-CN" dirty="0"/>
              <a:t>D***={(x1,y1),(x2,y2…(</a:t>
            </a:r>
            <a:r>
              <a:rPr lang="en-US" altLang="zh-CN" dirty="0" err="1"/>
              <a:t>xn,yn</a:t>
            </a:r>
            <a:r>
              <a:rPr lang="en-US" altLang="zh-CN" dirty="0"/>
              <a:t>)},</a:t>
            </a:r>
            <a:r>
              <a:rPr lang="zh-CN" altLang="en-US" dirty="0"/>
              <a:t>其中</a:t>
            </a:r>
            <a:r>
              <a:rPr lang="en-US" altLang="zh-CN" dirty="0" err="1"/>
              <a:t>xnϵRd</a:t>
            </a:r>
            <a:r>
              <a:rPr lang="zh-CN" altLang="en-US" dirty="0"/>
              <a:t>，</a:t>
            </a:r>
            <a:r>
              <a:rPr lang="en-US" altLang="zh-CN" dirty="0" err="1"/>
              <a:t>ynϵRl</a:t>
            </a:r>
            <a:r>
              <a:rPr lang="en-US" altLang="zh-CN" dirty="0"/>
              <a:t>,</a:t>
            </a:r>
            <a:r>
              <a:rPr lang="zh-CN" altLang="en-US" dirty="0"/>
              <a:t>表示输入示例由</a:t>
            </a:r>
            <a:r>
              <a:rPr lang="en-US" altLang="zh-CN" dirty="0"/>
              <a:t>d</a:t>
            </a:r>
            <a:r>
              <a:rPr lang="zh-CN" altLang="en-US" dirty="0"/>
              <a:t>个属性组成，输出</a:t>
            </a:r>
            <a:r>
              <a:rPr lang="en-US" altLang="zh-CN" dirty="0"/>
              <a:t>l</a:t>
            </a:r>
            <a:r>
              <a:rPr lang="zh-CN" altLang="en-US" dirty="0"/>
              <a:t>维实值变量。现在，我们看看如何求得输出值，以及怎么由输出值调整权值和阈值。</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3</a:t>
            </a:fld>
            <a:endParaRPr lang="zh-CN" altLang="en-US"/>
          </a:p>
        </p:txBody>
      </p:sp>
      <p:pic>
        <p:nvPicPr>
          <p:cNvPr id="9" name="图片 8" descr="图表, 图示&#10;&#10;描述已自动生成">
            <a:extLst>
              <a:ext uri="{FF2B5EF4-FFF2-40B4-BE49-F238E27FC236}">
                <a16:creationId xmlns:a16="http://schemas.microsoft.com/office/drawing/2014/main" id="{789D46B7-328B-4B5D-8726-13AEFBA1663C}"/>
              </a:ext>
            </a:extLst>
          </p:cNvPr>
          <p:cNvPicPr>
            <a:picLocks noChangeAspect="1"/>
          </p:cNvPicPr>
          <p:nvPr/>
        </p:nvPicPr>
        <p:blipFill>
          <a:blip r:embed="rId3"/>
          <a:stretch>
            <a:fillRect/>
          </a:stretch>
        </p:blipFill>
        <p:spPr>
          <a:xfrm>
            <a:off x="6324605" y="1533385"/>
            <a:ext cx="5615000" cy="3791230"/>
          </a:xfrm>
          <a:prstGeom prst="rect">
            <a:avLst/>
          </a:prstGeom>
        </p:spPr>
      </p:pic>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神经元</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57199" y="1532025"/>
            <a:ext cx="5543524" cy="4600508"/>
          </a:xfrm>
        </p:spPr>
        <p:txBody>
          <a:bodyPr rtlCol="0">
            <a:normAutofit fontScale="85000" lnSpcReduction="10000"/>
          </a:bodyPr>
          <a:lstStyle/>
          <a:p>
            <a:pPr rtl="0"/>
            <a:r>
              <a:rPr lang="zh-CN" altLang="en-US" dirty="0"/>
              <a:t>       神经元是以生物研究及大脑的响应机制而建立的拓扑结构网络，模拟神经冲突的过程，多个树突的末端接受外部信号，并传输给神经元处理融合，最后通过轴突将神经传给其它神经元或者效应器。神经元的拓扑结构如图：</a:t>
            </a:r>
            <a:endParaRPr lang="en-US" altLang="zh-CN" dirty="0"/>
          </a:p>
          <a:p>
            <a:pPr rtl="0"/>
            <a:r>
              <a:rPr lang="zh-CN" altLang="en-US" dirty="0"/>
              <a:t>       对于第</a:t>
            </a:r>
            <a:r>
              <a:rPr lang="en-US" altLang="zh-CN" dirty="0" err="1"/>
              <a:t>i</a:t>
            </a:r>
            <a:r>
              <a:rPr lang="zh-CN" altLang="en-US" dirty="0"/>
              <a:t>个神经元，</a:t>
            </a:r>
            <a:r>
              <a:rPr lang="en-US" altLang="zh-CN" dirty="0"/>
              <a:t>X1</a:t>
            </a:r>
            <a:r>
              <a:rPr lang="zh-CN" altLang="en-US" dirty="0"/>
              <a:t>、</a:t>
            </a:r>
            <a:r>
              <a:rPr lang="en-US" altLang="zh-CN" dirty="0"/>
              <a:t>X2</a:t>
            </a:r>
            <a:r>
              <a:rPr lang="zh-CN" altLang="en-US" dirty="0"/>
              <a:t>、</a:t>
            </a:r>
            <a:r>
              <a:rPr lang="en-US" altLang="zh-CN" dirty="0"/>
              <a:t>…</a:t>
            </a:r>
            <a:r>
              <a:rPr lang="zh-CN" altLang="en-US" dirty="0"/>
              <a:t>、</a:t>
            </a:r>
            <a:r>
              <a:rPr lang="en-US" altLang="zh-CN" dirty="0" err="1"/>
              <a:t>Xj</a:t>
            </a:r>
            <a:r>
              <a:rPr lang="zh-CN" altLang="en-US" dirty="0"/>
              <a:t>为神经元的输入，输入常为对系统模型关键影响的自变量，</a:t>
            </a:r>
            <a:r>
              <a:rPr lang="en-US" altLang="zh-CN" dirty="0"/>
              <a:t>W1</a:t>
            </a:r>
            <a:r>
              <a:rPr lang="zh-CN" altLang="en-US" dirty="0"/>
              <a:t>、</a:t>
            </a:r>
            <a:r>
              <a:rPr lang="en-US" altLang="zh-CN" dirty="0"/>
              <a:t>W2</a:t>
            </a:r>
            <a:r>
              <a:rPr lang="zh-CN" altLang="en-US" dirty="0"/>
              <a:t>、</a:t>
            </a:r>
            <a:r>
              <a:rPr lang="en-US" altLang="zh-CN" dirty="0"/>
              <a:t>…</a:t>
            </a:r>
            <a:r>
              <a:rPr lang="zh-CN" altLang="en-US" dirty="0"/>
              <a:t>、</a:t>
            </a:r>
            <a:r>
              <a:rPr lang="en-US" altLang="zh-CN" dirty="0" err="1"/>
              <a:t>Wj</a:t>
            </a:r>
            <a:r>
              <a:rPr lang="zh-CN" altLang="en-US" dirty="0"/>
              <a:t>为连接权值调节各个输入量的占重比。将信号结合输入到神经元有多种方式，选取最便捷的线性加权求和可得</a:t>
            </a:r>
            <a:r>
              <a:rPr lang="en-US" altLang="zh-CN" dirty="0" err="1"/>
              <a:t>neti</a:t>
            </a:r>
            <a:r>
              <a:rPr lang="zh-CN" altLang="en-US" dirty="0"/>
              <a:t>神经元净输入</a:t>
            </a:r>
            <a:r>
              <a:rPr lang="en-US" altLang="zh-CN" dirty="0"/>
              <a:t>:</a:t>
            </a:r>
          </a:p>
          <a:p>
            <a:pPr rtl="0"/>
            <a:endParaRPr lang="en-US" altLang="zh-CN" dirty="0"/>
          </a:p>
          <a:p>
            <a:pPr rtl="0"/>
            <a:endParaRPr lang="en-US" altLang="zh-CN" dirty="0"/>
          </a:p>
          <a:p>
            <a:pPr rtl="0"/>
            <a:r>
              <a:rPr lang="en-US" altLang="zh-CN" dirty="0"/>
              <a:t>       </a:t>
            </a:r>
            <a:r>
              <a:rPr lang="en-US" altLang="zh-CN" dirty="0" err="1"/>
              <a:t>θi</a:t>
            </a:r>
            <a:r>
              <a:rPr lang="zh-CN" altLang="en-US" dirty="0"/>
              <a:t>表示该神经元的阈值，根据生物学中的知识，只有当神经元接收到的信息达到阈值是才会被激活。因此，我们将</a:t>
            </a:r>
            <a:r>
              <a:rPr lang="en-US" altLang="zh-CN" dirty="0" err="1"/>
              <a:t>Netin</a:t>
            </a:r>
            <a:r>
              <a:rPr lang="zh-CN" altLang="en-US" dirty="0"/>
              <a:t>和</a:t>
            </a:r>
            <a:r>
              <a:rPr lang="en-US" altLang="zh-CN" dirty="0" err="1"/>
              <a:t>θj</a:t>
            </a:r>
            <a:r>
              <a:rPr lang="zh-CN" altLang="en-US" dirty="0"/>
              <a:t>进行比较，然后通过激活函数处理以产生神经元的输出。</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4</a:t>
            </a:fld>
            <a:endParaRPr lang="zh-CN" altLang="en-US"/>
          </a:p>
        </p:txBody>
      </p:sp>
      <p:pic>
        <p:nvPicPr>
          <p:cNvPr id="1026" name="Picture 2" descr="这里写图片描述">
            <a:extLst>
              <a:ext uri="{FF2B5EF4-FFF2-40B4-BE49-F238E27FC236}">
                <a16:creationId xmlns:a16="http://schemas.microsoft.com/office/drawing/2014/main" id="{58954EC3-4E1D-4719-B2BB-814DBCB82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78" y="1381406"/>
            <a:ext cx="5683995" cy="381812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AD9C219-8164-4E4A-B1B8-A0FD05585BDA}"/>
              </a:ext>
            </a:extLst>
          </p:cNvPr>
          <p:cNvPicPr>
            <a:picLocks noChangeAspect="1"/>
          </p:cNvPicPr>
          <p:nvPr/>
        </p:nvPicPr>
        <p:blipFill>
          <a:blip r:embed="rId4"/>
          <a:stretch>
            <a:fillRect/>
          </a:stretch>
        </p:blipFill>
        <p:spPr>
          <a:xfrm>
            <a:off x="2240198" y="3776951"/>
            <a:ext cx="1802884" cy="730094"/>
          </a:xfrm>
          <a:prstGeom prst="rect">
            <a:avLst/>
          </a:prstGeom>
        </p:spPr>
      </p:pic>
    </p:spTree>
    <p:extLst>
      <p:ext uri="{BB962C8B-B14F-4D97-AF65-F5344CB8AC3E}">
        <p14:creationId xmlns:p14="http://schemas.microsoft.com/office/powerpoint/2010/main" val="139961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激活函数</a:t>
            </a:r>
          </a:p>
        </p:txBody>
      </p:sp>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fontScale="85000" lnSpcReduction="10000"/>
          </a:bodyPr>
          <a:lstStyle/>
          <a:p>
            <a:pPr rtl="0"/>
            <a:r>
              <a:rPr lang="en-US" altLang="zh-CN" dirty="0"/>
              <a:t>       </a:t>
            </a:r>
            <a:r>
              <a:rPr lang="zh-CN" altLang="en-US" dirty="0"/>
              <a:t>激活函数这里我们不多重述。如果输出值有一定的范围约束，比如用来分类，一般我们用的最多的是</a:t>
            </a:r>
            <a:r>
              <a:rPr lang="en-US" altLang="zh-CN" dirty="0" err="1"/>
              <a:t>Sigmod</a:t>
            </a:r>
            <a:r>
              <a:rPr lang="zh-CN" altLang="en-US" dirty="0"/>
              <a:t>函数，它可以把输入从负无穷大到正无穷大的信号变换成</a:t>
            </a:r>
            <a:r>
              <a:rPr lang="en-US" altLang="zh-CN" dirty="0"/>
              <a:t>0</a:t>
            </a:r>
            <a:r>
              <a:rPr lang="zh-CN" altLang="en-US" dirty="0"/>
              <a:t>到</a:t>
            </a:r>
            <a:r>
              <a:rPr lang="en-US" altLang="zh-CN" dirty="0"/>
              <a:t>1</a:t>
            </a:r>
            <a:r>
              <a:rPr lang="zh-CN" altLang="en-US" dirty="0"/>
              <a:t>之间输出。如果没有约束的话，我们可以使用线性激活函数</a:t>
            </a:r>
            <a:r>
              <a:rPr lang="en-US" altLang="zh-CN" dirty="0"/>
              <a:t>(</a:t>
            </a:r>
            <a:r>
              <a:rPr lang="zh-CN" altLang="en-US" dirty="0"/>
              <a:t>即权值相乘之和</a:t>
            </a:r>
            <a:r>
              <a:rPr lang="en-US" altLang="zh-CN" dirty="0"/>
              <a:t>)</a:t>
            </a:r>
            <a:r>
              <a:rPr lang="zh-CN" altLang="en-US" dirty="0"/>
              <a:t>。这样我们得到的输出为：</a:t>
            </a:r>
            <a:endParaRPr lang="en-US" altLang="zh-CN" dirty="0"/>
          </a:p>
          <a:p>
            <a:pPr rtl="0"/>
            <a:endParaRPr lang="en-US" altLang="zh-CN" dirty="0"/>
          </a:p>
          <a:p>
            <a:pPr rtl="0"/>
            <a:r>
              <a:rPr lang="en-US" altLang="zh-CN" dirty="0"/>
              <a:t>       </a:t>
            </a:r>
            <a:r>
              <a:rPr lang="zh-CN" altLang="en-US" dirty="0"/>
              <a:t>我们可以将公式化简一下，设第一个输入永远值为</a:t>
            </a:r>
            <a:r>
              <a:rPr lang="en-US" altLang="zh-CN" dirty="0"/>
              <a:t>θ,</a:t>
            </a:r>
            <a:r>
              <a:rPr lang="zh-CN" altLang="en-US" dirty="0"/>
              <a:t>权值为</a:t>
            </a:r>
            <a:r>
              <a:rPr lang="en-US" altLang="zh-CN" dirty="0"/>
              <a:t>-1</a:t>
            </a:r>
            <a:r>
              <a:rPr lang="zh-CN" altLang="en-US" dirty="0"/>
              <a:t>，则我们可以得到公式：</a:t>
            </a:r>
            <a:endParaRPr lang="en-US" altLang="zh-CN" dirty="0"/>
          </a:p>
          <a:p>
            <a:pPr rtl="0"/>
            <a:endParaRPr lang="en-US" altLang="zh-CN" dirty="0"/>
          </a:p>
          <a:p>
            <a:pPr rtl="0"/>
            <a:endParaRPr lang="en-US" altLang="zh-CN" dirty="0"/>
          </a:p>
          <a:p>
            <a:pPr rtl="0"/>
            <a:r>
              <a:rPr lang="en-US" altLang="zh-CN" dirty="0"/>
              <a:t>       </a:t>
            </a:r>
            <a:r>
              <a:rPr lang="zh-CN" altLang="en-US" dirty="0"/>
              <a:t>其中</a:t>
            </a:r>
            <a:r>
              <a:rPr lang="en-US" altLang="zh-CN" dirty="0"/>
              <a:t>w0=-1,x0=</a:t>
            </a:r>
            <a:r>
              <a:rPr lang="en-US" altLang="zh-CN" dirty="0" err="1"/>
              <a:t>θj</a:t>
            </a:r>
            <a:r>
              <a:rPr lang="en-US" altLang="zh-CN" dirty="0"/>
              <a:t>,</a:t>
            </a:r>
            <a:r>
              <a:rPr lang="zh-CN" altLang="en-US" dirty="0"/>
              <a:t>其中</a:t>
            </a:r>
            <a:r>
              <a:rPr lang="en-US" altLang="zh-CN" dirty="0"/>
              <a:t>f</a:t>
            </a:r>
            <a:r>
              <a:rPr lang="zh-CN" altLang="en-US" dirty="0"/>
              <a:t>为选择的激活函数。</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5</a:t>
            </a:fld>
            <a:endParaRPr lang="zh-CN" altLang="en-US"/>
          </a:p>
        </p:txBody>
      </p:sp>
      <p:pic>
        <p:nvPicPr>
          <p:cNvPr id="3" name="图片 2">
            <a:extLst>
              <a:ext uri="{FF2B5EF4-FFF2-40B4-BE49-F238E27FC236}">
                <a16:creationId xmlns:a16="http://schemas.microsoft.com/office/drawing/2014/main" id="{3F063053-F19A-4A6E-9B3C-35DA9F6BB13C}"/>
              </a:ext>
            </a:extLst>
          </p:cNvPr>
          <p:cNvPicPr>
            <a:picLocks noChangeAspect="1"/>
          </p:cNvPicPr>
          <p:nvPr/>
        </p:nvPicPr>
        <p:blipFill>
          <a:blip r:embed="rId3"/>
          <a:stretch>
            <a:fillRect/>
          </a:stretch>
        </p:blipFill>
        <p:spPr>
          <a:xfrm>
            <a:off x="2361007" y="2920484"/>
            <a:ext cx="1630821" cy="381033"/>
          </a:xfrm>
          <a:prstGeom prst="rect">
            <a:avLst/>
          </a:prstGeom>
        </p:spPr>
      </p:pic>
      <p:pic>
        <p:nvPicPr>
          <p:cNvPr id="5" name="图片 4">
            <a:extLst>
              <a:ext uri="{FF2B5EF4-FFF2-40B4-BE49-F238E27FC236}">
                <a16:creationId xmlns:a16="http://schemas.microsoft.com/office/drawing/2014/main" id="{61AA57FB-F8CF-4D61-B361-A12EF4DECD86}"/>
              </a:ext>
            </a:extLst>
          </p:cNvPr>
          <p:cNvPicPr>
            <a:picLocks noChangeAspect="1"/>
          </p:cNvPicPr>
          <p:nvPr/>
        </p:nvPicPr>
        <p:blipFill>
          <a:blip r:embed="rId4"/>
          <a:stretch>
            <a:fillRect/>
          </a:stretch>
        </p:blipFill>
        <p:spPr>
          <a:xfrm>
            <a:off x="2343077" y="3942066"/>
            <a:ext cx="1638442" cy="632515"/>
          </a:xfrm>
          <a:prstGeom prst="rect">
            <a:avLst/>
          </a:prstGeom>
        </p:spPr>
      </p:pic>
      <p:pic>
        <p:nvPicPr>
          <p:cNvPr id="7" name="图片 6">
            <a:extLst>
              <a:ext uri="{FF2B5EF4-FFF2-40B4-BE49-F238E27FC236}">
                <a16:creationId xmlns:a16="http://schemas.microsoft.com/office/drawing/2014/main" id="{84A4E93A-8146-46BD-918A-127DF21C2BDE}"/>
              </a:ext>
            </a:extLst>
          </p:cNvPr>
          <p:cNvPicPr>
            <a:picLocks noChangeAspect="1"/>
          </p:cNvPicPr>
          <p:nvPr/>
        </p:nvPicPr>
        <p:blipFill>
          <a:blip r:embed="rId4"/>
          <a:stretch>
            <a:fillRect/>
          </a:stretch>
        </p:blipFill>
        <p:spPr>
          <a:xfrm>
            <a:off x="6717956" y="2547045"/>
            <a:ext cx="5271928" cy="2035210"/>
          </a:xfrm>
          <a:prstGeom prst="rect">
            <a:avLst/>
          </a:prstGeom>
        </p:spPr>
      </p:pic>
    </p:spTree>
    <p:extLst>
      <p:ext uri="{BB962C8B-B14F-4D97-AF65-F5344CB8AC3E}">
        <p14:creationId xmlns:p14="http://schemas.microsoft.com/office/powerpoint/2010/main" val="251610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三层结构</a:t>
            </a:r>
          </a:p>
        </p:txBody>
      </p:sp>
      <mc:AlternateContent xmlns:mc="http://schemas.openxmlformats.org/markup-compatibility/2006" xmlns:a14="http://schemas.microsoft.com/office/drawing/2010/main">
        <mc:Choice Requires="a14">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3693039"/>
              </a:xfrm>
            </p:spPr>
            <p:txBody>
              <a:bodyPr rtlCol="0">
                <a:normAutofit fontScale="85000" lnSpcReduction="20000"/>
              </a:bodyPr>
              <a:lstStyle/>
              <a:p>
                <a:r>
                  <a:rPr lang="zh-CN" altLang="en-US" dirty="0"/>
                  <a:t>       </a:t>
                </a:r>
                <a:r>
                  <a:rPr lang="zh-CN" altLang="en-US" sz="2300" dirty="0"/>
                  <a:t>已经知道在</a:t>
                </a:r>
                <a:r>
                  <a:rPr lang="en-US" altLang="zh-CN" sz="2300" dirty="0"/>
                  <a:t>BP</a:t>
                </a:r>
                <a:r>
                  <a:rPr lang="zh-CN" altLang="en-US" sz="2300" dirty="0"/>
                  <a:t>神经网络模型中，我们有三层结构，输入层、隐藏层、输出层</a:t>
                </a:r>
                <a:r>
                  <a:rPr lang="en-US" altLang="zh-CN" sz="2300" dirty="0"/>
                  <a:t>,</a:t>
                </a:r>
                <a:r>
                  <a:rPr lang="zh-CN" altLang="en-US" sz="2300" dirty="0"/>
                  <a:t>因此输入层到隐藏层的权值，设为</a:t>
                </a:r>
                <a14:m>
                  <m:oMath xmlns:m="http://schemas.openxmlformats.org/officeDocument/2006/math">
                    <m:sSub>
                      <m:sSubPr>
                        <m:ctrlPr>
                          <a:rPr lang="zh-CN" altLang="en-US" sz="2300" i="1" smtClean="0">
                            <a:solidFill>
                              <a:srgbClr val="836967"/>
                            </a:solidFill>
                            <a:latin typeface="Cambria Math" panose="02040503050406030204" pitchFamily="18" charset="0"/>
                          </a:rPr>
                        </m:ctrlPr>
                      </m:sSubPr>
                      <m:e>
                        <m:r>
                          <a:rPr lang="zh-CN" altLang="en-US" sz="2300" i="1" smtClean="0">
                            <a:latin typeface="Cambria Math" panose="02040503050406030204" pitchFamily="18" charset="0"/>
                          </a:rPr>
                          <m:t>𝑣</m:t>
                        </m:r>
                      </m:e>
                      <m:sub>
                        <m:r>
                          <a:rPr lang="zh-CN" altLang="en-US" sz="2300" i="1" smtClean="0">
                            <a:latin typeface="Cambria Math" panose="02040503050406030204" pitchFamily="18" charset="0"/>
                          </a:rPr>
                          <m:t>𝑖h</m:t>
                        </m:r>
                      </m:sub>
                    </m:sSub>
                  </m:oMath>
                </a14:m>
                <a:r>
                  <a:rPr lang="en-US" altLang="zh-CN" sz="2300" dirty="0"/>
                  <a:t> ,</a:t>
                </a:r>
                <a:r>
                  <a:rPr lang="zh-CN" altLang="en-US" sz="2300" dirty="0"/>
                  <a:t>隐藏层第</a:t>
                </a:r>
                <a:r>
                  <a:rPr lang="en-US" altLang="zh-CN" sz="2300" dirty="0"/>
                  <a:t>h</a:t>
                </a:r>
                <a:r>
                  <a:rPr lang="zh-CN" altLang="en-US" sz="2300" dirty="0"/>
                  <a:t>个神经元的阈值我们设为</a:t>
                </a:r>
                <a14:m>
                  <m:oMath xmlns:m="http://schemas.openxmlformats.org/officeDocument/2006/math">
                    <m:sSub>
                      <m:sSubPr>
                        <m:ctrlPr>
                          <a:rPr lang="zh-CN" altLang="en-US" sz="2300" i="1" smtClean="0">
                            <a:solidFill>
                              <a:srgbClr val="836967"/>
                            </a:solidFill>
                            <a:latin typeface="Cambria Math" panose="02040503050406030204" pitchFamily="18" charset="0"/>
                          </a:rPr>
                        </m:ctrlPr>
                      </m:sSubPr>
                      <m:e>
                        <m:r>
                          <a:rPr lang="zh-CN" altLang="en-US" sz="2300" i="1" smtClean="0">
                            <a:latin typeface="Cambria Math" panose="02040503050406030204" pitchFamily="18" charset="0"/>
                          </a:rPr>
                          <m:t>𝛾</m:t>
                        </m:r>
                      </m:e>
                      <m:sub>
                        <m:r>
                          <a:rPr lang="zh-CN" altLang="en-US" sz="2300" i="1" smtClean="0">
                            <a:latin typeface="Cambria Math" panose="02040503050406030204" pitchFamily="18" charset="0"/>
                          </a:rPr>
                          <m:t>h</m:t>
                        </m:r>
                      </m:sub>
                    </m:sSub>
                    <m:r>
                      <a:rPr lang="zh-CN" altLang="en-US" sz="2300" i="1">
                        <a:latin typeface="Cambria Math" panose="02040503050406030204" pitchFamily="18" charset="0"/>
                      </a:rPr>
                      <m:t>。</m:t>
                    </m:r>
                  </m:oMath>
                </a14:m>
                <a:r>
                  <a:rPr lang="zh-CN" altLang="en-US" sz="2300" dirty="0"/>
                  <a:t>隐藏层到输出层的权值，设为</a:t>
                </a:r>
                <a14:m>
                  <m:oMath xmlns:m="http://schemas.openxmlformats.org/officeDocument/2006/math">
                    <m:sSub>
                      <m:sSubPr>
                        <m:ctrlPr>
                          <a:rPr lang="zh-CN" altLang="en-US" sz="2300" i="1" smtClean="0">
                            <a:solidFill>
                              <a:srgbClr val="836967"/>
                            </a:solidFill>
                            <a:latin typeface="Cambria Math" panose="02040503050406030204" pitchFamily="18" charset="0"/>
                          </a:rPr>
                        </m:ctrlPr>
                      </m:sSubPr>
                      <m:e>
                        <m:r>
                          <a:rPr lang="zh-CN" altLang="en-US" sz="2300" i="1" smtClean="0">
                            <a:latin typeface="Cambria Math" panose="02040503050406030204" pitchFamily="18" charset="0"/>
                          </a:rPr>
                          <m:t>𝑤</m:t>
                        </m:r>
                      </m:e>
                      <m:sub>
                        <m:r>
                          <a:rPr lang="zh-CN" altLang="en-US" sz="2300" i="1" smtClean="0">
                            <a:latin typeface="Cambria Math" panose="02040503050406030204" pitchFamily="18" charset="0"/>
                          </a:rPr>
                          <m:t>h𝑗</m:t>
                        </m:r>
                      </m:sub>
                    </m:sSub>
                  </m:oMath>
                </a14:m>
                <a:r>
                  <a:rPr lang="en-US" altLang="zh-CN" sz="2300" dirty="0"/>
                  <a:t> ,</a:t>
                </a:r>
                <a:r>
                  <a:rPr lang="zh-CN" altLang="en-US" sz="2300" dirty="0"/>
                  <a:t>输出层第</a:t>
                </a:r>
                <a:r>
                  <a:rPr lang="en-US" altLang="zh-CN" sz="2300" dirty="0"/>
                  <a:t>j</a:t>
                </a:r>
                <a:r>
                  <a:rPr lang="zh-CN" altLang="en-US" sz="2300" dirty="0"/>
                  <a:t>个神经元的阈值我们用</a:t>
                </a:r>
                <a14:m>
                  <m:oMath xmlns:m="http://schemas.openxmlformats.org/officeDocument/2006/math">
                    <m:sSub>
                      <m:sSubPr>
                        <m:ctrlPr>
                          <a:rPr lang="zh-CN" altLang="en-US" sz="2300" i="1" smtClean="0">
                            <a:solidFill>
                              <a:srgbClr val="836967"/>
                            </a:solidFill>
                            <a:latin typeface="Cambria Math" panose="02040503050406030204" pitchFamily="18" charset="0"/>
                          </a:rPr>
                        </m:ctrlPr>
                      </m:sSubPr>
                      <m:e>
                        <m:r>
                          <a:rPr lang="zh-CN" altLang="en-US" sz="2300" i="1" smtClean="0">
                            <a:latin typeface="Cambria Math" panose="02040503050406030204" pitchFamily="18" charset="0"/>
                          </a:rPr>
                          <m:t>𝜃</m:t>
                        </m:r>
                      </m:e>
                      <m:sub>
                        <m:r>
                          <a:rPr lang="zh-CN" altLang="en-US" sz="2300" i="1" smtClean="0">
                            <a:latin typeface="Cambria Math" panose="02040503050406030204" pitchFamily="18" charset="0"/>
                          </a:rPr>
                          <m:t>𝑗</m:t>
                        </m:r>
                      </m:sub>
                    </m:sSub>
                  </m:oMath>
                </a14:m>
                <a:r>
                  <a:rPr lang="zh-CN" altLang="en-US" sz="2300" dirty="0"/>
                  <a:t>表示。在右面这张图里，有</a:t>
                </a:r>
                <a:r>
                  <a:rPr lang="en-US" altLang="zh-CN" sz="2300" dirty="0"/>
                  <a:t>d</a:t>
                </a:r>
                <a:r>
                  <a:rPr lang="zh-CN" altLang="en-US" sz="2300" dirty="0"/>
                  <a:t>个输入神经元</a:t>
                </a:r>
                <a:r>
                  <a:rPr lang="en-US" altLang="zh-CN" sz="2300" dirty="0"/>
                  <a:t>,q</a:t>
                </a:r>
                <a:r>
                  <a:rPr lang="zh-CN" altLang="en-US" sz="2300" dirty="0"/>
                  <a:t>个隐藏神经元，隐藏有</a:t>
                </a:r>
                <a:r>
                  <a:rPr lang="en-US" altLang="zh-CN" sz="2300" dirty="0"/>
                  <a:t>q</a:t>
                </a:r>
                <a:r>
                  <a:rPr lang="zh-CN" altLang="en-US" sz="2300" dirty="0"/>
                  <a:t>个隐藏神经元阈值</a:t>
                </a:r>
                <a:r>
                  <a:rPr lang="en-US" altLang="zh-CN" sz="2300" dirty="0"/>
                  <a:t>,</a:t>
                </a:r>
                <a14:m>
                  <m:oMath xmlns:m="http://schemas.openxmlformats.org/officeDocument/2006/math">
                    <m:r>
                      <a:rPr lang="en-US" altLang="zh-CN" sz="2300" i="1" smtClean="0">
                        <a:latin typeface="Cambria Math" panose="02040503050406030204" pitchFamily="18" charset="0"/>
                      </a:rPr>
                      <m:t>𝑙</m:t>
                    </m:r>
                  </m:oMath>
                </a14:m>
                <a:r>
                  <a:rPr lang="zh-CN" altLang="en-US" sz="2300" dirty="0"/>
                  <a:t>个输出神经元，因此有</a:t>
                </a:r>
                <a:r>
                  <a:rPr lang="en-US" altLang="zh-CN" sz="2300" dirty="0"/>
                  <a:t>,</a:t>
                </a:r>
                <a14:m>
                  <m:oMath xmlns:m="http://schemas.openxmlformats.org/officeDocument/2006/math">
                    <m:r>
                      <a:rPr lang="en-US" altLang="zh-CN" sz="2300" i="1">
                        <a:latin typeface="Cambria Math" panose="02040503050406030204" pitchFamily="18" charset="0"/>
                      </a:rPr>
                      <m:t>𝑙</m:t>
                    </m:r>
                  </m:oMath>
                </a14:m>
                <a:r>
                  <a:rPr lang="zh-CN" altLang="en-US" sz="2300" dirty="0"/>
                  <a:t>个输出神经元阈值。</a:t>
                </a:r>
                <a:endParaRPr lang="en-US" altLang="zh-CN" sz="2300" dirty="0"/>
              </a:p>
              <a:p>
                <a:pPr rtl="0"/>
                <a:r>
                  <a:rPr lang="zh-CN" altLang="en-US" sz="2300" dirty="0"/>
                  <a:t>       其中</a:t>
                </a:r>
                <a14:m>
                  <m:oMath xmlns:m="http://schemas.openxmlformats.org/officeDocument/2006/math">
                    <m:sSub>
                      <m:sSubPr>
                        <m:ctrlPr>
                          <a:rPr lang="zh-CN" altLang="en-US" sz="2300" i="1" smtClean="0">
                            <a:solidFill>
                              <a:srgbClr val="836967"/>
                            </a:solidFill>
                            <a:latin typeface="Cambria Math" panose="02040503050406030204" pitchFamily="18" charset="0"/>
                          </a:rPr>
                        </m:ctrlPr>
                      </m:sSubPr>
                      <m:e>
                        <m:r>
                          <a:rPr lang="zh-CN" altLang="en-US" sz="2300" i="1" smtClean="0">
                            <a:latin typeface="Cambria Math" panose="02040503050406030204" pitchFamily="18" charset="0"/>
                          </a:rPr>
                          <m:t>𝛽</m:t>
                        </m:r>
                      </m:e>
                      <m:sub>
                        <m:r>
                          <a:rPr lang="zh-CN" altLang="en-US" sz="2300" i="1" smtClean="0">
                            <a:latin typeface="Cambria Math" panose="02040503050406030204" pitchFamily="18" charset="0"/>
                          </a:rPr>
                          <m:t>𝑗</m:t>
                        </m:r>
                      </m:sub>
                    </m:sSub>
                  </m:oMath>
                </a14:m>
                <a:r>
                  <a:rPr lang="zh-CN" altLang="en-US" sz="2300" dirty="0"/>
                  <a:t>中的                  。隐藏层和输出层的激活函数，在这里我们暂时全部用</a:t>
                </a:r>
                <a:r>
                  <a:rPr lang="en-US" altLang="zh-CN" sz="2300" dirty="0" err="1"/>
                  <a:t>Sigmod</a:t>
                </a:r>
                <a:r>
                  <a:rPr lang="zh-CN" altLang="en-US" sz="2300" dirty="0"/>
                  <a:t>函数。</a:t>
                </a:r>
              </a:p>
            </p:txBody>
          </p:sp>
        </mc:Choice>
        <mc:Fallback xmlns="">
          <p:sp>
            <p:nvSpPr>
              <p:cNvPr id="12" name="内容占位符 11">
                <a:extLst>
                  <a:ext uri="{FF2B5EF4-FFF2-40B4-BE49-F238E27FC236}">
                    <a16:creationId xmlns:a16="http://schemas.microsoft.com/office/drawing/2014/main" id="{ECCFA51B-E7CF-4281-8CF6-3036F63B7B0A}"/>
                  </a:ext>
                </a:extLst>
              </p:cNvPr>
              <p:cNvSpPr>
                <a:spLocks noGrp="1" noRot="1" noChangeAspect="1" noMove="1" noResize="1" noEditPoints="1" noAdjustHandles="1" noChangeArrowheads="1" noChangeShapeType="1" noTextEdit="1"/>
              </p:cNvSpPr>
              <p:nvPr>
                <p:ph sz="quarter" idx="15"/>
              </p:nvPr>
            </p:nvSpPr>
            <p:spPr>
              <a:xfrm>
                <a:off x="473186" y="1582480"/>
                <a:ext cx="5543524" cy="3693039"/>
              </a:xfrm>
              <a:blipFill>
                <a:blip r:embed="rId3"/>
                <a:stretch>
                  <a:fillRect l="-1210" t="-992" r="-1100" b="-1157"/>
                </a:stretch>
              </a:blipFill>
            </p:spPr>
            <p:txBody>
              <a:bodyPr/>
              <a:lstStyle/>
              <a:p>
                <a:r>
                  <a:rPr lang="zh-CN" altLang="en-US">
                    <a:noFill/>
                  </a:rPr>
                  <a:t> </a:t>
                </a:r>
              </a:p>
            </p:txBody>
          </p:sp>
        </mc:Fallback>
      </mc:AlternateContent>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6</a:t>
            </a:fld>
            <a:endParaRPr lang="zh-CN" altLang="en-US"/>
          </a:p>
        </p:txBody>
      </p:sp>
      <p:pic>
        <p:nvPicPr>
          <p:cNvPr id="2050" name="Picture 2" descr="这里写图片描述">
            <a:extLst>
              <a:ext uri="{FF2B5EF4-FFF2-40B4-BE49-F238E27FC236}">
                <a16:creationId xmlns:a16="http://schemas.microsoft.com/office/drawing/2014/main" id="{979084A0-4AAA-49CF-A937-849F968FD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292" y="1945870"/>
            <a:ext cx="5939510" cy="296625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A71D3EC-F15E-4506-B02B-F7817AD336CE}"/>
              </a:ext>
            </a:extLst>
          </p:cNvPr>
          <p:cNvPicPr>
            <a:picLocks noChangeAspect="1"/>
          </p:cNvPicPr>
          <p:nvPr/>
        </p:nvPicPr>
        <p:blipFill>
          <a:blip r:embed="rId5"/>
          <a:stretch>
            <a:fillRect/>
          </a:stretch>
        </p:blipFill>
        <p:spPr>
          <a:xfrm>
            <a:off x="2358233" y="4249395"/>
            <a:ext cx="1318374" cy="266723"/>
          </a:xfrm>
          <a:prstGeom prst="rect">
            <a:avLst/>
          </a:prstGeom>
        </p:spPr>
      </p:pic>
    </p:spTree>
    <p:extLst>
      <p:ext uri="{BB962C8B-B14F-4D97-AF65-F5344CB8AC3E}">
        <p14:creationId xmlns:p14="http://schemas.microsoft.com/office/powerpoint/2010/main" val="195690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梯度下降法</a:t>
            </a:r>
          </a:p>
        </p:txBody>
      </p:sp>
      <mc:AlternateContent xmlns:mc="http://schemas.openxmlformats.org/markup-compatibility/2006" xmlns:a14="http://schemas.microsoft.com/office/drawing/2010/main">
        <mc:Choice Requires="a14">
          <p:sp>
            <p:nvSpPr>
              <p:cNvPr id="12" name="内容占位符 11">
                <a:extLst>
                  <a:ext uri="{FF2B5EF4-FFF2-40B4-BE49-F238E27FC236}">
                    <a16:creationId xmlns:a16="http://schemas.microsoft.com/office/drawing/2014/main" id="{ECCFA51B-E7CF-4281-8CF6-3036F63B7B0A}"/>
                  </a:ext>
                </a:extLst>
              </p:cNvPr>
              <p:cNvSpPr>
                <a:spLocks noGrp="1"/>
              </p:cNvSpPr>
              <p:nvPr>
                <p:ph sz="quarter" idx="15"/>
              </p:nvPr>
            </p:nvSpPr>
            <p:spPr>
              <a:xfrm>
                <a:off x="473186" y="1582480"/>
                <a:ext cx="5543524" cy="4737358"/>
              </a:xfrm>
            </p:spPr>
            <p:txBody>
              <a:bodyPr rtlCol="0">
                <a:normAutofit fontScale="62500" lnSpcReduction="20000"/>
              </a:bodyPr>
              <a:lstStyle/>
              <a:p>
                <a:pPr rtl="0"/>
                <a:r>
                  <a:rPr lang="zh-CN" altLang="en-US" dirty="0"/>
                  <a:t>       在某个训练示例</a:t>
                </a:r>
                <a14:m>
                  <m:oMath xmlns:m="http://schemas.openxmlformats.org/officeDocument/2006/math">
                    <m:d>
                      <m:dPr>
                        <m:ctrlPr>
                          <a:rPr lang="zh-CN" altLang="en-US" i="1" smtClean="0">
                            <a:solidFill>
                              <a:srgbClr val="836967"/>
                            </a:solidFill>
                            <a:latin typeface="Cambria Math" panose="02040503050406030204" pitchFamily="18" charset="0"/>
                          </a:rPr>
                        </m:ctrlPr>
                      </m:dPr>
                      <m:e>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𝑥</m:t>
                            </m:r>
                          </m:e>
                          <m:sub>
                            <m:r>
                              <a:rPr lang="zh-CN" altLang="en-US" i="1" smtClean="0">
                                <a:latin typeface="Cambria Math" panose="02040503050406030204" pitchFamily="18" charset="0"/>
                              </a:rPr>
                              <m:t>𝑘</m:t>
                            </m:r>
                          </m:sub>
                        </m:sSub>
                        <m:r>
                          <a:rPr lang="zh-CN" altLang="en-US" i="1" smtClean="0">
                            <a:latin typeface="Cambria Math" panose="02040503050406030204" pitchFamily="18" charset="0"/>
                          </a:rPr>
                          <m:t>,</m:t>
                        </m:r>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𝑦</m:t>
                            </m:r>
                          </m:e>
                          <m:sub>
                            <m:r>
                              <a:rPr lang="zh-CN" altLang="en-US" i="1" smtClean="0">
                                <a:latin typeface="Cambria Math" panose="02040503050406030204" pitchFamily="18" charset="0"/>
                              </a:rPr>
                              <m:t>𝑘</m:t>
                            </m:r>
                          </m:sub>
                        </m:sSub>
                      </m:e>
                    </m:d>
                  </m:oMath>
                </a14:m>
                <a:r>
                  <a:rPr lang="zh-CN" altLang="en-US" dirty="0"/>
                  <a:t>中，假设神经网络的训练输出为                               </a:t>
                </a:r>
                <a:r>
                  <a:rPr lang="en-US" altLang="zh-CN" dirty="0"/>
                  <a:t>,    </a:t>
                </a:r>
                <a:r>
                  <a:rPr lang="zh-CN" altLang="en-US" dirty="0"/>
                  <a:t>输出为</a:t>
                </a:r>
                <a:r>
                  <a:rPr lang="en-US" altLang="zh-CN" dirty="0"/>
                  <a:t>l</a:t>
                </a:r>
                <a:r>
                  <a:rPr lang="zh-CN" altLang="en-US" dirty="0"/>
                  <a:t>维向量，其中</a:t>
                </a:r>
                <a:endParaRPr lang="en-US" altLang="zh-CN" dirty="0"/>
              </a:p>
              <a:p>
                <a:pPr rtl="0"/>
                <a:endParaRPr lang="en-US" altLang="zh-CN" dirty="0"/>
              </a:p>
              <a:p>
                <a:pPr rtl="0"/>
                <a:r>
                  <a:rPr lang="zh-CN" altLang="en-US" dirty="0"/>
                  <a:t>       那么这次预测结果的误差我们可以用最小二乘法表示：</a:t>
                </a:r>
                <a:endParaRPr lang="en-US" altLang="zh-CN" dirty="0"/>
              </a:p>
              <a:p>
                <a:pPr rtl="0"/>
                <a:endParaRPr lang="en-US" altLang="zh-CN" dirty="0"/>
              </a:p>
              <a:p>
                <a:pPr rtl="0"/>
                <a:endParaRPr lang="en-US" altLang="zh-CN" dirty="0"/>
              </a:p>
              <a:p>
                <a:pPr rtl="0"/>
                <a:r>
                  <a:rPr lang="zh-CN" altLang="en-US" dirty="0"/>
                  <a:t>        而我们现在要做的就是根据这个误差去调整（ </a:t>
                </a:r>
                <a:r>
                  <a:rPr lang="en-US" altLang="zh-CN" dirty="0"/>
                  <a:t>d + l + 1 </a:t>
                </a:r>
                <a:r>
                  <a:rPr lang="zh-CN" altLang="en-US" dirty="0"/>
                  <a:t>） </a:t>
                </a:r>
                <a:r>
                  <a:rPr lang="en-US" altLang="zh-CN" dirty="0"/>
                  <a:t>q + l </a:t>
                </a:r>
                <a:r>
                  <a:rPr lang="zh-CN" altLang="en-US" dirty="0"/>
                  <a:t>个参数的值，一步一步缩小</a:t>
                </a:r>
                <a:r>
                  <a:rPr lang="en-US" altLang="zh-CN" dirty="0"/>
                  <a:t>E k  </a:t>
                </a:r>
                <a:r>
                  <a:rPr lang="zh-CN" altLang="en-US" dirty="0"/>
                  <a:t>。那么从现在开始，我们就要进入数学的世界了。这里我们使用最常用的算法：梯度下降法来更新参数。函数永远是沿着梯度的方向变化最快，那么我们对每一个需要调整的参数求偏导数，如果偏导数</a:t>
                </a:r>
                <a:r>
                  <a:rPr lang="en-US" altLang="zh-CN" dirty="0"/>
                  <a:t>&gt;0,</a:t>
                </a:r>
                <a:r>
                  <a:rPr lang="zh-CN" altLang="en-US" dirty="0"/>
                  <a:t>则要按照偏导数相反的方向变化；如果偏导数</a:t>
                </a:r>
                <a:r>
                  <a:rPr lang="en-US" altLang="zh-CN" dirty="0"/>
                  <a:t>&lt;0</a:t>
                </a:r>
                <a:r>
                  <a:rPr lang="zh-CN" altLang="en-US" dirty="0"/>
                  <a:t>，则按照此方向变化即可。于是我们使用</a:t>
                </a:r>
                <a:r>
                  <a:rPr lang="en-US" altLang="zh-CN" dirty="0"/>
                  <a:t>-1*</a:t>
                </a:r>
                <a:r>
                  <a:rPr lang="zh-CN" altLang="en-US" dirty="0"/>
                  <a:t>偏导数则可以得到参数需要变化的值。同时我们设定一个学习速率</a:t>
                </a:r>
                <a:r>
                  <a:rPr lang="el-GR" altLang="zh-CN" dirty="0"/>
                  <a:t>η </a:t>
                </a:r>
                <a:r>
                  <a:rPr lang="zh-CN" altLang="el-GR" dirty="0"/>
                  <a:t>，</a:t>
                </a:r>
                <a:r>
                  <a:rPr lang="zh-CN" altLang="en-US" dirty="0"/>
                  <a:t>这个学习速率不能太快，也不能太慢。太快可能会导致越过最优解；太慢可能会降低算法的效率。因此我们可以得到一个参数调整公式：</a:t>
                </a:r>
                <a:endParaRPr lang="en-US" altLang="zh-CN" dirty="0"/>
              </a:p>
              <a:p>
                <a:pPr rtl="0"/>
                <a:endParaRPr lang="en-US" altLang="zh-CN" dirty="0"/>
              </a:p>
              <a:p>
                <a:pPr rtl="0"/>
                <a:endParaRPr lang="en-US" altLang="zh-CN" dirty="0"/>
              </a:p>
              <a:p>
                <a:pPr rtl="0"/>
                <a:r>
                  <a:rPr lang="en-US" altLang="zh-CN" dirty="0"/>
                  <a:t>       </a:t>
                </a:r>
                <a:r>
                  <a:rPr lang="zh-CN" altLang="en-US" dirty="0"/>
                  <a:t>首先我们看看隐藏层到输出层的权值调整值：</a:t>
                </a:r>
                <a:endParaRPr lang="en-US" altLang="zh-CN" dirty="0"/>
              </a:p>
              <a:p>
                <a:pPr rtl="0"/>
                <a:endParaRPr lang="en-US" altLang="zh-CN" dirty="0"/>
              </a:p>
              <a:p>
                <a:pPr rtl="0"/>
                <a:endParaRPr lang="en-US" altLang="zh-CN" dirty="0"/>
              </a:p>
              <a:p>
                <a:pPr rtl="0"/>
                <a:r>
                  <a:rPr lang="en-US" altLang="zh-CN" dirty="0"/>
                  <a:t>       </a:t>
                </a:r>
                <a:r>
                  <a:rPr lang="zh-CN" altLang="en-US" dirty="0"/>
                  <a:t>好，我们从上到下缕一缕这个偏导该怎么求，我们把每一个公式都罗列出来：</a:t>
                </a:r>
              </a:p>
            </p:txBody>
          </p:sp>
        </mc:Choice>
        <mc:Fallback xmlns="">
          <p:sp>
            <p:nvSpPr>
              <p:cNvPr id="12" name="内容占位符 11">
                <a:extLst>
                  <a:ext uri="{FF2B5EF4-FFF2-40B4-BE49-F238E27FC236}">
                    <a16:creationId xmlns:a16="http://schemas.microsoft.com/office/drawing/2014/main" id="{ECCFA51B-E7CF-4281-8CF6-3036F63B7B0A}"/>
                  </a:ext>
                </a:extLst>
              </p:cNvPr>
              <p:cNvSpPr>
                <a:spLocks noGrp="1" noRot="1" noChangeAspect="1" noMove="1" noResize="1" noEditPoints="1" noAdjustHandles="1" noChangeArrowheads="1" noChangeShapeType="1" noTextEdit="1"/>
              </p:cNvSpPr>
              <p:nvPr>
                <p:ph sz="quarter" idx="15"/>
              </p:nvPr>
            </p:nvSpPr>
            <p:spPr>
              <a:xfrm>
                <a:off x="473186" y="1582480"/>
                <a:ext cx="5543524" cy="4737358"/>
              </a:xfrm>
              <a:blipFill>
                <a:blip r:embed="rId3"/>
                <a:stretch>
                  <a:fillRect r="-1540"/>
                </a:stretch>
              </a:blipFill>
            </p:spPr>
            <p:txBody>
              <a:bodyPr/>
              <a:lstStyle/>
              <a:p>
                <a:r>
                  <a:rPr lang="zh-CN" altLang="en-US">
                    <a:noFill/>
                  </a:rPr>
                  <a:t> </a:t>
                </a:r>
              </a:p>
            </p:txBody>
          </p:sp>
        </mc:Fallback>
      </mc:AlternateContent>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7</a:t>
            </a:fld>
            <a:endParaRPr lang="zh-CN" altLang="en-US"/>
          </a:p>
        </p:txBody>
      </p:sp>
      <p:pic>
        <p:nvPicPr>
          <p:cNvPr id="3" name="图片 2">
            <a:extLst>
              <a:ext uri="{FF2B5EF4-FFF2-40B4-BE49-F238E27FC236}">
                <a16:creationId xmlns:a16="http://schemas.microsoft.com/office/drawing/2014/main" id="{8DD0DC85-6126-4072-AD57-1A5330D63CFE}"/>
              </a:ext>
            </a:extLst>
          </p:cNvPr>
          <p:cNvPicPr>
            <a:picLocks noChangeAspect="1"/>
          </p:cNvPicPr>
          <p:nvPr/>
        </p:nvPicPr>
        <p:blipFill>
          <a:blip r:embed="rId4"/>
          <a:stretch>
            <a:fillRect/>
          </a:stretch>
        </p:blipFill>
        <p:spPr>
          <a:xfrm>
            <a:off x="6485309" y="2594372"/>
            <a:ext cx="5504575" cy="1669256"/>
          </a:xfrm>
          <a:prstGeom prst="rect">
            <a:avLst/>
          </a:prstGeom>
        </p:spPr>
      </p:pic>
      <p:pic>
        <p:nvPicPr>
          <p:cNvPr id="5" name="图片 4">
            <a:extLst>
              <a:ext uri="{FF2B5EF4-FFF2-40B4-BE49-F238E27FC236}">
                <a16:creationId xmlns:a16="http://schemas.microsoft.com/office/drawing/2014/main" id="{A659E380-201A-4DF0-8002-3F3B1D6FBFDB}"/>
              </a:ext>
            </a:extLst>
          </p:cNvPr>
          <p:cNvPicPr>
            <a:picLocks noChangeAspect="1"/>
          </p:cNvPicPr>
          <p:nvPr/>
        </p:nvPicPr>
        <p:blipFill>
          <a:blip r:embed="rId5"/>
          <a:stretch>
            <a:fillRect/>
          </a:stretch>
        </p:blipFill>
        <p:spPr>
          <a:xfrm>
            <a:off x="4282080" y="1577718"/>
            <a:ext cx="1404101" cy="217371"/>
          </a:xfrm>
          <a:prstGeom prst="rect">
            <a:avLst/>
          </a:prstGeom>
        </p:spPr>
      </p:pic>
      <p:pic>
        <p:nvPicPr>
          <p:cNvPr id="8" name="图片 7">
            <a:extLst>
              <a:ext uri="{FF2B5EF4-FFF2-40B4-BE49-F238E27FC236}">
                <a16:creationId xmlns:a16="http://schemas.microsoft.com/office/drawing/2014/main" id="{52DC93A2-AA65-4299-A9AC-A171E3B8903D}"/>
              </a:ext>
            </a:extLst>
          </p:cNvPr>
          <p:cNvPicPr>
            <a:picLocks noChangeAspect="1"/>
          </p:cNvPicPr>
          <p:nvPr/>
        </p:nvPicPr>
        <p:blipFill>
          <a:blip r:embed="rId6"/>
          <a:stretch>
            <a:fillRect/>
          </a:stretch>
        </p:blipFill>
        <p:spPr>
          <a:xfrm>
            <a:off x="2342991" y="1964290"/>
            <a:ext cx="1348857" cy="335309"/>
          </a:xfrm>
          <a:prstGeom prst="rect">
            <a:avLst/>
          </a:prstGeom>
        </p:spPr>
      </p:pic>
      <p:pic>
        <p:nvPicPr>
          <p:cNvPr id="10" name="图片 9">
            <a:extLst>
              <a:ext uri="{FF2B5EF4-FFF2-40B4-BE49-F238E27FC236}">
                <a16:creationId xmlns:a16="http://schemas.microsoft.com/office/drawing/2014/main" id="{17A33616-78F7-413E-9259-0E919C248D19}"/>
              </a:ext>
            </a:extLst>
          </p:cNvPr>
          <p:cNvPicPr>
            <a:picLocks noChangeAspect="1"/>
          </p:cNvPicPr>
          <p:nvPr/>
        </p:nvPicPr>
        <p:blipFill>
          <a:blip r:embed="rId7"/>
          <a:stretch>
            <a:fillRect/>
          </a:stretch>
        </p:blipFill>
        <p:spPr>
          <a:xfrm>
            <a:off x="2342991" y="2657057"/>
            <a:ext cx="1348857" cy="463836"/>
          </a:xfrm>
          <a:prstGeom prst="rect">
            <a:avLst/>
          </a:prstGeom>
        </p:spPr>
      </p:pic>
      <p:pic>
        <p:nvPicPr>
          <p:cNvPr id="17" name="图片 16">
            <a:extLst>
              <a:ext uri="{FF2B5EF4-FFF2-40B4-BE49-F238E27FC236}">
                <a16:creationId xmlns:a16="http://schemas.microsoft.com/office/drawing/2014/main" id="{FFC924F7-3C39-4B49-B560-C378C3AC7BD5}"/>
              </a:ext>
            </a:extLst>
          </p:cNvPr>
          <p:cNvPicPr>
            <a:picLocks noChangeAspect="1"/>
          </p:cNvPicPr>
          <p:nvPr/>
        </p:nvPicPr>
        <p:blipFill>
          <a:blip r:embed="rId8"/>
          <a:stretch>
            <a:fillRect/>
          </a:stretch>
        </p:blipFill>
        <p:spPr>
          <a:xfrm>
            <a:off x="2019112" y="4507247"/>
            <a:ext cx="2019475" cy="525826"/>
          </a:xfrm>
          <a:prstGeom prst="rect">
            <a:avLst/>
          </a:prstGeom>
        </p:spPr>
      </p:pic>
      <p:pic>
        <p:nvPicPr>
          <p:cNvPr id="19" name="图片 18">
            <a:extLst>
              <a:ext uri="{FF2B5EF4-FFF2-40B4-BE49-F238E27FC236}">
                <a16:creationId xmlns:a16="http://schemas.microsoft.com/office/drawing/2014/main" id="{73DC5EBC-1DE9-42DE-ADA3-90F89388CF8D}"/>
              </a:ext>
            </a:extLst>
          </p:cNvPr>
          <p:cNvPicPr>
            <a:picLocks noChangeAspect="1"/>
          </p:cNvPicPr>
          <p:nvPr/>
        </p:nvPicPr>
        <p:blipFill>
          <a:blip r:embed="rId9"/>
          <a:stretch>
            <a:fillRect/>
          </a:stretch>
        </p:blipFill>
        <p:spPr>
          <a:xfrm>
            <a:off x="2342991" y="5398198"/>
            <a:ext cx="1371719" cy="533446"/>
          </a:xfrm>
          <a:prstGeom prst="rect">
            <a:avLst/>
          </a:prstGeom>
        </p:spPr>
      </p:pic>
    </p:spTree>
    <p:extLst>
      <p:ext uri="{BB962C8B-B14F-4D97-AF65-F5344CB8AC3E}">
        <p14:creationId xmlns:p14="http://schemas.microsoft.com/office/powerpoint/2010/main" val="399436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计算偏导（</a:t>
            </a:r>
            <a:r>
              <a:rPr lang="en-US" altLang="zh-CN" dirty="0"/>
              <a:t>1</a:t>
            </a:r>
            <a:r>
              <a:rPr lang="zh-CN" altLang="en-US" dirty="0"/>
              <a:t>）</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8</a:t>
            </a:fld>
            <a:endParaRPr lang="zh-CN" altLang="en-US"/>
          </a:p>
        </p:txBody>
      </p:sp>
      <p:pic>
        <p:nvPicPr>
          <p:cNvPr id="21" name="图片 20">
            <a:extLst>
              <a:ext uri="{FF2B5EF4-FFF2-40B4-BE49-F238E27FC236}">
                <a16:creationId xmlns:a16="http://schemas.microsoft.com/office/drawing/2014/main" id="{F212468F-DBD6-4D0E-8F34-C90DBCA55359}"/>
              </a:ext>
            </a:extLst>
          </p:cNvPr>
          <p:cNvPicPr>
            <a:picLocks noChangeAspect="1"/>
          </p:cNvPicPr>
          <p:nvPr/>
        </p:nvPicPr>
        <p:blipFill>
          <a:blip r:embed="rId3"/>
          <a:stretch>
            <a:fillRect/>
          </a:stretch>
        </p:blipFill>
        <p:spPr>
          <a:xfrm>
            <a:off x="808726" y="1457325"/>
            <a:ext cx="4707143" cy="4675208"/>
          </a:xfrm>
          <a:prstGeom prst="rect">
            <a:avLst/>
          </a:prstGeom>
        </p:spPr>
      </p:pic>
      <p:pic>
        <p:nvPicPr>
          <p:cNvPr id="23" name="图片 22">
            <a:extLst>
              <a:ext uri="{FF2B5EF4-FFF2-40B4-BE49-F238E27FC236}">
                <a16:creationId xmlns:a16="http://schemas.microsoft.com/office/drawing/2014/main" id="{7814F3A9-EEF9-44DC-9D1A-F8B525A4B505}"/>
              </a:ext>
            </a:extLst>
          </p:cNvPr>
          <p:cNvPicPr>
            <a:picLocks noChangeAspect="1"/>
          </p:cNvPicPr>
          <p:nvPr/>
        </p:nvPicPr>
        <p:blipFill>
          <a:blip r:embed="rId4"/>
          <a:stretch>
            <a:fillRect/>
          </a:stretch>
        </p:blipFill>
        <p:spPr>
          <a:xfrm>
            <a:off x="5867229" y="1457325"/>
            <a:ext cx="5723116" cy="4602879"/>
          </a:xfrm>
          <a:prstGeom prst="rect">
            <a:avLst/>
          </a:prstGeom>
        </p:spPr>
      </p:pic>
    </p:spTree>
    <p:extLst>
      <p:ext uri="{BB962C8B-B14F-4D97-AF65-F5344CB8AC3E}">
        <p14:creationId xmlns:p14="http://schemas.microsoft.com/office/powerpoint/2010/main" val="172322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zh-CN" altLang="en-US" dirty="0"/>
              <a:t>计算偏导（</a:t>
            </a:r>
            <a:r>
              <a:rPr lang="en-US" altLang="zh-CN" dirty="0"/>
              <a:t>2</a:t>
            </a:r>
            <a:r>
              <a:rPr lang="zh-CN" altLang="en-US" dirty="0"/>
              <a:t>）</a:t>
            </a:r>
          </a:p>
        </p:txBody>
      </p:sp>
      <p:sp>
        <p:nvSpPr>
          <p:cNvPr id="14" name="日期占位符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en-US" altLang="zh-CN" dirty="0"/>
              <a:t>2021 </a:t>
            </a:r>
            <a:r>
              <a:rPr lang="zh-CN" altLang="en-US" dirty="0"/>
              <a:t>年 </a:t>
            </a:r>
            <a:r>
              <a:rPr lang="en-US" altLang="zh-CN" dirty="0"/>
              <a:t>5 </a:t>
            </a:r>
            <a:r>
              <a:rPr lang="zh-CN" altLang="en-US" dirty="0"/>
              <a:t>月 </a:t>
            </a:r>
            <a:r>
              <a:rPr lang="en-US" altLang="zh-CN" dirty="0"/>
              <a:t>13 </a:t>
            </a:r>
            <a:r>
              <a:rPr lang="zh-CN" altLang="en-US" dirty="0"/>
              <a:t>日</a:t>
            </a:r>
          </a:p>
        </p:txBody>
      </p:sp>
      <p:sp>
        <p:nvSpPr>
          <p:cNvPr id="15" name="页脚占位符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en-US" altLang="zh-CN" dirty="0"/>
              <a:t>BP</a:t>
            </a:r>
            <a:r>
              <a:rPr lang="zh-CN" altLang="en-US" dirty="0"/>
              <a:t>网络及使用</a:t>
            </a:r>
          </a:p>
        </p:txBody>
      </p:sp>
      <p:sp>
        <p:nvSpPr>
          <p:cNvPr id="16" name="灯片编号占位符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en-US" altLang="zh-CN" smtClean="0"/>
              <a:pPr rtl="0"/>
              <a:t>9</a:t>
            </a:fld>
            <a:endParaRPr lang="zh-CN" altLang="en-US"/>
          </a:p>
        </p:txBody>
      </p:sp>
      <p:pic>
        <p:nvPicPr>
          <p:cNvPr id="5" name="图片 4">
            <a:extLst>
              <a:ext uri="{FF2B5EF4-FFF2-40B4-BE49-F238E27FC236}">
                <a16:creationId xmlns:a16="http://schemas.microsoft.com/office/drawing/2014/main" id="{C49A0DEF-4C70-4DF9-846C-7111AFEC87B5}"/>
              </a:ext>
            </a:extLst>
          </p:cNvPr>
          <p:cNvPicPr>
            <a:picLocks noChangeAspect="1"/>
          </p:cNvPicPr>
          <p:nvPr/>
        </p:nvPicPr>
        <p:blipFill>
          <a:blip r:embed="rId3"/>
          <a:stretch>
            <a:fillRect/>
          </a:stretch>
        </p:blipFill>
        <p:spPr>
          <a:xfrm>
            <a:off x="539892" y="1470427"/>
            <a:ext cx="5652359" cy="4396973"/>
          </a:xfrm>
          <a:prstGeom prst="rect">
            <a:avLst/>
          </a:prstGeom>
        </p:spPr>
      </p:pic>
      <p:pic>
        <p:nvPicPr>
          <p:cNvPr id="10" name="图片 9">
            <a:extLst>
              <a:ext uri="{FF2B5EF4-FFF2-40B4-BE49-F238E27FC236}">
                <a16:creationId xmlns:a16="http://schemas.microsoft.com/office/drawing/2014/main" id="{9BBDDC4C-1DAD-43BE-AE88-01E80B75130D}"/>
              </a:ext>
            </a:extLst>
          </p:cNvPr>
          <p:cNvPicPr>
            <a:picLocks noChangeAspect="1"/>
          </p:cNvPicPr>
          <p:nvPr/>
        </p:nvPicPr>
        <p:blipFill>
          <a:blip r:embed="rId4"/>
          <a:stretch>
            <a:fillRect/>
          </a:stretch>
        </p:blipFill>
        <p:spPr>
          <a:xfrm>
            <a:off x="5269004" y="2275668"/>
            <a:ext cx="6622354" cy="2545301"/>
          </a:xfrm>
          <a:prstGeom prst="rect">
            <a:avLst/>
          </a:prstGeom>
        </p:spPr>
      </p:pic>
      <p:sp>
        <p:nvSpPr>
          <p:cNvPr id="12" name="矩形 11">
            <a:extLst>
              <a:ext uri="{FF2B5EF4-FFF2-40B4-BE49-F238E27FC236}">
                <a16:creationId xmlns:a16="http://schemas.microsoft.com/office/drawing/2014/main" id="{3F036CAF-518B-4E28-B9C6-9B0D323E6058}"/>
              </a:ext>
            </a:extLst>
          </p:cNvPr>
          <p:cNvSpPr/>
          <p:nvPr/>
        </p:nvSpPr>
        <p:spPr>
          <a:xfrm>
            <a:off x="5800165" y="2617694"/>
            <a:ext cx="5851943" cy="672353"/>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78854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607607_TF33780407_Win32" id="{431CC0E6-7D61-4C48-AFCB-327427547887}" vid="{508B519B-7314-42D1-B789-AA518F47764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正弦设计</Template>
  <TotalTime>168</TotalTime>
  <Words>2315</Words>
  <Application>Microsoft Office PowerPoint</Application>
  <PresentationFormat>宽屏</PresentationFormat>
  <Paragraphs>148</Paragraphs>
  <Slides>19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Microsoft YaHei UI</vt:lpstr>
      <vt:lpstr>Arial</vt:lpstr>
      <vt:lpstr>Avenir Next LT Pro</vt:lpstr>
      <vt:lpstr>Cambria Math</vt:lpstr>
      <vt:lpstr>SineVTI</vt:lpstr>
      <vt:lpstr>BP网络/CNN网络</vt:lpstr>
      <vt:lpstr>主题一</vt:lpstr>
      <vt:lpstr>BP神经网络简介</vt:lpstr>
      <vt:lpstr>神经元</vt:lpstr>
      <vt:lpstr>激活函数</vt:lpstr>
      <vt:lpstr>三层结构</vt:lpstr>
      <vt:lpstr>梯度下降法</vt:lpstr>
      <vt:lpstr>计算偏导（1）</vt:lpstr>
      <vt:lpstr>计算偏导（2）</vt:lpstr>
      <vt:lpstr>计算Δν_ih</vt:lpstr>
      <vt:lpstr>BP算法训练过程</vt:lpstr>
      <vt:lpstr>BP神经网络的应用</vt:lpstr>
      <vt:lpstr>主题二</vt:lpstr>
      <vt:lpstr>层级结构</vt:lpstr>
      <vt:lpstr>CNN怎么进行识别（1）</vt:lpstr>
      <vt:lpstr>CNN怎么进行识别（2）</vt:lpstr>
      <vt:lpstr>什么是卷积</vt:lpstr>
      <vt:lpstr>图像上的卷积</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BP网络及使用</dc:title>
  <dc:creator>my5968</dc:creator>
  <cp:lastModifiedBy>my5968</cp:lastModifiedBy>
  <cp:revision>22</cp:revision>
  <dcterms:created xsi:type="dcterms:W3CDTF">2021-05-12T12:40:36Z</dcterms:created>
  <dcterms:modified xsi:type="dcterms:W3CDTF">2021-05-13T00:37:22Z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