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490" r:id="rId2"/>
    <p:sldId id="496" r:id="rId3"/>
    <p:sldId id="497" r:id="rId4"/>
    <p:sldId id="498" r:id="rId5"/>
    <p:sldId id="280" r:id="rId6"/>
    <p:sldId id="49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FFF"/>
    <a:srgbClr val="CCFFFF"/>
    <a:srgbClr val="B9E3FF"/>
    <a:srgbClr val="EBF7FF"/>
    <a:srgbClr val="ECF8FF"/>
    <a:srgbClr val="E8F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26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8D9A103-C0A1-4448-A39F-15B6E4688B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34B375-B005-4F3F-9513-88A028B7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6BBEF-B132-4705-8FAD-3C33C3F4AA01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A0232C-0303-41A6-822E-99648D687D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9625BF-63A5-45B6-AC49-BC440F9846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4235A-60C8-4386-A94A-3CCDE7107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36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20000">
              <a:schemeClr val="accent5">
                <a:lumMod val="20000"/>
                <a:lumOff val="80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8AAA8EC-4519-407C-95FC-F6D6AC121FBD}"/>
              </a:ext>
            </a:extLst>
          </p:cNvPr>
          <p:cNvSpPr/>
          <p:nvPr userDrawn="1"/>
        </p:nvSpPr>
        <p:spPr>
          <a:xfrm>
            <a:off x="149860" y="167005"/>
            <a:ext cx="11892280" cy="652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8681BA-EB86-4BCE-B259-EEDE3F2AB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949969-A8A5-473C-8B27-D93DE70FB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3712"/>
            <a:ext cx="9144000" cy="1402080"/>
          </a:xfrm>
        </p:spPr>
        <p:txBody>
          <a:bodyPr>
            <a:normAutofit/>
          </a:bodyPr>
          <a:lstStyle>
            <a:lvl1pPr marL="0" indent="0" algn="ctr">
              <a:buNone/>
              <a:defRPr sz="3000" b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F0D32-3612-4D5B-BCCC-8821F41B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5870"/>
            <a:ext cx="2743200" cy="365125"/>
          </a:xfrm>
        </p:spPr>
        <p:txBody>
          <a:bodyPr/>
          <a:lstStyle/>
          <a:p>
            <a:fld id="{C73D0B93-8F90-460F-91EC-65850454EAB1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4B33D-6553-49F0-96C1-2A2EC74A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587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3BC4A-1794-45EB-A7C2-34F625FB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70"/>
            <a:ext cx="2743200" cy="365125"/>
          </a:xfrm>
        </p:spPr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2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64A23-8773-4506-8CB3-DC3854CC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3E051-C32D-4AD4-A2BA-EC7EB068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BF2719-5387-455B-8A12-60ED4CA73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0BAA7-C6A8-4AD2-9EF4-214799D4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0B93-8F90-460F-91EC-65850454EAB1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094A4-75C1-441F-BCE7-A9AB3A66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5A5F2-E8CC-4682-9533-50864C16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2DA78-8C59-4E7D-B1B8-C9AB9C8D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AA150C-C8DD-4B56-86B8-F318128BA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1C2E9E-4B0B-4F7C-96E8-3FD967715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FADE3-F218-43AF-84DD-CF2C56AC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0B93-8F90-460F-91EC-65850454EAB1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330EA-23C9-480D-8F6A-0D093A92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E9120-BB2E-431A-90EA-36836B72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4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3BE8-A932-4C33-94D9-A3F64B69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270863-B55A-458B-A360-7AA69D01F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A22F5-AD29-4DCB-ADBA-30961720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0B93-8F90-460F-91EC-65850454EAB1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36835-43C4-44B7-8F61-9730DA76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06AAC-741C-415F-97BD-0D170AA2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0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07CEC2-616C-4539-AC3D-165207E91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235A56-72AA-4EB9-BCB9-D6B204991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6ECBA-7041-4AD3-9DD6-E790F091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0B93-8F90-460F-91EC-65850454EAB1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B3EB3-F46E-45B1-A6F1-BEB26EB2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B7062-1363-454D-A05A-3C8E274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521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79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1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20000">
              <a:schemeClr val="accent5">
                <a:lumMod val="20000"/>
                <a:lumOff val="80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8AAA8EC-4519-407C-95FC-F6D6AC121FBD}"/>
              </a:ext>
            </a:extLst>
          </p:cNvPr>
          <p:cNvSpPr/>
          <p:nvPr userDrawn="1"/>
        </p:nvSpPr>
        <p:spPr>
          <a:xfrm>
            <a:off x="149860" y="167005"/>
            <a:ext cx="11892280" cy="652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F0D32-3612-4D5B-BCCC-8821F41B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5870"/>
            <a:ext cx="2743200" cy="365125"/>
          </a:xfrm>
        </p:spPr>
        <p:txBody>
          <a:bodyPr/>
          <a:lstStyle/>
          <a:p>
            <a:fld id="{C73D0B93-8F90-460F-91EC-65850454EAB1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4B33D-6553-49F0-96C1-2A2EC74A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587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3BC4A-1794-45EB-A7C2-34F625FB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70"/>
            <a:ext cx="2743200" cy="365125"/>
          </a:xfrm>
        </p:spPr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A91D58C-A0E2-4321-9FB0-F5D63B54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208218"/>
            <a:ext cx="10596880" cy="915035"/>
          </a:xfrm>
          <a:solidFill>
            <a:schemeClr val="bg1"/>
          </a:solidFill>
        </p:spPr>
        <p:txBody>
          <a:bodyPr/>
          <a:lstStyle>
            <a:lvl1pPr algn="ctr">
              <a:defRPr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BB2C32E-53C2-45B4-AF46-FF4755727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285812"/>
            <a:ext cx="10596880" cy="480885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b="1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defRPr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>
              <a:defRPr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>
              <a:defRPr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>
              <a:defRPr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4CD56B8-0939-4F34-83DB-5A4AA01E6B45}"/>
              </a:ext>
            </a:extLst>
          </p:cNvPr>
          <p:cNvCxnSpPr>
            <a:cxnSpLocks/>
          </p:cNvCxnSpPr>
          <p:nvPr userDrawn="1"/>
        </p:nvCxnSpPr>
        <p:spPr>
          <a:xfrm>
            <a:off x="756920" y="1204532"/>
            <a:ext cx="1059688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982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20000">
              <a:schemeClr val="accent5">
                <a:lumMod val="20000"/>
                <a:lumOff val="80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8AAA8EC-4519-407C-95FC-F6D6AC121FBD}"/>
              </a:ext>
            </a:extLst>
          </p:cNvPr>
          <p:cNvSpPr/>
          <p:nvPr userDrawn="1"/>
        </p:nvSpPr>
        <p:spPr>
          <a:xfrm>
            <a:off x="149860" y="167005"/>
            <a:ext cx="11892280" cy="652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F0D32-3612-4D5B-BCCC-8821F41B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5870"/>
            <a:ext cx="2743200" cy="365125"/>
          </a:xfrm>
        </p:spPr>
        <p:txBody>
          <a:bodyPr/>
          <a:lstStyle/>
          <a:p>
            <a:fld id="{C73D0B93-8F90-460F-91EC-65850454EAB1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4B33D-6553-49F0-96C1-2A2EC74A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587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3BC4A-1794-45EB-A7C2-34F625FB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70"/>
            <a:ext cx="2743200" cy="365125"/>
          </a:xfrm>
        </p:spPr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A91D58C-A0E2-4321-9FB0-F5D63B54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208218"/>
            <a:ext cx="10596880" cy="915035"/>
          </a:xfrm>
          <a:solidFill>
            <a:schemeClr val="bg1"/>
          </a:solidFill>
        </p:spPr>
        <p:txBody>
          <a:bodyPr/>
          <a:lstStyle>
            <a:lvl1pPr algn="ctr">
              <a:defRPr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4CD56B8-0939-4F34-83DB-5A4AA01E6B45}"/>
              </a:ext>
            </a:extLst>
          </p:cNvPr>
          <p:cNvCxnSpPr>
            <a:cxnSpLocks/>
          </p:cNvCxnSpPr>
          <p:nvPr userDrawn="1"/>
        </p:nvCxnSpPr>
        <p:spPr>
          <a:xfrm>
            <a:off x="756920" y="1204532"/>
            <a:ext cx="1059688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13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20000">
              <a:schemeClr val="accent5">
                <a:lumMod val="20000"/>
                <a:lumOff val="80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8AAA8EC-4519-407C-95FC-F6D6AC121FBD}"/>
              </a:ext>
            </a:extLst>
          </p:cNvPr>
          <p:cNvSpPr/>
          <p:nvPr userDrawn="1"/>
        </p:nvSpPr>
        <p:spPr>
          <a:xfrm>
            <a:off x="149860" y="167005"/>
            <a:ext cx="11892280" cy="652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F0D32-3612-4D5B-BCCC-8821F41B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5870"/>
            <a:ext cx="2743200" cy="365125"/>
          </a:xfrm>
        </p:spPr>
        <p:txBody>
          <a:bodyPr/>
          <a:lstStyle/>
          <a:p>
            <a:fld id="{C73D0B93-8F90-460F-91EC-65850454EAB1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4B33D-6553-49F0-96C1-2A2EC74A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587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3BC4A-1794-45EB-A7C2-34F625FB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70"/>
            <a:ext cx="2743200" cy="365125"/>
          </a:xfrm>
        </p:spPr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A91D58C-A0E2-4321-9FB0-F5D63B54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208218"/>
            <a:ext cx="10596880" cy="915035"/>
          </a:xfrm>
          <a:solidFill>
            <a:schemeClr val="bg1"/>
          </a:solidFill>
        </p:spPr>
        <p:txBody>
          <a:bodyPr/>
          <a:lstStyle>
            <a:lvl1pPr algn="ctr">
              <a:defRPr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79766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gradFill flip="none" rotWithShape="1">
          <a:gsLst>
            <a:gs pos="20000">
              <a:schemeClr val="accent5">
                <a:lumMod val="20000"/>
                <a:lumOff val="80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8AAA8EC-4519-407C-95FC-F6D6AC121FBD}"/>
              </a:ext>
            </a:extLst>
          </p:cNvPr>
          <p:cNvSpPr/>
          <p:nvPr userDrawn="1"/>
        </p:nvSpPr>
        <p:spPr>
          <a:xfrm>
            <a:off x="149860" y="167005"/>
            <a:ext cx="11892280" cy="652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F0D32-3612-4D5B-BCCC-8821F41B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5870"/>
            <a:ext cx="2743200" cy="365125"/>
          </a:xfrm>
        </p:spPr>
        <p:txBody>
          <a:bodyPr/>
          <a:lstStyle/>
          <a:p>
            <a:fld id="{C73D0B93-8F90-460F-91EC-65850454EAB1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4B33D-6553-49F0-96C1-2A2EC74A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587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3BC4A-1794-45EB-A7C2-34F625FB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70"/>
            <a:ext cx="2743200" cy="365125"/>
          </a:xfrm>
        </p:spPr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4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851B5-F51E-4C49-94DF-E22372E6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DC224-377F-4B23-808C-1D867612E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5956E-62A6-4D53-8AE8-56ABFDD2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0B93-8F90-460F-91EC-65850454EAB1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8AE36-4FBC-4ACA-AC32-372726DB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F49F2-832B-4E50-A0A3-5A4D2504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16D5C-024A-4DA1-BF71-DFB85FB6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EA9CA-E8BF-43E6-9CF2-16705B56F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74CF3-5583-4F66-A356-3D0953816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0F2EC-F709-4E69-A24F-E17E692E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0B93-8F90-460F-91EC-65850454EAB1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35C7A6-D1BF-4F8B-8BB1-0B41A510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9E5BA-FE23-4B24-992E-73DE7275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E1DB0-9485-4BA3-9BD8-A139FCEC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71C5C-4962-4D12-8EA7-91F737AB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AAFFD8-96BF-49F5-978C-59E1298D9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6DA617-5B53-4FC4-83C7-8B77BD1C3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0B99BC-A240-473C-B307-74731AD35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E1CD4E-908B-4349-832F-D2BE174D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0B93-8F90-460F-91EC-65850454EAB1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4F76FB-369E-4489-8B45-C35A264E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B0F5EE-0B0A-402A-834A-C220F1C4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4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ED992-81C3-4025-A2BB-F220E7C4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8145D4-7F9E-450D-B8EB-8FA24B85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0B93-8F90-460F-91EC-65850454EAB1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BDB3DE-28F7-4EB8-8A5C-8322092F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690060-E9C1-4E39-B4EE-002D0DD8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6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F9D0E2-CBBE-4DE0-AF5D-3CD25B1E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E89408-8D8F-4A2E-885F-3C647C2D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4D86E-358C-410C-BA97-8AEC1753E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D0B93-8F90-460F-91EC-65850454EAB1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F6087-0454-4D30-95C5-25B40386C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F1E1B-8602-4F66-B425-763DCDCAC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1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4" r:id="rId3"/>
    <p:sldLayoutId id="2147483675" r:id="rId4"/>
    <p:sldLayoutId id="2147483671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  <p:sldLayoutId id="2147483672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6A1CB03-42A5-42F1-9AC3-A9F0288B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9560B4-BFF5-4CC9-AB21-08C5D7BD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实验名称：</a:t>
            </a:r>
            <a:r>
              <a:rPr lang="zh-CN" altLang="zh-CN"/>
              <a:t>专家系统实现</a:t>
            </a:r>
            <a:endParaRPr lang="en-US" altLang="zh-CN"/>
          </a:p>
          <a:p>
            <a:r>
              <a:rPr lang="zh-CN" altLang="zh-CN"/>
              <a:t>运用</a:t>
            </a:r>
            <a:r>
              <a:rPr lang="zh-CN" altLang="en-US"/>
              <a:t>课本第</a:t>
            </a:r>
            <a:r>
              <a:rPr lang="en-US" altLang="zh-CN"/>
              <a:t>25-26</a:t>
            </a:r>
            <a:r>
              <a:rPr lang="zh-CN" altLang="en-US"/>
              <a:t>页</a:t>
            </a: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2.4】</a:t>
            </a:r>
            <a:r>
              <a:rPr lang="zh-CN" altLang="en-US"/>
              <a:t>中的规则</a:t>
            </a:r>
            <a:r>
              <a:rPr lang="en-US" altLang="zh-CN"/>
              <a:t>I1-I15</a:t>
            </a:r>
            <a:r>
              <a:rPr lang="zh-CN" altLang="en-US"/>
              <a:t>，</a:t>
            </a:r>
            <a:r>
              <a:rPr lang="zh-CN" altLang="zh-CN"/>
              <a:t> 设计与实现一个动物识别专家系统。</a:t>
            </a:r>
          </a:p>
          <a:p>
            <a:endParaRPr lang="zh-CN" altLang="en-US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91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5707D-D31D-49A3-97E1-DF1F2D2D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动物识别专家系统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规则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7CA43-8DCC-4EEA-B404-0324E47B8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1900"/>
              <a:t>R1: IF </a:t>
            </a:r>
            <a:r>
              <a:rPr lang="zh-CN" altLang="en-US" sz="1900"/>
              <a:t>有毛发</a:t>
            </a:r>
            <a:r>
              <a:rPr lang="en-US" altLang="zh-CN" sz="1900"/>
              <a:t> THEN </a:t>
            </a:r>
            <a:r>
              <a:rPr lang="zh-CN" altLang="en-US" sz="1900"/>
              <a:t>哺乳动物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1900"/>
              <a:t>R2: IF </a:t>
            </a:r>
            <a:r>
              <a:rPr lang="zh-CN" altLang="en-US" sz="1900"/>
              <a:t>能产乳</a:t>
            </a:r>
            <a:r>
              <a:rPr lang="en-US" altLang="zh-CN" sz="1900"/>
              <a:t> THEN </a:t>
            </a:r>
            <a:r>
              <a:rPr lang="zh-CN" altLang="en-US" sz="1900"/>
              <a:t>哺乳动物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1900"/>
              <a:t>R3: IF </a:t>
            </a:r>
            <a:r>
              <a:rPr lang="zh-CN" altLang="en-US" sz="1900"/>
              <a:t>有羽毛</a:t>
            </a:r>
            <a:r>
              <a:rPr lang="en-US" altLang="zh-CN" sz="1900"/>
              <a:t> THEN </a:t>
            </a:r>
            <a:r>
              <a:rPr lang="zh-CN" altLang="en-US" sz="1900"/>
              <a:t>鸟类动物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1900"/>
              <a:t>R4: IF </a:t>
            </a:r>
            <a:r>
              <a:rPr lang="zh-CN" altLang="en-US" sz="1900"/>
              <a:t>能飞行</a:t>
            </a:r>
            <a:r>
              <a:rPr lang="en-US" altLang="zh-CN" sz="1900"/>
              <a:t> AND  </a:t>
            </a:r>
            <a:r>
              <a:rPr lang="zh-CN" altLang="en-US" sz="1900"/>
              <a:t>能生蛋</a:t>
            </a:r>
            <a:r>
              <a:rPr lang="en-US" altLang="zh-CN" sz="1900"/>
              <a:t> THEN </a:t>
            </a:r>
            <a:r>
              <a:rPr lang="zh-CN" altLang="en-US" sz="1900"/>
              <a:t>鸟类动物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1900"/>
              <a:t>R5: IF </a:t>
            </a:r>
            <a:r>
              <a:rPr lang="zh-CN" altLang="en-US" sz="1900"/>
              <a:t>哺乳动物</a:t>
            </a:r>
            <a:r>
              <a:rPr lang="en-US" altLang="zh-CN" sz="1900"/>
              <a:t> AND  </a:t>
            </a:r>
            <a:r>
              <a:rPr lang="zh-CN" altLang="en-US" sz="1900"/>
              <a:t>吃肉</a:t>
            </a:r>
            <a:r>
              <a:rPr lang="en-US" altLang="zh-CN" sz="1900"/>
              <a:t> THEN </a:t>
            </a:r>
            <a:r>
              <a:rPr lang="zh-CN" altLang="en-US" sz="1900"/>
              <a:t>食肉动物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1900"/>
              <a:t>R6: IF </a:t>
            </a:r>
            <a:r>
              <a:rPr lang="zh-CN" altLang="en-US" sz="1900"/>
              <a:t>哺乳动物</a:t>
            </a:r>
            <a:r>
              <a:rPr lang="en-US" altLang="zh-CN" sz="1900"/>
              <a:t> AND  </a:t>
            </a:r>
            <a:r>
              <a:rPr lang="zh-CN" altLang="en-US" sz="1900"/>
              <a:t>有爪子</a:t>
            </a:r>
            <a:r>
              <a:rPr lang="en-US" altLang="zh-CN" sz="1900"/>
              <a:t> AND  </a:t>
            </a:r>
            <a:r>
              <a:rPr lang="zh-CN" altLang="en-US" sz="1900"/>
              <a:t>有利齿 </a:t>
            </a:r>
            <a:r>
              <a:rPr lang="en-US" altLang="zh-CN" sz="1900"/>
              <a:t> THEN  </a:t>
            </a:r>
            <a:r>
              <a:rPr lang="zh-CN" altLang="en-US" sz="1900"/>
              <a:t>食肉动物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1900"/>
              <a:t>R7: IF </a:t>
            </a:r>
            <a:r>
              <a:rPr lang="zh-CN" altLang="en-US" sz="1900"/>
              <a:t>哺乳动物</a:t>
            </a:r>
            <a:r>
              <a:rPr lang="en-US" altLang="zh-CN" sz="1900"/>
              <a:t> AND  </a:t>
            </a:r>
            <a:r>
              <a:rPr lang="zh-CN" altLang="en-US" sz="1900"/>
              <a:t>有蹄  </a:t>
            </a:r>
            <a:r>
              <a:rPr lang="en-US" altLang="zh-CN" sz="1900"/>
              <a:t> THEN  </a:t>
            </a:r>
            <a:r>
              <a:rPr lang="zh-CN" altLang="en-US" sz="1900"/>
              <a:t>有蹄动物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1900"/>
              <a:t>R8: IF </a:t>
            </a:r>
            <a:r>
              <a:rPr lang="zh-CN" altLang="en-US" sz="1900"/>
              <a:t>哺乳动物</a:t>
            </a:r>
            <a:r>
              <a:rPr lang="en-US" altLang="zh-CN" sz="1900"/>
              <a:t> AND  </a:t>
            </a:r>
            <a:r>
              <a:rPr lang="zh-CN" altLang="en-US" sz="1900"/>
              <a:t>反刍</a:t>
            </a:r>
            <a:r>
              <a:rPr lang="en-US" altLang="zh-CN" sz="1900"/>
              <a:t> THEN  </a:t>
            </a:r>
            <a:r>
              <a:rPr lang="zh-CN" altLang="en-US" sz="1900"/>
              <a:t>有蹄动物</a:t>
            </a:r>
            <a:r>
              <a:rPr lang="en-US" altLang="zh-CN" sz="1900"/>
              <a:t> AND  </a:t>
            </a:r>
            <a:r>
              <a:rPr lang="zh-CN" altLang="en-US" sz="1900"/>
              <a:t>偶蹄动物</a:t>
            </a:r>
            <a:endParaRPr lang="en-US" altLang="zh-CN" sz="1900"/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1900"/>
              <a:t>R9: IF </a:t>
            </a:r>
            <a:r>
              <a:rPr lang="zh-CN" altLang="en-US" sz="1900"/>
              <a:t>食肉动物</a:t>
            </a:r>
            <a:r>
              <a:rPr lang="en-US" altLang="zh-CN" sz="1900"/>
              <a:t> AND  </a:t>
            </a:r>
            <a:r>
              <a:rPr lang="zh-CN" altLang="en-US" sz="1900"/>
              <a:t>黄褐色</a:t>
            </a:r>
            <a:r>
              <a:rPr lang="en-US" altLang="zh-CN" sz="1900"/>
              <a:t> AND  </a:t>
            </a:r>
            <a:r>
              <a:rPr lang="zh-CN" altLang="en-US" sz="1900"/>
              <a:t>有深色的斑点</a:t>
            </a:r>
            <a:r>
              <a:rPr lang="en-US" altLang="zh-CN" sz="1900"/>
              <a:t>  THEN  </a:t>
            </a:r>
            <a:r>
              <a:rPr lang="zh-CN" altLang="en-US" sz="1900"/>
              <a:t>猎豹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1900"/>
              <a:t>R10: IF </a:t>
            </a:r>
            <a:r>
              <a:rPr lang="zh-CN" altLang="en-US" sz="1900"/>
              <a:t>食肉动物</a:t>
            </a:r>
            <a:r>
              <a:rPr lang="en-US" altLang="zh-CN" sz="1900"/>
              <a:t> AND  </a:t>
            </a:r>
            <a:r>
              <a:rPr lang="zh-CN" altLang="en-US" sz="1900"/>
              <a:t>黄褐色</a:t>
            </a:r>
            <a:r>
              <a:rPr lang="en-US" altLang="zh-CN" sz="1900"/>
              <a:t> AND  </a:t>
            </a:r>
            <a:r>
              <a:rPr lang="zh-CN" altLang="en-US" sz="1900"/>
              <a:t>有黑色条纹</a:t>
            </a:r>
            <a:r>
              <a:rPr lang="en-US" altLang="zh-CN" sz="1900"/>
              <a:t> THEN </a:t>
            </a:r>
            <a:r>
              <a:rPr lang="zh-CN" altLang="en-US" sz="1900"/>
              <a:t>老虎</a:t>
            </a:r>
            <a:endParaRPr lang="en-US" altLang="zh-CN" sz="1900"/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1900"/>
              <a:t>R11: IF </a:t>
            </a:r>
            <a:r>
              <a:rPr lang="zh-CN" altLang="en-US" sz="1900"/>
              <a:t>有蹄动物</a:t>
            </a:r>
            <a:r>
              <a:rPr lang="en-US" altLang="zh-CN" sz="1900"/>
              <a:t> AND  </a:t>
            </a:r>
            <a:r>
              <a:rPr lang="zh-CN" altLang="en-US" sz="1900"/>
              <a:t>长腿</a:t>
            </a:r>
            <a:r>
              <a:rPr lang="en-US" altLang="zh-CN" sz="1900"/>
              <a:t> AND  </a:t>
            </a:r>
            <a:r>
              <a:rPr lang="zh-CN" altLang="en-US" sz="1900"/>
              <a:t>长颈</a:t>
            </a:r>
            <a:r>
              <a:rPr lang="en-US" altLang="zh-CN" sz="1900"/>
              <a:t> AND  </a:t>
            </a:r>
            <a:r>
              <a:rPr lang="zh-CN" altLang="en-US" sz="1900"/>
              <a:t>黄褐色</a:t>
            </a:r>
            <a:r>
              <a:rPr lang="en-US" altLang="zh-CN" sz="1900"/>
              <a:t> AND  </a:t>
            </a:r>
            <a:r>
              <a:rPr lang="zh-CN" altLang="en-US" sz="1900"/>
              <a:t>有深色的斑点</a:t>
            </a:r>
            <a:r>
              <a:rPr lang="en-US" altLang="zh-CN" sz="1900"/>
              <a:t> THEN </a:t>
            </a:r>
            <a:r>
              <a:rPr lang="zh-CN" altLang="en-US" sz="1900"/>
              <a:t>长颈鹿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1900"/>
              <a:t>R12: IF </a:t>
            </a:r>
            <a:r>
              <a:rPr lang="zh-CN" altLang="en-US" sz="1900"/>
              <a:t>有蹄动物</a:t>
            </a:r>
            <a:r>
              <a:rPr lang="en-US" altLang="zh-CN" sz="1900"/>
              <a:t> AND  </a:t>
            </a:r>
            <a:r>
              <a:rPr lang="zh-CN" altLang="en-US" sz="1900"/>
              <a:t>白色</a:t>
            </a:r>
            <a:r>
              <a:rPr lang="en-US" altLang="zh-CN" sz="1900"/>
              <a:t> AND  </a:t>
            </a:r>
            <a:r>
              <a:rPr lang="zh-CN" altLang="en-US" sz="1900"/>
              <a:t>有黑色条纹</a:t>
            </a:r>
            <a:r>
              <a:rPr lang="en-US" altLang="zh-CN" sz="1900"/>
              <a:t> THEN </a:t>
            </a:r>
            <a:r>
              <a:rPr lang="zh-CN" altLang="en-US" sz="1900"/>
              <a:t>斑马</a:t>
            </a:r>
            <a:endParaRPr lang="en-US" altLang="zh-CN" sz="1900"/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1900"/>
              <a:t>R13: IF </a:t>
            </a:r>
            <a:r>
              <a:rPr lang="zh-CN" altLang="en-US" sz="1900"/>
              <a:t>鸟类</a:t>
            </a:r>
            <a:r>
              <a:rPr lang="en-US" altLang="zh-CN" sz="1900"/>
              <a:t> AND  </a:t>
            </a:r>
            <a:r>
              <a:rPr lang="zh-CN" altLang="en-US" sz="1900"/>
              <a:t>不会飞</a:t>
            </a:r>
            <a:r>
              <a:rPr lang="en-US" altLang="zh-CN" sz="1900"/>
              <a:t> AND  </a:t>
            </a:r>
            <a:r>
              <a:rPr lang="zh-CN" altLang="en-US" sz="1900"/>
              <a:t>有长腿</a:t>
            </a:r>
            <a:r>
              <a:rPr lang="en-US" altLang="zh-CN" sz="1900"/>
              <a:t> AND  </a:t>
            </a:r>
            <a:r>
              <a:rPr lang="zh-CN" altLang="en-US" sz="1900"/>
              <a:t>有长颈</a:t>
            </a:r>
            <a:r>
              <a:rPr lang="en-US" altLang="zh-CN" sz="1900"/>
              <a:t> AND  </a:t>
            </a:r>
            <a:r>
              <a:rPr lang="zh-CN" altLang="en-US" sz="1900"/>
              <a:t>颜色是黑、白色相杂</a:t>
            </a:r>
            <a:r>
              <a:rPr lang="en-US" altLang="zh-CN" sz="1900"/>
              <a:t> THEN </a:t>
            </a:r>
            <a:r>
              <a:rPr lang="zh-CN" altLang="en-US" sz="1900"/>
              <a:t>鸵鸟</a:t>
            </a:r>
            <a:endParaRPr lang="zh-CN" altLang="en-US" sz="1900" i="1"/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1900"/>
              <a:t>R14: IF </a:t>
            </a:r>
            <a:r>
              <a:rPr lang="zh-CN" altLang="en-US" sz="1900"/>
              <a:t>鸟类</a:t>
            </a:r>
            <a:r>
              <a:rPr lang="en-US" altLang="zh-CN" sz="1900"/>
              <a:t> AND  </a:t>
            </a:r>
            <a:r>
              <a:rPr lang="zh-CN" altLang="en-US" sz="1900"/>
              <a:t>不能飞行</a:t>
            </a:r>
            <a:r>
              <a:rPr lang="en-US" altLang="zh-CN" sz="1900"/>
              <a:t> AND  </a:t>
            </a:r>
            <a:r>
              <a:rPr lang="zh-CN" altLang="en-US" sz="1900"/>
              <a:t>能游水</a:t>
            </a:r>
            <a:r>
              <a:rPr lang="en-US" altLang="zh-CN" sz="1900"/>
              <a:t> AND  </a:t>
            </a:r>
            <a:r>
              <a:rPr lang="zh-CN" altLang="en-US" sz="1900"/>
              <a:t>颜色是黑色和白色</a:t>
            </a:r>
            <a:r>
              <a:rPr lang="en-US" altLang="zh-CN" sz="1900"/>
              <a:t> THEN </a:t>
            </a:r>
            <a:r>
              <a:rPr lang="zh-CN" altLang="en-US" sz="1900"/>
              <a:t>企鹅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1900"/>
              <a:t>R15: IF </a:t>
            </a:r>
            <a:r>
              <a:rPr lang="zh-CN" altLang="en-US" sz="1900"/>
              <a:t>鸟类</a:t>
            </a:r>
            <a:r>
              <a:rPr lang="en-US" altLang="zh-CN" sz="1900"/>
              <a:t> AND  </a:t>
            </a:r>
            <a:r>
              <a:rPr lang="zh-CN" altLang="en-US" sz="1900"/>
              <a:t>善于飞行 </a:t>
            </a:r>
            <a:r>
              <a:rPr lang="en-US" altLang="zh-CN" sz="1900"/>
              <a:t> THEN  </a:t>
            </a:r>
            <a:r>
              <a:rPr lang="zh-CN" altLang="en-US" sz="1900"/>
              <a:t>海燕</a:t>
            </a:r>
            <a:r>
              <a:rPr lang="zh-CN" altLang="en-US" sz="1900">
                <a:cs typeface="Times New Roman" charset="0"/>
              </a:rPr>
              <a:t> </a:t>
            </a:r>
          </a:p>
          <a:p>
            <a:endParaRPr lang="zh-CN" altLang="en-US" sz="1900"/>
          </a:p>
        </p:txBody>
      </p:sp>
    </p:spTree>
    <p:extLst>
      <p:ext uri="{BB962C8B-B14F-4D97-AF65-F5344CB8AC3E}">
        <p14:creationId xmlns:p14="http://schemas.microsoft.com/office/powerpoint/2010/main" val="282688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2311C-259F-47DD-902F-D1CF511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5CE28-7534-418B-A761-07EC592C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假设观测到以下事实，给出系统输出：</a:t>
            </a:r>
            <a:endParaRPr lang="en-US" altLang="zh-CN"/>
          </a:p>
          <a:p>
            <a:r>
              <a:rPr lang="zh-CN" altLang="en-US" sz="2200">
                <a:solidFill>
                  <a:srgbClr val="FF0000"/>
                </a:solidFill>
              </a:rPr>
              <a:t>（</a:t>
            </a:r>
            <a:r>
              <a:rPr lang="en-US" altLang="zh-CN" sz="2200">
                <a:solidFill>
                  <a:srgbClr val="FF0000"/>
                </a:solidFill>
              </a:rPr>
              <a:t>1</a:t>
            </a:r>
            <a:r>
              <a:rPr lang="zh-CN" altLang="en-US" sz="2200">
                <a:solidFill>
                  <a:srgbClr val="FF0000"/>
                </a:solidFill>
              </a:rPr>
              <a:t>）黄褐色</a:t>
            </a:r>
            <a:r>
              <a:rPr lang="en-US" altLang="zh-CN" sz="2200">
                <a:solidFill>
                  <a:srgbClr val="FF0000"/>
                </a:solidFill>
              </a:rPr>
              <a:t>,</a:t>
            </a:r>
            <a:r>
              <a:rPr lang="zh-CN" altLang="en-US" sz="2200">
                <a:solidFill>
                  <a:srgbClr val="FF0000"/>
                </a:solidFill>
              </a:rPr>
              <a:t>深色斑点</a:t>
            </a:r>
            <a:endParaRPr lang="en-US" altLang="zh-CN" sz="2200">
              <a:solidFill>
                <a:srgbClr val="FF0000"/>
              </a:solidFill>
            </a:endParaRPr>
          </a:p>
          <a:p>
            <a:r>
              <a:rPr lang="zh-CN" altLang="en-US" sz="2200">
                <a:solidFill>
                  <a:srgbClr val="FF0000"/>
                </a:solidFill>
              </a:rPr>
              <a:t>（</a:t>
            </a:r>
            <a:r>
              <a:rPr lang="en-US" altLang="zh-CN" sz="2200">
                <a:solidFill>
                  <a:srgbClr val="FF0000"/>
                </a:solidFill>
              </a:rPr>
              <a:t>2</a:t>
            </a:r>
            <a:r>
              <a:rPr lang="zh-CN" altLang="en-US" sz="2200">
                <a:solidFill>
                  <a:srgbClr val="FF0000"/>
                </a:solidFill>
              </a:rPr>
              <a:t>）黄褐色</a:t>
            </a:r>
            <a:r>
              <a:rPr lang="en-US" altLang="zh-CN" sz="2200">
                <a:solidFill>
                  <a:srgbClr val="FF0000"/>
                </a:solidFill>
              </a:rPr>
              <a:t>,</a:t>
            </a:r>
            <a:r>
              <a:rPr lang="zh-CN" altLang="en-US" sz="2200">
                <a:solidFill>
                  <a:srgbClr val="FF0000"/>
                </a:solidFill>
              </a:rPr>
              <a:t>深色斑点</a:t>
            </a:r>
            <a:r>
              <a:rPr lang="en-US" altLang="zh-CN" sz="2200">
                <a:solidFill>
                  <a:srgbClr val="FF0000"/>
                </a:solidFill>
              </a:rPr>
              <a:t>,</a:t>
            </a:r>
            <a:r>
              <a:rPr lang="zh-CN" altLang="en-US" sz="2200">
                <a:solidFill>
                  <a:srgbClr val="FF0000"/>
                </a:solidFill>
              </a:rPr>
              <a:t>能产乳</a:t>
            </a:r>
            <a:r>
              <a:rPr lang="en-US" altLang="zh-CN" sz="2200">
                <a:solidFill>
                  <a:srgbClr val="FF0000"/>
                </a:solidFill>
              </a:rPr>
              <a:t>,</a:t>
            </a:r>
            <a:r>
              <a:rPr lang="zh-CN" altLang="en-US" sz="2200">
                <a:solidFill>
                  <a:srgbClr val="FF0000"/>
                </a:solidFill>
              </a:rPr>
              <a:t>反刍</a:t>
            </a:r>
            <a:endParaRPr lang="en-US" altLang="zh-CN" sz="2200">
              <a:solidFill>
                <a:srgbClr val="FF0000"/>
              </a:solidFill>
            </a:endParaRPr>
          </a:p>
          <a:p>
            <a:r>
              <a:rPr lang="zh-CN" altLang="en-US" sz="2200">
                <a:solidFill>
                  <a:srgbClr val="FF0000"/>
                </a:solidFill>
              </a:rPr>
              <a:t>（</a:t>
            </a:r>
            <a:r>
              <a:rPr lang="en-US" altLang="zh-CN" sz="2200">
                <a:solidFill>
                  <a:srgbClr val="FF0000"/>
                </a:solidFill>
              </a:rPr>
              <a:t>3</a:t>
            </a:r>
            <a:r>
              <a:rPr lang="zh-CN" altLang="en-US" sz="2200">
                <a:solidFill>
                  <a:srgbClr val="FF0000"/>
                </a:solidFill>
              </a:rPr>
              <a:t>）黄褐色</a:t>
            </a:r>
            <a:r>
              <a:rPr lang="en-US" altLang="zh-CN" sz="2200">
                <a:solidFill>
                  <a:srgbClr val="FF0000"/>
                </a:solidFill>
              </a:rPr>
              <a:t>,</a:t>
            </a:r>
            <a:r>
              <a:rPr lang="zh-CN" altLang="en-US" sz="2200">
                <a:solidFill>
                  <a:srgbClr val="FF0000"/>
                </a:solidFill>
              </a:rPr>
              <a:t>深色斑点</a:t>
            </a:r>
            <a:r>
              <a:rPr lang="en-US" altLang="zh-CN" sz="2200">
                <a:solidFill>
                  <a:srgbClr val="FF0000"/>
                </a:solidFill>
              </a:rPr>
              <a:t>,</a:t>
            </a:r>
            <a:r>
              <a:rPr lang="zh-CN" altLang="en-US" sz="2200">
                <a:solidFill>
                  <a:srgbClr val="FF0000"/>
                </a:solidFill>
              </a:rPr>
              <a:t>能产乳</a:t>
            </a:r>
            <a:r>
              <a:rPr lang="en-US" altLang="zh-CN" sz="2200">
                <a:solidFill>
                  <a:srgbClr val="FF0000"/>
                </a:solidFill>
              </a:rPr>
              <a:t>,</a:t>
            </a:r>
            <a:r>
              <a:rPr lang="zh-CN" altLang="en-US" sz="2200">
                <a:solidFill>
                  <a:srgbClr val="FF0000"/>
                </a:solidFill>
              </a:rPr>
              <a:t>反刍</a:t>
            </a:r>
            <a:r>
              <a:rPr lang="en-US" altLang="zh-CN" sz="2200">
                <a:solidFill>
                  <a:srgbClr val="FF0000"/>
                </a:solidFill>
              </a:rPr>
              <a:t>,</a:t>
            </a:r>
            <a:r>
              <a:rPr lang="zh-CN" altLang="en-US" sz="2200">
                <a:solidFill>
                  <a:srgbClr val="FF0000"/>
                </a:solidFill>
              </a:rPr>
              <a:t>有长腿</a:t>
            </a:r>
            <a:r>
              <a:rPr lang="en-US" altLang="zh-CN" sz="2200">
                <a:solidFill>
                  <a:srgbClr val="FF0000"/>
                </a:solidFill>
              </a:rPr>
              <a:t>,</a:t>
            </a:r>
            <a:r>
              <a:rPr lang="zh-CN" altLang="en-US" sz="2200">
                <a:solidFill>
                  <a:srgbClr val="FF0000"/>
                </a:solidFill>
              </a:rPr>
              <a:t>有长颈</a:t>
            </a:r>
            <a:endParaRPr lang="en-US" altLang="zh-CN" sz="2200">
              <a:solidFill>
                <a:srgbClr val="FF0000"/>
              </a:solidFill>
            </a:endParaRPr>
          </a:p>
          <a:p>
            <a:r>
              <a:rPr lang="zh-CN" altLang="en-US" sz="2200">
                <a:solidFill>
                  <a:srgbClr val="FF0000"/>
                </a:solidFill>
              </a:rPr>
              <a:t>（</a:t>
            </a:r>
            <a:r>
              <a:rPr lang="en-US" altLang="zh-CN" sz="2200">
                <a:solidFill>
                  <a:srgbClr val="FF0000"/>
                </a:solidFill>
              </a:rPr>
              <a:t>4</a:t>
            </a:r>
            <a:r>
              <a:rPr lang="zh-CN" altLang="en-US" sz="2200">
                <a:solidFill>
                  <a:srgbClr val="FF0000"/>
                </a:solidFill>
              </a:rPr>
              <a:t>）自行设计</a:t>
            </a:r>
            <a:r>
              <a:rPr lang="en-US" altLang="zh-CN" sz="2200">
                <a:solidFill>
                  <a:srgbClr val="FF0000"/>
                </a:solidFill>
              </a:rPr>
              <a:t>3</a:t>
            </a:r>
            <a:r>
              <a:rPr lang="zh-CN" altLang="en-US" sz="2200">
                <a:solidFill>
                  <a:srgbClr val="FF0000"/>
                </a:solidFill>
              </a:rPr>
              <a:t>个事实，查看系统输出结果</a:t>
            </a:r>
            <a:endParaRPr lang="en-US" altLang="zh-CN" sz="220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82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BE1D6-AB9D-4E27-BCC7-E0341B7D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70A29-A37F-4569-A25D-6A7D2311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要求：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、规则不能写死在程序里面。</a:t>
            </a:r>
            <a:endParaRPr lang="en-US" altLang="zh-CN"/>
          </a:p>
          <a:p>
            <a:r>
              <a:rPr lang="zh-CN" altLang="en-US"/>
              <a:t>简易做法：把每条规则按照一定的格式放入文件，再把这个文件里面的每条规则读入到程序里面。</a:t>
            </a:r>
            <a:endParaRPr lang="en-US" altLang="zh-CN"/>
          </a:p>
          <a:p>
            <a:r>
              <a:rPr lang="zh-CN" altLang="en-US"/>
              <a:t>当需要新增、修改、删除文件时，只需要修改规则文件，而不需要修改程序。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备注：本实验的目的是让大家熟悉专家系统。交互界面不需要做得太复杂，只需要实现最简单的终端交互就可以。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2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2EA1BAE2-0811-4BEE-8B4C-1906FE8E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C6BB37-FF79-4537-BBD2-7AD81A1F5FEA}" type="slidenum">
              <a:rPr kumimoji="0" lang="en-US" altLang="zh-CN" sz="1400"/>
              <a:pPr eaLnBrk="1" hangingPunct="1"/>
              <a:t>5</a:t>
            </a:fld>
            <a:endParaRPr kumimoji="0" lang="en-US" altLang="zh-CN" sz="14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2C2780-E06F-4E2F-B1EE-F1880553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09600" indent="-609600">
              <a:defRPr/>
            </a:pPr>
            <a:r>
              <a:rPr lang="zh-CN" altLang="en-US" sz="4000">
                <a:latin typeface="华文楷体" panose="02010600040101010101" pitchFamily="2" charset="-122"/>
                <a:ea typeface="华文楷体" panose="02010600040101010101" pitchFamily="2" charset="-122"/>
              </a:rPr>
              <a:t>产生式系统的问题求解过程的步骤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87944E2-3884-4B80-A472-FE73613E61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609600" indent="-609600" algn="just">
              <a:defRPr/>
            </a:pPr>
            <a:r>
              <a:rPr lang="zh-CN" altLang="en-US" b="1">
                <a:solidFill>
                  <a:srgbClr val="FF0000"/>
                </a:solidFill>
              </a:rPr>
              <a:t>① </a:t>
            </a:r>
            <a:r>
              <a:rPr lang="zh-CN" altLang="en-US" b="1" dirty="0">
                <a:solidFill>
                  <a:srgbClr val="000000"/>
                </a:solidFill>
              </a:rPr>
              <a:t>事实库</a:t>
            </a:r>
            <a:r>
              <a:rPr lang="zh-CN" altLang="en-US" b="1" dirty="0">
                <a:solidFill>
                  <a:srgbClr val="FF0000"/>
                </a:solidFill>
              </a:rPr>
              <a:t>初始化</a:t>
            </a:r>
          </a:p>
          <a:p>
            <a:pPr marL="609600" indent="-609600" algn="just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② </a:t>
            </a:r>
            <a:r>
              <a:rPr lang="zh-CN" altLang="en-US" b="1" dirty="0">
                <a:solidFill>
                  <a:srgbClr val="000000"/>
                </a:solidFill>
              </a:rPr>
              <a:t>若存在未用规则前提能与事实库</a:t>
            </a:r>
            <a:r>
              <a:rPr lang="zh-CN" altLang="en-US" b="1" dirty="0">
                <a:solidFill>
                  <a:srgbClr val="FF0000"/>
                </a:solidFill>
              </a:rPr>
              <a:t>相匹配</a:t>
            </a:r>
            <a:r>
              <a:rPr lang="zh-CN" altLang="en-US" b="1" dirty="0">
                <a:solidFill>
                  <a:srgbClr val="000000"/>
                </a:solidFill>
              </a:rPr>
              <a:t>则转③，否则转⑤</a:t>
            </a:r>
          </a:p>
          <a:p>
            <a:pPr marL="609600" indent="-609600" algn="just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③ 使用规则，更新事实库，并标记所</a:t>
            </a:r>
            <a:r>
              <a:rPr lang="zh-CN" altLang="en-US" b="1">
                <a:solidFill>
                  <a:srgbClr val="FF0000"/>
                </a:solidFill>
              </a:rPr>
              <a:t>用规则。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609600" indent="-609600" algn="just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④ </a:t>
            </a:r>
            <a:r>
              <a:rPr lang="zh-CN" altLang="en-US" b="1" dirty="0">
                <a:solidFill>
                  <a:srgbClr val="000000"/>
                </a:solidFill>
              </a:rPr>
              <a:t>事实库是否</a:t>
            </a:r>
            <a:r>
              <a:rPr lang="zh-CN" altLang="en-US" b="1" dirty="0">
                <a:solidFill>
                  <a:srgbClr val="FF0000"/>
                </a:solidFill>
              </a:rPr>
              <a:t>包含解</a:t>
            </a:r>
            <a:r>
              <a:rPr lang="zh-CN" altLang="en-US" b="1" dirty="0">
                <a:solidFill>
                  <a:srgbClr val="000000"/>
                </a:solidFill>
              </a:rPr>
              <a:t>。若是，则</a:t>
            </a:r>
            <a:r>
              <a:rPr lang="zh-CN" altLang="en-US" b="1" dirty="0">
                <a:solidFill>
                  <a:srgbClr val="FF0000"/>
                </a:solidFill>
              </a:rPr>
              <a:t>终止求解过程</a:t>
            </a:r>
            <a:r>
              <a:rPr lang="zh-CN" altLang="en-US" b="1" dirty="0">
                <a:solidFill>
                  <a:srgbClr val="000000"/>
                </a:solidFill>
              </a:rPr>
              <a:t>，否则转②</a:t>
            </a:r>
          </a:p>
          <a:p>
            <a:pPr marL="609600" indent="-609600" algn="just">
              <a:defRPr/>
            </a:pPr>
            <a:r>
              <a:rPr lang="zh-CN" altLang="en-US" b="1" dirty="0">
                <a:solidFill>
                  <a:srgbClr val="FF0000"/>
                </a:solidFill>
                <a:cs typeface="Times New Roman" charset="0"/>
              </a:rPr>
              <a:t>⑤ </a:t>
            </a:r>
            <a:r>
              <a:rPr lang="zh-CN" altLang="en-US" b="1" dirty="0">
                <a:solidFill>
                  <a:srgbClr val="000000"/>
                </a:solidFill>
              </a:rPr>
              <a:t>要求更多的关于问题的信息，若不能提供所要信息，则</a:t>
            </a:r>
            <a:r>
              <a:rPr lang="zh-CN" altLang="en-US" b="1" dirty="0">
                <a:solidFill>
                  <a:srgbClr val="FF0000"/>
                </a:solidFill>
                <a:cs typeface="Times New Roman" charset="0"/>
              </a:rPr>
              <a:t>求解失败</a:t>
            </a:r>
            <a:r>
              <a:rPr lang="zh-CN" altLang="en-US" b="1" dirty="0">
                <a:solidFill>
                  <a:srgbClr val="000000"/>
                </a:solidFill>
              </a:rPr>
              <a:t>，否则更新事实库并转②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7DE3A36-FB84-4C9E-A2F9-9DFA6168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实验报告内容和要求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7FB7D-E6A3-4B85-9A11-55732346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123253"/>
            <a:ext cx="10596880" cy="5845583"/>
          </a:xfrm>
        </p:spPr>
        <p:txBody>
          <a:bodyPr rtlCol="0">
            <a:noAutofit/>
          </a:bodyPr>
          <a:lstStyle/>
          <a:p>
            <a:pPr marL="514350" indent="-514350" algn="l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zh-CN" sz="1900">
                <a:solidFill>
                  <a:schemeClr val="tx1"/>
                </a:solidFill>
              </a:rPr>
              <a:t>实验</a:t>
            </a:r>
            <a:r>
              <a:rPr lang="zh-CN" altLang="zh-CN" sz="1900" dirty="0">
                <a:solidFill>
                  <a:schemeClr val="tx1"/>
                </a:solidFill>
              </a:rPr>
              <a:t>目的</a:t>
            </a:r>
            <a:endParaRPr lang="en-US" altLang="zh-CN" sz="1900" dirty="0">
              <a:solidFill>
                <a:schemeClr val="tx1"/>
              </a:solidFill>
            </a:endParaRPr>
          </a:p>
          <a:p>
            <a:pPr marL="514350" indent="-514350" algn="l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zh-CN" sz="1900" dirty="0">
                <a:solidFill>
                  <a:schemeClr val="tx1"/>
                </a:solidFill>
              </a:rPr>
              <a:t>实验内容</a:t>
            </a:r>
            <a:endParaRPr lang="en-US" altLang="zh-CN" sz="1900" dirty="0">
              <a:solidFill>
                <a:schemeClr val="tx1"/>
              </a:solidFill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zh-CN" sz="2000">
                <a:solidFill>
                  <a:srgbClr val="7030A0"/>
                </a:solidFill>
              </a:rPr>
              <a:t>描述专家系统的设计与传统程序设计的不同之处</a:t>
            </a:r>
            <a:endParaRPr lang="en-US" altLang="zh-CN" sz="2000">
              <a:solidFill>
                <a:srgbClr val="7030A0"/>
              </a:solidFill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zh-CN" sz="2000">
                <a:solidFill>
                  <a:srgbClr val="7030A0"/>
                </a:solidFill>
              </a:rPr>
              <a:t>说明</a:t>
            </a:r>
            <a:r>
              <a:rPr lang="zh-CN" altLang="en-US" sz="2000">
                <a:solidFill>
                  <a:srgbClr val="7030A0"/>
                </a:solidFill>
              </a:rPr>
              <a:t>你编写的代码中的</a:t>
            </a:r>
            <a:r>
              <a:rPr lang="zh-CN" altLang="zh-CN" sz="2000">
                <a:solidFill>
                  <a:srgbClr val="7030A0"/>
                </a:solidFill>
              </a:rPr>
              <a:t>推理</a:t>
            </a:r>
            <a:r>
              <a:rPr lang="zh-CN" altLang="en-US" sz="2000">
                <a:solidFill>
                  <a:srgbClr val="7030A0"/>
                </a:solidFill>
              </a:rPr>
              <a:t>过程（算法简述）</a:t>
            </a:r>
            <a:r>
              <a:rPr lang="zh-CN" altLang="zh-CN" sz="2000">
                <a:solidFill>
                  <a:srgbClr val="7030A0"/>
                </a:solidFill>
              </a:rPr>
              <a:t> </a:t>
            </a:r>
          </a:p>
          <a:p>
            <a:pPr marL="514350" indent="-514350" algn="l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zh-CN" sz="1900">
                <a:solidFill>
                  <a:schemeClr val="tx1"/>
                </a:solidFill>
              </a:rPr>
              <a:t>实验</a:t>
            </a:r>
            <a:r>
              <a:rPr lang="zh-CN" altLang="en-US" sz="1900" dirty="0">
                <a:solidFill>
                  <a:schemeClr val="tx1"/>
                </a:solidFill>
              </a:rPr>
              <a:t>运行过程</a:t>
            </a:r>
            <a:r>
              <a:rPr lang="zh-CN" altLang="zh-CN" sz="1900" dirty="0">
                <a:solidFill>
                  <a:schemeClr val="tx1"/>
                </a:solidFill>
              </a:rPr>
              <a:t>截图</a:t>
            </a:r>
            <a:r>
              <a:rPr lang="zh-CN" altLang="en-US" sz="1900" dirty="0">
                <a:solidFill>
                  <a:schemeClr val="tx1"/>
                </a:solidFill>
              </a:rPr>
              <a:t>、</a:t>
            </a:r>
            <a:r>
              <a:rPr lang="zh-CN" altLang="en-US" sz="1900">
                <a:solidFill>
                  <a:schemeClr val="tx1"/>
                </a:solidFill>
              </a:rPr>
              <a:t>实验结果</a:t>
            </a:r>
            <a:endParaRPr lang="en-US" altLang="zh-CN" sz="1900">
              <a:solidFill>
                <a:schemeClr val="tx1"/>
              </a:solidFill>
            </a:endParaRPr>
          </a:p>
          <a:p>
            <a:pPr marL="514350" indent="-514350" algn="l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1900">
                <a:solidFill>
                  <a:schemeClr val="tx1"/>
                </a:solidFill>
              </a:rPr>
              <a:t>实验</a:t>
            </a:r>
            <a:r>
              <a:rPr lang="zh-CN" altLang="en-US" sz="1900" dirty="0">
                <a:solidFill>
                  <a:schemeClr val="tx1"/>
                </a:solidFill>
              </a:rPr>
              <a:t>过程中遇到的问题</a:t>
            </a:r>
            <a:endParaRPr lang="en-US" altLang="zh-CN" sz="1900" dirty="0">
              <a:solidFill>
                <a:schemeClr val="tx1"/>
              </a:solidFill>
            </a:endParaRPr>
          </a:p>
          <a:p>
            <a:pPr marL="514350" indent="-514350" algn="l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zh-CN" sz="1900" dirty="0">
                <a:solidFill>
                  <a:schemeClr val="tx1"/>
                </a:solidFill>
              </a:rPr>
              <a:t>实验心得</a:t>
            </a:r>
            <a:r>
              <a:rPr lang="zh-CN" altLang="en-US" sz="1900">
                <a:solidFill>
                  <a:schemeClr val="tx1"/>
                </a:solidFill>
              </a:rPr>
              <a:t>体会。</a:t>
            </a:r>
            <a:endParaRPr lang="en-US" altLang="zh-CN" sz="19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1900" dirty="0">
                <a:solidFill>
                  <a:schemeClr val="tx1"/>
                </a:solidFill>
              </a:rPr>
              <a:t>另外需要提交完整的源</a:t>
            </a:r>
            <a:r>
              <a:rPr lang="zh-CN" altLang="zh-CN" sz="1900" dirty="0">
                <a:solidFill>
                  <a:schemeClr val="tx1"/>
                </a:solidFill>
              </a:rPr>
              <a:t>代码 </a:t>
            </a:r>
            <a:r>
              <a:rPr lang="zh-CN" altLang="en-US" sz="1900" dirty="0">
                <a:solidFill>
                  <a:schemeClr val="tx1"/>
                </a:solidFill>
              </a:rPr>
              <a:t>（需有注释说明，单独作为文件，不要放到实验报告</a:t>
            </a:r>
            <a:r>
              <a:rPr lang="en-US" altLang="zh-CN" sz="1900" dirty="0">
                <a:solidFill>
                  <a:schemeClr val="tx1"/>
                </a:solidFill>
              </a:rPr>
              <a:t>word</a:t>
            </a:r>
            <a:r>
              <a:rPr lang="zh-CN" altLang="en-US" sz="1900" dirty="0">
                <a:solidFill>
                  <a:schemeClr val="tx1"/>
                </a:solidFill>
              </a:rPr>
              <a:t>文档里面）。</a:t>
            </a:r>
            <a:endParaRPr lang="en-US" altLang="zh-CN" sz="1900" dirty="0">
              <a:solidFill>
                <a:srgbClr val="FF0000"/>
              </a:solidFill>
            </a:endParaRPr>
          </a:p>
          <a:p>
            <a:pPr marL="514350" indent="-514350" algn="l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1900" dirty="0">
                <a:solidFill>
                  <a:srgbClr val="FF0000"/>
                </a:solidFill>
              </a:rPr>
              <a:t>注意事项：</a:t>
            </a:r>
            <a:endParaRPr lang="en-US" altLang="zh-CN" sz="1900" dirty="0">
              <a:solidFill>
                <a:srgbClr val="FF0000"/>
              </a:solidFill>
            </a:endParaRPr>
          </a:p>
          <a:p>
            <a:pPr marL="514350" indent="-514350">
              <a:spcBef>
                <a:spcPts val="0"/>
              </a:spcBef>
              <a:defRPr/>
            </a:pPr>
            <a:r>
              <a:rPr lang="en-US" altLang="zh-CN" sz="1900" dirty="0">
                <a:solidFill>
                  <a:srgbClr val="FF0000"/>
                </a:solidFill>
              </a:rPr>
              <a:t>1</a:t>
            </a:r>
            <a:r>
              <a:rPr lang="zh-CN" altLang="en-US" sz="1900" dirty="0">
                <a:solidFill>
                  <a:srgbClr val="FF0000"/>
                </a:solidFill>
              </a:rPr>
              <a:t>、可以相互讨论</a:t>
            </a:r>
            <a:r>
              <a:rPr lang="zh-CN" altLang="en-US" sz="1900">
                <a:solidFill>
                  <a:srgbClr val="FF0000"/>
                </a:solidFill>
              </a:rPr>
              <a:t>，但必须</a:t>
            </a:r>
            <a:r>
              <a:rPr lang="zh-CN" altLang="en-US" sz="1900" dirty="0">
                <a:solidFill>
                  <a:srgbClr val="FF0000"/>
                </a:solidFill>
              </a:rPr>
              <a:t>单独完成代码和实验报告，若发现与网上或者其他同学</a:t>
            </a:r>
            <a:r>
              <a:rPr lang="zh-CN" altLang="en-US" sz="1900">
                <a:solidFill>
                  <a:srgbClr val="FF0000"/>
                </a:solidFill>
              </a:rPr>
              <a:t>雷同，按</a:t>
            </a:r>
            <a:r>
              <a:rPr lang="zh-CN" altLang="en-US" sz="1900" dirty="0">
                <a:solidFill>
                  <a:srgbClr val="FF0000"/>
                </a:solidFill>
              </a:rPr>
              <a:t>不及格处理。</a:t>
            </a:r>
            <a:endParaRPr lang="en-US" altLang="zh-CN" sz="1900" dirty="0">
              <a:solidFill>
                <a:srgbClr val="FF0000"/>
              </a:solidFill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1900" dirty="0">
                <a:solidFill>
                  <a:srgbClr val="FF0000"/>
                </a:solidFill>
              </a:rPr>
              <a:t>2</a:t>
            </a:r>
            <a:r>
              <a:rPr lang="zh-CN" altLang="en-US" sz="1900" dirty="0">
                <a:solidFill>
                  <a:srgbClr val="FF0000"/>
                </a:solidFill>
              </a:rPr>
              <a:t>、实验报告请使用老师提供的实验模板。实验报告命名：完整学号</a:t>
            </a:r>
            <a:r>
              <a:rPr lang="en-US" altLang="zh-CN" sz="1900" dirty="0">
                <a:solidFill>
                  <a:srgbClr val="FF0000"/>
                </a:solidFill>
              </a:rPr>
              <a:t>_</a:t>
            </a:r>
            <a:r>
              <a:rPr lang="zh-CN" altLang="en-US" sz="1900" dirty="0">
                <a:solidFill>
                  <a:srgbClr val="FF0000"/>
                </a:solidFill>
              </a:rPr>
              <a:t>姓名</a:t>
            </a:r>
            <a:r>
              <a:rPr lang="en-US" altLang="zh-CN" sz="1900" dirty="0">
                <a:solidFill>
                  <a:srgbClr val="FF0000"/>
                </a:solidFill>
              </a:rPr>
              <a:t>_AI_project1.doc</a:t>
            </a:r>
            <a:r>
              <a:rPr lang="zh-CN" altLang="en-US" sz="1900" dirty="0">
                <a:solidFill>
                  <a:srgbClr val="FF0000"/>
                </a:solidFill>
              </a:rPr>
              <a:t>；例</a:t>
            </a:r>
            <a:r>
              <a:rPr lang="zh-CN" altLang="en-US" sz="1900">
                <a:solidFill>
                  <a:srgbClr val="FF0000"/>
                </a:solidFill>
              </a:rPr>
              <a:t>： </a:t>
            </a:r>
            <a:r>
              <a:rPr lang="en-US" altLang="zh-CN" sz="1900">
                <a:solidFill>
                  <a:srgbClr val="FF0000"/>
                </a:solidFill>
              </a:rPr>
              <a:t>0304180101</a:t>
            </a:r>
            <a:r>
              <a:rPr lang="en-US" altLang="zh-CN" sz="1900" dirty="0">
                <a:solidFill>
                  <a:srgbClr val="FF0000"/>
                </a:solidFill>
              </a:rPr>
              <a:t>_</a:t>
            </a:r>
            <a:r>
              <a:rPr lang="zh-CN" altLang="en-US" sz="1900" dirty="0">
                <a:solidFill>
                  <a:srgbClr val="FF0000"/>
                </a:solidFill>
              </a:rPr>
              <a:t>张三</a:t>
            </a:r>
            <a:r>
              <a:rPr lang="en-US" altLang="zh-CN" sz="1900" dirty="0">
                <a:solidFill>
                  <a:srgbClr val="FF0000"/>
                </a:solidFill>
              </a:rPr>
              <a:t>_AI_project1.</a:t>
            </a:r>
            <a:r>
              <a:rPr lang="en-US" altLang="zh-CN" sz="1900">
                <a:solidFill>
                  <a:srgbClr val="FF0000"/>
                </a:solidFill>
              </a:rPr>
              <a:t>doc</a:t>
            </a:r>
            <a:r>
              <a:rPr lang="zh-CN" altLang="en-US" sz="1900">
                <a:solidFill>
                  <a:srgbClr val="FF0000"/>
                </a:solidFill>
              </a:rPr>
              <a:t>；每个</a:t>
            </a:r>
            <a:r>
              <a:rPr lang="zh-CN" altLang="en-US" sz="1900" dirty="0">
                <a:solidFill>
                  <a:srgbClr val="FF0000"/>
                </a:solidFill>
              </a:rPr>
              <a:t>同学建立个人文件夹放实验报告和源代码，文件夹名“完整学号</a:t>
            </a:r>
            <a:r>
              <a:rPr lang="en-US" altLang="zh-CN" sz="1900" dirty="0">
                <a:solidFill>
                  <a:srgbClr val="FF0000"/>
                </a:solidFill>
              </a:rPr>
              <a:t>_</a:t>
            </a:r>
            <a:r>
              <a:rPr lang="zh-CN" altLang="en-US" sz="1900" dirty="0">
                <a:solidFill>
                  <a:srgbClr val="FF0000"/>
                </a:solidFill>
              </a:rPr>
              <a:t>姓名</a:t>
            </a:r>
            <a:r>
              <a:rPr lang="en-US" altLang="zh-CN" sz="1900" dirty="0">
                <a:solidFill>
                  <a:srgbClr val="FF0000"/>
                </a:solidFill>
              </a:rPr>
              <a:t>_AI_project1</a:t>
            </a:r>
            <a:r>
              <a:rPr lang="zh-CN" altLang="en-US" sz="1900" dirty="0">
                <a:solidFill>
                  <a:srgbClr val="FF0000"/>
                </a:solidFill>
              </a:rPr>
              <a:t>”。</a:t>
            </a:r>
            <a:endParaRPr lang="en-US" altLang="zh-CN" sz="1900" dirty="0">
              <a:solidFill>
                <a:srgbClr val="FF0000"/>
              </a:solidFill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1900" dirty="0">
                <a:solidFill>
                  <a:srgbClr val="FF0000"/>
                </a:solidFill>
              </a:rPr>
              <a:t>3</a:t>
            </a:r>
            <a:r>
              <a:rPr lang="zh-CN" altLang="en-US" sz="1900" dirty="0">
                <a:solidFill>
                  <a:srgbClr val="FF0000"/>
                </a:solidFill>
              </a:rPr>
              <a:t>、报告提交时间：第</a:t>
            </a:r>
            <a:r>
              <a:rPr lang="en-US" altLang="zh-CN" sz="1900">
                <a:solidFill>
                  <a:srgbClr val="FF0000"/>
                </a:solidFill>
              </a:rPr>
              <a:t>6</a:t>
            </a:r>
            <a:r>
              <a:rPr lang="zh-CN" altLang="en-US" sz="1900">
                <a:solidFill>
                  <a:srgbClr val="FF0000"/>
                </a:solidFill>
              </a:rPr>
              <a:t>周周四上课前。</a:t>
            </a:r>
            <a:endParaRPr lang="en-US" altLang="zh-CN" sz="19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900" dirty="0">
                <a:solidFill>
                  <a:srgbClr val="FF0000"/>
                </a:solidFill>
              </a:rPr>
              <a:t>4</a:t>
            </a:r>
            <a:r>
              <a:rPr lang="zh-CN" altLang="en-US" sz="1900" dirty="0">
                <a:solidFill>
                  <a:srgbClr val="FF0000"/>
                </a:solidFill>
              </a:rPr>
              <a:t>、请把打包好的实验报告和</a:t>
            </a:r>
            <a:r>
              <a:rPr lang="zh-CN" altLang="en-US" sz="1900">
                <a:solidFill>
                  <a:srgbClr val="FF0000"/>
                </a:solidFill>
              </a:rPr>
              <a:t>源代码发给课代表，由课代表统一</a:t>
            </a:r>
            <a:r>
              <a:rPr lang="zh-CN" altLang="en-US" sz="1900" dirty="0">
                <a:solidFill>
                  <a:srgbClr val="FF0000"/>
                </a:solidFill>
              </a:rPr>
              <a:t>发给我。</a:t>
            </a:r>
            <a:endParaRPr lang="en-US" altLang="zh-CN" sz="1900" dirty="0">
              <a:solidFill>
                <a:srgbClr val="FF0000"/>
              </a:solidFill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defRPr/>
            </a:pPr>
            <a:endParaRPr lang="en-US" altLang="zh-CN" sz="1900" dirty="0">
              <a:solidFill>
                <a:schemeClr val="tx1"/>
              </a:solidFill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defRPr/>
            </a:pPr>
            <a:endParaRPr lang="en-US" altLang="zh-CN" sz="1900" dirty="0">
              <a:solidFill>
                <a:srgbClr val="FF0000"/>
              </a:solidFill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defRPr/>
            </a:pPr>
            <a:endParaRPr lang="en-US" altLang="zh-CN" sz="1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.potx" id="{79FF966C-CB55-4902-A501-F8FB7EBF6986}" vid="{D68977F6-84EC-4642-875C-968305605C8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677</Words>
  <Application>Microsoft Office PowerPoint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华文楷体</vt:lpstr>
      <vt:lpstr>华文中宋</vt:lpstr>
      <vt:lpstr>宋体</vt:lpstr>
      <vt:lpstr>Arial</vt:lpstr>
      <vt:lpstr>Times New Roman</vt:lpstr>
      <vt:lpstr>Office 主题​​</vt:lpstr>
      <vt:lpstr>实验1</vt:lpstr>
      <vt:lpstr>动物识别专家系统规则</vt:lpstr>
      <vt:lpstr>PowerPoint 演示文稿</vt:lpstr>
      <vt:lpstr>PowerPoint 演示文稿</vt:lpstr>
      <vt:lpstr>产生式系统的问题求解过程的步骤</vt:lpstr>
      <vt:lpstr>实验报告内容和要求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tsin wu</dc:creator>
  <cp:lastModifiedBy>Qin Wu</cp:lastModifiedBy>
  <cp:revision>242</cp:revision>
  <dcterms:created xsi:type="dcterms:W3CDTF">2020-02-14T05:29:59Z</dcterms:created>
  <dcterms:modified xsi:type="dcterms:W3CDTF">2021-03-25T05:59:34Z</dcterms:modified>
</cp:coreProperties>
</file>