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363" r:id="rId3"/>
    <p:sldId id="496" r:id="rId4"/>
    <p:sldId id="498" r:id="rId5"/>
    <p:sldId id="488" r:id="rId6"/>
    <p:sldId id="264" r:id="rId7"/>
    <p:sldId id="265" r:id="rId8"/>
    <p:sldId id="266" r:id="rId9"/>
    <p:sldId id="499" r:id="rId10"/>
    <p:sldId id="257" r:id="rId11"/>
    <p:sldId id="49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FF"/>
    <a:srgbClr val="E7FFFF"/>
    <a:srgbClr val="CCFFFF"/>
    <a:srgbClr val="B9E3FF"/>
    <a:srgbClr val="EBF7FF"/>
    <a:srgbClr val="E8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26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D9A103-C0A1-4448-A39F-15B6E4688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4B375-B005-4F3F-9513-88A028B7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BBEF-B132-4705-8FAD-3C33C3F4AA0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0232C-0303-41A6-822E-99648D687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625BF-63A5-45B6-AC49-BC440F9846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4235A-60C8-4386-A94A-3CCDE7107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3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8681BA-EB86-4BCE-B259-EEDE3F2A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49969-A8A5-473C-8B27-D93DE70F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712"/>
            <a:ext cx="9144000" cy="1402080"/>
          </a:xfrm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2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64A23-8773-4506-8CB3-DC3854CC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3E051-C32D-4AD4-A2BA-EC7EB068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F2719-5387-455B-8A12-60ED4CA7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BAA7-C6A8-4AD2-9EF4-214799D4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094A4-75C1-441F-BCE7-A9AB3A66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5A5F2-E8CC-4682-9533-50864C16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2DA78-8C59-4E7D-B1B8-C9AB9C8D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A150C-C8DD-4B56-86B8-F318128BA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C2E9E-4B0B-4F7C-96E8-3FD96771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FADE3-F218-43AF-84DD-CF2C56A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330EA-23C9-480D-8F6A-0D093A92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E9120-BB2E-431A-90EA-36836B7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3BE8-A932-4C33-94D9-A3F64B69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70863-B55A-458B-A360-7AA69D01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A22F5-AD29-4DCB-ADBA-3096172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36835-43C4-44B7-8F61-9730DA7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06AAC-741C-415F-97BD-0D170AA2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0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7CEC2-616C-4539-AC3D-165207E9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35A56-72AA-4EB9-BCB9-D6B20499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6ECBA-7041-4AD3-9DD6-E790F091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3EB3-F46E-45B1-A6F1-BEB26EB2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B7062-1363-454D-A05A-3C8E27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21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91D58C-A0E2-4321-9FB0-F5D63B5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10596880" cy="915035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BB2C32E-53C2-45B4-AF46-FF475572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285812"/>
            <a:ext cx="10596880" cy="480885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b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>
              <a:defRPr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CD56B8-0939-4F34-83DB-5A4AA01E6B45}"/>
              </a:ext>
            </a:extLst>
          </p:cNvPr>
          <p:cNvCxnSpPr>
            <a:cxnSpLocks/>
          </p:cNvCxnSpPr>
          <p:nvPr userDrawn="1"/>
        </p:nvCxnSpPr>
        <p:spPr>
          <a:xfrm>
            <a:off x="756920" y="1204532"/>
            <a:ext cx="1059688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98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91D58C-A0E2-4321-9FB0-F5D63B5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10596880" cy="915035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CD56B8-0939-4F34-83DB-5A4AA01E6B45}"/>
              </a:ext>
            </a:extLst>
          </p:cNvPr>
          <p:cNvCxnSpPr>
            <a:cxnSpLocks/>
          </p:cNvCxnSpPr>
          <p:nvPr userDrawn="1"/>
        </p:nvCxnSpPr>
        <p:spPr>
          <a:xfrm>
            <a:off x="756920" y="1204532"/>
            <a:ext cx="1059688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3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91D58C-A0E2-4321-9FB0-F5D63B5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10596880" cy="915035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9766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20000">
              <a:schemeClr val="accent5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8AAA8EC-4519-407C-95FC-F6D6AC121FBD}"/>
              </a:ext>
            </a:extLst>
          </p:cNvPr>
          <p:cNvSpPr/>
          <p:nvPr userDrawn="1"/>
        </p:nvSpPr>
        <p:spPr>
          <a:xfrm>
            <a:off x="149860" y="167005"/>
            <a:ext cx="11892280" cy="652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D32-3612-4D5B-BCCC-8821F41B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4B33D-6553-49F0-96C1-2A2EC74A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3BC4A-1794-45EB-A7C2-34F625FB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851B5-F51E-4C49-94DF-E22372E6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DC224-377F-4B23-808C-1D867612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5956E-62A6-4D53-8AE8-56ABFDD2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AE36-4FBC-4ACA-AC32-372726D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F49F2-832B-4E50-A0A3-5A4D2504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6D5C-024A-4DA1-BF71-DFB85FB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EA9CA-E8BF-43E6-9CF2-16705B56F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74CF3-5583-4F66-A356-3D0953816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0F2EC-F709-4E69-A24F-E17E692E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5C7A6-D1BF-4F8B-8BB1-0B41A510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9E5BA-FE23-4B24-992E-73DE7275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E1DB0-9485-4BA3-9BD8-A139FCEC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71C5C-4962-4D12-8EA7-91F737AB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AFFD8-96BF-49F5-978C-59E1298D9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6DA617-5B53-4FC4-83C7-8B77BD1C3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B99BC-A240-473C-B307-74731AD35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1CD4E-908B-4349-832F-D2BE174D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F76FB-369E-4489-8B45-C35A264E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0F5EE-0B0A-402A-834A-C220F1C4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ED992-81C3-4025-A2BB-F220E7C4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145D4-7F9E-450D-B8EB-8FA24B85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DB3DE-28F7-4EB8-8A5C-8322092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90060-E9C1-4E39-B4EE-002D0DD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6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9D0E2-CBBE-4DE0-AF5D-3CD25B1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89408-8D8F-4A2E-885F-3C647C2D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4D86E-358C-410C-BA97-8AEC1753E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0B93-8F90-460F-91EC-65850454EAB1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F6087-0454-4D30-95C5-25B40386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F1E1B-8602-4F66-B425-763DCDCA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190D-BE3D-42D1-ABC0-BF85E5B90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  <p:sldLayoutId id="2147483675" r:id="rId4"/>
    <p:sldLayoutId id="2147483671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68.png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96E5498-CF15-4F73-A184-76387BEC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实验</a:t>
            </a:r>
            <a:r>
              <a:rPr lang="en-US" altLang="zh-CN" b="1" dirty="0"/>
              <a:t>7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CB266538-FE4C-4435-85C9-0524C019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实验名称：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神经网络算法实现。</a:t>
            </a:r>
            <a:endParaRPr lang="en-US" altLang="zh-CN" sz="26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实验内容：使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用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BP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神经网络算法实现以下内容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endParaRPr lang="en-US" altLang="zh-CN" sz="26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已知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UV254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去除率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(%)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与入口的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UV254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浓度和臭氧浓度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(mg/L)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有着密切的关系，以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下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数据是专家在臭氧比较密集的地方测量到的一系列实验数据，试以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1-20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组数据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为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训练样本，预测第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21-25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组的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UV254</a:t>
            </a:r>
            <a:r>
              <a:rPr lang="zh-CN" altLang="zh-CN" sz="2600" dirty="0">
                <a:solidFill>
                  <a:schemeClr val="accent1">
                    <a:lumMod val="50000"/>
                  </a:schemeClr>
                </a:solidFill>
              </a:rPr>
              <a:t>去除情况。</a:t>
            </a:r>
            <a:endParaRPr lang="en-US" altLang="zh-CN" sz="26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训练数据文件：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TrainingData.csv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测试数据文件：</a:t>
            </a: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</a:rPr>
              <a:t>TestingData</a:t>
            </a:r>
            <a:r>
              <a:rPr lang="en-US" altLang="zh-CN" sz="2600">
                <a:solidFill>
                  <a:schemeClr val="accent1">
                    <a:lumMod val="50000"/>
                  </a:schemeClr>
                </a:solidFill>
              </a:rPr>
              <a:t>.csv</a:t>
            </a:r>
          </a:p>
          <a:p>
            <a:pPr algn="just" eaLnBrk="0" hangingPunct="0">
              <a:spcBef>
                <a:spcPct val="20000"/>
              </a:spcBef>
              <a:defRPr/>
            </a:pPr>
            <a:endParaRPr lang="en-US" altLang="zh-CN" sz="2600">
              <a:solidFill>
                <a:schemeClr val="accent1">
                  <a:lumMod val="50000"/>
                </a:schemeClr>
              </a:solidFill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2600">
                <a:solidFill>
                  <a:schemeClr val="accent1">
                    <a:lumMod val="50000"/>
                  </a:schemeClr>
                </a:solidFill>
              </a:rPr>
              <a:t>算法详情参见课件“</a:t>
            </a:r>
            <a:r>
              <a:rPr lang="en-US" altLang="zh-CN" sz="2600">
                <a:solidFill>
                  <a:schemeClr val="accent1">
                    <a:lumMod val="50000"/>
                  </a:schemeClr>
                </a:solidFill>
              </a:rPr>
              <a:t>AI-chapter7-section3-v8.pdf</a:t>
            </a:r>
            <a:r>
              <a:rPr lang="zh-CN" altLang="en-US" sz="260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zh-CN" altLang="zh-CN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6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6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6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1746F7-61FD-415E-A47A-977EE422E5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4281" y="442046"/>
            <a:ext cx="11194473" cy="5973907"/>
          </a:xfrm>
        </p:spPr>
        <p:txBody>
          <a:bodyPr rtlCol="0">
            <a:no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实验报告内容：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zh-CN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实验目的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zh-CN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实验内容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算法流程图（或伪代码）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说明隐层数、各层节点数，</a:t>
            </a:r>
            <a:r>
              <a:rPr lang="zh-CN" altLang="en-US" sz="2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使用的激活函数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运行结果（训练得到的各层权重，测试样本的输出结果和相对误差）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zh-CN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运行过程</a:t>
            </a:r>
            <a:r>
              <a:rPr lang="zh-CN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截图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、实验结果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实验过程中遇到的问题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zh-CN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实验心得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体会。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另外需要提交完整的源</a:t>
            </a:r>
            <a:r>
              <a:rPr lang="zh-CN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（需有注释说明，单独作为文件，不要放到实验报告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文档里面）。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注意事项：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、可以相互讨论，但必须单独完成代码和实验报告，若与网上或者其他同学雷同，按不及格处理。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、实验报告请使用老师提供的实验模板。实验报告命名：完整学号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姓名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_AI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_project7.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doc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0304120101_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张三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_AI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_project7.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doc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每个同学建立个人文件夹放实验报告和源代码，文件夹名“完整学号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姓名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_AI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_project7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、请把打包好的实验报告和源代码发给学习委员，由学习委员统一发给我。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、报告提交时间：请在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17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周周三下午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前把报告发给学习委员。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A1A0C-727A-4751-8140-EFBB7331E7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2891" y="1285875"/>
            <a:ext cx="10169236" cy="4808538"/>
          </a:xfrm>
        </p:spPr>
        <p:txBody>
          <a:bodyPr/>
          <a:lstStyle/>
          <a:p>
            <a:pPr marL="0" indent="0" algn="ctr">
              <a:buNone/>
            </a:pP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感谢大家这学期在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人工智能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课程所付出的努力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和课堂上的热情参与！</a:t>
            </a:r>
          </a:p>
        </p:txBody>
      </p:sp>
    </p:spTree>
    <p:extLst>
      <p:ext uri="{BB962C8B-B14F-4D97-AF65-F5344CB8AC3E}">
        <p14:creationId xmlns:p14="http://schemas.microsoft.com/office/powerpoint/2010/main" val="21696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7" name="Slide Number Placeholder 8">
            <a:extLst>
              <a:ext uri="{FF2B5EF4-FFF2-40B4-BE49-F238E27FC236}">
                <a16:creationId xmlns:a16="http://schemas.microsoft.com/office/drawing/2014/main" id="{8A93FC2A-2DC5-43B4-A45F-6B49AE1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6F7DCD-63CE-4CE7-8479-7269AD3CFBAE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9E08256-868C-4D93-A299-5D5ECCCB7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80000"/>
            </a:pPr>
            <a:r>
              <a:rPr lang="en-US" altLang="zh-CN" dirty="0"/>
              <a:t>BP</a:t>
            </a:r>
            <a:r>
              <a:rPr lang="zh-CN" altLang="en-US" dirty="0"/>
              <a:t>网络的标准学习算法</a:t>
            </a:r>
            <a:r>
              <a:rPr lang="en-US" altLang="zh-CN" dirty="0"/>
              <a:t>-</a:t>
            </a:r>
            <a:r>
              <a:rPr lang="zh-CN" altLang="en-US" dirty="0"/>
              <a:t>学习过程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35EA470-EC84-42FF-AF73-D42C0B81F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226" y="1416569"/>
            <a:ext cx="8404798" cy="50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zh-CN" altLang="en-US" sz="2600" dirty="0"/>
              <a:t>正向传播：</a:t>
            </a:r>
          </a:p>
          <a:p>
            <a:pPr marL="692150" lvl="1" indent="-347663"/>
            <a:r>
              <a:rPr lang="zh-CN" altLang="en-US" dirty="0"/>
              <a:t>输入样本－－输入层－－各隐层－－输出层</a:t>
            </a:r>
          </a:p>
          <a:p>
            <a:pPr eaLnBrk="1" hangingPunct="1"/>
            <a:r>
              <a:rPr lang="zh-CN" altLang="en-US" sz="2600" dirty="0"/>
              <a:t>判断是否转入反向传播阶段：</a:t>
            </a:r>
          </a:p>
          <a:p>
            <a:pPr marL="692150" lvl="1" indent="-347663"/>
            <a:r>
              <a:rPr lang="zh-CN" altLang="en-US" dirty="0"/>
              <a:t>若输出层的实际输出与期望的输出不符</a:t>
            </a:r>
          </a:p>
          <a:p>
            <a:pPr eaLnBrk="1" hangingPunct="1"/>
            <a:r>
              <a:rPr lang="zh-CN" altLang="en-US" sz="2600" dirty="0"/>
              <a:t>误差反传</a:t>
            </a:r>
          </a:p>
          <a:p>
            <a:pPr marL="692150" lvl="1" indent="-347663"/>
            <a:r>
              <a:rPr lang="zh-CN" altLang="en-US" dirty="0"/>
              <a:t>修正各层单元的权值</a:t>
            </a:r>
          </a:p>
          <a:p>
            <a:pPr eaLnBrk="1" hangingPunct="1"/>
            <a:endParaRPr lang="en-US" altLang="zh-CN" sz="2300" dirty="0"/>
          </a:p>
          <a:p>
            <a:pPr eaLnBrk="1" hangingPunct="1"/>
            <a:endParaRPr lang="en-US" altLang="zh-CN" sz="2300" dirty="0"/>
          </a:p>
          <a:p>
            <a:pPr eaLnBrk="1" hangingPunct="1"/>
            <a:endParaRPr lang="zh-CN" altLang="en-US" sz="2300" dirty="0"/>
          </a:p>
          <a:p>
            <a:pPr algn="ctr" eaLnBrk="1" hangingPunct="1"/>
            <a:r>
              <a:rPr lang="zh-CN" altLang="en-US" sz="2700" dirty="0"/>
              <a:t>网络输出的误差减少到可接受的程度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700" dirty="0"/>
              <a:t>进行到预先设定的学习次数为止</a:t>
            </a:r>
            <a:endParaRPr lang="zh-CN" altLang="en-US" sz="2300" dirty="0"/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489F0F9A-A9D4-4D61-A125-9C20F574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550" y="1740159"/>
            <a:ext cx="533400" cy="2212975"/>
          </a:xfrm>
          <a:prstGeom prst="curvedLeftArrow">
            <a:avLst>
              <a:gd name="adj1" fmla="val 54299"/>
              <a:gd name="adj2" fmla="val 10858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47CB0C23-63D0-42A0-9CAA-3EB22EB4727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23597" y="1451234"/>
            <a:ext cx="457200" cy="2501900"/>
          </a:xfrm>
          <a:prstGeom prst="curvedRightArrow">
            <a:avLst>
              <a:gd name="adj1" fmla="val 66655"/>
              <a:gd name="adj2" fmla="val 1333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DB9AB49-5114-4914-A2F3-1EE52F28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26" y="1358901"/>
            <a:ext cx="8555324" cy="3145643"/>
          </a:xfrm>
          <a:prstGeom prst="rect">
            <a:avLst/>
          </a:prstGeom>
          <a:noFill/>
          <a:ln w="635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E80E51D-07AA-4F9B-9357-9D42345FD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26" y="5270500"/>
            <a:ext cx="8555324" cy="1219200"/>
          </a:xfrm>
          <a:prstGeom prst="rect">
            <a:avLst/>
          </a:prstGeom>
          <a:noFill/>
          <a:ln w="635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0DE7B27D-62B1-4333-B5C7-DDE7B8D5C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45593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8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606"/>
    </mc:Choice>
    <mc:Fallback xmlns="">
      <p:transition advTm="95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 animBg="1"/>
      <p:bldP spid="10245" grpId="0" animBg="1"/>
      <p:bldP spid="10246" grpId="0" animBg="1"/>
      <p:bldP spid="10247" grpId="0" animBg="1"/>
      <p:bldP spid="102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EAE8D6-F741-4E2E-9307-A093BDA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3291B5-A4B7-4EF0-BA92-C70C7DE8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正向传播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FF2FE1D-3143-4053-95E8-8CF46295B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18503"/>
              </p:ext>
            </p:extLst>
          </p:nvPr>
        </p:nvGraphicFramePr>
        <p:xfrm>
          <a:off x="6300788" y="1545272"/>
          <a:ext cx="4772025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3" imgW="2311200" imgH="1371600" progId="Equation.DSMT4">
                  <p:embed/>
                </p:oleObj>
              </mc:Choice>
              <mc:Fallback>
                <p:oleObj name="Equation" r:id="rId3" imgW="2311200" imgH="137160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FF2FE1D-3143-4053-95E8-8CF46295B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545272"/>
                        <a:ext cx="4772025" cy="2747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F81A5C69-8FF5-4DE1-B634-46A898C9C87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62200" y="2590800"/>
          <a:ext cx="2333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F81A5C69-8FF5-4DE1-B634-46A898C9C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2333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1C9D7728-368A-4111-837A-22A715CBB0E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11413" y="3219450"/>
          <a:ext cx="212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1C9D7728-368A-4111-837A-22A715CBB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9450"/>
                        <a:ext cx="2127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738C28B-3696-43AE-A5C2-5486E020E58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11400" y="3835400"/>
          <a:ext cx="2349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A738C28B-3696-43AE-A5C2-5486E020E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35400"/>
                        <a:ext cx="2349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320BF66-1121-4C24-9D1D-16734A6F3D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4" y="1123253"/>
            <a:ext cx="5416919" cy="4258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A9EDD2-91EF-47D5-8461-1CB24E1E0678}"/>
              </a:ext>
            </a:extLst>
          </p:cNvPr>
          <p:cNvSpPr txBox="1"/>
          <p:nvPr/>
        </p:nvSpPr>
        <p:spPr>
          <a:xfrm>
            <a:off x="6140594" y="4879320"/>
            <a:ext cx="49322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g(z)</a:t>
            </a:r>
            <a:r>
              <a:rPr lang="zh-CN" altLang="en-US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是激活函数，可以尝试</a:t>
            </a:r>
            <a:r>
              <a:rPr lang="en-US" altLang="zh-CN" sz="22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sigmod</a:t>
            </a:r>
            <a:r>
              <a:rPr lang="zh-CN" altLang="en-US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函数或者</a:t>
            </a:r>
            <a:r>
              <a:rPr lang="en-US" altLang="zh-CN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RELU</a:t>
            </a:r>
            <a:r>
              <a:rPr lang="zh-CN" altLang="en-US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函数。</a:t>
            </a:r>
            <a:endParaRPr lang="en-US" altLang="zh-CN" sz="2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如使用</a:t>
            </a:r>
            <a:r>
              <a:rPr lang="en-US" altLang="zh-CN" sz="2200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sigmod</a:t>
            </a:r>
            <a:r>
              <a:rPr lang="zh-CN" altLang="en-US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函数，输出层的输出值要归一化到</a:t>
            </a:r>
            <a:r>
              <a:rPr lang="en-US" altLang="zh-CN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[0,1]</a:t>
            </a:r>
            <a:r>
              <a:rPr lang="zh-CN" altLang="en-US" sz="2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val="2383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294"/>
    </mc:Choice>
    <mc:Fallback xmlns="">
      <p:transition advTm="212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2AF5-E9AA-455F-8293-14283BF4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一些公式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88C6D1D-78B3-48A0-80C7-5C01758A8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60593"/>
              </p:ext>
            </p:extLst>
          </p:nvPr>
        </p:nvGraphicFramePr>
        <p:xfrm>
          <a:off x="883170" y="1256213"/>
          <a:ext cx="10220325" cy="51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4800600" imgH="2463480" progId="Equation.DSMT4">
                  <p:embed/>
                </p:oleObj>
              </mc:Choice>
              <mc:Fallback>
                <p:oleObj name="Equation" r:id="rId3" imgW="4800600" imgH="2463480" progId="Equation.DSMT4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DE3E9D9D-7CE9-4B9E-9EA4-D7963C26C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70" y="1256213"/>
                        <a:ext cx="10220325" cy="5138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6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ED1256-2900-47F9-9A02-EE333A58735E}"/>
              </a:ext>
            </a:extLst>
          </p:cNvPr>
          <p:cNvSpPr/>
          <p:nvPr/>
        </p:nvSpPr>
        <p:spPr>
          <a:xfrm>
            <a:off x="6947941" y="239843"/>
            <a:ext cx="4405859" cy="6495119"/>
          </a:xfrm>
          <a:prstGeom prst="rect">
            <a:avLst/>
          </a:prstGeom>
          <a:solidFill>
            <a:srgbClr val="EC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B6BD30-D496-4C7E-9981-FD02F4FF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9027EA1C-8463-460E-98FE-6EA5F145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08218"/>
            <a:ext cx="5164195" cy="91503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BP</a:t>
            </a:r>
            <a:r>
              <a:rPr lang="zh-CN" altLang="en-US" sz="3200" dirty="0"/>
              <a:t>神经网络算法</a:t>
            </a:r>
            <a:r>
              <a:rPr lang="en-US" altLang="zh-CN" sz="3200" dirty="0"/>
              <a:t>-</a:t>
            </a:r>
            <a:r>
              <a:rPr lang="zh-CN" altLang="en-US" sz="3200" dirty="0"/>
              <a:t>权重调整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8569CC7-2FE8-4FA2-B0B4-A6D63E53DC39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66999705"/>
              </p:ext>
            </p:extLst>
          </p:nvPr>
        </p:nvGraphicFramePr>
        <p:xfrm>
          <a:off x="7126288" y="1123253"/>
          <a:ext cx="2185010" cy="114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4" imgW="1384200" imgH="723600" progId="Equation.DSMT4">
                  <p:embed/>
                </p:oleObj>
              </mc:Choice>
              <mc:Fallback>
                <p:oleObj name="Equation" r:id="rId4" imgW="1384200" imgH="72360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A8569CC7-2FE8-4FA2-B0B4-A6D63E53D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1123253"/>
                        <a:ext cx="2185010" cy="1143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ED4DEEE-9EC2-4386-A377-006B29B35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33524"/>
              </p:ext>
            </p:extLst>
          </p:nvPr>
        </p:nvGraphicFramePr>
        <p:xfrm>
          <a:off x="838200" y="4152598"/>
          <a:ext cx="2259651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6" imgW="1587240" imgH="965160" progId="Equation.DSMT4">
                  <p:embed/>
                </p:oleObj>
              </mc:Choice>
              <mc:Fallback>
                <p:oleObj name="Equation" r:id="rId6" imgW="1587240" imgH="96516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ED4DEEE-9EC2-4386-A377-006B29B35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52598"/>
                        <a:ext cx="2259651" cy="1425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812A53-C197-4AAE-95CA-E0258E67FE61}"/>
              </a:ext>
            </a:extLst>
          </p:cNvPr>
          <p:cNvSpPr txBox="1"/>
          <p:nvPr/>
        </p:nvSpPr>
        <p:spPr>
          <a:xfrm>
            <a:off x="761206" y="348740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个样本的输入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个样本的真实输出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B28F04-B072-4485-8F13-4A79FC6DB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960538"/>
            <a:ext cx="3060411" cy="2405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D03F8C-D1AC-4D54-A136-B8753755B269}"/>
                  </a:ext>
                </a:extLst>
              </p:cNvPr>
              <p:cNvSpPr/>
              <p:nvPr/>
            </p:nvSpPr>
            <p:spPr>
              <a:xfrm>
                <a:off x="7060477" y="4542310"/>
                <a:ext cx="2557239" cy="2192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D03F8C-D1AC-4D54-A136-B8753755B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477" y="4542310"/>
                <a:ext cx="2557239" cy="21926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C0882F13-140B-4E8F-80FF-FD14FB5D3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280753"/>
              </p:ext>
            </p:extLst>
          </p:nvPr>
        </p:nvGraphicFramePr>
        <p:xfrm>
          <a:off x="7026639" y="2250716"/>
          <a:ext cx="2624917" cy="229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12" imgW="1600200" imgH="1396800" progId="Equation.DSMT4">
                  <p:embed/>
                </p:oleObj>
              </mc:Choice>
              <mc:Fallback>
                <p:oleObj name="Equation" r:id="rId12" imgW="1600200" imgH="139680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C0882F13-140B-4E8F-80FF-FD14FB5D3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639" y="2250716"/>
                        <a:ext cx="2624917" cy="2291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B955FF0-D0B8-46E5-9739-5575BE1A101C}"/>
              </a:ext>
            </a:extLst>
          </p:cNvPr>
          <p:cNvSpPr/>
          <p:nvPr/>
        </p:nvSpPr>
        <p:spPr>
          <a:xfrm>
            <a:off x="6965027" y="345743"/>
            <a:ext cx="432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重复一下过程，直至算法收敛（判断是否收敛可以使用所有训练样本的误差平方和）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68F0BE62-AC64-41FB-BC11-B8C92F214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86907"/>
              </p:ext>
            </p:extLst>
          </p:nvPr>
        </p:nvGraphicFramePr>
        <p:xfrm>
          <a:off x="756920" y="5658918"/>
          <a:ext cx="2235401" cy="103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14" imgW="1485720" imgH="685800" progId="Equation.DSMT4">
                  <p:embed/>
                </p:oleObj>
              </mc:Choice>
              <mc:Fallback>
                <p:oleObj name="Equation" r:id="rId14" imgW="1485720" imgH="68580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140E549A-0EEA-42DD-9CCA-6550E2FB8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" y="5658918"/>
                        <a:ext cx="2235401" cy="10320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850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47"/>
    </mc:Choice>
    <mc:Fallback xmlns="">
      <p:transition spd="slow" advTm="631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5EE827-E019-44D1-A81D-817AC3C9BEE8}"/>
              </a:ext>
            </a:extLst>
          </p:cNvPr>
          <p:cNvGraphicFramePr>
            <a:graphicFrameLocks noGrp="1"/>
          </p:cNvGraphicFramePr>
          <p:nvPr/>
        </p:nvGraphicFramePr>
        <p:xfrm>
          <a:off x="2495550" y="765176"/>
          <a:ext cx="7272338" cy="5761035"/>
        </p:xfrm>
        <a:graphic>
          <a:graphicData uri="http://schemas.openxmlformats.org/drawingml/2006/table">
            <a:tbl>
              <a:tblPr/>
              <a:tblGrid>
                <a:gridCol w="122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实验号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臭氧浓度</a:t>
                      </a: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(mg/L)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入口</a:t>
                      </a: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UV254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UV254</a:t>
                      </a:r>
                      <a:r>
                        <a:rPr lang="zh-CN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去除率</a:t>
                      </a: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(%)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1.16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0.116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50.2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1.35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0.104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59.5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1.72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0.078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58.8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1.86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0.107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66.2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1.97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0.136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65.5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2.15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0.082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64.5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2.23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0.125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73.6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2.48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0.076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76.4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2.79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0.122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78.5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2.85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0.092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79.2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3.07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0.081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81.4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3.45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0.068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90.3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3.59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0.077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93.1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3.80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0.108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98.2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3.93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0.128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97.3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4.14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0.063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98.1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4.46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0.135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97.3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4.55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0.070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98.8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4.84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0.126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96.9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5.03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0.087</a:t>
                      </a:r>
                      <a:endParaRPr lang="zh-CN" sz="18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98.6</a:t>
                      </a:r>
                      <a:endParaRPr 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210" name="矩形 4">
            <a:extLst>
              <a:ext uri="{FF2B5EF4-FFF2-40B4-BE49-F238E27FC236}">
                <a16:creationId xmlns:a16="http://schemas.microsoft.com/office/drawing/2014/main" id="{C0306A84-4627-40CC-AC99-FF5C274C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582" y="87169"/>
            <a:ext cx="59044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</a:t>
            </a:r>
            <a:r>
              <a:rPr lang="zh-CN" altLang="en-US" sz="4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zh-CN" sz="4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训练数据</a:t>
            </a:r>
            <a:endParaRPr lang="zh-CN" altLang="en-US" sz="4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内容占位符 2">
                <a:extLst>
                  <a:ext uri="{FF2B5EF4-FFF2-40B4-BE49-F238E27FC236}">
                    <a16:creationId xmlns:a16="http://schemas.microsoft.com/office/drawing/2014/main" id="{E059933C-D084-4A9F-AFA5-6F94D56B462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390216" y="3920835"/>
                <a:ext cx="10060565" cy="21637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zh-CN" altLang="zh-CN" sz="2600" dirty="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请根据</a:t>
                </a:r>
                <a:r>
                  <a:rPr lang="en-US" altLang="zh-CN" sz="2600" dirty="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1-20</a:t>
                </a:r>
                <a:r>
                  <a:rPr lang="zh-CN" altLang="zh-CN" sz="2600" dirty="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的数据训练神经网络，对</a:t>
                </a:r>
                <a:r>
                  <a:rPr lang="en-US" altLang="zh-CN" sz="2600" dirty="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21-25</a:t>
                </a:r>
                <a:r>
                  <a:rPr lang="zh-CN" altLang="zh-CN" sz="2600" dirty="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号数据进行预测，并计算预测</a:t>
                </a:r>
                <a:r>
                  <a:rPr lang="zh-CN" altLang="zh-CN" sz="260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结果相对误差</a:t>
                </a:r>
                <a:r>
                  <a:rPr lang="zh-CN" altLang="en-US" sz="260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zh-CN" altLang="zh-CN" sz="260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预测结果</a:t>
                </a:r>
                <a:r>
                  <a:rPr lang="zh-CN" altLang="en-US" sz="260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平均</a:t>
                </a:r>
                <a:r>
                  <a:rPr lang="zh-CN" altLang="zh-CN" sz="260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相对误差。</a:t>
                </a:r>
                <a:endParaRPr lang="en-US" altLang="zh-CN" sz="2600" dirty="0">
                  <a:solidFill>
                    <a:schemeClr val="accent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zh-CN" sz="2600" b="1" dirty="0">
                    <a:solidFill>
                      <a:schemeClr val="accent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备注：</a:t>
                </a:r>
                <a:endParaRPr lang="zh-CN" altLang="zh-CN" sz="2600" dirty="0">
                  <a:solidFill>
                    <a:schemeClr val="accent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预测结果相对误差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BP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神经网络预测的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UV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254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去除率 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真正的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UV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254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去除率</m:t>
                          </m:r>
                          <m:r>
                            <m:rPr>
                              <m:nor/>
                            </m:rP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CN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真正的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UV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254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去除率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预测结果</m:t>
                      </m:r>
                      <m:r>
                        <a:rPr lang="zh-CN" altLang="en-US" b="1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平均</m:t>
                      </m:r>
                      <m:r>
                        <a:rPr lang="zh-CN" altLang="en-US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相对</m:t>
                      </m:r>
                      <m:r>
                        <m:rPr>
                          <m:nor/>
                        </m:rPr>
                        <a:rPr lang="zh-CN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误差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  <m:r>
                            <a:rPr lang="en-US" altLang="zh-CN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5</m:t>
                          </m:r>
                          <m:r>
                            <a:rPr lang="zh-CN" altLang="en-US" b="1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个</m:t>
                          </m:r>
                          <m:r>
                            <a:rPr lang="zh-CN" altLang="en-US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测试</m:t>
                          </m:r>
                          <m:r>
                            <a:rPr lang="zh-CN" altLang="en-US" b="1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样本</m:t>
                          </m:r>
                          <m:r>
                            <a:rPr lang="zh-CN" altLang="en-US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的</m:t>
                          </m:r>
                          <m:r>
                            <m:rPr>
                              <m:nor/>
                            </m:rPr>
                            <a:rPr lang="zh-CN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预测结果相对误差</m:t>
                          </m:r>
                          <m:r>
                            <a:rPr lang="zh-CN" altLang="en-US" b="1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之和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CN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  <m:r>
                            <a:rPr lang="zh-CN" altLang="en-US" b="1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测试样本个数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122" name="内容占位符 2">
                <a:extLst>
                  <a:ext uri="{FF2B5EF4-FFF2-40B4-BE49-F238E27FC236}">
                    <a16:creationId xmlns:a16="http://schemas.microsoft.com/office/drawing/2014/main" id="{E059933C-D084-4A9F-AFA5-6F94D56B4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390216" y="3920835"/>
                <a:ext cx="10060565" cy="2163763"/>
              </a:xfrm>
              <a:blipFill>
                <a:blip r:embed="rId2"/>
                <a:stretch>
                  <a:fillRect l="-303" t="-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EEDF85-E0C4-40E9-9B92-9A2C4CA0F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05389"/>
              </p:ext>
            </p:extLst>
          </p:nvPr>
        </p:nvGraphicFramePr>
        <p:xfrm>
          <a:off x="1544204" y="1423700"/>
          <a:ext cx="7921626" cy="2368551"/>
        </p:xfrm>
        <a:graphic>
          <a:graphicData uri="http://schemas.openxmlformats.org/drawingml/2006/table">
            <a:tbl>
              <a:tblPr/>
              <a:tblGrid>
                <a:gridCol w="126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8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实验号</a:t>
                      </a: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臭氧浓度</a:t>
                      </a: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(mg/L)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入口</a:t>
                      </a: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UV254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真正的</a:t>
                      </a: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UV254</a:t>
                      </a: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去除率</a:t>
                      </a: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(%)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BP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神经网络预测的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UV254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去除率</a:t>
                      </a: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(%)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预测结果相对误差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1.42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0.086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58.1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2.51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0.071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78.8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3.21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0.107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89.6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4.29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0.096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96.5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5.24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0.65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97.8</a:t>
                      </a:r>
                      <a:endParaRPr lang="zh-CN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D3CD270-B869-41AD-8F94-0C4F18EE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260351"/>
            <a:ext cx="4032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zh-CN" sz="4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endParaRPr lang="zh-CN" altLang="en-US" sz="4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>
            <a:extLst>
              <a:ext uri="{FF2B5EF4-FFF2-40B4-BE49-F238E27FC236}">
                <a16:creationId xmlns:a16="http://schemas.microsoft.com/office/drawing/2014/main" id="{AC915DAF-46A8-4F61-A707-B9447ECF5F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745" y="476250"/>
            <a:ext cx="10598728" cy="59055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zh-CN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训练数据输入矩阵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p=[1.16 1.35 1.72 1.86 1.97 2.15 2.23 2.48 2.79 2.85 3.07 3.45 3.59 3.80 3.39 4.14 4.46 4.55 4.84 5.03;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0.116 0.104 0.078 0.107 0.136 0.082 0.125 0.076 0.122 0.092 0.081 0.068 0.077 0.108 0.128 0.063 0.135 0.07 0.126 0.087];</a:t>
            </a:r>
            <a:endParaRPr lang="zh-CN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zh-CN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训练数据输出向量：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t=[50.2   59.2   58.8   66.2   65.5   64.5   73.6   76.4   73.5   79.2   81.4   90.3   93.1   98.2   97.3   98.1   97.3   98.8   96.9   98.6];</a:t>
            </a:r>
            <a:endParaRPr lang="zh-CN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zh-CN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预测数据输入矩阵：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a=[1.42 2.51 3.21 4.29 5.24;   0.086 0.071 0.107 0.096 0.65]</a:t>
            </a:r>
            <a:r>
              <a:rPr lang="zh-CN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zh-CN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预测数据输出向量：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u1=[58.1 78.8 89.6 96.5 97.8]</a:t>
            </a:r>
            <a:r>
              <a:rPr lang="zh-CN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 </a:t>
            </a:r>
            <a:endParaRPr lang="zh-CN" altLang="zh-CN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F7219-93AB-4F90-BAEA-67338868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3224F-9B83-4D93-8FC9-A935D8058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altLang="zh-CN"/>
              </a:p>
              <a:p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）用（</a:t>
                </a:r>
                <a:r>
                  <a:rPr lang="en-US" altLang="zh-CN"/>
                  <a:t>0</a:t>
                </a:r>
                <a:r>
                  <a:rPr lang="zh-CN" altLang="en-US"/>
                  <a:t>，</a:t>
                </a:r>
                <a:r>
                  <a:rPr lang="en-US" altLang="zh-CN"/>
                  <a:t>1</a:t>
                </a:r>
                <a:r>
                  <a:rPr lang="zh-CN" altLang="en-US"/>
                  <a:t>）之间的随机数初始化权重（</a:t>
                </a:r>
                <a:r>
                  <a:rPr lang="en-US" altLang="zh-CN"/>
                  <a:t>w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）。如果所有（</a:t>
                </a:r>
                <a:r>
                  <a:rPr lang="en-US" altLang="zh-CN"/>
                  <a:t>w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）都初始化为</a:t>
                </a:r>
                <a:r>
                  <a:rPr lang="en-US" altLang="zh-CN"/>
                  <a:t>0</a:t>
                </a:r>
                <a:r>
                  <a:rPr lang="zh-CN" altLang="en-US"/>
                  <a:t>，算法会失败。</a:t>
                </a:r>
                <a:endParaRPr lang="en-US" altLang="zh-CN"/>
              </a:p>
              <a:p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）由于训练数据少，不要使用太多节点。</a:t>
                </a:r>
                <a:endParaRPr lang="en-US" altLang="zh-CN"/>
              </a:p>
              <a:p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）大家要自己写程序实现正向传播和误差反传这两个过程，而不是直接调用神经网络库。</a:t>
                </a:r>
                <a:endParaRPr lang="en-US" altLang="zh-CN"/>
              </a:p>
              <a:p>
                <a:r>
                  <a:rPr lang="zh-CN" altLang="en-US"/>
                  <a:t>（</a:t>
                </a:r>
                <a:r>
                  <a:rPr lang="en-US" altLang="zh-CN"/>
                  <a:t>4</a:t>
                </a:r>
                <a:r>
                  <a:rPr lang="zh-CN" altLang="en-US"/>
                  <a:t>）尝试不同的学习率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观察预测结果随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zh-CN" altLang="en-US"/>
                  <a:t>的变化。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13224F-9B83-4D93-8FC9-A935D8058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91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4|25.3|11.2|1.9|8.4|3.3|1.6|1.5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.potx" id="{79FF966C-CB55-4902-A501-F8FB7EBF6986}" vid="{D68977F6-84EC-4642-875C-968305605C8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890</Words>
  <Application>Microsoft Office PowerPoint</Application>
  <PresentationFormat>宽屏</PresentationFormat>
  <Paragraphs>193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华文楷体</vt:lpstr>
      <vt:lpstr>华文中宋</vt:lpstr>
      <vt:lpstr>楷体</vt:lpstr>
      <vt:lpstr>宋体</vt:lpstr>
      <vt:lpstr>Arial</vt:lpstr>
      <vt:lpstr>Cambria Math</vt:lpstr>
      <vt:lpstr>Times New Roman</vt:lpstr>
      <vt:lpstr>Wingdings</vt:lpstr>
      <vt:lpstr>Office 主题​​</vt:lpstr>
      <vt:lpstr>Equation</vt:lpstr>
      <vt:lpstr>实验7</vt:lpstr>
      <vt:lpstr>BP网络的标准学习算法-学习过程</vt:lpstr>
      <vt:lpstr>正向传播</vt:lpstr>
      <vt:lpstr>一些公式</vt:lpstr>
      <vt:lpstr>BP神经网络算法-权重调整</vt:lpstr>
      <vt:lpstr>PowerPoint 演示文稿</vt:lpstr>
      <vt:lpstr>PowerPoint 演示文稿</vt:lpstr>
      <vt:lpstr>PowerPoint 演示文稿</vt:lpstr>
      <vt:lpstr>实验注意事项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tsin wu</dc:creator>
  <cp:lastModifiedBy>Qin Wu</cp:lastModifiedBy>
  <cp:revision>434</cp:revision>
  <dcterms:created xsi:type="dcterms:W3CDTF">2020-02-14T05:29:59Z</dcterms:created>
  <dcterms:modified xsi:type="dcterms:W3CDTF">2021-06-10T05:46:05Z</dcterms:modified>
</cp:coreProperties>
</file>