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99" r:id="rId6"/>
    <p:sldId id="301" r:id="rId7"/>
    <p:sldId id="302" r:id="rId8"/>
    <p:sldId id="303" r:id="rId9"/>
    <p:sldId id="263" r:id="rId10"/>
    <p:sldId id="267" r:id="rId11"/>
    <p:sldId id="268" r:id="rId12"/>
    <p:sldId id="280" r:id="rId13"/>
    <p:sldId id="271" r:id="rId14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Source Sans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83DF5F-5F53-4880-A5CA-6C57C3F37D5F}">
  <a:tblStyle styleId="{2183DF5F-5F53-4880-A5CA-6C57C3F37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003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aafe93d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baafe93d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9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6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4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amankr1812/breast-cancer-detection/noteboo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s://en.wikipedia.org/wiki/Breast_cancer" TargetMode="External"/><Relationship Id="rId4" Type="http://schemas.openxmlformats.org/officeDocument/2006/relationships/hyperlink" Target="https://www.cancer.org/cancer/breast-cancer/about/what-is-breast-cancer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c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ancer.org/cancer/breast-cancer-in-men.html" TargetMode="External"/><Relationship Id="rId4" Type="http://schemas.openxmlformats.org/officeDocument/2006/relationships/hyperlink" Target="https://en.wikipedia.org/wiki/Brea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275906" y="1304260"/>
            <a:ext cx="8845032" cy="1488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5400" b="1" i="0" dirty="0">
                <a:solidFill>
                  <a:srgbClr val="202124"/>
                </a:solidFill>
                <a:effectLst/>
                <a:latin typeface="zeitung"/>
              </a:rPr>
              <a:t>Breast Cancer Detection</a:t>
            </a:r>
            <a:br>
              <a:rPr lang="en-US" sz="54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5400" b="1" i="0" dirty="0">
                <a:solidFill>
                  <a:srgbClr val="202124"/>
                </a:solidFill>
                <a:effectLst/>
                <a:latin typeface="zeitung"/>
              </a:rPr>
              <a:t>Using Machine Learning</a:t>
            </a: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7015201" y="3373813"/>
            <a:ext cx="2479674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Done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Suad Al-juaid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52;p33">
            <a:extLst>
              <a:ext uri="{FF2B5EF4-FFF2-40B4-BE49-F238E27FC236}">
                <a16:creationId xmlns:a16="http://schemas.microsoft.com/office/drawing/2014/main" xmlns="" id="{891EFC34-36A6-41C0-B3EB-A03D97FFE6CC}"/>
              </a:ext>
            </a:extLst>
          </p:cNvPr>
          <p:cNvSpPr txBox="1">
            <a:spLocks/>
          </p:cNvSpPr>
          <p:nvPr/>
        </p:nvSpPr>
        <p:spPr>
          <a:xfrm>
            <a:off x="5158675" y="4312901"/>
            <a:ext cx="2479674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1600" b="1" dirty="0"/>
              <a:t>Dr:</a:t>
            </a:r>
          </a:p>
          <a:p>
            <a:pPr marL="0" indent="0" algn="l"/>
            <a:r>
              <a:rPr lang="en-US" dirty="0" err="1"/>
              <a:t>Abduallah</a:t>
            </a:r>
            <a:r>
              <a:rPr lang="en-US" dirty="0"/>
              <a:t> Al-</a:t>
            </a:r>
            <a:r>
              <a:rPr lang="en-US" dirty="0" err="1"/>
              <a:t>Hashdi</a:t>
            </a:r>
            <a:endParaRPr lang="en-US" dirty="0"/>
          </a:p>
        </p:txBody>
      </p:sp>
      <p:sp>
        <p:nvSpPr>
          <p:cNvPr id="6" name="Google Shape;152;p33">
            <a:extLst>
              <a:ext uri="{FF2B5EF4-FFF2-40B4-BE49-F238E27FC236}">
                <a16:creationId xmlns:a16="http://schemas.microsoft.com/office/drawing/2014/main" xmlns="" id="{22F9D0CF-64DF-4BD1-8BA1-727B51863B40}"/>
              </a:ext>
            </a:extLst>
          </p:cNvPr>
          <p:cNvSpPr txBox="1">
            <a:spLocks/>
          </p:cNvSpPr>
          <p:nvPr/>
        </p:nvSpPr>
        <p:spPr>
          <a:xfrm>
            <a:off x="6745843" y="4387329"/>
            <a:ext cx="2479674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Information technology</a:t>
            </a:r>
          </a:p>
          <a:p>
            <a:pPr marL="0" indent="0" algn="ctr"/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Computing department</a:t>
            </a:r>
          </a:p>
          <a:p>
            <a:pPr marL="0" indent="0" algn="ctr"/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UST University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3166903" y="2722229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cancer diagnosis procedure.</a:t>
            </a:r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3</a:t>
            </a:r>
            <a:endParaRPr dirty="0"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44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349" name="Google Shape;349;p44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4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ctrTitle" idx="2"/>
          </p:nvPr>
        </p:nvSpPr>
        <p:spPr>
          <a:xfrm>
            <a:off x="152112" y="1160904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#1: PROBLEM STATEMENT</a:t>
            </a:r>
            <a:endParaRPr dirty="0"/>
          </a:p>
        </p:txBody>
      </p:sp>
      <p:sp>
        <p:nvSpPr>
          <p:cNvPr id="361" name="Google Shape;361;p45"/>
          <p:cNvSpPr txBox="1">
            <a:spLocks noGrp="1"/>
          </p:cNvSpPr>
          <p:nvPr>
            <p:ph type="subTitle" idx="1"/>
          </p:nvPr>
        </p:nvSpPr>
        <p:spPr>
          <a:xfrm>
            <a:off x="16986" y="1568549"/>
            <a:ext cx="1780499" cy="291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Detecting if </a:t>
            </a:r>
            <a:r>
              <a:rPr lang="en-US" sz="1600" dirty="0"/>
              <a:t>the cancer diagnosis is benign or malignant based on several observations/features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362" name="Google Shape;362;p45"/>
          <p:cNvSpPr txBox="1">
            <a:spLocks noGrp="1"/>
          </p:cNvSpPr>
          <p:nvPr>
            <p:ph type="ctrTitle" idx="3"/>
          </p:nvPr>
        </p:nvSpPr>
        <p:spPr>
          <a:xfrm>
            <a:off x="2046117" y="116893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#2: </a:t>
            </a:r>
            <a:r>
              <a:rPr lang="en-US" b="1" i="0" dirty="0">
                <a:effectLst/>
                <a:latin typeface="Inter"/>
              </a:rPr>
              <a:t>Data Preprocessing</a:t>
            </a:r>
            <a:endParaRPr dirty="0"/>
          </a:p>
        </p:txBody>
      </p:sp>
      <p:sp>
        <p:nvSpPr>
          <p:cNvPr id="363" name="Google Shape;363;p45"/>
          <p:cNvSpPr txBox="1">
            <a:spLocks noGrp="1"/>
          </p:cNvSpPr>
          <p:nvPr>
            <p:ph type="subTitle" idx="4"/>
          </p:nvPr>
        </p:nvSpPr>
        <p:spPr>
          <a:xfrm>
            <a:off x="1910989" y="1463391"/>
            <a:ext cx="1801015" cy="2180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Importing the libraries and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Data Exploration.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Statistical summary.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Dealing with the missing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Dealing with categorical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One hot encoding</a:t>
            </a:r>
            <a:r>
              <a:rPr lang="en-US" dirty="0"/>
              <a:t>.</a:t>
            </a:r>
          </a:p>
        </p:txBody>
      </p:sp>
      <p:sp>
        <p:nvSpPr>
          <p:cNvPr id="366" name="Google Shape;366;p45"/>
          <p:cNvSpPr txBox="1">
            <a:spLocks noGrp="1"/>
          </p:cNvSpPr>
          <p:nvPr>
            <p:ph type="ctrTitle" idx="7"/>
          </p:nvPr>
        </p:nvSpPr>
        <p:spPr>
          <a:xfrm>
            <a:off x="3673743" y="1374654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#3: VISUALIZING THE DATA</a:t>
            </a:r>
            <a:endParaRPr dirty="0"/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8"/>
          </p:nvPr>
        </p:nvSpPr>
        <p:spPr>
          <a:xfrm>
            <a:off x="3844524" y="1697848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Countplot</a:t>
            </a:r>
            <a:r>
              <a:rPr lang="en-US" sz="1600" dirty="0"/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Correlation matrix and heatmap</a:t>
            </a:r>
          </a:p>
        </p:txBody>
      </p:sp>
      <p:sp>
        <p:nvSpPr>
          <p:cNvPr id="368" name="Google Shape;368;p45"/>
          <p:cNvSpPr txBox="1">
            <a:spLocks noGrp="1"/>
          </p:cNvSpPr>
          <p:nvPr>
            <p:ph type="ctrTitle" idx="9"/>
          </p:nvPr>
        </p:nvSpPr>
        <p:spPr>
          <a:xfrm>
            <a:off x="3923600" y="3448129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#4: MODEL TRAINING</a:t>
            </a:r>
          </a:p>
        </p:txBody>
      </p:sp>
      <p:sp>
        <p:nvSpPr>
          <p:cNvPr id="369" name="Google Shape;369;p45"/>
          <p:cNvSpPr txBox="1">
            <a:spLocks noGrp="1"/>
          </p:cNvSpPr>
          <p:nvPr>
            <p:ph type="subTitle" idx="13"/>
          </p:nvPr>
        </p:nvSpPr>
        <p:spPr>
          <a:xfrm>
            <a:off x="4040930" y="3806377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Splitting the </a:t>
            </a:r>
            <a:r>
              <a:rPr lang="en-US" sz="1600" dirty="0" err="1"/>
              <a:t>datatset</a:t>
            </a:r>
            <a:r>
              <a:rPr lang="en-US" sz="1600" dirty="0"/>
              <a:t> train and test set</a:t>
            </a:r>
          </a:p>
        </p:txBody>
      </p:sp>
      <p:sp>
        <p:nvSpPr>
          <p:cNvPr id="370" name="Google Shape;370;p45"/>
          <p:cNvSpPr txBox="1">
            <a:spLocks noGrp="1"/>
          </p:cNvSpPr>
          <p:nvPr>
            <p:ph type="ctrTitle" idx="14"/>
          </p:nvPr>
        </p:nvSpPr>
        <p:spPr>
          <a:xfrm>
            <a:off x="5524954" y="345706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#5: Building the model</a:t>
            </a:r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15"/>
          </p:nvPr>
        </p:nvSpPr>
        <p:spPr>
          <a:xfrm>
            <a:off x="5511306" y="3806377"/>
            <a:ext cx="1618671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Logistic regression.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Random forest classifier.</a:t>
            </a:r>
          </a:p>
        </p:txBody>
      </p:sp>
      <p:cxnSp>
        <p:nvCxnSpPr>
          <p:cNvPr id="372" name="Google Shape;372;p45"/>
          <p:cNvCxnSpPr/>
          <p:nvPr/>
        </p:nvCxnSpPr>
        <p:spPr>
          <a:xfrm rot="10800000">
            <a:off x="161370" y="942808"/>
            <a:ext cx="5334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45"/>
          <p:cNvCxnSpPr/>
          <p:nvPr/>
        </p:nvCxnSpPr>
        <p:spPr>
          <a:xfrm rot="10800000">
            <a:off x="3673743" y="3310500"/>
            <a:ext cx="5293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4" name="Google Shape;374;p45"/>
          <p:cNvGrpSpPr/>
          <p:nvPr/>
        </p:nvGrpSpPr>
        <p:grpSpPr>
          <a:xfrm>
            <a:off x="729997" y="348337"/>
            <a:ext cx="624731" cy="356389"/>
            <a:chOff x="-48170050" y="3622650"/>
            <a:chExt cx="100050" cy="103225"/>
          </a:xfrm>
        </p:grpSpPr>
        <p:sp>
          <p:nvSpPr>
            <p:cNvPr id="376" name="Google Shape;376;p45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374;p45">
            <a:extLst>
              <a:ext uri="{FF2B5EF4-FFF2-40B4-BE49-F238E27FC236}">
                <a16:creationId xmlns:a16="http://schemas.microsoft.com/office/drawing/2014/main" xmlns="" id="{6EB17403-0FEE-49C3-AC71-6742D142482C}"/>
              </a:ext>
            </a:extLst>
          </p:cNvPr>
          <p:cNvGrpSpPr/>
          <p:nvPr/>
        </p:nvGrpSpPr>
        <p:grpSpPr>
          <a:xfrm>
            <a:off x="2572971" y="317049"/>
            <a:ext cx="624731" cy="356389"/>
            <a:chOff x="-48170050" y="3622650"/>
            <a:chExt cx="100050" cy="103225"/>
          </a:xfrm>
        </p:grpSpPr>
        <p:sp>
          <p:nvSpPr>
            <p:cNvPr id="51" name="Google Shape;376;p45">
              <a:extLst>
                <a:ext uri="{FF2B5EF4-FFF2-40B4-BE49-F238E27FC236}">
                  <a16:creationId xmlns:a16="http://schemas.microsoft.com/office/drawing/2014/main" xmlns="" id="{9FD35E69-E7D1-4BC8-BC06-F8B432F5CB97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7;p45">
              <a:extLst>
                <a:ext uri="{FF2B5EF4-FFF2-40B4-BE49-F238E27FC236}">
                  <a16:creationId xmlns:a16="http://schemas.microsoft.com/office/drawing/2014/main" xmlns="" id="{9FEA7AE2-BBEE-484F-90E6-C0141BF99AA8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74;p45">
            <a:extLst>
              <a:ext uri="{FF2B5EF4-FFF2-40B4-BE49-F238E27FC236}">
                <a16:creationId xmlns:a16="http://schemas.microsoft.com/office/drawing/2014/main" xmlns="" id="{50CD8725-CEBF-404B-9DD8-D9E06313D0FE}"/>
              </a:ext>
            </a:extLst>
          </p:cNvPr>
          <p:cNvGrpSpPr/>
          <p:nvPr/>
        </p:nvGrpSpPr>
        <p:grpSpPr>
          <a:xfrm>
            <a:off x="4310748" y="285760"/>
            <a:ext cx="624731" cy="356389"/>
            <a:chOff x="-48170050" y="3622650"/>
            <a:chExt cx="100050" cy="103225"/>
          </a:xfrm>
        </p:grpSpPr>
        <p:sp>
          <p:nvSpPr>
            <p:cNvPr id="54" name="Google Shape;376;p45">
              <a:extLst>
                <a:ext uri="{FF2B5EF4-FFF2-40B4-BE49-F238E27FC236}">
                  <a16:creationId xmlns:a16="http://schemas.microsoft.com/office/drawing/2014/main" xmlns="" id="{F0633498-71C2-4271-8BFA-11E6B1406F45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7;p45">
              <a:extLst>
                <a:ext uri="{FF2B5EF4-FFF2-40B4-BE49-F238E27FC236}">
                  <a16:creationId xmlns:a16="http://schemas.microsoft.com/office/drawing/2014/main" xmlns="" id="{28CC1F6D-FD78-4A5D-BF06-F9176D9BEE00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374;p45">
            <a:extLst>
              <a:ext uri="{FF2B5EF4-FFF2-40B4-BE49-F238E27FC236}">
                <a16:creationId xmlns:a16="http://schemas.microsoft.com/office/drawing/2014/main" xmlns="" id="{1CAF7A3B-BB30-4909-B3B4-34A955CB229B}"/>
              </a:ext>
            </a:extLst>
          </p:cNvPr>
          <p:cNvGrpSpPr/>
          <p:nvPr/>
        </p:nvGrpSpPr>
        <p:grpSpPr>
          <a:xfrm>
            <a:off x="4310748" y="2906420"/>
            <a:ext cx="624731" cy="356390"/>
            <a:chOff x="-48170050" y="3622650"/>
            <a:chExt cx="100050" cy="103225"/>
          </a:xfrm>
        </p:grpSpPr>
        <p:sp>
          <p:nvSpPr>
            <p:cNvPr id="57" name="Google Shape;376;p45">
              <a:extLst>
                <a:ext uri="{FF2B5EF4-FFF2-40B4-BE49-F238E27FC236}">
                  <a16:creationId xmlns:a16="http://schemas.microsoft.com/office/drawing/2014/main" xmlns="" id="{C3B90AC2-A30A-474F-81FE-A710B82C0A42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7;p45">
              <a:extLst>
                <a:ext uri="{FF2B5EF4-FFF2-40B4-BE49-F238E27FC236}">
                  <a16:creationId xmlns:a16="http://schemas.microsoft.com/office/drawing/2014/main" xmlns="" id="{DEADF569-F526-4097-AFEC-D1B3D103A3FF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362;p45">
            <a:extLst>
              <a:ext uri="{FF2B5EF4-FFF2-40B4-BE49-F238E27FC236}">
                <a16:creationId xmlns:a16="http://schemas.microsoft.com/office/drawing/2014/main" xmlns="" id="{B2FDB241-D756-4F43-82BE-CF4641A6E449}"/>
              </a:ext>
            </a:extLst>
          </p:cNvPr>
          <p:cNvSpPr txBox="1">
            <a:spLocks/>
          </p:cNvSpPr>
          <p:nvPr/>
        </p:nvSpPr>
        <p:spPr>
          <a:xfrm>
            <a:off x="7277957" y="3290843"/>
            <a:ext cx="1651417" cy="84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None/>
              <a:defRPr sz="14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dirty="0"/>
              <a:t>STEP #6: EVALUATING THE MODEL</a:t>
            </a:r>
          </a:p>
        </p:txBody>
      </p:sp>
      <p:sp>
        <p:nvSpPr>
          <p:cNvPr id="67" name="Google Shape;367;p45">
            <a:extLst>
              <a:ext uri="{FF2B5EF4-FFF2-40B4-BE49-F238E27FC236}">
                <a16:creationId xmlns:a16="http://schemas.microsoft.com/office/drawing/2014/main" xmlns="" id="{30B4764E-1BD0-4778-916F-1E66C96B2FFE}"/>
              </a:ext>
            </a:extLst>
          </p:cNvPr>
          <p:cNvSpPr txBox="1">
            <a:spLocks/>
          </p:cNvSpPr>
          <p:nvPr/>
        </p:nvSpPr>
        <p:spPr>
          <a:xfrm>
            <a:off x="7452174" y="4076869"/>
            <a:ext cx="1477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Accuracy.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Standard Deviation</a:t>
            </a:r>
            <a:r>
              <a:rPr lang="en-US" sz="1200" dirty="0"/>
              <a:t>.</a:t>
            </a:r>
          </a:p>
        </p:txBody>
      </p:sp>
      <p:grpSp>
        <p:nvGrpSpPr>
          <p:cNvPr id="68" name="Google Shape;374;p45">
            <a:extLst>
              <a:ext uri="{FF2B5EF4-FFF2-40B4-BE49-F238E27FC236}">
                <a16:creationId xmlns:a16="http://schemas.microsoft.com/office/drawing/2014/main" xmlns="" id="{BDD795BA-6772-49AF-B202-04DD23D69633}"/>
              </a:ext>
            </a:extLst>
          </p:cNvPr>
          <p:cNvGrpSpPr/>
          <p:nvPr/>
        </p:nvGrpSpPr>
        <p:grpSpPr>
          <a:xfrm>
            <a:off x="7705806" y="2917787"/>
            <a:ext cx="624731" cy="356390"/>
            <a:chOff x="-48170050" y="3622650"/>
            <a:chExt cx="100050" cy="103225"/>
          </a:xfrm>
        </p:grpSpPr>
        <p:sp>
          <p:nvSpPr>
            <p:cNvPr id="69" name="Google Shape;376;p45">
              <a:extLst>
                <a:ext uri="{FF2B5EF4-FFF2-40B4-BE49-F238E27FC236}">
                  <a16:creationId xmlns:a16="http://schemas.microsoft.com/office/drawing/2014/main" xmlns="" id="{F4BD78B8-A42A-48D2-A0FF-CC6D0141DDDF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7;p45">
              <a:extLst>
                <a:ext uri="{FF2B5EF4-FFF2-40B4-BE49-F238E27FC236}">
                  <a16:creationId xmlns:a16="http://schemas.microsoft.com/office/drawing/2014/main" xmlns="" id="{4CDF0024-2F43-4B27-B90C-335CFC4A7DD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374;p45">
            <a:extLst>
              <a:ext uri="{FF2B5EF4-FFF2-40B4-BE49-F238E27FC236}">
                <a16:creationId xmlns:a16="http://schemas.microsoft.com/office/drawing/2014/main" xmlns="" id="{BEFBC19A-6C44-427F-96B5-2229283FD453}"/>
              </a:ext>
            </a:extLst>
          </p:cNvPr>
          <p:cNvGrpSpPr/>
          <p:nvPr/>
        </p:nvGrpSpPr>
        <p:grpSpPr>
          <a:xfrm>
            <a:off x="6008277" y="2881435"/>
            <a:ext cx="624731" cy="356390"/>
            <a:chOff x="-48170050" y="3622650"/>
            <a:chExt cx="100050" cy="103225"/>
          </a:xfrm>
        </p:grpSpPr>
        <p:sp>
          <p:nvSpPr>
            <p:cNvPr id="73" name="Google Shape;376;p45">
              <a:extLst>
                <a:ext uri="{FF2B5EF4-FFF2-40B4-BE49-F238E27FC236}">
                  <a16:creationId xmlns:a16="http://schemas.microsoft.com/office/drawing/2014/main" xmlns="" id="{C4E7E3C3-BBCF-4EA6-A41A-5867623193C1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7;p45">
              <a:extLst>
                <a:ext uri="{FF2B5EF4-FFF2-40B4-BE49-F238E27FC236}">
                  <a16:creationId xmlns:a16="http://schemas.microsoft.com/office/drawing/2014/main" xmlns="" id="{F575EDC6-6849-4973-9F3E-0898458F017E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ctrTitle"/>
          </p:nvPr>
        </p:nvSpPr>
        <p:spPr>
          <a:xfrm>
            <a:off x="4438693" y="20399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References</a:t>
            </a:r>
          </a:p>
        </p:txBody>
      </p:sp>
      <p:sp>
        <p:nvSpPr>
          <p:cNvPr id="685" name="Google Shape;685;p57"/>
          <p:cNvSpPr txBox="1">
            <a:spLocks noGrp="1"/>
          </p:cNvSpPr>
          <p:nvPr>
            <p:ph type="subTitle" idx="3"/>
          </p:nvPr>
        </p:nvSpPr>
        <p:spPr>
          <a:xfrm>
            <a:off x="226214" y="2249672"/>
            <a:ext cx="7699200" cy="3513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hlinkClick r:id="rId3"/>
              </a:rPr>
              <a:t>https://www.kaggle.com/code/namankr1812/breast-cancer-detection/notebook</a:t>
            </a: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hlinkClick r:id="rId4"/>
              </a:rPr>
              <a:t>https://www.cancer.org/cancer/breast-cancer/about/what-is-breast-cancer.html</a:t>
            </a: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hlinkClick r:id="rId5"/>
              </a:rPr>
              <a:t>https://en.wikipedia.org/wiki/Breast_cancer</a:t>
            </a: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/>
              <a:t>https://medium.datadriveninvestor.com/breast-cancer-detection-using-machine-learning-475d3b63e18e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98C35800-BD70-4E58-A1DC-B45BAEC94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590" y="473268"/>
            <a:ext cx="3627434" cy="2566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16474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662;p56">
            <a:extLst>
              <a:ext uri="{FF2B5EF4-FFF2-40B4-BE49-F238E27FC236}">
                <a16:creationId xmlns:a16="http://schemas.microsoft.com/office/drawing/2014/main" xmlns="" id="{72EBF0F7-AD63-42C5-8602-2D229C06A9D1}"/>
              </a:ext>
            </a:extLst>
          </p:cNvPr>
          <p:cNvSpPr txBox="1">
            <a:spLocks/>
          </p:cNvSpPr>
          <p:nvPr/>
        </p:nvSpPr>
        <p:spPr>
          <a:xfrm flipH="1">
            <a:off x="308115" y="8809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ctr"/>
            <a:r>
              <a:rPr lang="en-US" dirty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558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2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420036" y="902010"/>
            <a:ext cx="273321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dirty="0"/>
              <a:t>Breast </a:t>
            </a:r>
            <a:r>
              <a:rPr lang="en-US" sz="2400" dirty="0" err="1"/>
              <a:t>canser</a:t>
            </a:r>
            <a:r>
              <a:rPr lang="en-US" sz="2400" dirty="0"/>
              <a:t> overview</a:t>
            </a:r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" name="Google Shape;171;p35">
            <a:hlinkClick r:id="rId5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3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861950" y="349254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4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8243" y="287315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dirty="0"/>
              <a:t>Technology used</a:t>
            </a:r>
            <a:endParaRPr sz="2400"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771607" y="2802615"/>
            <a:ext cx="23723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cancer diagnosis procedure</a:t>
            </a:r>
            <a:endParaRPr sz="2400"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771607" y="349254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References</a:t>
            </a:r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عنوان 4">
            <a:extLst>
              <a:ext uri="{FF2B5EF4-FFF2-40B4-BE49-F238E27FC236}">
                <a16:creationId xmlns:a16="http://schemas.microsoft.com/office/drawing/2014/main" xmlns="" id="{B4ECD9D6-7839-8B41-9E30-B872B79D7B1F}"/>
              </a:ext>
            </a:extLst>
          </p:cNvPr>
          <p:cNvSpPr>
            <a:spLocks noGrp="1"/>
          </p:cNvSpPr>
          <p:nvPr>
            <p:ph type="ctrTitle" idx="9"/>
          </p:nvPr>
        </p:nvSpPr>
        <p:spPr/>
        <p:txBody>
          <a:bodyPr/>
          <a:lstStyle/>
          <a:p>
            <a:endParaRPr lang="ar-A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2288878" y="3311978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reast canser overview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6;p37">
            <a:extLst>
              <a:ext uri="{FF2B5EF4-FFF2-40B4-BE49-F238E27FC236}">
                <a16:creationId xmlns:a16="http://schemas.microsoft.com/office/drawing/2014/main" xmlns="" id="{FE75A99C-02D0-40DB-8643-54B5CC11B8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3865" y="96579"/>
            <a:ext cx="3867300" cy="93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" sz="3200" dirty="0"/>
              <a:t>reast cancer</a:t>
            </a:r>
            <a:endParaRPr sz="3200" dirty="0"/>
          </a:p>
        </p:txBody>
      </p:sp>
      <p:sp>
        <p:nvSpPr>
          <p:cNvPr id="21" name="Google Shape;205;p37">
            <a:extLst>
              <a:ext uri="{FF2B5EF4-FFF2-40B4-BE49-F238E27FC236}">
                <a16:creationId xmlns:a16="http://schemas.microsoft.com/office/drawing/2014/main" xmlns="" id="{E044999E-D084-4DF1-80C7-2A0B5BF83E26}"/>
              </a:ext>
            </a:extLst>
          </p:cNvPr>
          <p:cNvSpPr txBox="1">
            <a:spLocks/>
          </p:cNvSpPr>
          <p:nvPr/>
        </p:nvSpPr>
        <p:spPr>
          <a:xfrm>
            <a:off x="321225" y="366943"/>
            <a:ext cx="3983400" cy="3531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Breat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canser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is </a:t>
            </a:r>
            <a:r>
              <a:rPr lang="en-US" sz="1600" dirty="0">
                <a:solidFill>
                  <a:srgbClr val="0645AD"/>
                </a:solidFill>
                <a:latin typeface="Arial" panose="020B0604020202020204" pitchFamily="34" charset="0"/>
                <a:hlinkClick r:id="rId3" tooltip="Cancer"/>
              </a:rPr>
              <a:t>cancer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 that develops from </a:t>
            </a:r>
            <a:r>
              <a:rPr lang="en-US" sz="1600" dirty="0">
                <a:solidFill>
                  <a:srgbClr val="0645AD"/>
                </a:solidFill>
                <a:latin typeface="Arial" panose="020B0604020202020204" pitchFamily="34" charset="0"/>
                <a:hlinkClick r:id="rId4" tooltip="Breast"/>
              </a:rPr>
              <a:t>breast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 tissue.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Breast cancer is  a disease in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wich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malignant(cancer) cells form in the tissues of the breast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When tumor diagnosed as benign, doctors will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usullay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;eave it alone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tather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than remove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E1E23"/>
                </a:solidFill>
                <a:latin typeface="Source Sans Pro" panose="020B0503030403020204" pitchFamily="34" charset="0"/>
              </a:rPr>
              <a:t>Breast cancer occurs almost entirely in women, but </a:t>
            </a:r>
            <a:r>
              <a:rPr lang="en-US" sz="1600" u="sng" dirty="0">
                <a:solidFill>
                  <a:srgbClr val="0047BB"/>
                </a:solidFill>
                <a:latin typeface="Source Sans Pro" panose="020B0503030403020204" pitchFamily="34" charset="0"/>
                <a:hlinkClick r:id="rId5"/>
              </a:rPr>
              <a:t>men can get breast cancer</a:t>
            </a:r>
            <a:r>
              <a:rPr lang="en-US" sz="1600" dirty="0">
                <a:solidFill>
                  <a:srgbClr val="1E1E23"/>
                </a:solidFill>
                <a:latin typeface="Source Sans Pro" panose="020B0503030403020204" pitchFamily="34" charset="0"/>
              </a:rPr>
              <a:t>,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E1E23"/>
              </a:solidFill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E1E23"/>
                </a:solidFill>
                <a:latin typeface="Source Sans Pro" panose="020B0503030403020204" pitchFamily="34" charset="0"/>
              </a:rPr>
              <a:t>According to the American cancer society, when breast cancer is detected early, and is in the localized stage, the5-years relative survival rate is 99%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6;p37">
            <a:extLst>
              <a:ext uri="{FF2B5EF4-FFF2-40B4-BE49-F238E27FC236}">
                <a16:creationId xmlns:a16="http://schemas.microsoft.com/office/drawing/2014/main" xmlns="" id="{FE75A99C-02D0-40DB-8643-54B5CC11B8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00954" y="231259"/>
            <a:ext cx="3867300" cy="9360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" sz="3200" dirty="0"/>
              <a:t>reast cancer</a:t>
            </a:r>
            <a:endParaRPr sz="32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B9CC0C1-9DFB-4E80-B66C-8E2B2B389E6A}"/>
              </a:ext>
            </a:extLst>
          </p:cNvPr>
          <p:cNvSpPr txBox="1"/>
          <p:nvPr/>
        </p:nvSpPr>
        <p:spPr>
          <a:xfrm>
            <a:off x="697279" y="3998349"/>
            <a:ext cx="5734493" cy="2721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7574EF40-130B-4894-AEB8-93F77045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0" y="1723302"/>
            <a:ext cx="706060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/>
            </a:r>
            <a:b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</a:b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The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key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challenge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in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cancer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detection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is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how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to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classify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tumors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into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malignant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or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benign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machine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learning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techniques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can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dramatically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improves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the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accuracy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of</a:t>
            </a:r>
            <a:r>
              <a:rPr kumimoji="0" lang="ar-YE" altLang="ar-YE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diagnosis</a:t>
            </a:r>
            <a:endParaRPr kumimoji="0" lang="ar-YE" altLang="ar-Y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>
              <a:buClrTx/>
            </a:pPr>
            <a:endParaRPr lang="en-US" altLang="ar-YE" sz="1600" dirty="0">
              <a:solidFill>
                <a:srgbClr val="292929"/>
              </a:solidFill>
              <a:latin typeface="charter"/>
            </a:endParaRPr>
          </a:p>
          <a:p>
            <a:pPr lvl="0">
              <a:buClrTx/>
            </a:pPr>
            <a:r>
              <a:rPr lang="en-US" altLang="ar-YE" sz="1600" dirty="0">
                <a:solidFill>
                  <a:srgbClr val="292929"/>
                </a:solidFill>
                <a:latin typeface="charter"/>
              </a:rPr>
              <a:t>Research indicates that most experienced physicians can diagnose cancer with 79 percent accuracy while 91 percent correct diagnosis is achieved using machine learning techniques.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nced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physicians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can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diagnose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cancer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with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79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percent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accuracy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while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91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percent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correct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diagnosis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is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achieved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using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machine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learning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kumimoji="0" lang="ar-YE" altLang="ar-YE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techniques</a:t>
            </a:r>
            <a:r>
              <a:rPr kumimoji="0" lang="ar-YE" altLang="ar-YE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.</a:t>
            </a:r>
            <a:endParaRPr kumimoji="0" lang="ar-YE" altLang="ar-Y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5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3374762" y="14484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Examples of features  </a:t>
            </a:r>
            <a:r>
              <a:rPr lang="en-US" sz="2800" dirty="0"/>
              <a:t>used</a:t>
            </a:r>
          </a:p>
        </p:txBody>
      </p:sp>
      <p:sp>
        <p:nvSpPr>
          <p:cNvPr id="19" name="Google Shape;299;p43">
            <a:extLst>
              <a:ext uri="{FF2B5EF4-FFF2-40B4-BE49-F238E27FC236}">
                <a16:creationId xmlns:a16="http://schemas.microsoft.com/office/drawing/2014/main" xmlns="" id="{511486A1-61DE-4EAB-93DD-389A4B0AFF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93863" y="1215453"/>
            <a:ext cx="8034380" cy="392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inherit"/>
              </a:rPr>
              <a:t>id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ID number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202124"/>
                </a:solidFill>
                <a:effectLst/>
                <a:latin typeface="inherit"/>
              </a:rPr>
              <a:t>Diagnosis  (target)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The diagnosis of breast tissues (M = malignant, B = benign)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radius_mean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of distances from center to points on the perimeter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texture_mean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standard deviation of gray-scale values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perimeter_mean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size of the core tumor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1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3929700" y="19472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Examples of features used</a:t>
            </a:r>
          </a:p>
        </p:txBody>
      </p:sp>
      <p:sp>
        <p:nvSpPr>
          <p:cNvPr id="19" name="Google Shape;299;p43">
            <a:extLst>
              <a:ext uri="{FF2B5EF4-FFF2-40B4-BE49-F238E27FC236}">
                <a16:creationId xmlns:a16="http://schemas.microsoft.com/office/drawing/2014/main" xmlns="" id="{511486A1-61DE-4EAB-93DD-389A4B0AFF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84744" y="1140927"/>
            <a:ext cx="8034380" cy="3928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area_mean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smoothness_mean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of local variation in radius lengths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compactness_mean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of perimeter^2 / area - 1.0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concavity_mean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of severity of concave portions of the contour</a:t>
            </a:r>
          </a:p>
          <a:p>
            <a:pPr marL="323850" indent="-1714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inherit"/>
              </a:rPr>
              <a:t>concave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inherit"/>
              </a:rPr>
              <a:t>points_mean</a:t>
            </a:r>
            <a:endParaRPr lang="en-US" sz="2800" b="0" i="0" dirty="0">
              <a:solidFill>
                <a:srgbClr val="5F6368"/>
              </a:solidFill>
              <a:effectLst/>
              <a:latin typeface="Inter"/>
            </a:endParaRPr>
          </a:p>
          <a:p>
            <a:pPr marL="609600" lvl="1" indent="0" fontAlgn="base"/>
            <a:r>
              <a:rPr lang="en-US" sz="1800" b="0" i="0" dirty="0">
                <a:solidFill>
                  <a:srgbClr val="5F6368"/>
                </a:solidFill>
                <a:effectLst/>
                <a:latin typeface="inherit"/>
              </a:rPr>
              <a:t>mean for number of concave portions of the contour</a:t>
            </a:r>
          </a:p>
        </p:txBody>
      </p:sp>
    </p:spTree>
    <p:extLst>
      <p:ext uri="{BB962C8B-B14F-4D97-AF65-F5344CB8AC3E}">
        <p14:creationId xmlns:p14="http://schemas.microsoft.com/office/powerpoint/2010/main" val="42642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used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5012175" y="1976519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11DA1A3E-4962-4D4D-9B5A-E967092F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56" y="320797"/>
            <a:ext cx="3125973" cy="2448679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xmlns="" id="{02BB72C8-7393-4B17-B8FF-09F773B09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355" y="430440"/>
            <a:ext cx="2073204" cy="2073204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xmlns="" id="{4B44BF95-979D-4A13-B730-6F8E93079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038" y="3440145"/>
            <a:ext cx="1104741" cy="1104741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xmlns="" id="{5578E057-EC32-4FC6-9F07-18D759C1B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782" y="2868713"/>
            <a:ext cx="3108289" cy="2073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270</Words>
  <Application>Microsoft Office PowerPoint</Application>
  <PresentationFormat>عرض على الشاشة (9:16)‏</PresentationFormat>
  <Paragraphs>89</Paragraphs>
  <Slides>13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3" baseType="lpstr">
      <vt:lpstr>Arial</vt:lpstr>
      <vt:lpstr>Roboto Condensed Light</vt:lpstr>
      <vt:lpstr>inherit</vt:lpstr>
      <vt:lpstr>Exo 2</vt:lpstr>
      <vt:lpstr>Inter</vt:lpstr>
      <vt:lpstr>zeitung</vt:lpstr>
      <vt:lpstr>Fira Sans Extra Condensed Medium</vt:lpstr>
      <vt:lpstr>charter</vt:lpstr>
      <vt:lpstr>Source Sans Pro</vt:lpstr>
      <vt:lpstr>Tech Newsletter XL by Slidesgo</vt:lpstr>
      <vt:lpstr>Breast Cancer Detection Using Machine Learning</vt:lpstr>
      <vt:lpstr>TABLE OF CONTENTS</vt:lpstr>
      <vt:lpstr>Breast canser overview</vt:lpstr>
      <vt:lpstr>Breast cancer</vt:lpstr>
      <vt:lpstr>Breast cancer</vt:lpstr>
      <vt:lpstr>Examples of features  used</vt:lpstr>
      <vt:lpstr>Examples of features used</vt:lpstr>
      <vt:lpstr>Technology used</vt:lpstr>
      <vt:lpstr>عرض تقديمي في PowerPoint</vt:lpstr>
      <vt:lpstr>cancer diagnosis procedure.</vt:lpstr>
      <vt:lpstr>STEP #1: PROBLEM STATEMENT</vt:lpstr>
      <vt:lpstr>References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Machine Learning</dc:title>
  <dc:creator>Computer</dc:creator>
  <cp:lastModifiedBy>HOSHIBA</cp:lastModifiedBy>
  <cp:revision>6</cp:revision>
  <dcterms:modified xsi:type="dcterms:W3CDTF">2022-03-29T06:54:41Z</dcterms:modified>
</cp:coreProperties>
</file>