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355" r:id="rId2"/>
    <p:sldId id="360" r:id="rId3"/>
    <p:sldId id="357" r:id="rId4"/>
    <p:sldId id="359" r:id="rId5"/>
    <p:sldId id="361" r:id="rId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2732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667"/>
  </p:normalViewPr>
  <p:slideViewPr>
    <p:cSldViewPr snapToGrid="0">
      <p:cViewPr varScale="1">
        <p:scale>
          <a:sx n="106" d="100"/>
          <a:sy n="106" d="100"/>
        </p:scale>
        <p:origin x="1836" y="114"/>
      </p:cViewPr>
      <p:guideLst>
        <p:guide orient="horz" pos="2156"/>
        <p:guide orient="horz" pos="27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44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87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275-9A72-4E0B-A31C-4BD809BB4832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2332-57BF-43E1-9306-390921F69359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963842-9B05-4858-9B4A-E2A16626560C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D55B-1BA4-4E00-94AD-82D6F38A68B4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B1CC-2774-41C2-93BA-F3511F2481C3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8302-AC32-4747-8B16-ECAF346FCBFF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E6DD-5E14-44F4-802F-17E8113D5D80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93B9-8413-47C7-827C-09746E28859A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2CCC-F565-480F-A18B-8EF231ABDA45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22BD36D-70FE-48B5-86BF-ABD772CDF3D9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844B142-8A22-4AC9-9F62-84D863AB24DF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65-0211-4F53-A19F-8E989CBA9546}" type="datetime1">
              <a:rPr lang="en-US" altLang="ko-KR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52045" y="1936376"/>
            <a:ext cx="7910930" cy="4178674"/>
          </a:xfrm>
          <a:solidFill>
            <a:schemeClr val="bg1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기존 프로그램의 분석 및 개선</a:t>
            </a:r>
          </a:p>
          <a:p>
            <a:pPr eaLnBrk="0" fontAlgn="base" hangingPunct="0">
              <a:lnSpc>
                <a:spcPct val="150000"/>
              </a:lnSpc>
            </a:pPr>
            <a:r>
              <a:rPr lang="ko-KR" altLang="en-US" dirty="0"/>
              <a:t>내용</a:t>
            </a:r>
            <a:endParaRPr lang="en-US" altLang="ko-KR" dirty="0"/>
          </a:p>
          <a:p>
            <a:pPr marL="914400" lvl="1" indent="-4572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기존 프로그램의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marL="914400" lvl="1" indent="-4572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기존 프로그램의 개선</a:t>
            </a:r>
            <a:endParaRPr lang="en-US" altLang="ko-KR" sz="2000" dirty="0"/>
          </a:p>
          <a:p>
            <a:pPr eaLnBrk="0" fontAlgn="base" hangingPunct="0">
              <a:lnSpc>
                <a:spcPct val="150000"/>
              </a:lnSpc>
            </a:pPr>
            <a:r>
              <a:rPr lang="ko-KR" altLang="en-US" dirty="0"/>
              <a:t>제출</a:t>
            </a:r>
            <a:endParaRPr lang="en-US" altLang="ko-KR" dirty="0"/>
          </a:p>
          <a:p>
            <a:pPr marL="914400" lvl="1" indent="-4572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1</a:t>
            </a:r>
            <a:r>
              <a:rPr lang="ko-KR" altLang="en-US" sz="2000" dirty="0"/>
              <a:t>차 보고서</a:t>
            </a:r>
            <a:r>
              <a:rPr lang="en-US" altLang="ko-KR" sz="2000" dirty="0"/>
              <a:t>(</a:t>
            </a:r>
            <a:r>
              <a:rPr lang="ko-KR" altLang="en-US" sz="2000" dirty="0"/>
              <a:t>기획서</a:t>
            </a:r>
            <a:r>
              <a:rPr lang="en-US" altLang="ko-KR" sz="2000" dirty="0"/>
              <a:t>)</a:t>
            </a:r>
          </a:p>
          <a:p>
            <a:pPr marL="914400" lvl="1" indent="-4572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2</a:t>
            </a:r>
            <a:r>
              <a:rPr lang="ko-KR" altLang="en-US" sz="2000" dirty="0"/>
              <a:t>차 보고서</a:t>
            </a:r>
            <a:r>
              <a:rPr lang="en-US" altLang="ko-KR" sz="2000" dirty="0"/>
              <a:t>(</a:t>
            </a:r>
            <a:r>
              <a:rPr lang="ko-KR" altLang="en-US" sz="2000" dirty="0"/>
              <a:t>중간보고서</a:t>
            </a:r>
            <a:r>
              <a:rPr lang="en-US" altLang="ko-KR" sz="2000" dirty="0"/>
              <a:t>)</a:t>
            </a:r>
          </a:p>
          <a:p>
            <a:pPr marL="914400" lvl="1" indent="-4572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3</a:t>
            </a:r>
            <a:r>
              <a:rPr lang="ko-KR" altLang="en-US" sz="2000" dirty="0"/>
              <a:t>차 보고서</a:t>
            </a:r>
            <a:r>
              <a:rPr lang="en-US" altLang="ko-KR" sz="2000" dirty="0"/>
              <a:t>(</a:t>
            </a:r>
            <a:r>
              <a:rPr lang="ko-KR" altLang="en-US" sz="2000" dirty="0"/>
              <a:t>최종보고서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기말 과제 안내 </a:t>
            </a:r>
            <a:r>
              <a:rPr lang="en-US" altLang="ko-KR" dirty="0"/>
              <a:t>1/3]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4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5345" y="1855694"/>
            <a:ext cx="8444330" cy="4016470"/>
          </a:xfrm>
          <a:solidFill>
            <a:schemeClr val="bg1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457200" indent="-457200" eaLnBrk="0" fontAlgn="base" hangingPunct="0">
              <a:lnSpc>
                <a:spcPct val="2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ko-KR" altLang="en-US" dirty="0">
                <a:solidFill>
                  <a:srgbClr val="7030A0"/>
                </a:solidFill>
              </a:rPr>
              <a:t>기존 프로그램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자바 프로그램이어야 함</a:t>
            </a:r>
            <a:endParaRPr lang="en-US" altLang="ko-KR" dirty="0"/>
          </a:p>
          <a:p>
            <a:pPr marL="457200" indent="-457200" eaLnBrk="0" fontAlgn="base" hangingPunct="0">
              <a:lnSpc>
                <a:spcPct val="2500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/>
              <a:t>평가 기준</a:t>
            </a:r>
            <a:r>
              <a:rPr lang="en-US" altLang="ko-KR" dirty="0"/>
              <a:t>(</a:t>
            </a:r>
            <a:r>
              <a:rPr lang="ko-KR" altLang="en-US" dirty="0"/>
              <a:t>난이도</a:t>
            </a:r>
            <a:r>
              <a:rPr lang="en-US" altLang="ko-KR" dirty="0"/>
              <a:t>)</a:t>
            </a:r>
            <a:r>
              <a:rPr lang="ko-KR" altLang="en-US" dirty="0"/>
              <a:t> 결정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 eaLnBrk="0" fontAlgn="base" hangingPunct="0">
              <a:lnSpc>
                <a:spcPct val="250000"/>
              </a:lnSpc>
            </a:pPr>
            <a:r>
              <a:rPr lang="ko-KR" altLang="en-US" dirty="0"/>
              <a:t>최종 보고서의 기존 프로그램 </a:t>
            </a:r>
            <a:r>
              <a:rPr lang="ko-KR" altLang="en-US" b="1" dirty="0">
                <a:solidFill>
                  <a:srgbClr val="C00000"/>
                </a:solidFill>
              </a:rPr>
              <a:t>분석과 기획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내용으로 판단</a:t>
            </a:r>
            <a:endParaRPr lang="en-US" altLang="ko-KR" dirty="0"/>
          </a:p>
          <a:p>
            <a:pPr marL="457200" indent="-457200" eaLnBrk="0" fontAlgn="base" hangingPunct="0">
              <a:lnSpc>
                <a:spcPct val="2500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/>
              <a:t>평가 항목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100%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pPr lvl="1" eaLnBrk="0" fontAlgn="base" hangingPunct="0">
              <a:lnSpc>
                <a:spcPct val="250000"/>
              </a:lnSpc>
            </a:pPr>
            <a:r>
              <a:rPr lang="ko-KR" altLang="en-US" dirty="0"/>
              <a:t>기존 프로그램의 분석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)/</a:t>
            </a:r>
            <a:r>
              <a:rPr lang="ko-KR" altLang="en-US" dirty="0"/>
              <a:t>기획 내용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)/</a:t>
            </a:r>
            <a:r>
              <a:rPr lang="ko-KR" altLang="en-US" dirty="0"/>
              <a:t>완성도</a:t>
            </a:r>
            <a:r>
              <a:rPr lang="en-US" altLang="ko-KR" dirty="0"/>
              <a:t>(40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 eaLnBrk="0" fontAlgn="base" hangingPunct="0">
              <a:lnSpc>
                <a:spcPct val="2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기말 과제 안내 </a:t>
            </a:r>
            <a:r>
              <a:rPr lang="en-US" altLang="ko-KR" dirty="0"/>
              <a:t>2/3]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41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1570" y="1838326"/>
            <a:ext cx="7891880" cy="4676773"/>
          </a:xfrm>
          <a:solidFill>
            <a:schemeClr val="bg1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ko-KR" altLang="en-US" dirty="0"/>
              <a:t>평가의 예</a:t>
            </a:r>
            <a:endParaRPr lang="en-US" altLang="ko-KR" dirty="0"/>
          </a:p>
          <a:p>
            <a:pPr marL="800100" lvl="1" indent="-3429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난이도 </a:t>
            </a:r>
            <a:r>
              <a:rPr lang="en-US" altLang="ko-KR" dirty="0"/>
              <a:t>50%</a:t>
            </a:r>
            <a:r>
              <a:rPr lang="ko-KR" altLang="en-US" dirty="0"/>
              <a:t>의 프로그램 선택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교재의 퍼즐 프로그램</a:t>
            </a:r>
            <a:r>
              <a:rPr lang="en-US" altLang="ko-KR" dirty="0"/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완벽한 분석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1200150" lvl="2" indent="-342900" eaLnBrk="0" fontAlgn="base" hangingPunct="0">
              <a:lnSpc>
                <a:spcPct val="150000"/>
              </a:lnSpc>
            </a:pPr>
            <a:r>
              <a:rPr lang="ko-KR" altLang="en-US" dirty="0"/>
              <a:t>모든 라이브러리와 클래스의 구성</a:t>
            </a:r>
            <a:r>
              <a:rPr lang="en-US" altLang="ko-KR" dirty="0"/>
              <a:t>(</a:t>
            </a:r>
            <a:r>
              <a:rPr lang="ko-KR" altLang="en-US" dirty="0"/>
              <a:t>상속 및 관계</a:t>
            </a:r>
            <a:r>
              <a:rPr lang="en-US" altLang="ko-KR" dirty="0"/>
              <a:t>) </a:t>
            </a:r>
          </a:p>
          <a:p>
            <a:pPr marL="1200150" lvl="2" indent="-342900" eaLnBrk="0" fontAlgn="base" hangingPunct="0">
              <a:lnSpc>
                <a:spcPct val="150000"/>
              </a:lnSpc>
            </a:pPr>
            <a:r>
              <a:rPr lang="ko-KR" altLang="en-US" dirty="0"/>
              <a:t>프로그램의 흐름 등</a:t>
            </a:r>
            <a:endParaRPr lang="en-US" altLang="ko-KR" dirty="0"/>
          </a:p>
          <a:p>
            <a:pPr marL="800100" lvl="1" indent="-3429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완벽한 기획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1200150" lvl="2" indent="-342900" eaLnBrk="0" fontAlgn="base" hangingPunct="0">
              <a:lnSpc>
                <a:spcPct val="150000"/>
              </a:lnSpc>
            </a:pPr>
            <a:r>
              <a:rPr lang="ko-KR" altLang="en-US" dirty="0"/>
              <a:t>숫자를 이미지로 수정</a:t>
            </a:r>
            <a:endParaRPr lang="en-US" altLang="ko-KR" dirty="0"/>
          </a:p>
          <a:p>
            <a:pPr marL="1200150" lvl="2" indent="-342900" eaLnBrk="0" fontAlgn="base" hangingPunct="0">
              <a:lnSpc>
                <a:spcPct val="150000"/>
              </a:lnSpc>
            </a:pPr>
            <a:r>
              <a:rPr lang="ko-KR" altLang="en-US" dirty="0"/>
              <a:t>그림 조각 수에 따른 게임 레벨 적용 등</a:t>
            </a:r>
            <a:endParaRPr lang="en-US" altLang="ko-KR" dirty="0"/>
          </a:p>
          <a:p>
            <a:pPr marL="800100" lvl="1" indent="-342900" eaLnBrk="0" fontAlgn="base" hangingPunct="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절반의 구현</a:t>
            </a:r>
            <a:r>
              <a:rPr lang="en-US" altLang="ko-KR" dirty="0"/>
              <a:t>(</a:t>
            </a:r>
            <a:r>
              <a:rPr lang="ko-KR" altLang="en-US" dirty="0"/>
              <a:t>숫자를 이미지로 수정하는 것만 성공</a:t>
            </a:r>
            <a:r>
              <a:rPr lang="en-US" altLang="ko-KR" dirty="0"/>
              <a:t>) : 20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400050" eaLnBrk="0" fontAlgn="base" hangingPunct="0">
              <a:lnSpc>
                <a:spcPct val="150000"/>
              </a:lnSpc>
            </a:pPr>
            <a:r>
              <a:rPr lang="ko-KR" altLang="en-US" dirty="0"/>
              <a:t>위의 경우</a:t>
            </a:r>
            <a:r>
              <a:rPr lang="en-US" altLang="ko-KR" dirty="0"/>
              <a:t>, </a:t>
            </a:r>
            <a:r>
              <a:rPr lang="ko-KR" altLang="en-US" dirty="0"/>
              <a:t>기말고사 점수는 </a:t>
            </a:r>
            <a:r>
              <a:rPr lang="en-US" altLang="ko-KR" dirty="0"/>
              <a:t>50% * (30 + 30 + 20) = 40</a:t>
            </a:r>
            <a:r>
              <a:rPr lang="ko-KR" altLang="en-US" dirty="0"/>
              <a:t>점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기말 과제 안내 </a:t>
            </a:r>
            <a:r>
              <a:rPr lang="en-US" altLang="ko-KR" dirty="0"/>
              <a:t>3/3]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60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1951" y="1885950"/>
            <a:ext cx="8405394" cy="3305175"/>
          </a:xfrm>
          <a:solidFill>
            <a:schemeClr val="bg1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eaLnBrk="0" fontAlgn="base" hangingPunct="0">
              <a:lnSpc>
                <a:spcPct val="200000"/>
              </a:lnSpc>
            </a:pPr>
            <a:r>
              <a:rPr lang="ko-KR" altLang="en-US" sz="2400" dirty="0"/>
              <a:t>주제 </a:t>
            </a:r>
            <a:r>
              <a:rPr lang="en-US" altLang="ko-KR" sz="2400" dirty="0"/>
              <a:t>: </a:t>
            </a:r>
            <a:r>
              <a:rPr lang="ko-KR" altLang="en-US" sz="2400" dirty="0"/>
              <a:t>프로젝트 기획서</a:t>
            </a:r>
          </a:p>
          <a:p>
            <a:pPr eaLnBrk="0" fontAlgn="base" hangingPunct="0">
              <a:lnSpc>
                <a:spcPct val="200000"/>
              </a:lnSpc>
            </a:pPr>
            <a:r>
              <a:rPr lang="ko-KR" altLang="en-US" sz="2400" dirty="0"/>
              <a:t>내용</a:t>
            </a:r>
            <a:endParaRPr lang="en-US" altLang="ko-KR" sz="2400" dirty="0"/>
          </a:p>
          <a:p>
            <a:pPr marL="914400" lvl="1" indent="-457200" eaLnBrk="0" fontAlgn="base" hangingPunct="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200" b="1" dirty="0">
                <a:solidFill>
                  <a:srgbClr val="7030A0"/>
                </a:solidFill>
              </a:rPr>
              <a:t>기존 프로그램</a:t>
            </a:r>
            <a:r>
              <a:rPr lang="ko-KR" altLang="en-US" sz="2200" dirty="0"/>
              <a:t> 선택 및 분석</a:t>
            </a:r>
            <a:r>
              <a:rPr lang="en-US" altLang="ko-KR" sz="2200" dirty="0"/>
              <a:t>(</a:t>
            </a:r>
            <a:r>
              <a:rPr lang="ko-KR" altLang="en-US" sz="2200" b="1" u="sng" dirty="0">
                <a:solidFill>
                  <a:srgbClr val="7030A0"/>
                </a:solidFill>
              </a:rPr>
              <a:t>다음 슬라이드 참고</a:t>
            </a:r>
            <a:r>
              <a:rPr lang="en-US" altLang="ko-KR" sz="2200" dirty="0"/>
              <a:t>)</a:t>
            </a:r>
            <a:endParaRPr lang="en-US" altLang="ko-KR" sz="2000" dirty="0"/>
          </a:p>
          <a:p>
            <a:pPr marL="914400" lvl="1" indent="-457200" eaLnBrk="0" fontAlgn="base" hangingPunct="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200" dirty="0"/>
              <a:t>기획 내용</a:t>
            </a:r>
            <a:r>
              <a:rPr lang="en-US" altLang="ko-KR" sz="2200" dirty="0"/>
              <a:t>(</a:t>
            </a:r>
            <a:r>
              <a:rPr lang="ko-KR" altLang="en-US" sz="2200" b="1" dirty="0">
                <a:solidFill>
                  <a:srgbClr val="7030A0"/>
                </a:solidFill>
              </a:rPr>
              <a:t>기존 프로그램</a:t>
            </a:r>
            <a:r>
              <a:rPr lang="ko-KR" altLang="en-US" sz="2200" dirty="0"/>
              <a:t>에서 수정</a:t>
            </a:r>
            <a:r>
              <a:rPr lang="en-US" altLang="ko-KR" sz="2200" dirty="0"/>
              <a:t> </a:t>
            </a:r>
            <a:r>
              <a:rPr lang="ko-KR" altLang="en-US" sz="2200" dirty="0"/>
              <a:t>및 개선 사항</a:t>
            </a:r>
            <a:r>
              <a:rPr lang="en-US" altLang="ko-KR" sz="2200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 보고서 제출 안내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72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610225"/>
          </a:xfrm>
          <a:solidFill>
            <a:schemeClr val="bg1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eaLnBrk="0" fontAlgn="base" hangingPunct="0">
              <a:lnSpc>
                <a:spcPct val="200000"/>
              </a:lnSpc>
            </a:pPr>
            <a:r>
              <a:rPr lang="ko-KR" altLang="en-US" dirty="0"/>
              <a:t>기존 프로그램에 대해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분석</a:t>
            </a:r>
            <a:r>
              <a:rPr lang="en-US" altLang="ko-KR" dirty="0"/>
              <a:t>-2)</a:t>
            </a:r>
            <a:r>
              <a:rPr lang="ko-KR" altLang="en-US" dirty="0"/>
              <a:t>소스코드</a:t>
            </a:r>
            <a:r>
              <a:rPr lang="en-US" altLang="ko-KR" dirty="0"/>
              <a:t>-3)</a:t>
            </a:r>
            <a:r>
              <a:rPr lang="ko-KR" altLang="en-US" dirty="0"/>
              <a:t>실행결과를 제시</a:t>
            </a:r>
            <a:endParaRPr lang="en-US" altLang="ko-KR" dirty="0"/>
          </a:p>
          <a:p>
            <a:pPr marL="457200" lvl="1" indent="0" eaLnBrk="0" fontAlgn="base" hangingPunct="0">
              <a:lnSpc>
                <a:spcPct val="20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1257300" lvl="2" indent="-3429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프로그램의 출처</a:t>
            </a:r>
            <a:r>
              <a:rPr lang="en-US" altLang="ko-KR" dirty="0"/>
              <a:t>(</a:t>
            </a:r>
            <a:r>
              <a:rPr lang="ko-KR" altLang="en-US" dirty="0"/>
              <a:t>도서</a:t>
            </a:r>
            <a:r>
              <a:rPr lang="en-US" altLang="ko-KR" dirty="0"/>
              <a:t>, </a:t>
            </a:r>
            <a:r>
              <a:rPr lang="ko-KR" altLang="en-US" dirty="0"/>
              <a:t>사이트</a:t>
            </a:r>
            <a:r>
              <a:rPr lang="en-US" altLang="ko-KR" dirty="0"/>
              <a:t>, </a:t>
            </a:r>
            <a:r>
              <a:rPr lang="ko-KR" altLang="en-US" dirty="0"/>
              <a:t>블로그 등 검색 가능한 책이거나 연결 가능한 링크여야 함</a:t>
            </a:r>
            <a:r>
              <a:rPr lang="en-US" altLang="ko-KR" dirty="0"/>
              <a:t>.)</a:t>
            </a:r>
          </a:p>
          <a:p>
            <a:pPr marL="1257300" lvl="2" indent="-3429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기존 프로그램의 클래스 구조 및 관계</a:t>
            </a:r>
            <a:r>
              <a:rPr lang="en-US" altLang="ko-KR" dirty="0"/>
              <a:t>(</a:t>
            </a:r>
            <a:r>
              <a:rPr lang="ko-KR" altLang="en-US" dirty="0"/>
              <a:t>또는 클래스의 역할</a:t>
            </a:r>
            <a:r>
              <a:rPr lang="en-US" altLang="ko-KR" dirty="0"/>
              <a:t>)</a:t>
            </a:r>
          </a:p>
          <a:p>
            <a:pPr marL="1257300" lvl="2" indent="-3429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사용된 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의 종류 및 의미</a:t>
            </a:r>
            <a:endParaRPr lang="en-US" altLang="ko-KR" dirty="0"/>
          </a:p>
          <a:p>
            <a:pPr marL="1257300" lvl="2" indent="-3429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프로그램의 흐름 및 동작 과정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게임인 경우 게임 진행 절차 설명</a:t>
            </a:r>
            <a:r>
              <a:rPr lang="en-US" altLang="ko-KR" dirty="0"/>
              <a:t>)</a:t>
            </a:r>
          </a:p>
          <a:p>
            <a:pPr marL="457200" lvl="1" indent="0" eaLnBrk="0" fontAlgn="base" hangingPunct="0">
              <a:lnSpc>
                <a:spcPct val="20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기존 프로그램의 소스를 텍스트로 삽입</a:t>
            </a:r>
            <a:r>
              <a:rPr lang="en-US" altLang="ko-KR" dirty="0"/>
              <a:t>(</a:t>
            </a:r>
            <a:r>
              <a:rPr lang="ko-KR" altLang="en-US" dirty="0"/>
              <a:t>파일이 여러 개인 경우 구분해서</a:t>
            </a:r>
            <a:r>
              <a:rPr lang="en-US" altLang="ko-KR" dirty="0"/>
              <a:t>)</a:t>
            </a:r>
          </a:p>
          <a:p>
            <a:pPr marL="457200" lvl="1" indent="0" eaLnBrk="0" fontAlgn="base" hangingPunct="0">
              <a:lnSpc>
                <a:spcPct val="20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실행결과는</a:t>
            </a:r>
            <a:r>
              <a:rPr lang="en-US" altLang="ko-KR" dirty="0"/>
              <a:t> </a:t>
            </a:r>
            <a:r>
              <a:rPr lang="ko-KR" altLang="en-US" dirty="0"/>
              <a:t>프로그램의 </a:t>
            </a:r>
            <a:r>
              <a:rPr lang="ko-KR" altLang="en-US" b="1" dirty="0">
                <a:solidFill>
                  <a:srgbClr val="FF0000"/>
                </a:solidFill>
              </a:rPr>
              <a:t>다양한 동작</a:t>
            </a:r>
            <a:r>
              <a:rPr lang="ko-KR" altLang="en-US" dirty="0"/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1)</a:t>
            </a:r>
            <a:r>
              <a:rPr lang="ko-KR" altLang="en-US" b="1" dirty="0">
                <a:solidFill>
                  <a:srgbClr val="FF0000"/>
                </a:solidFill>
              </a:rPr>
              <a:t>에 맞게 </a:t>
            </a:r>
            <a:r>
              <a:rPr lang="ko-KR" altLang="en-US" dirty="0"/>
              <a:t>실행시켜 </a:t>
            </a:r>
            <a:r>
              <a:rPr lang="ko-KR" altLang="en-US" b="1" dirty="0">
                <a:solidFill>
                  <a:srgbClr val="FF0000"/>
                </a:solidFill>
              </a:rPr>
              <a:t>다양한 이미지</a:t>
            </a:r>
            <a:r>
              <a:rPr lang="ko-KR" altLang="en-US" dirty="0"/>
              <a:t>로 첨부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프로그램 분석 방법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8491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321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굴림체</vt:lpstr>
      <vt:lpstr>맑은 고딕</vt:lpstr>
      <vt:lpstr>Arial</vt:lpstr>
      <vt:lpstr>Comic Sans MS</vt:lpstr>
      <vt:lpstr>Tahoma</vt:lpstr>
      <vt:lpstr>Wingdings</vt:lpstr>
      <vt:lpstr>New_Natural01</vt:lpstr>
      <vt:lpstr>[기말 과제 안내 1/3]</vt:lpstr>
      <vt:lpstr>[기말 과제 안내 2/3]</vt:lpstr>
      <vt:lpstr>[기말 과제 안내 3/3]</vt:lpstr>
      <vt:lpstr>[1차 보고서 제출 안내]</vt:lpstr>
      <vt:lpstr>[기존 프로그램 분석 방법]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253682</cp:lastModifiedBy>
  <cp:revision>658</cp:revision>
  <dcterms:created xsi:type="dcterms:W3CDTF">2007-06-29T06:43:39Z</dcterms:created>
  <dcterms:modified xsi:type="dcterms:W3CDTF">2024-01-05T08:32:09Z</dcterms:modified>
</cp:coreProperties>
</file>