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5" r:id="rId5"/>
    <p:sldId id="257" r:id="rId6"/>
    <p:sldId id="260" r:id="rId7"/>
    <p:sldId id="261" r:id="rId8"/>
    <p:sldId id="262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76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4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39E-70A0-4E94-B700-EEEDE5A6E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D69D-AD4C-2A78-3EBF-87ED9C2A0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Clustering Global Air Pollution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98265-647D-62CF-DE1E-2D2C25D23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6</a:t>
            </a:r>
          </a:p>
          <a:p>
            <a:r>
              <a:rPr lang="en-US" dirty="0" err="1" smtClean="0"/>
              <a:t>Suad</a:t>
            </a:r>
            <a:r>
              <a:rPr lang="en-US" dirty="0" smtClean="0"/>
              <a:t> </a:t>
            </a:r>
            <a:r>
              <a:rPr lang="en-US" dirty="0" err="1" smtClean="0"/>
              <a:t>Gafarli</a:t>
            </a:r>
            <a:r>
              <a:rPr lang="en-US" dirty="0" smtClean="0"/>
              <a:t> BSCS</a:t>
            </a:r>
            <a:endParaRPr lang="en-US" dirty="0"/>
          </a:p>
          <a:p>
            <a:r>
              <a:rPr lang="en-US" dirty="0" err="1" smtClean="0"/>
              <a:t>Ismayil</a:t>
            </a:r>
            <a:r>
              <a:rPr lang="en-US" dirty="0" smtClean="0"/>
              <a:t> </a:t>
            </a:r>
            <a:r>
              <a:rPr lang="en-US" dirty="0" err="1" smtClean="0"/>
              <a:t>Talishinskiy</a:t>
            </a:r>
            <a:r>
              <a:rPr lang="en-US" dirty="0" smtClean="0"/>
              <a:t> BSCS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E4D237-77DB-9D60-A65D-C09E97E0B1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9387" y="962025"/>
            <a:ext cx="2850989" cy="20829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D831ADC-6CF3-EA9B-6487-80B73893ECEE}"/>
              </a:ext>
            </a:extLst>
          </p:cNvPr>
          <p:cNvSpPr txBox="1">
            <a:spLocks/>
          </p:cNvSpPr>
          <p:nvPr/>
        </p:nvSpPr>
        <p:spPr>
          <a:xfrm>
            <a:off x="6557865" y="1258086"/>
            <a:ext cx="3957735" cy="1942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School of Information Technologies and Engineering</a:t>
            </a:r>
          </a:p>
          <a:p>
            <a:r>
              <a:rPr lang="en-US" dirty="0"/>
              <a:t>CSCI4700 Data Mining</a:t>
            </a:r>
          </a:p>
          <a:p>
            <a:r>
              <a:rPr lang="en-US" dirty="0"/>
              <a:t>2025 Spring</a:t>
            </a:r>
          </a:p>
        </p:txBody>
      </p:sp>
    </p:spTree>
    <p:extLst>
      <p:ext uri="{BB962C8B-B14F-4D97-AF65-F5344CB8AC3E}">
        <p14:creationId xmlns:p14="http://schemas.microsoft.com/office/powerpoint/2010/main" val="668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Results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1348531"/>
            <a:ext cx="4905184" cy="327012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53" y="3212029"/>
            <a:ext cx="6168179" cy="35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7785" y="1382049"/>
            <a:ext cx="11187403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300" b="1" dirty="0" smtClean="0"/>
              <a:t>Limitations:</a:t>
            </a:r>
            <a:endParaRPr lang="en-US" sz="1300" b="1" dirty="0"/>
          </a:p>
          <a:p>
            <a:r>
              <a:rPr lang="en-US" sz="1300" dirty="0"/>
              <a:t>No Temporal Dimension : Air quality varies by season/time, but this wasn’t analyzed.</a:t>
            </a:r>
          </a:p>
          <a:p>
            <a:r>
              <a:rPr lang="en-US" sz="1300" dirty="0"/>
              <a:t>Missing Data : Some city/country names are missing or ambiguous (427 missing country names).</a:t>
            </a:r>
          </a:p>
          <a:p>
            <a:r>
              <a:rPr lang="en-US" sz="1300" dirty="0"/>
              <a:t>DBSCAN Limitations : Performance was limited due to uneven density distribution.</a:t>
            </a:r>
          </a:p>
          <a:p>
            <a:r>
              <a:rPr lang="en-US" sz="1300" dirty="0"/>
              <a:t>Unmeasured Factors : Clusters may be influenced by factors like meteorology or geography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300" b="1" dirty="0"/>
              <a:t>Potential Improvements</a:t>
            </a:r>
          </a:p>
          <a:p>
            <a:r>
              <a:rPr lang="en-US" sz="1300" dirty="0"/>
              <a:t>Temporal Analysis : Incorporate time-based trends for dynamic clustering.</a:t>
            </a:r>
          </a:p>
          <a:p>
            <a:r>
              <a:rPr lang="en-US" sz="1300" dirty="0"/>
              <a:t>Geospatial Features : Add latitude/longitude data to improve locality grouping.</a:t>
            </a:r>
          </a:p>
          <a:p>
            <a:r>
              <a:rPr lang="en-US" sz="1300" dirty="0"/>
              <a:t>Ensemble Clustering : Use multiple clustering methods for better robustness.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1300" b="1" dirty="0"/>
              <a:t>Real-World Impact</a:t>
            </a:r>
          </a:p>
          <a:p>
            <a:r>
              <a:rPr lang="en-US" sz="1300" dirty="0"/>
              <a:t>Policy Intervention : Clusters highlight regions needing targeted policy action.</a:t>
            </a:r>
          </a:p>
          <a:p>
            <a:r>
              <a:rPr lang="en-US" sz="1300" dirty="0"/>
              <a:t>Pollutant Regulation : Identifying dominant pollutants supports city-specific regulations.</a:t>
            </a:r>
          </a:p>
          <a:p>
            <a:r>
              <a:rPr lang="en-US" sz="1300" dirty="0"/>
              <a:t>Public Health &amp; Urban Planning : Supports research and decisions in public health and urban planning.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820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245CD-3034-4F11-CC5C-191AFF86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25BE6D-2477-F16F-5550-84525851A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86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2930-ACE0-5803-865A-06AEA96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3C6F-1ACC-3835-7349-3D5D953E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Algorithm(s)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Considerations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519-76E4-751C-DA06-69679F46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Slide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2C1B6-805C-1D03-4AE5-159C4E9B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297030"/>
              </p:ext>
            </p:extLst>
          </p:nvPr>
        </p:nvGraphicFramePr>
        <p:xfrm>
          <a:off x="2169335" y="2002972"/>
          <a:ext cx="8915400" cy="4343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1918">
                  <a:extLst>
                    <a:ext uri="{9D8B030D-6E8A-4147-A177-3AD203B41FA5}">
                      <a16:colId xmlns:a16="http://schemas.microsoft.com/office/drawing/2014/main" val="2124129633"/>
                    </a:ext>
                  </a:extLst>
                </a:gridCol>
                <a:gridCol w="6853482">
                  <a:extLst>
                    <a:ext uri="{9D8B030D-6E8A-4147-A177-3AD203B41FA5}">
                      <a16:colId xmlns:a16="http://schemas.microsoft.com/office/drawing/2014/main" val="45015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Global Air Pollution Data Using Unsupervised Learning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1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Analyzing global air pollution patterns to identify regions with similar air quality profiles, supporting environmental policy-making and urban planning.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1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Problem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(unsupervised learning)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Original and final 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Original: 23,463 rows × 12 columns; Final: 23,463 rows × 5 features (after preprocessing)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6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Preprocessing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Feature Selection 2. Missing Value Handling 3. Outlier Detection &amp; Capping 4. Feature Scaling 5. Dimensionality Reduction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Algorithm(s)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K-means Clustering 2. Hierarchical Clustering (Agglomerative) 3. DBSCAN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2 main clusters: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0: Low AQI (Good air quality), dominated by USA, Brazil, Germany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1: High AQI (Unhealthy), dominated by India, China, Pakistan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PM2.5 was the primary pollutant in both clusters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9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results are consistent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works, showing that K-means clustering effectively grouped countries by air quality, with clear separation between low- and high-pollution regions.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C7A-0410-8D27-A2C6-CD1FFF7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79413"/>
              </p:ext>
            </p:extLst>
          </p:nvPr>
        </p:nvGraphicFramePr>
        <p:xfrm>
          <a:off x="1808064" y="2043405"/>
          <a:ext cx="8128000" cy="346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8627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4531142"/>
                    </a:ext>
                  </a:extLst>
                </a:gridCol>
              </a:tblGrid>
              <a:tr h="810589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6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Gafarli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Handled data preprocessing, K-Means implementation, key visualizations, and major report writing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2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Ismayil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Talishinskiy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Worked on Hierarchical and DBSCAN clustering, evaluations,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contributed to the report and slides.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9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1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7F9A-9079-1C67-FB4D-6AD23E26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FB68-5B4B-E3F1-99F5-7AA545F3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497" y="1540189"/>
            <a:ext cx="8915400" cy="377762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 lvl="1"/>
            <a:r>
              <a:rPr lang="en-US" sz="1800" dirty="0"/>
              <a:t>Objective : Analyze global air pollution data using clustering techniques to identify patterns in air quality across countries and cities.</a:t>
            </a:r>
          </a:p>
          <a:p>
            <a:pPr lvl="1"/>
            <a:r>
              <a:rPr lang="en-US" sz="1800" dirty="0"/>
              <a:t>Key Questions :</a:t>
            </a:r>
          </a:p>
          <a:p>
            <a:pPr lvl="2"/>
            <a:r>
              <a:rPr lang="en-US" sz="1600" dirty="0"/>
              <a:t>Which regions have similar air pollution profiles?</a:t>
            </a:r>
          </a:p>
          <a:p>
            <a:pPr lvl="2"/>
            <a:r>
              <a:rPr lang="en-US" sz="1600" dirty="0"/>
              <a:t>What are the dominant pollutants in different clusters?</a:t>
            </a:r>
          </a:p>
          <a:p>
            <a:pPr lvl="2"/>
            <a:r>
              <a:rPr lang="en-US" sz="1600" dirty="0"/>
              <a:t>Which clustering algorithm performs best on this dataset?</a:t>
            </a:r>
          </a:p>
          <a:p>
            <a:pPr lvl="1"/>
            <a:r>
              <a:rPr lang="en-US" sz="1800" dirty="0"/>
              <a:t>Why This Matters : Understanding regional air quality patterns supports environmental policy-making, urban planning, and public health initiatives.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8" name="Picture 4" descr="Air Pollution Icons - Free SVG &amp; PNG Air Pollution Images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54B-2CB7-D30A-E49A-A9FF7988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B242-D109-5903-666D-3AF3D38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414" y="2154936"/>
            <a:ext cx="3848164" cy="3777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Dataset Overview </a:t>
            </a:r>
            <a:r>
              <a:rPr lang="en-US" dirty="0" smtClean="0"/>
              <a:t>:</a:t>
            </a:r>
          </a:p>
          <a:p>
            <a:r>
              <a:rPr lang="en-US" dirty="0" smtClean="0"/>
              <a:t>Source</a:t>
            </a:r>
            <a:r>
              <a:rPr lang="en-US" dirty="0"/>
              <a:t>: Global air pollution dataset (global_air_pollution_data.csv)</a:t>
            </a:r>
          </a:p>
          <a:p>
            <a:r>
              <a:rPr lang="en-US" dirty="0"/>
              <a:t>Rows: 23,463</a:t>
            </a:r>
          </a:p>
          <a:p>
            <a:r>
              <a:rPr lang="en-US" dirty="0"/>
              <a:t>Columns: 12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Characteristics :</a:t>
            </a:r>
          </a:p>
          <a:p>
            <a:r>
              <a:rPr lang="en-US" dirty="0"/>
              <a:t>Missing Values: </a:t>
            </a:r>
            <a:r>
              <a:rPr lang="en-US" dirty="0" err="1"/>
              <a:t>country_name</a:t>
            </a:r>
            <a:r>
              <a:rPr lang="en-US" dirty="0"/>
              <a:t> (427), others complete</a:t>
            </a:r>
          </a:p>
          <a:p>
            <a:r>
              <a:rPr lang="en-US" dirty="0"/>
              <a:t>Outliers: Detected and capped using IQR</a:t>
            </a:r>
          </a:p>
          <a:p>
            <a:r>
              <a:rPr lang="en-US" dirty="0"/>
              <a:t>Scaling: </a:t>
            </a:r>
            <a:r>
              <a:rPr lang="en-US" dirty="0" err="1"/>
              <a:t>StandardScaler</a:t>
            </a:r>
            <a:r>
              <a:rPr lang="en-US" dirty="0"/>
              <a:t> applied</a:t>
            </a:r>
          </a:p>
          <a:p>
            <a:endParaRPr lang="en-US" dirty="0" smtClea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8B242-D109-5903-666D-3AF3D38A132D}"/>
              </a:ext>
            </a:extLst>
          </p:cNvPr>
          <p:cNvSpPr txBox="1">
            <a:spLocks/>
          </p:cNvSpPr>
          <p:nvPr/>
        </p:nvSpPr>
        <p:spPr>
          <a:xfrm>
            <a:off x="6826978" y="2154936"/>
            <a:ext cx="438282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500" dirty="0"/>
              <a:t>Preprocessing Steps :</a:t>
            </a:r>
          </a:p>
          <a:p>
            <a:r>
              <a:rPr lang="en-US" sz="1500" dirty="0"/>
              <a:t>Feature selection: AQI-related numerical columns</a:t>
            </a:r>
          </a:p>
          <a:p>
            <a:r>
              <a:rPr lang="en-US" sz="1500" dirty="0"/>
              <a:t>Missing value handling: Filled with column means</a:t>
            </a:r>
          </a:p>
          <a:p>
            <a:r>
              <a:rPr lang="en-US" sz="1500" dirty="0"/>
              <a:t>Outlier capping: Using IQR method</a:t>
            </a:r>
          </a:p>
          <a:p>
            <a:r>
              <a:rPr lang="en-US" sz="1500" dirty="0"/>
              <a:t>Scaling: </a:t>
            </a:r>
            <a:r>
              <a:rPr lang="en-US" sz="1500" dirty="0" err="1" smtClean="0"/>
              <a:t>StandardScaler</a:t>
            </a:r>
            <a:endParaRPr lang="en-US" sz="1500" dirty="0" smtClean="0"/>
          </a:p>
          <a:p>
            <a:endParaRPr lang="en-US" sz="1500" dirty="0"/>
          </a:p>
          <a:p>
            <a:r>
              <a:rPr lang="en-US" sz="1500" dirty="0"/>
              <a:t>Dimensionality Reduction :</a:t>
            </a:r>
          </a:p>
          <a:p>
            <a:r>
              <a:rPr lang="en-US" sz="1500" dirty="0"/>
              <a:t>PCA applied for visualization</a:t>
            </a:r>
          </a:p>
          <a:p>
            <a:r>
              <a:rPr lang="en-US" sz="1500" dirty="0"/>
              <a:t>Explained variance ratio: [55%, 32%]</a:t>
            </a:r>
          </a:p>
        </p:txBody>
      </p:sp>
      <p:pic>
        <p:nvPicPr>
          <p:cNvPr id="2051" name="Picture 3" descr="Data Preprocessing, ETL Outline Icon 55601564 Vector Art at Vecteez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222" y="93307"/>
            <a:ext cx="1515151" cy="15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7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0F34-045B-C58D-DE53-31E07B1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Algorithm(s)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4370"/>
              </p:ext>
            </p:extLst>
          </p:nvPr>
        </p:nvGraphicFramePr>
        <p:xfrm>
          <a:off x="2022670" y="1905000"/>
          <a:ext cx="8127999" cy="367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2038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3394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9887547"/>
                    </a:ext>
                  </a:extLst>
                </a:gridCol>
              </a:tblGrid>
              <a:tr h="6599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K-means Clustering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Hierarchical Clustering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DBSCAN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Centroid-based approach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Agglomerative method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Density-based clustering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0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Optimal clusters: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Optimal clusters: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Parameters: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eps=0.52, min_samples=3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Best metric: Silhouette Score = 0.486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Dendrogram visualization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Noise handling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5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181B-B006-1F9C-661E-755FB7BA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Results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7" y="1474237"/>
            <a:ext cx="4981205" cy="33208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3559629"/>
            <a:ext cx="5461908" cy="31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Results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3" y="3564294"/>
            <a:ext cx="5539663" cy="31655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4" y="1404515"/>
            <a:ext cx="5419538" cy="32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60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596</Words>
  <Application>Microsoft Office PowerPoint</Application>
  <PresentationFormat>Широкоэкранный</PresentationFormat>
  <Paragraphs>102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Clustering Global Air Pollution Data</vt:lpstr>
      <vt:lpstr>Agenda</vt:lpstr>
      <vt:lpstr>Project in a Slide</vt:lpstr>
      <vt:lpstr>Contributions</vt:lpstr>
      <vt:lpstr>Problem Statement</vt:lpstr>
      <vt:lpstr>Data</vt:lpstr>
      <vt:lpstr>Algorithm(s)</vt:lpstr>
      <vt:lpstr>K-Means Results</vt:lpstr>
      <vt:lpstr>DBSCAN Results</vt:lpstr>
      <vt:lpstr>Hierarchical Clustering Results</vt:lpstr>
      <vt:lpstr>Considerations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Samir Mammadov</dc:creator>
  <cp:lastModifiedBy>Suad Gafarli</cp:lastModifiedBy>
  <cp:revision>24</cp:revision>
  <dcterms:created xsi:type="dcterms:W3CDTF">2024-05-05T12:15:40Z</dcterms:created>
  <dcterms:modified xsi:type="dcterms:W3CDTF">2025-05-07T19:47:56Z</dcterms:modified>
</cp:coreProperties>
</file>