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2"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1382" y="67"/>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B61BEF0D-F0BB-DE4B-95CE-6DB70DBA9567}" type="datetimeFigureOut">
              <a:rPr lang="en-US" smtClean="0"/>
              <a:pPr/>
              <a:t>2/26/2020</a:t>
            </a:fld>
            <a:endParaRPr lang="en-US" dirty="0"/>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D57F1E4F-1CFF-5643-939E-217C01CDF565}" type="slidenum">
              <a:rPr lang="en-US" smtClean="0"/>
              <a:pPr/>
              <a:t>‹#›</a:t>
            </a:fld>
            <a:endParaRPr lang="en-US" dirty="0"/>
          </a:p>
        </p:txBody>
      </p:sp>
      <p:grpSp>
        <p:nvGrpSpPr>
          <p:cNvPr id="8"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276980023"/>
      </p:ext>
    </p:extLst>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436444"/>
      </p:ext>
    </p:extLst>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8212982"/>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2056046"/>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fld id="{B61BEF0D-F0BB-DE4B-95CE-6DB70DBA9567}" type="datetimeFigureOut">
              <a:rPr lang="en-US" smtClean="0"/>
              <a:pPr/>
              <a:t>2/26/2020</a:t>
            </a:fld>
            <a:endParaRPr lang="en-US" dirty="0"/>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title="Crop Mark"/>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525459866"/>
      </p:ext>
    </p:extLst>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2118399"/>
      </p:ext>
    </p:extLst>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1449541"/>
      </p:ext>
    </p:extLst>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4136111"/>
      </p:ext>
    </p:extLst>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6518702"/>
      </p:ext>
    </p:extLst>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B61BEF0D-F0BB-DE4B-95CE-6DB70DBA9567}" type="datetimeFigureOut">
              <a:rPr lang="en-US" smtClean="0"/>
              <a:pPr/>
              <a:t>2/26/2020</a:t>
            </a:fld>
            <a:endParaRPr lang="en-US" dirty="0"/>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03312646"/>
      </p:ext>
    </p:extLst>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B61BEF0D-F0BB-DE4B-95CE-6DB70DBA9567}" type="datetimeFigureOut">
              <a:rPr lang="en-US" smtClean="0"/>
              <a:pPr/>
              <a:t>2/26/2020</a:t>
            </a:fld>
            <a:endParaRPr lang="en-US" dirty="0"/>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14880889"/>
      </p:ext>
    </p:extLst>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fld id="{B61BEF0D-F0BB-DE4B-95CE-6DB70DBA9567}" type="datetimeFigureOut">
              <a:rPr lang="en-US" smtClean="0"/>
              <a:pPr/>
              <a:t>2/26/2020</a:t>
            </a:fld>
            <a:endParaRPr lang="en-US" dirty="0"/>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defRPr>
            </a:lvl1pPr>
          </a:lstStyle>
          <a:p>
            <a:fld id="{D57F1E4F-1CFF-5643-939E-217C01CDF565}" type="slidenum">
              <a:rPr lang="en-US" smtClean="0"/>
              <a:pPr/>
              <a:t>‹#›</a:t>
            </a:fld>
            <a:endParaRPr lang="en-US" dirty="0"/>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title="Side bar"/>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97208143"/>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ransition spd="med">
    <p:pull/>
  </p:transition>
  <p:txStyles>
    <p:title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12">
          <p15:clr>
            <a:srgbClr val="F26B43"/>
          </p15:clr>
        </p15:guide>
        <p15:guide id="2" pos="936">
          <p15:clr>
            <a:srgbClr val="F26B43"/>
          </p15:clr>
        </p15:guide>
        <p15:guide id="3" pos="864">
          <p15:clr>
            <a:srgbClr val="F26B43"/>
          </p15:clr>
        </p15:guide>
        <p15:guide id="11" orient="horz" pos="1368" userDrawn="1">
          <p15:clr>
            <a:srgbClr val="F26B43"/>
          </p15:clr>
        </p15:guide>
        <p15:guide id="12" orient="horz" pos="1440" userDrawn="1">
          <p15:clr>
            <a:srgbClr val="F26B43"/>
          </p15:clr>
        </p15:guide>
        <p15:guide id="13" orient="horz" pos="3696" userDrawn="1">
          <p15:clr>
            <a:srgbClr val="F26B43"/>
          </p15:clr>
        </p15:guide>
        <p15:guide id="14" orient="horz" pos="432" userDrawn="1">
          <p15:clr>
            <a:srgbClr val="F26B43"/>
          </p15:clr>
        </p15:guide>
        <p15:guide id="15" orient="horz" pos="1512" userDrawn="1">
          <p15:clr>
            <a:srgbClr val="F26B43"/>
          </p15:clr>
        </p15:guide>
        <p15:guide id="16" pos="5184" userDrawn="1">
          <p15:clr>
            <a:srgbClr val="F26B43"/>
          </p15:clr>
        </p15:guide>
        <p15:guide id="17" pos="702" userDrawn="1">
          <p15:clr>
            <a:srgbClr val="F26B43"/>
          </p15:clr>
        </p15:guide>
        <p15:guide id="18" pos="64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1.png"/><Relationship Id="rId9" Type="http://schemas.openxmlformats.org/officeDocument/2006/relationships/image" Target="../media/image10.jp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C860F-4765-4ABD-B099-64DCE01FD50B}"/>
              </a:ext>
            </a:extLst>
          </p:cNvPr>
          <p:cNvSpPr>
            <a:spLocks noGrp="1"/>
          </p:cNvSpPr>
          <p:nvPr>
            <p:ph type="ctrTitle"/>
          </p:nvPr>
        </p:nvSpPr>
        <p:spPr/>
        <p:txBody>
          <a:bodyPr/>
          <a:lstStyle/>
          <a:p>
            <a:r>
              <a:rPr lang="en-US" dirty="0">
                <a:latin typeface="+mn-lt"/>
              </a:rPr>
              <a:t>Opensource, Git and GitHub</a:t>
            </a:r>
          </a:p>
        </p:txBody>
      </p:sp>
      <p:sp>
        <p:nvSpPr>
          <p:cNvPr id="3" name="Subtitle 2">
            <a:extLst>
              <a:ext uri="{FF2B5EF4-FFF2-40B4-BE49-F238E27FC236}">
                <a16:creationId xmlns:a16="http://schemas.microsoft.com/office/drawing/2014/main" id="{24950C0C-82A9-4251-9F16-E7B26A1AE29F}"/>
              </a:ext>
            </a:extLst>
          </p:cNvPr>
          <p:cNvSpPr>
            <a:spLocks noGrp="1"/>
          </p:cNvSpPr>
          <p:nvPr>
            <p:ph type="subTitle" idx="1"/>
          </p:nvPr>
        </p:nvSpPr>
        <p:spPr/>
        <p:txBody>
          <a:bodyPr/>
          <a:lstStyle/>
          <a:p>
            <a:r>
              <a:rPr lang="en-US" dirty="0"/>
              <a:t>By: Suyash Agarwal</a:t>
            </a:r>
          </a:p>
        </p:txBody>
      </p:sp>
      <p:pic>
        <p:nvPicPr>
          <p:cNvPr id="7" name="Picture 6">
            <a:extLst>
              <a:ext uri="{FF2B5EF4-FFF2-40B4-BE49-F238E27FC236}">
                <a16:creationId xmlns:a16="http://schemas.microsoft.com/office/drawing/2014/main" id="{C8C7571E-EED8-45B1-8361-3A60ADB51024}"/>
              </a:ext>
            </a:extLst>
          </p:cNvPr>
          <p:cNvPicPr>
            <a:picLocks noChangeAspect="1"/>
          </p:cNvPicPr>
          <p:nvPr/>
        </p:nvPicPr>
        <p:blipFill rotWithShape="1">
          <a:blip r:embed="rId2"/>
          <a:srcRect l="-1" r="56782"/>
          <a:stretch/>
        </p:blipFill>
        <p:spPr>
          <a:xfrm>
            <a:off x="4139412" y="5210022"/>
            <a:ext cx="819698" cy="815758"/>
          </a:xfrm>
          <a:prstGeom prst="rect">
            <a:avLst/>
          </a:prstGeom>
        </p:spPr>
      </p:pic>
      <p:pic>
        <p:nvPicPr>
          <p:cNvPr id="9" name="Picture 8">
            <a:extLst>
              <a:ext uri="{FF2B5EF4-FFF2-40B4-BE49-F238E27FC236}">
                <a16:creationId xmlns:a16="http://schemas.microsoft.com/office/drawing/2014/main" id="{7D1F8BC9-AE0A-4B4C-B817-95F761D692D4}"/>
              </a:ext>
            </a:extLst>
          </p:cNvPr>
          <p:cNvPicPr>
            <a:picLocks noChangeAspect="1"/>
          </p:cNvPicPr>
          <p:nvPr/>
        </p:nvPicPr>
        <p:blipFill rotWithShape="1">
          <a:blip r:embed="rId3"/>
          <a:srcRect l="3757" t="18219" r="59209" b="20911"/>
          <a:stretch/>
        </p:blipFill>
        <p:spPr>
          <a:xfrm>
            <a:off x="5004589" y="5128519"/>
            <a:ext cx="1058663" cy="978764"/>
          </a:xfrm>
          <a:prstGeom prst="rect">
            <a:avLst/>
          </a:prstGeom>
        </p:spPr>
      </p:pic>
      <p:pic>
        <p:nvPicPr>
          <p:cNvPr id="10" name="Picture 9">
            <a:extLst>
              <a:ext uri="{FF2B5EF4-FFF2-40B4-BE49-F238E27FC236}">
                <a16:creationId xmlns:a16="http://schemas.microsoft.com/office/drawing/2014/main" id="{C7D6D9E8-80D2-4E55-B277-53347BDF67AE}"/>
              </a:ext>
            </a:extLst>
          </p:cNvPr>
          <p:cNvPicPr>
            <a:picLocks noChangeAspect="1"/>
          </p:cNvPicPr>
          <p:nvPr/>
        </p:nvPicPr>
        <p:blipFill>
          <a:blip r:embed="rId4"/>
          <a:stretch>
            <a:fillRect/>
          </a:stretch>
        </p:blipFill>
        <p:spPr>
          <a:xfrm>
            <a:off x="2813796" y="5128519"/>
            <a:ext cx="1280137" cy="1107318"/>
          </a:xfrm>
          <a:prstGeom prst="rect">
            <a:avLst/>
          </a:prstGeom>
        </p:spPr>
      </p:pic>
    </p:spTree>
    <p:extLst>
      <p:ext uri="{BB962C8B-B14F-4D97-AF65-F5344CB8AC3E}">
        <p14:creationId xmlns:p14="http://schemas.microsoft.com/office/powerpoint/2010/main" val="1468725016"/>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5617-B972-4B81-9D1A-7A62EBE16A94}"/>
              </a:ext>
            </a:extLst>
          </p:cNvPr>
          <p:cNvSpPr>
            <a:spLocks noGrp="1"/>
          </p:cNvSpPr>
          <p:nvPr>
            <p:ph type="title"/>
          </p:nvPr>
        </p:nvSpPr>
        <p:spPr/>
        <p:txBody>
          <a:bodyPr/>
          <a:lstStyle/>
          <a:p>
            <a:r>
              <a:rPr lang="en-US" dirty="0"/>
              <a:t>What is Git?</a:t>
            </a:r>
          </a:p>
        </p:txBody>
      </p:sp>
      <p:sp>
        <p:nvSpPr>
          <p:cNvPr id="9" name="Content Placeholder 8">
            <a:extLst>
              <a:ext uri="{FF2B5EF4-FFF2-40B4-BE49-F238E27FC236}">
                <a16:creationId xmlns:a16="http://schemas.microsoft.com/office/drawing/2014/main" id="{1BEEAFDD-1771-4975-B109-0BA021E10A9C}"/>
              </a:ext>
            </a:extLst>
          </p:cNvPr>
          <p:cNvSpPr>
            <a:spLocks noGrp="1"/>
          </p:cNvSpPr>
          <p:nvPr>
            <p:ph idx="1"/>
          </p:nvPr>
        </p:nvSpPr>
        <p:spPr>
          <a:xfrm>
            <a:off x="1028700" y="2571750"/>
            <a:ext cx="7200900" cy="2686050"/>
          </a:xfrm>
        </p:spPr>
        <p:txBody>
          <a:bodyPr>
            <a:normAutofit fontScale="85000" lnSpcReduction="10000"/>
          </a:bodyPr>
          <a:lstStyle/>
          <a:p>
            <a:r>
              <a:rPr lang="en-US" dirty="0"/>
              <a:t>Git is a distributed version control system for tracking changes in the source code during software development</a:t>
            </a:r>
          </a:p>
          <a:p>
            <a:r>
              <a:rPr lang="en-US" dirty="0"/>
              <a:t>It was developed by Linus Torvalds while he was building his Linux kernel</a:t>
            </a:r>
          </a:p>
          <a:p>
            <a:r>
              <a:rPr lang="en-US" dirty="0"/>
              <a:t>It is one of the most groundbreaking technologies created ever since the discovery of computer programming!</a:t>
            </a:r>
          </a:p>
          <a:p>
            <a:r>
              <a:rPr lang="en-US" dirty="0"/>
              <a:t>A version control system is a software to keep track of different versions of a file so that it becomes more efficient to find differences between the versions, help catch bugs, fix issues.</a:t>
            </a:r>
          </a:p>
          <a:p>
            <a:r>
              <a:rPr lang="en-US" dirty="0"/>
              <a:t>Keeping track of a project’s progress also becomes a lot easier using Git</a:t>
            </a:r>
          </a:p>
          <a:p>
            <a:endParaRPr lang="en-US" dirty="0"/>
          </a:p>
          <a:p>
            <a:endParaRPr lang="en-US" dirty="0"/>
          </a:p>
          <a:p>
            <a:endParaRPr lang="en-US" dirty="0"/>
          </a:p>
          <a:p>
            <a:endParaRPr lang="en-US" dirty="0"/>
          </a:p>
          <a:p>
            <a:endParaRPr lang="en-US" dirty="0"/>
          </a:p>
        </p:txBody>
      </p:sp>
      <p:pic>
        <p:nvPicPr>
          <p:cNvPr id="11" name="Picture 10">
            <a:extLst>
              <a:ext uri="{FF2B5EF4-FFF2-40B4-BE49-F238E27FC236}">
                <a16:creationId xmlns:a16="http://schemas.microsoft.com/office/drawing/2014/main" id="{E738328B-6939-47D2-AB38-08A092B04667}"/>
              </a:ext>
            </a:extLst>
          </p:cNvPr>
          <p:cNvPicPr>
            <a:picLocks noChangeAspect="1"/>
          </p:cNvPicPr>
          <p:nvPr/>
        </p:nvPicPr>
        <p:blipFill>
          <a:blip r:embed="rId2"/>
          <a:stretch>
            <a:fillRect/>
          </a:stretch>
        </p:blipFill>
        <p:spPr>
          <a:xfrm>
            <a:off x="5533577" y="592639"/>
            <a:ext cx="2696023" cy="1159580"/>
          </a:xfrm>
          <a:prstGeom prst="rect">
            <a:avLst/>
          </a:prstGeom>
        </p:spPr>
      </p:pic>
    </p:spTree>
    <p:extLst>
      <p:ext uri="{BB962C8B-B14F-4D97-AF65-F5344CB8AC3E}">
        <p14:creationId xmlns:p14="http://schemas.microsoft.com/office/powerpoint/2010/main" val="672343540"/>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14B5B-434B-411C-A5DC-4FE4424ACDD0}"/>
              </a:ext>
            </a:extLst>
          </p:cNvPr>
          <p:cNvSpPr>
            <a:spLocks noGrp="1"/>
          </p:cNvSpPr>
          <p:nvPr>
            <p:ph type="title"/>
          </p:nvPr>
        </p:nvSpPr>
        <p:spPr/>
        <p:txBody>
          <a:bodyPr/>
          <a:lstStyle/>
          <a:p>
            <a:r>
              <a:rPr lang="en-US" dirty="0"/>
              <a:t>What is GitHub?</a:t>
            </a:r>
          </a:p>
        </p:txBody>
      </p:sp>
      <p:sp>
        <p:nvSpPr>
          <p:cNvPr id="3" name="Content Placeholder 2">
            <a:extLst>
              <a:ext uri="{FF2B5EF4-FFF2-40B4-BE49-F238E27FC236}">
                <a16:creationId xmlns:a16="http://schemas.microsoft.com/office/drawing/2014/main" id="{747DCF23-3052-4CDE-9B9B-C5C6F1BAEA52}"/>
              </a:ext>
            </a:extLst>
          </p:cNvPr>
          <p:cNvSpPr>
            <a:spLocks noGrp="1"/>
          </p:cNvSpPr>
          <p:nvPr>
            <p:ph idx="1"/>
          </p:nvPr>
        </p:nvSpPr>
        <p:spPr/>
        <p:txBody>
          <a:bodyPr>
            <a:normAutofit fontScale="85000" lnSpcReduction="10000"/>
          </a:bodyPr>
          <a:lstStyle/>
          <a:p>
            <a:r>
              <a:rPr lang="en-US" dirty="0"/>
              <a:t>GitHub is a platform that helps people solve problems, by building software together</a:t>
            </a:r>
          </a:p>
          <a:p>
            <a:r>
              <a:rPr lang="en-US" dirty="0"/>
              <a:t>No matter which part of the world you are in, people can easily collaborate and work on different projects</a:t>
            </a:r>
          </a:p>
          <a:p>
            <a:r>
              <a:rPr lang="en-US" dirty="0"/>
              <a:t>People can report bugs, request features, or even just ask questions</a:t>
            </a:r>
          </a:p>
          <a:p>
            <a:r>
              <a:rPr lang="en-US" dirty="0"/>
              <a:t>GitHub uses Git to keep track of changes made to a code and help create an isolated environment to develop new features while the project doesn’t gets affected till the changes are not “committed”</a:t>
            </a:r>
          </a:p>
          <a:p>
            <a:r>
              <a:rPr lang="en-US" dirty="0"/>
              <a:t>It maintains checkpoints for every programmer’s contribution so as to efficiently synchronize workflow</a:t>
            </a:r>
          </a:p>
          <a:p>
            <a:r>
              <a:rPr lang="en-US" dirty="0"/>
              <a:t>It’s the way how we build software, i.e., together </a:t>
            </a:r>
            <a:r>
              <a:rPr lang="en-US" dirty="0">
                <a:sym typeface="Wingdings" panose="05000000000000000000" pitchFamily="2" charset="2"/>
              </a:rPr>
              <a:t></a:t>
            </a:r>
            <a:endParaRPr lang="en-US" dirty="0"/>
          </a:p>
          <a:p>
            <a:endParaRPr lang="en-US" dirty="0"/>
          </a:p>
        </p:txBody>
      </p:sp>
      <p:pic>
        <p:nvPicPr>
          <p:cNvPr id="5" name="Picture 4">
            <a:extLst>
              <a:ext uri="{FF2B5EF4-FFF2-40B4-BE49-F238E27FC236}">
                <a16:creationId xmlns:a16="http://schemas.microsoft.com/office/drawing/2014/main" id="{88678D5A-16C0-4BA9-B1B9-BB2AFAEA1E94}"/>
              </a:ext>
            </a:extLst>
          </p:cNvPr>
          <p:cNvPicPr>
            <a:picLocks noChangeAspect="1"/>
          </p:cNvPicPr>
          <p:nvPr/>
        </p:nvPicPr>
        <p:blipFill rotWithShape="1">
          <a:blip r:embed="rId2"/>
          <a:srcRect t="15319" b="21406"/>
          <a:stretch/>
        </p:blipFill>
        <p:spPr>
          <a:xfrm>
            <a:off x="5103277" y="434237"/>
            <a:ext cx="3126323" cy="1112726"/>
          </a:xfrm>
          <a:prstGeom prst="rect">
            <a:avLst/>
          </a:prstGeom>
        </p:spPr>
      </p:pic>
    </p:spTree>
    <p:extLst>
      <p:ext uri="{BB962C8B-B14F-4D97-AF65-F5344CB8AC3E}">
        <p14:creationId xmlns:p14="http://schemas.microsoft.com/office/powerpoint/2010/main" val="2218543525"/>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10D43-CF5D-40FA-9511-2FA2FA924BF2}"/>
              </a:ext>
            </a:extLst>
          </p:cNvPr>
          <p:cNvSpPr>
            <a:spLocks noGrp="1"/>
          </p:cNvSpPr>
          <p:nvPr>
            <p:ph type="title"/>
          </p:nvPr>
        </p:nvSpPr>
        <p:spPr/>
        <p:txBody>
          <a:bodyPr/>
          <a:lstStyle/>
          <a:p>
            <a:r>
              <a:rPr lang="en-US" dirty="0"/>
              <a:t>What is Open Source</a:t>
            </a:r>
          </a:p>
        </p:txBody>
      </p:sp>
      <p:sp>
        <p:nvSpPr>
          <p:cNvPr id="3" name="Content Placeholder 2">
            <a:extLst>
              <a:ext uri="{FF2B5EF4-FFF2-40B4-BE49-F238E27FC236}">
                <a16:creationId xmlns:a16="http://schemas.microsoft.com/office/drawing/2014/main" id="{4EFD38B8-5FBA-4121-B646-05D0F47D0D64}"/>
              </a:ext>
            </a:extLst>
          </p:cNvPr>
          <p:cNvSpPr>
            <a:spLocks noGrp="1"/>
          </p:cNvSpPr>
          <p:nvPr>
            <p:ph idx="1"/>
          </p:nvPr>
        </p:nvSpPr>
        <p:spPr/>
        <p:txBody>
          <a:bodyPr/>
          <a:lstStyle/>
          <a:p>
            <a:r>
              <a:rPr lang="en-US" dirty="0"/>
              <a:t>The term “open source” refers to something which people can share or modify because its design is publicly accessible</a:t>
            </a:r>
          </a:p>
          <a:p>
            <a:r>
              <a:rPr lang="en-US" dirty="0"/>
              <a:t>Open source is a publicly accessible assortment of libraries, software, projects, distributions where people can build, improve and share software for the betterment of humanity.</a:t>
            </a:r>
          </a:p>
          <a:p>
            <a:r>
              <a:rPr lang="en-US" dirty="0"/>
              <a:t>Open Source unlocks the world’s potential</a:t>
            </a:r>
          </a:p>
          <a:p>
            <a:r>
              <a:rPr lang="en-US" dirty="0"/>
              <a:t>Its generally free</a:t>
            </a:r>
          </a:p>
          <a:p>
            <a:r>
              <a:rPr lang="en-US" dirty="0"/>
              <a:t>Open Source benefits both the users and programmers</a:t>
            </a:r>
          </a:p>
          <a:p>
            <a:endParaRPr lang="en-US" dirty="0"/>
          </a:p>
          <a:p>
            <a:endParaRPr lang="en-US" dirty="0"/>
          </a:p>
        </p:txBody>
      </p:sp>
      <p:pic>
        <p:nvPicPr>
          <p:cNvPr id="5" name="Picture 4">
            <a:extLst>
              <a:ext uri="{FF2B5EF4-FFF2-40B4-BE49-F238E27FC236}">
                <a16:creationId xmlns:a16="http://schemas.microsoft.com/office/drawing/2014/main" id="{A53BC98B-2C4C-4886-A54B-63970230004D}"/>
              </a:ext>
            </a:extLst>
          </p:cNvPr>
          <p:cNvPicPr>
            <a:picLocks noChangeAspect="1"/>
          </p:cNvPicPr>
          <p:nvPr/>
        </p:nvPicPr>
        <p:blipFill>
          <a:blip r:embed="rId2"/>
          <a:stretch>
            <a:fillRect/>
          </a:stretch>
        </p:blipFill>
        <p:spPr>
          <a:xfrm>
            <a:off x="6800850" y="375047"/>
            <a:ext cx="1428750" cy="1235869"/>
          </a:xfrm>
          <a:prstGeom prst="rect">
            <a:avLst/>
          </a:prstGeom>
        </p:spPr>
      </p:pic>
    </p:spTree>
    <p:extLst>
      <p:ext uri="{BB962C8B-B14F-4D97-AF65-F5344CB8AC3E}">
        <p14:creationId xmlns:p14="http://schemas.microsoft.com/office/powerpoint/2010/main" val="3979524791"/>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391B5-84F2-4F82-8B02-860BBFF5E862}"/>
              </a:ext>
            </a:extLst>
          </p:cNvPr>
          <p:cNvSpPr>
            <a:spLocks noGrp="1"/>
          </p:cNvSpPr>
          <p:nvPr>
            <p:ph type="title"/>
          </p:nvPr>
        </p:nvSpPr>
        <p:spPr/>
        <p:txBody>
          <a:bodyPr/>
          <a:lstStyle/>
          <a:p>
            <a:r>
              <a:rPr lang="en-US" dirty="0"/>
              <a:t>Principles of Open Source</a:t>
            </a:r>
          </a:p>
        </p:txBody>
      </p:sp>
      <p:sp>
        <p:nvSpPr>
          <p:cNvPr id="3" name="Content Placeholder 2">
            <a:extLst>
              <a:ext uri="{FF2B5EF4-FFF2-40B4-BE49-F238E27FC236}">
                <a16:creationId xmlns:a16="http://schemas.microsoft.com/office/drawing/2014/main" id="{6BFE6502-A6CC-4F4E-BA32-A56F7FB30E65}"/>
              </a:ext>
            </a:extLst>
          </p:cNvPr>
          <p:cNvSpPr>
            <a:spLocks noGrp="1"/>
          </p:cNvSpPr>
          <p:nvPr>
            <p:ph idx="1"/>
          </p:nvPr>
        </p:nvSpPr>
        <p:spPr>
          <a:xfrm>
            <a:off x="1028700" y="2006354"/>
            <a:ext cx="7200900" cy="4029722"/>
          </a:xfrm>
        </p:spPr>
        <p:txBody>
          <a:bodyPr>
            <a:normAutofit fontScale="85000" lnSpcReduction="10000"/>
          </a:bodyPr>
          <a:lstStyle/>
          <a:p>
            <a:r>
              <a:rPr lang="en-US" dirty="0"/>
              <a:t>Transparency: When all materials are accessible for a specific project, we can build upon each other's ideas and discoveries. We can make more effective decisions and understand how those decisions affect us.</a:t>
            </a:r>
          </a:p>
          <a:p>
            <a:r>
              <a:rPr lang="en-US" dirty="0"/>
              <a:t>Collaboration: When we're free to participate, we can enhance each other's work in unanticipated ways. No matter which part of the world you are from, one can collaborate effectively </a:t>
            </a:r>
          </a:p>
          <a:p>
            <a:r>
              <a:rPr lang="en-US" dirty="0"/>
              <a:t>Rapid prototyping: Rapid prototypes can lead to rapid discoveries. When you're free to experiment, you can look at problems in new ways and seek answers in new places.</a:t>
            </a:r>
          </a:p>
          <a:p>
            <a:r>
              <a:rPr lang="en-US" dirty="0"/>
              <a:t>Meritocracy: Good ideas can come from anywhere, and the best ideas should win. </a:t>
            </a:r>
          </a:p>
          <a:p>
            <a:r>
              <a:rPr lang="en-US" dirty="0"/>
              <a:t>Community: Communities form when different people unite around a common purpose. Shared values guide decision making and community goals supersede individual interests and agendas</a:t>
            </a:r>
          </a:p>
        </p:txBody>
      </p:sp>
    </p:spTree>
    <p:extLst>
      <p:ext uri="{BB962C8B-B14F-4D97-AF65-F5344CB8AC3E}">
        <p14:creationId xmlns:p14="http://schemas.microsoft.com/office/powerpoint/2010/main" val="46722897"/>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D0319-E274-43AB-99A0-88273F35A682}"/>
              </a:ext>
            </a:extLst>
          </p:cNvPr>
          <p:cNvSpPr>
            <a:spLocks noGrp="1"/>
          </p:cNvSpPr>
          <p:nvPr>
            <p:ph type="title"/>
          </p:nvPr>
        </p:nvSpPr>
        <p:spPr/>
        <p:txBody>
          <a:bodyPr/>
          <a:lstStyle/>
          <a:p>
            <a:r>
              <a:rPr lang="en-US" dirty="0"/>
              <a:t>Some examples of Open Source software</a:t>
            </a:r>
          </a:p>
        </p:txBody>
      </p:sp>
      <p:sp>
        <p:nvSpPr>
          <p:cNvPr id="3" name="Content Placeholder 2">
            <a:extLst>
              <a:ext uri="{FF2B5EF4-FFF2-40B4-BE49-F238E27FC236}">
                <a16:creationId xmlns:a16="http://schemas.microsoft.com/office/drawing/2014/main" id="{9F3791BC-1960-4E4E-8233-3F475329D698}"/>
              </a:ext>
            </a:extLst>
          </p:cNvPr>
          <p:cNvSpPr>
            <a:spLocks noGrp="1"/>
          </p:cNvSpPr>
          <p:nvPr>
            <p:ph idx="1"/>
          </p:nvPr>
        </p:nvSpPr>
        <p:spPr/>
        <p:txBody>
          <a:bodyPr/>
          <a:lstStyle/>
          <a:p>
            <a:r>
              <a:rPr lang="en-US" dirty="0"/>
              <a:t>Linux</a:t>
            </a:r>
          </a:p>
          <a:p>
            <a:r>
              <a:rPr lang="en-US" dirty="0"/>
              <a:t>Git</a:t>
            </a:r>
          </a:p>
          <a:p>
            <a:r>
              <a:rPr lang="en-US" dirty="0"/>
              <a:t>TensorFlow</a:t>
            </a:r>
          </a:p>
          <a:p>
            <a:r>
              <a:rPr lang="en-US" dirty="0"/>
              <a:t>Apache Web Browser</a:t>
            </a:r>
          </a:p>
          <a:p>
            <a:r>
              <a:rPr lang="en-US" dirty="0"/>
              <a:t>Telegram</a:t>
            </a:r>
          </a:p>
          <a:p>
            <a:r>
              <a:rPr lang="en-US" dirty="0"/>
              <a:t>WordPress</a:t>
            </a:r>
          </a:p>
          <a:p>
            <a:r>
              <a:rPr lang="en-US" dirty="0"/>
              <a:t>Arduino</a:t>
            </a:r>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61BB4F97-61C2-416B-BE13-85B558B90BD1}"/>
              </a:ext>
            </a:extLst>
          </p:cNvPr>
          <p:cNvPicPr>
            <a:picLocks noChangeAspect="1"/>
          </p:cNvPicPr>
          <p:nvPr/>
        </p:nvPicPr>
        <p:blipFill>
          <a:blip r:embed="rId2"/>
          <a:stretch>
            <a:fillRect/>
          </a:stretch>
        </p:blipFill>
        <p:spPr>
          <a:xfrm>
            <a:off x="5913176" y="2571750"/>
            <a:ext cx="2870096" cy="2109187"/>
          </a:xfrm>
          <a:prstGeom prst="rect">
            <a:avLst/>
          </a:prstGeom>
        </p:spPr>
      </p:pic>
      <p:pic>
        <p:nvPicPr>
          <p:cNvPr id="7" name="Picture 6">
            <a:extLst>
              <a:ext uri="{FF2B5EF4-FFF2-40B4-BE49-F238E27FC236}">
                <a16:creationId xmlns:a16="http://schemas.microsoft.com/office/drawing/2014/main" id="{83980182-694D-4F89-9E2E-3BB36B222F27}"/>
              </a:ext>
            </a:extLst>
          </p:cNvPr>
          <p:cNvPicPr>
            <a:picLocks noChangeAspect="1"/>
          </p:cNvPicPr>
          <p:nvPr/>
        </p:nvPicPr>
        <p:blipFill>
          <a:blip r:embed="rId3"/>
          <a:stretch>
            <a:fillRect/>
          </a:stretch>
        </p:blipFill>
        <p:spPr>
          <a:xfrm>
            <a:off x="6395506" y="2603956"/>
            <a:ext cx="1905434" cy="1905434"/>
          </a:xfrm>
          <a:prstGeom prst="rect">
            <a:avLst/>
          </a:prstGeom>
        </p:spPr>
      </p:pic>
      <p:pic>
        <p:nvPicPr>
          <p:cNvPr id="9" name="Picture 8">
            <a:extLst>
              <a:ext uri="{FF2B5EF4-FFF2-40B4-BE49-F238E27FC236}">
                <a16:creationId xmlns:a16="http://schemas.microsoft.com/office/drawing/2014/main" id="{6E6DC2B5-C346-4340-944A-3D8B0929F711}"/>
              </a:ext>
            </a:extLst>
          </p:cNvPr>
          <p:cNvPicPr>
            <a:picLocks noChangeAspect="1"/>
          </p:cNvPicPr>
          <p:nvPr/>
        </p:nvPicPr>
        <p:blipFill>
          <a:blip r:embed="rId4"/>
          <a:stretch>
            <a:fillRect/>
          </a:stretch>
        </p:blipFill>
        <p:spPr>
          <a:xfrm>
            <a:off x="5913175" y="2830605"/>
            <a:ext cx="2870096" cy="1452135"/>
          </a:xfrm>
          <a:prstGeom prst="rect">
            <a:avLst/>
          </a:prstGeom>
        </p:spPr>
      </p:pic>
      <p:pic>
        <p:nvPicPr>
          <p:cNvPr id="11" name="Picture 10">
            <a:extLst>
              <a:ext uri="{FF2B5EF4-FFF2-40B4-BE49-F238E27FC236}">
                <a16:creationId xmlns:a16="http://schemas.microsoft.com/office/drawing/2014/main" id="{97A8AD11-B7D5-478C-B9AF-A084C9D3FA63}"/>
              </a:ext>
            </a:extLst>
          </p:cNvPr>
          <p:cNvPicPr>
            <a:picLocks noChangeAspect="1"/>
          </p:cNvPicPr>
          <p:nvPr/>
        </p:nvPicPr>
        <p:blipFill>
          <a:blip r:embed="rId5"/>
          <a:stretch>
            <a:fillRect/>
          </a:stretch>
        </p:blipFill>
        <p:spPr>
          <a:xfrm>
            <a:off x="6395506" y="2571750"/>
            <a:ext cx="2002292" cy="2141452"/>
          </a:xfrm>
          <a:prstGeom prst="rect">
            <a:avLst/>
          </a:prstGeom>
        </p:spPr>
      </p:pic>
      <p:pic>
        <p:nvPicPr>
          <p:cNvPr id="13" name="Picture 12">
            <a:extLst>
              <a:ext uri="{FF2B5EF4-FFF2-40B4-BE49-F238E27FC236}">
                <a16:creationId xmlns:a16="http://schemas.microsoft.com/office/drawing/2014/main" id="{3B83ADB4-DF7B-4B69-BE0C-12CA6FB9FBD5}"/>
              </a:ext>
            </a:extLst>
          </p:cNvPr>
          <p:cNvPicPr>
            <a:picLocks noChangeAspect="1"/>
          </p:cNvPicPr>
          <p:nvPr/>
        </p:nvPicPr>
        <p:blipFill>
          <a:blip r:embed="rId6"/>
          <a:stretch>
            <a:fillRect/>
          </a:stretch>
        </p:blipFill>
        <p:spPr>
          <a:xfrm>
            <a:off x="5711858" y="2363385"/>
            <a:ext cx="3272727" cy="2558182"/>
          </a:xfrm>
          <a:prstGeom prst="rect">
            <a:avLst/>
          </a:prstGeom>
        </p:spPr>
      </p:pic>
      <p:pic>
        <p:nvPicPr>
          <p:cNvPr id="15" name="Picture 14">
            <a:extLst>
              <a:ext uri="{FF2B5EF4-FFF2-40B4-BE49-F238E27FC236}">
                <a16:creationId xmlns:a16="http://schemas.microsoft.com/office/drawing/2014/main" id="{54D73C83-AB17-4F79-8B19-CA996D4B1699}"/>
              </a:ext>
            </a:extLst>
          </p:cNvPr>
          <p:cNvPicPr>
            <a:picLocks noChangeAspect="1"/>
          </p:cNvPicPr>
          <p:nvPr/>
        </p:nvPicPr>
        <p:blipFill>
          <a:blip r:embed="rId7"/>
          <a:stretch>
            <a:fillRect/>
          </a:stretch>
        </p:blipFill>
        <p:spPr>
          <a:xfrm>
            <a:off x="6069131" y="2363384"/>
            <a:ext cx="2558182" cy="2558182"/>
          </a:xfrm>
          <a:prstGeom prst="rect">
            <a:avLst/>
          </a:prstGeom>
        </p:spPr>
      </p:pic>
      <p:pic>
        <p:nvPicPr>
          <p:cNvPr id="17" name="Picture 16">
            <a:extLst>
              <a:ext uri="{FF2B5EF4-FFF2-40B4-BE49-F238E27FC236}">
                <a16:creationId xmlns:a16="http://schemas.microsoft.com/office/drawing/2014/main" id="{93642F04-9047-4C4B-8679-76640B02AE52}"/>
              </a:ext>
            </a:extLst>
          </p:cNvPr>
          <p:cNvPicPr>
            <a:picLocks noChangeAspect="1"/>
          </p:cNvPicPr>
          <p:nvPr/>
        </p:nvPicPr>
        <p:blipFill>
          <a:blip r:embed="rId8"/>
          <a:stretch>
            <a:fillRect/>
          </a:stretch>
        </p:blipFill>
        <p:spPr>
          <a:xfrm>
            <a:off x="6069131" y="2347252"/>
            <a:ext cx="2558182" cy="2558182"/>
          </a:xfrm>
          <a:prstGeom prst="rect">
            <a:avLst/>
          </a:prstGeom>
        </p:spPr>
      </p:pic>
      <p:pic>
        <p:nvPicPr>
          <p:cNvPr id="21" name="Picture 20">
            <a:extLst>
              <a:ext uri="{FF2B5EF4-FFF2-40B4-BE49-F238E27FC236}">
                <a16:creationId xmlns:a16="http://schemas.microsoft.com/office/drawing/2014/main" id="{E4AE393C-AC86-41D8-9ACA-449DA2A67DFB}"/>
              </a:ext>
            </a:extLst>
          </p:cNvPr>
          <p:cNvPicPr>
            <a:picLocks noChangeAspect="1"/>
          </p:cNvPicPr>
          <p:nvPr/>
        </p:nvPicPr>
        <p:blipFill rotWithShape="1">
          <a:blip r:embed="rId9"/>
          <a:srcRect t="17850" b="18575"/>
          <a:stretch/>
        </p:blipFill>
        <p:spPr>
          <a:xfrm>
            <a:off x="5596420" y="2285429"/>
            <a:ext cx="3388166" cy="2872031"/>
          </a:xfrm>
          <a:prstGeom prst="rect">
            <a:avLst/>
          </a:prstGeom>
        </p:spPr>
      </p:pic>
    </p:spTree>
    <p:extLst>
      <p:ext uri="{BB962C8B-B14F-4D97-AF65-F5344CB8AC3E}">
        <p14:creationId xmlns:p14="http://schemas.microsoft.com/office/powerpoint/2010/main" val="427419688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nodeType="clickEffect">
                                  <p:stCondLst>
                                    <p:cond delay="0"/>
                                  </p:stCondLst>
                                  <p:childTnLst>
                                    <p:set>
                                      <p:cBhvr>
                                        <p:cTn id="13" dur="1" fill="hold">
                                          <p:stCondLst>
                                            <p:cond delay="0"/>
                                          </p:stCondLst>
                                        </p:cTn>
                                        <p:tgtEl>
                                          <p:spTgt spid="5"/>
                                        </p:tgtEl>
                                        <p:attrNameLst>
                                          <p:attrName>style.visibility</p:attrName>
                                        </p:attrNameLst>
                                      </p:cBhvr>
                                      <p:to>
                                        <p:strVal val="hidden"/>
                                      </p:to>
                                    </p:set>
                                  </p:childTnLst>
                                </p:cTn>
                              </p:par>
                              <p:par>
                                <p:cTn id="14" presetID="1"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20" dur="500"/>
                                        <p:tgtEl>
                                          <p:spTgt spid="3">
                                            <p:txEl>
                                              <p:pRg st="1" end="1"/>
                                            </p:txEl>
                                          </p:spTgt>
                                        </p:tgtEl>
                                      </p:cBhvr>
                                    </p:animEffect>
                                  </p:childTnLst>
                                </p:cTn>
                              </p:par>
                              <p:par>
                                <p:cTn id="21" presetID="1" presetClass="exit" presetSubtype="0" fill="hold" nodeType="withEffect">
                                  <p:stCondLst>
                                    <p:cond delay="0"/>
                                  </p:stCondLst>
                                  <p:childTnLst>
                                    <p:set>
                                      <p:cBhvr>
                                        <p:cTn id="22" dur="1" fill="hold">
                                          <p:stCondLst>
                                            <p:cond delay="0"/>
                                          </p:stCondLst>
                                        </p:cTn>
                                        <p:tgtEl>
                                          <p:spTgt spid="7"/>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9" dur="500"/>
                                        <p:tgtEl>
                                          <p:spTgt spid="3">
                                            <p:txEl>
                                              <p:pRg st="2" end="2"/>
                                            </p:txEl>
                                          </p:spTgt>
                                        </p:tgtEl>
                                      </p:cBhvr>
                                    </p:animEffect>
                                  </p:childTnLst>
                                </p:cTn>
                              </p:par>
                              <p:par>
                                <p:cTn id="30" presetID="1" presetClass="exit" presetSubtype="0" fill="hold" nodeType="withEffect">
                                  <p:stCondLst>
                                    <p:cond delay="0"/>
                                  </p:stCondLst>
                                  <p:childTnLst>
                                    <p:set>
                                      <p:cBhvr>
                                        <p:cTn id="31" dur="1" fill="hold">
                                          <p:stCondLst>
                                            <p:cond delay="0"/>
                                          </p:stCondLst>
                                        </p:cTn>
                                        <p:tgtEl>
                                          <p:spTgt spid="9"/>
                                        </p:tgtEl>
                                        <p:attrNameLst>
                                          <p:attrName>style.visibility</p:attrName>
                                        </p:attrNameLst>
                                      </p:cBhvr>
                                      <p:to>
                                        <p:strVal val="hidden"/>
                                      </p:to>
                                    </p:set>
                                  </p:childTnLst>
                                </p:cTn>
                              </p:par>
                              <p:par>
                                <p:cTn id="32" presetID="1" presetClass="entr" presetSubtype="0"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3">
                                            <p:txEl>
                                              <p:pRg st="3" end="3"/>
                                            </p:txEl>
                                          </p:spTgt>
                                        </p:tgtEl>
                                        <p:attrNameLst>
                                          <p:attrName>style.visibility</p:attrName>
                                        </p:attrNameLst>
                                      </p:cBhvr>
                                      <p:to>
                                        <p:strVal val="visible"/>
                                      </p:to>
                                    </p:set>
                                    <p:animEffect transition="in" filter="randombar(horizontal)">
                                      <p:cBhvr>
                                        <p:cTn id="38" dur="500"/>
                                        <p:tgtEl>
                                          <p:spTgt spid="3">
                                            <p:txEl>
                                              <p:pRg st="3" end="3"/>
                                            </p:txEl>
                                          </p:spTgt>
                                        </p:tgtEl>
                                      </p:cBhvr>
                                    </p:animEffect>
                                  </p:childTnLst>
                                </p:cTn>
                              </p:par>
                              <p:par>
                                <p:cTn id="39" presetID="1" presetClass="exit" presetSubtype="0" fill="hold" nodeType="withEffect">
                                  <p:stCondLst>
                                    <p:cond delay="0"/>
                                  </p:stCondLst>
                                  <p:childTnLst>
                                    <p:set>
                                      <p:cBhvr>
                                        <p:cTn id="40" dur="1" fill="hold">
                                          <p:stCondLst>
                                            <p:cond delay="0"/>
                                          </p:stCondLst>
                                        </p:cTn>
                                        <p:tgtEl>
                                          <p:spTgt spid="11"/>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47" dur="500"/>
                                        <p:tgtEl>
                                          <p:spTgt spid="3">
                                            <p:txEl>
                                              <p:pRg st="4" end="4"/>
                                            </p:txEl>
                                          </p:spTgt>
                                        </p:tgtEl>
                                      </p:cBhvr>
                                    </p:animEffect>
                                  </p:childTnLst>
                                </p:cTn>
                              </p:par>
                              <p:par>
                                <p:cTn id="48" presetID="1" presetClass="exit" presetSubtype="0" fill="hold" nodeType="withEffect">
                                  <p:stCondLst>
                                    <p:cond delay="0"/>
                                  </p:stCondLst>
                                  <p:childTnLst>
                                    <p:set>
                                      <p:cBhvr>
                                        <p:cTn id="49" dur="1" fill="hold">
                                          <p:stCondLst>
                                            <p:cond delay="0"/>
                                          </p:stCondLst>
                                        </p:cTn>
                                        <p:tgtEl>
                                          <p:spTgt spid="13"/>
                                        </p:tgtEl>
                                        <p:attrNameLst>
                                          <p:attrName>style.visibility</p:attrName>
                                        </p:attrNameLst>
                                      </p:cBhvr>
                                      <p:to>
                                        <p:strVal val="hidden"/>
                                      </p:to>
                                    </p:set>
                                  </p:childTnLst>
                                </p:cTn>
                              </p:par>
                              <p:par>
                                <p:cTn id="50" presetID="1" presetClass="entr" presetSubtype="0" fill="hold" nodeType="withEffect">
                                  <p:stCondLst>
                                    <p:cond delay="0"/>
                                  </p:stCondLst>
                                  <p:childTnLst>
                                    <p:set>
                                      <p:cBhvr>
                                        <p:cTn id="51" dur="1" fill="hold">
                                          <p:stCondLst>
                                            <p:cond delay="0"/>
                                          </p:stCondLst>
                                        </p:cTn>
                                        <p:tgtEl>
                                          <p:spTgt spid="15"/>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4" presetClass="entr" presetSubtype="10" fill="hold" grpId="0" nodeType="clickEffect">
                                  <p:stCondLst>
                                    <p:cond delay="0"/>
                                  </p:stCondLst>
                                  <p:childTnLst>
                                    <p:set>
                                      <p:cBhvr>
                                        <p:cTn id="55" dur="1" fill="hold">
                                          <p:stCondLst>
                                            <p:cond delay="0"/>
                                          </p:stCondLst>
                                        </p:cTn>
                                        <p:tgtEl>
                                          <p:spTgt spid="3">
                                            <p:txEl>
                                              <p:pRg st="5" end="5"/>
                                            </p:txEl>
                                          </p:spTgt>
                                        </p:tgtEl>
                                        <p:attrNameLst>
                                          <p:attrName>style.visibility</p:attrName>
                                        </p:attrNameLst>
                                      </p:cBhvr>
                                      <p:to>
                                        <p:strVal val="visible"/>
                                      </p:to>
                                    </p:set>
                                    <p:animEffect transition="in" filter="randombar(horizontal)">
                                      <p:cBhvr>
                                        <p:cTn id="56" dur="500"/>
                                        <p:tgtEl>
                                          <p:spTgt spid="3">
                                            <p:txEl>
                                              <p:pRg st="5" end="5"/>
                                            </p:txEl>
                                          </p:spTgt>
                                        </p:tgtEl>
                                      </p:cBhvr>
                                    </p:animEffect>
                                  </p:childTnLst>
                                </p:cTn>
                              </p:par>
                              <p:par>
                                <p:cTn id="57" presetID="1" presetClass="entr" presetSubtype="0" fill="hold" nodeType="with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5"/>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4" presetClass="entr" presetSubtype="10" fill="hold" grpId="0" nodeType="clickEffect">
                                  <p:stCondLst>
                                    <p:cond delay="0"/>
                                  </p:stCondLst>
                                  <p:childTnLst>
                                    <p:set>
                                      <p:cBhvr>
                                        <p:cTn id="64" dur="1" fill="hold">
                                          <p:stCondLst>
                                            <p:cond delay="0"/>
                                          </p:stCondLst>
                                        </p:cTn>
                                        <p:tgtEl>
                                          <p:spTgt spid="3">
                                            <p:txEl>
                                              <p:pRg st="6" end="6"/>
                                            </p:txEl>
                                          </p:spTgt>
                                        </p:tgtEl>
                                        <p:attrNameLst>
                                          <p:attrName>style.visibility</p:attrName>
                                        </p:attrNameLst>
                                      </p:cBhvr>
                                      <p:to>
                                        <p:strVal val="visible"/>
                                      </p:to>
                                    </p:set>
                                    <p:animEffect transition="in" filter="randombar(horizontal)">
                                      <p:cBhvr>
                                        <p:cTn id="65" dur="500"/>
                                        <p:tgtEl>
                                          <p:spTgt spid="3">
                                            <p:txEl>
                                              <p:pRg st="6" end="6"/>
                                            </p:txEl>
                                          </p:spTgt>
                                        </p:tgtEl>
                                      </p:cBhvr>
                                    </p:animEffect>
                                  </p:childTnLst>
                                </p:cTn>
                              </p:par>
                              <p:par>
                                <p:cTn id="66" presetID="1" presetClass="exit" presetSubtype="0" fill="hold" nodeType="withEffect">
                                  <p:stCondLst>
                                    <p:cond delay="0"/>
                                  </p:stCondLst>
                                  <p:childTnLst>
                                    <p:set>
                                      <p:cBhvr>
                                        <p:cTn id="67" dur="1" fill="hold">
                                          <p:stCondLst>
                                            <p:cond delay="0"/>
                                          </p:stCondLst>
                                        </p:cTn>
                                        <p:tgtEl>
                                          <p:spTgt spid="17"/>
                                        </p:tgtEl>
                                        <p:attrNameLst>
                                          <p:attrName>style.visibility</p:attrName>
                                        </p:attrNameLst>
                                      </p:cBhvr>
                                      <p:to>
                                        <p:strVal val="hidden"/>
                                      </p:to>
                                    </p:set>
                                  </p:childTnLst>
                                </p:cTn>
                              </p:par>
                              <p:par>
                                <p:cTn id="68" presetID="1" presetClass="entr" presetSubtype="0" fill="hold" nodeType="withEffect">
                                  <p:stCondLst>
                                    <p:cond delay="0"/>
                                  </p:stCondLst>
                                  <p:childTnLst>
                                    <p:set>
                                      <p:cBhvr>
                                        <p:cTn id="69"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00888-9619-409A-B61F-72DEAD3E16E1}"/>
              </a:ext>
            </a:extLst>
          </p:cNvPr>
          <p:cNvSpPr>
            <a:spLocks noGrp="1"/>
          </p:cNvSpPr>
          <p:nvPr>
            <p:ph type="title"/>
          </p:nvPr>
        </p:nvSpPr>
        <p:spPr/>
        <p:txBody>
          <a:bodyPr/>
          <a:lstStyle/>
          <a:p>
            <a:r>
              <a:rPr lang="en-US" dirty="0"/>
              <a:t>Proprietary Software</a:t>
            </a:r>
          </a:p>
        </p:txBody>
      </p:sp>
      <p:sp>
        <p:nvSpPr>
          <p:cNvPr id="3" name="Content Placeholder 2">
            <a:extLst>
              <a:ext uri="{FF2B5EF4-FFF2-40B4-BE49-F238E27FC236}">
                <a16:creationId xmlns:a16="http://schemas.microsoft.com/office/drawing/2014/main" id="{68A60BDD-F07E-4275-B230-99C78A224DF5}"/>
              </a:ext>
            </a:extLst>
          </p:cNvPr>
          <p:cNvSpPr>
            <a:spLocks noGrp="1"/>
          </p:cNvSpPr>
          <p:nvPr>
            <p:ph idx="1"/>
          </p:nvPr>
        </p:nvSpPr>
        <p:spPr/>
        <p:txBody>
          <a:bodyPr>
            <a:normAutofit fontScale="92500" lnSpcReduction="20000"/>
          </a:bodyPr>
          <a:lstStyle/>
          <a:p>
            <a:r>
              <a:rPr lang="en-US" dirty="0"/>
              <a:t>Proprietary software, often called closed-source software, is any software that is copyrighted and bears limits against use, distribution and modification that are imposed by its publisher, vendor or developer. </a:t>
            </a:r>
          </a:p>
          <a:p>
            <a:r>
              <a:rPr lang="en-US" dirty="0"/>
              <a:t>Proprietary software remains the property of its owner/creator and is used by end-users/organizations under predefined conditions.</a:t>
            </a:r>
          </a:p>
          <a:p>
            <a:r>
              <a:rPr lang="en-US" dirty="0"/>
              <a:t>The vendor always makes the user sign and EULA (End user license agreement) or a TOC (Term of service agreement). Which……..well no one reads :D</a:t>
            </a:r>
          </a:p>
          <a:p>
            <a:r>
              <a:rPr lang="en-US" dirty="0"/>
              <a:t>One can only use the software. He cannot make any changes in the software’s functionality or share or improve it. Only the developers of the project have the luxury to do that</a:t>
            </a:r>
          </a:p>
          <a:p>
            <a:endParaRPr lang="en-US" dirty="0"/>
          </a:p>
          <a:p>
            <a:endParaRPr lang="en-US" dirty="0"/>
          </a:p>
          <a:p>
            <a:endParaRPr lang="en-US" dirty="0"/>
          </a:p>
          <a:p>
            <a:endParaRPr lang="en-US" dirty="0"/>
          </a:p>
        </p:txBody>
      </p:sp>
      <p:pic>
        <p:nvPicPr>
          <p:cNvPr id="11" name="Picture 10">
            <a:extLst>
              <a:ext uri="{FF2B5EF4-FFF2-40B4-BE49-F238E27FC236}">
                <a16:creationId xmlns:a16="http://schemas.microsoft.com/office/drawing/2014/main" id="{BBEFF2F6-8224-4762-8F79-CD0B6B3310CC}"/>
              </a:ext>
            </a:extLst>
          </p:cNvPr>
          <p:cNvPicPr>
            <a:picLocks noChangeAspect="1"/>
          </p:cNvPicPr>
          <p:nvPr/>
        </p:nvPicPr>
        <p:blipFill>
          <a:blip r:embed="rId2"/>
          <a:stretch>
            <a:fillRect/>
          </a:stretch>
        </p:blipFill>
        <p:spPr>
          <a:xfrm>
            <a:off x="6800850" y="469210"/>
            <a:ext cx="1428750" cy="1042780"/>
          </a:xfrm>
          <a:prstGeom prst="rect">
            <a:avLst/>
          </a:prstGeom>
        </p:spPr>
      </p:pic>
    </p:spTree>
    <p:extLst>
      <p:ext uri="{BB962C8B-B14F-4D97-AF65-F5344CB8AC3E}">
        <p14:creationId xmlns:p14="http://schemas.microsoft.com/office/powerpoint/2010/main" val="2105621464"/>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51C81-7D7E-4C0A-9FF2-B3197F4B31BF}"/>
              </a:ext>
            </a:extLst>
          </p:cNvPr>
          <p:cNvSpPr>
            <a:spLocks noGrp="1"/>
          </p:cNvSpPr>
          <p:nvPr>
            <p:ph type="title"/>
          </p:nvPr>
        </p:nvSpPr>
        <p:spPr/>
        <p:txBody>
          <a:bodyPr/>
          <a:lstStyle/>
          <a:p>
            <a:r>
              <a:rPr lang="en-US" dirty="0"/>
              <a:t>Some examples of Proprietary software </a:t>
            </a:r>
          </a:p>
        </p:txBody>
      </p:sp>
      <p:sp>
        <p:nvSpPr>
          <p:cNvPr id="3" name="Content Placeholder 2">
            <a:extLst>
              <a:ext uri="{FF2B5EF4-FFF2-40B4-BE49-F238E27FC236}">
                <a16:creationId xmlns:a16="http://schemas.microsoft.com/office/drawing/2014/main" id="{3B30BD7E-0229-45FE-B391-DBDE9C4E2701}"/>
              </a:ext>
            </a:extLst>
          </p:cNvPr>
          <p:cNvSpPr>
            <a:spLocks noGrp="1"/>
          </p:cNvSpPr>
          <p:nvPr>
            <p:ph idx="1"/>
          </p:nvPr>
        </p:nvSpPr>
        <p:spPr/>
        <p:txBody>
          <a:bodyPr/>
          <a:lstStyle/>
          <a:p>
            <a:r>
              <a:rPr lang="en-US" dirty="0"/>
              <a:t>Microsoft Windows</a:t>
            </a:r>
          </a:p>
          <a:p>
            <a:r>
              <a:rPr lang="en-US" dirty="0"/>
              <a:t>Microsoft Office</a:t>
            </a:r>
          </a:p>
          <a:p>
            <a:r>
              <a:rPr lang="en-US" dirty="0"/>
              <a:t>Adobe Photoshop</a:t>
            </a:r>
          </a:p>
          <a:p>
            <a:r>
              <a:rPr lang="en-US" dirty="0"/>
              <a:t>PyCharm by Jet Brains</a:t>
            </a:r>
          </a:p>
          <a:p>
            <a:r>
              <a:rPr lang="en-US" dirty="0"/>
              <a:t>WhatsApp</a:t>
            </a:r>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4BA32441-81A7-43AF-B2BE-B9E785408019}"/>
              </a:ext>
            </a:extLst>
          </p:cNvPr>
          <p:cNvPicPr>
            <a:picLocks noChangeAspect="1"/>
          </p:cNvPicPr>
          <p:nvPr/>
        </p:nvPicPr>
        <p:blipFill>
          <a:blip r:embed="rId2"/>
          <a:stretch>
            <a:fillRect/>
          </a:stretch>
        </p:blipFill>
        <p:spPr>
          <a:xfrm>
            <a:off x="6098936" y="2486025"/>
            <a:ext cx="2705010" cy="2478024"/>
          </a:xfrm>
          <a:prstGeom prst="rect">
            <a:avLst/>
          </a:prstGeom>
        </p:spPr>
      </p:pic>
      <p:pic>
        <p:nvPicPr>
          <p:cNvPr id="7" name="Picture 6">
            <a:extLst>
              <a:ext uri="{FF2B5EF4-FFF2-40B4-BE49-F238E27FC236}">
                <a16:creationId xmlns:a16="http://schemas.microsoft.com/office/drawing/2014/main" id="{9FEF8A81-B698-4FB2-9818-2B3C306CD589}"/>
              </a:ext>
            </a:extLst>
          </p:cNvPr>
          <p:cNvPicPr>
            <a:picLocks noChangeAspect="1"/>
          </p:cNvPicPr>
          <p:nvPr/>
        </p:nvPicPr>
        <p:blipFill>
          <a:blip r:embed="rId3"/>
          <a:stretch>
            <a:fillRect/>
          </a:stretch>
        </p:blipFill>
        <p:spPr>
          <a:xfrm>
            <a:off x="6236099" y="2233422"/>
            <a:ext cx="2430683" cy="2880360"/>
          </a:xfrm>
          <a:prstGeom prst="rect">
            <a:avLst/>
          </a:prstGeom>
        </p:spPr>
      </p:pic>
      <p:pic>
        <p:nvPicPr>
          <p:cNvPr id="9" name="Picture 8">
            <a:extLst>
              <a:ext uri="{FF2B5EF4-FFF2-40B4-BE49-F238E27FC236}">
                <a16:creationId xmlns:a16="http://schemas.microsoft.com/office/drawing/2014/main" id="{D0AC8B72-DA10-40EF-972C-0988DCC5FA29}"/>
              </a:ext>
            </a:extLst>
          </p:cNvPr>
          <p:cNvPicPr>
            <a:picLocks noChangeAspect="1"/>
          </p:cNvPicPr>
          <p:nvPr/>
        </p:nvPicPr>
        <p:blipFill>
          <a:blip r:embed="rId4"/>
          <a:stretch>
            <a:fillRect/>
          </a:stretch>
        </p:blipFill>
        <p:spPr>
          <a:xfrm>
            <a:off x="5753862" y="2189637"/>
            <a:ext cx="2999123" cy="2924145"/>
          </a:xfrm>
          <a:prstGeom prst="rect">
            <a:avLst/>
          </a:prstGeom>
        </p:spPr>
      </p:pic>
      <p:pic>
        <p:nvPicPr>
          <p:cNvPr id="11" name="Picture 10">
            <a:extLst>
              <a:ext uri="{FF2B5EF4-FFF2-40B4-BE49-F238E27FC236}">
                <a16:creationId xmlns:a16="http://schemas.microsoft.com/office/drawing/2014/main" id="{51ADA412-29F7-4A98-94FB-588F79C9AE60}"/>
              </a:ext>
            </a:extLst>
          </p:cNvPr>
          <p:cNvPicPr>
            <a:picLocks noChangeAspect="1"/>
          </p:cNvPicPr>
          <p:nvPr/>
        </p:nvPicPr>
        <p:blipFill>
          <a:blip r:embed="rId5"/>
          <a:stretch>
            <a:fillRect/>
          </a:stretch>
        </p:blipFill>
        <p:spPr>
          <a:xfrm>
            <a:off x="5791351" y="2189637"/>
            <a:ext cx="2924145" cy="2924145"/>
          </a:xfrm>
          <a:prstGeom prst="rect">
            <a:avLst/>
          </a:prstGeom>
        </p:spPr>
      </p:pic>
      <p:pic>
        <p:nvPicPr>
          <p:cNvPr id="15" name="Picture 14">
            <a:extLst>
              <a:ext uri="{FF2B5EF4-FFF2-40B4-BE49-F238E27FC236}">
                <a16:creationId xmlns:a16="http://schemas.microsoft.com/office/drawing/2014/main" id="{D5C6337B-6089-4D11-A7B3-0A7A25047AFC}"/>
              </a:ext>
            </a:extLst>
          </p:cNvPr>
          <p:cNvPicPr>
            <a:picLocks noChangeAspect="1"/>
          </p:cNvPicPr>
          <p:nvPr/>
        </p:nvPicPr>
        <p:blipFill>
          <a:blip r:embed="rId6"/>
          <a:stretch>
            <a:fillRect/>
          </a:stretch>
        </p:blipFill>
        <p:spPr>
          <a:xfrm>
            <a:off x="5828840" y="2211530"/>
            <a:ext cx="2924145" cy="2924145"/>
          </a:xfrm>
          <a:prstGeom prst="rect">
            <a:avLst/>
          </a:prstGeom>
        </p:spPr>
      </p:pic>
    </p:spTree>
    <p:extLst>
      <p:ext uri="{BB962C8B-B14F-4D97-AF65-F5344CB8AC3E}">
        <p14:creationId xmlns:p14="http://schemas.microsoft.com/office/powerpoint/2010/main" val="180376276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 presetClass="exit" presetSubtype="0" fill="hold" nodeType="withEffect">
                                  <p:stCondLst>
                                    <p:cond delay="0"/>
                                  </p:stCondLst>
                                  <p:childTnLst>
                                    <p:set>
                                      <p:cBhvr>
                                        <p:cTn id="17" dur="1" fill="hold">
                                          <p:stCondLst>
                                            <p:cond delay="0"/>
                                          </p:stCondLst>
                                        </p:cTn>
                                        <p:tgtEl>
                                          <p:spTgt spid="5"/>
                                        </p:tgtEl>
                                        <p:attrNameLst>
                                          <p:attrName>style.visibility</p:attrName>
                                        </p:attrNameLst>
                                      </p:cBhvr>
                                      <p:to>
                                        <p:strVal val="hidden"/>
                                      </p:to>
                                    </p:set>
                                  </p:childTnLst>
                                </p:cTn>
                              </p:par>
                              <p:par>
                                <p:cTn id="18" presetID="10" presetClass="entr" presetSubtype="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childTnLst>
                                </p:cTn>
                              </p:par>
                              <p:par>
                                <p:cTn id="26" presetID="1" presetClass="exit" presetSubtype="0" fill="hold" nodeType="withEffect">
                                  <p:stCondLst>
                                    <p:cond delay="0"/>
                                  </p:stCondLst>
                                  <p:childTnLst>
                                    <p:set>
                                      <p:cBhvr>
                                        <p:cTn id="27" dur="1" fill="hold">
                                          <p:stCondLst>
                                            <p:cond delay="0"/>
                                          </p:stCondLst>
                                        </p:cTn>
                                        <p:tgtEl>
                                          <p:spTgt spid="7"/>
                                        </p:tgtEl>
                                        <p:attrNameLst>
                                          <p:attrName>style.visibility</p:attrName>
                                        </p:attrNameLst>
                                      </p:cBhvr>
                                      <p:to>
                                        <p:strVal val="hidden"/>
                                      </p:to>
                                    </p:set>
                                  </p:childTnLst>
                                </p:cTn>
                              </p:par>
                              <p:par>
                                <p:cTn id="28" presetID="10" presetClass="entr" presetSubtype="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500"/>
                                        <p:tgtEl>
                                          <p:spTgt spid="3">
                                            <p:txEl>
                                              <p:pRg st="3" end="3"/>
                                            </p:txEl>
                                          </p:spTgt>
                                        </p:tgtEl>
                                      </p:cBhvr>
                                    </p:animEffect>
                                  </p:childTnLst>
                                </p:cTn>
                              </p:par>
                              <p:par>
                                <p:cTn id="36" presetID="1" presetClass="exit" presetSubtype="0" fill="hold" nodeType="withEffect">
                                  <p:stCondLst>
                                    <p:cond delay="0"/>
                                  </p:stCondLst>
                                  <p:childTnLst>
                                    <p:set>
                                      <p:cBhvr>
                                        <p:cTn id="37" dur="1" fill="hold">
                                          <p:stCondLst>
                                            <p:cond delay="0"/>
                                          </p:stCondLst>
                                        </p:cTn>
                                        <p:tgtEl>
                                          <p:spTgt spid="9"/>
                                        </p:tgtEl>
                                        <p:attrNameLst>
                                          <p:attrName>style.visibility</p:attrName>
                                        </p:attrNameLst>
                                      </p:cBhvr>
                                      <p:to>
                                        <p:strVal val="hidden"/>
                                      </p:to>
                                    </p:set>
                                  </p:childTnLst>
                                </p:cTn>
                              </p:par>
                              <p:par>
                                <p:cTn id="38" presetID="10" presetClass="entr" presetSubtype="0" fill="hold"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animEffect transition="in" filter="fade">
                                      <p:cBhvr>
                                        <p:cTn id="45" dur="500"/>
                                        <p:tgtEl>
                                          <p:spTgt spid="3">
                                            <p:txEl>
                                              <p:pRg st="4" end="4"/>
                                            </p:txEl>
                                          </p:spTgt>
                                        </p:tgtEl>
                                      </p:cBhvr>
                                    </p:animEffect>
                                  </p:childTnLst>
                                </p:cTn>
                              </p:par>
                              <p:par>
                                <p:cTn id="46" presetID="1" presetClass="exit" presetSubtype="0" fill="hold" nodeType="withEffect">
                                  <p:stCondLst>
                                    <p:cond delay="0"/>
                                  </p:stCondLst>
                                  <p:childTnLst>
                                    <p:set>
                                      <p:cBhvr>
                                        <p:cTn id="47" dur="1" fill="hold">
                                          <p:stCondLst>
                                            <p:cond delay="0"/>
                                          </p:stCondLst>
                                        </p:cTn>
                                        <p:tgtEl>
                                          <p:spTgt spid="11"/>
                                        </p:tgtEl>
                                        <p:attrNameLst>
                                          <p:attrName>style.visibility</p:attrName>
                                        </p:attrNameLst>
                                      </p:cBhvr>
                                      <p:to>
                                        <p:strVal val="hidden"/>
                                      </p:to>
                                    </p:set>
                                  </p:childTnLst>
                                </p:cTn>
                              </p:par>
                              <p:par>
                                <p:cTn id="48" presetID="10" presetClass="entr" presetSubtype="0" fill="hold" nodeType="with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FBAF1E-415B-473A-8464-B6FC38525E27}"/>
              </a:ext>
            </a:extLst>
          </p:cNvPr>
          <p:cNvSpPr>
            <a:spLocks noGrp="1"/>
          </p:cNvSpPr>
          <p:nvPr>
            <p:ph type="title"/>
          </p:nvPr>
        </p:nvSpPr>
        <p:spPr/>
        <p:txBody>
          <a:bodyPr>
            <a:normAutofit/>
          </a:bodyPr>
          <a:lstStyle/>
          <a:p>
            <a:pPr algn="ctr"/>
            <a:r>
              <a:rPr lang="en-US" sz="4050" dirty="0"/>
              <a:t>Google Summer of Code</a:t>
            </a:r>
          </a:p>
        </p:txBody>
      </p:sp>
      <p:pic>
        <p:nvPicPr>
          <p:cNvPr id="6" name="Content Placeholder 5">
            <a:extLst>
              <a:ext uri="{FF2B5EF4-FFF2-40B4-BE49-F238E27FC236}">
                <a16:creationId xmlns:a16="http://schemas.microsoft.com/office/drawing/2014/main" id="{76AADF06-37E8-43F1-97F9-7C3D7B62114B}"/>
              </a:ext>
            </a:extLst>
          </p:cNvPr>
          <p:cNvPicPr>
            <a:picLocks noGrp="1" noChangeAspect="1"/>
          </p:cNvPicPr>
          <p:nvPr>
            <p:ph idx="1"/>
          </p:nvPr>
        </p:nvPicPr>
        <p:blipFill>
          <a:blip r:embed="rId2"/>
          <a:stretch>
            <a:fillRect/>
          </a:stretch>
        </p:blipFill>
        <p:spPr>
          <a:xfrm>
            <a:off x="2696337" y="1994535"/>
            <a:ext cx="3751326" cy="3751326"/>
          </a:xfrm>
        </p:spPr>
      </p:pic>
    </p:spTree>
    <p:extLst>
      <p:ext uri="{BB962C8B-B14F-4D97-AF65-F5344CB8AC3E}">
        <p14:creationId xmlns:p14="http://schemas.microsoft.com/office/powerpoint/2010/main" val="3591369602"/>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38305-3DE9-43E9-B631-102F43A00650}"/>
              </a:ext>
            </a:extLst>
          </p:cNvPr>
          <p:cNvSpPr>
            <a:spLocks noGrp="1"/>
          </p:cNvSpPr>
          <p:nvPr>
            <p:ph type="title"/>
          </p:nvPr>
        </p:nvSpPr>
        <p:spPr/>
        <p:txBody>
          <a:bodyPr/>
          <a:lstStyle/>
          <a:p>
            <a:r>
              <a:rPr lang="en-US" dirty="0"/>
              <a:t>What is GSoC?</a:t>
            </a:r>
          </a:p>
        </p:txBody>
      </p:sp>
      <p:sp>
        <p:nvSpPr>
          <p:cNvPr id="3" name="Content Placeholder 2">
            <a:extLst>
              <a:ext uri="{FF2B5EF4-FFF2-40B4-BE49-F238E27FC236}">
                <a16:creationId xmlns:a16="http://schemas.microsoft.com/office/drawing/2014/main" id="{61DB6A04-5A4C-4382-8811-B7D01BED13FA}"/>
              </a:ext>
            </a:extLst>
          </p:cNvPr>
          <p:cNvSpPr>
            <a:spLocks noGrp="1"/>
          </p:cNvSpPr>
          <p:nvPr>
            <p:ph idx="1"/>
          </p:nvPr>
        </p:nvSpPr>
        <p:spPr/>
        <p:txBody>
          <a:bodyPr>
            <a:normAutofit fontScale="85000" lnSpcReduction="10000"/>
          </a:bodyPr>
          <a:lstStyle/>
          <a:p>
            <a:r>
              <a:rPr lang="en-US" dirty="0"/>
              <a:t>Google Summer of Code (GSoC) is an online, international program designed to encourage university student participation in open source software development</a:t>
            </a:r>
          </a:p>
          <a:p>
            <a:r>
              <a:rPr lang="en-US" dirty="0"/>
              <a:t>Students work for an open source software organization, and earn a stipend for successfully completing the project </a:t>
            </a:r>
          </a:p>
          <a:p>
            <a:r>
              <a:rPr lang="en-US" dirty="0"/>
              <a:t>Open source software projects apply to be a mentor organizations</a:t>
            </a:r>
          </a:p>
          <a:p>
            <a:r>
              <a:rPr lang="en-US" dirty="0"/>
              <a:t>Students submit project proposals to mentor organizations. Who start working under the organizations once their proposal has been accepted</a:t>
            </a:r>
          </a:p>
          <a:p>
            <a:r>
              <a:rPr lang="en-US" dirty="0"/>
              <a:t>Students who pass each evaluation are paid a stipend for their work</a:t>
            </a:r>
          </a:p>
          <a:p>
            <a:r>
              <a:rPr lang="en-US" dirty="0"/>
              <a:t>Countries with the most students: </a:t>
            </a:r>
          </a:p>
          <a:p>
            <a:pPr lvl="1"/>
            <a:r>
              <a:rPr lang="en-US" dirty="0"/>
              <a:t>India (2262), United States (2202), and Germany (717)</a:t>
            </a:r>
          </a:p>
        </p:txBody>
      </p:sp>
      <p:pic>
        <p:nvPicPr>
          <p:cNvPr id="5" name="Content Placeholder 5">
            <a:extLst>
              <a:ext uri="{FF2B5EF4-FFF2-40B4-BE49-F238E27FC236}">
                <a16:creationId xmlns:a16="http://schemas.microsoft.com/office/drawing/2014/main" id="{74D869A6-795B-4223-9219-D67EF8B3A9F5}"/>
              </a:ext>
            </a:extLst>
          </p:cNvPr>
          <p:cNvPicPr>
            <a:picLocks noChangeAspect="1"/>
          </p:cNvPicPr>
          <p:nvPr/>
        </p:nvPicPr>
        <p:blipFill>
          <a:blip r:embed="rId2"/>
          <a:stretch>
            <a:fillRect/>
          </a:stretch>
        </p:blipFill>
        <p:spPr>
          <a:xfrm>
            <a:off x="6952798" y="381095"/>
            <a:ext cx="1276802" cy="1219010"/>
          </a:xfrm>
          <a:prstGeom prst="rect">
            <a:avLst/>
          </a:prstGeom>
        </p:spPr>
      </p:pic>
    </p:spTree>
    <p:extLst>
      <p:ext uri="{BB962C8B-B14F-4D97-AF65-F5344CB8AC3E}">
        <p14:creationId xmlns:p14="http://schemas.microsoft.com/office/powerpoint/2010/main" val="1077475338"/>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6A28D-454D-4A95-AD8E-7E89A948DC1B}"/>
              </a:ext>
            </a:extLst>
          </p:cNvPr>
          <p:cNvSpPr>
            <a:spLocks noGrp="1"/>
          </p:cNvSpPr>
          <p:nvPr>
            <p:ph type="title"/>
          </p:nvPr>
        </p:nvSpPr>
        <p:spPr/>
        <p:txBody>
          <a:bodyPr/>
          <a:lstStyle/>
          <a:p>
            <a:r>
              <a:rPr lang="en-US" dirty="0"/>
              <a:t>Goals of GSoC program</a:t>
            </a:r>
          </a:p>
        </p:txBody>
      </p:sp>
      <p:sp>
        <p:nvSpPr>
          <p:cNvPr id="3" name="Content Placeholder 2">
            <a:extLst>
              <a:ext uri="{FF2B5EF4-FFF2-40B4-BE49-F238E27FC236}">
                <a16:creationId xmlns:a16="http://schemas.microsoft.com/office/drawing/2014/main" id="{073EE6F6-9714-4BCF-A3C7-45496F05A043}"/>
              </a:ext>
            </a:extLst>
          </p:cNvPr>
          <p:cNvSpPr>
            <a:spLocks noGrp="1"/>
          </p:cNvSpPr>
          <p:nvPr>
            <p:ph idx="1"/>
          </p:nvPr>
        </p:nvSpPr>
        <p:spPr/>
        <p:txBody>
          <a:bodyPr>
            <a:normAutofit lnSpcReduction="10000"/>
          </a:bodyPr>
          <a:lstStyle/>
          <a:p>
            <a:r>
              <a:rPr lang="en-US" dirty="0"/>
              <a:t>Help organizations continue to identify and bring in new developers each year </a:t>
            </a:r>
          </a:p>
          <a:p>
            <a:r>
              <a:rPr lang="en-US" dirty="0"/>
              <a:t>Expose students to real world software development scenarios</a:t>
            </a:r>
          </a:p>
          <a:p>
            <a:r>
              <a:rPr lang="en-US" dirty="0"/>
              <a:t>Help students build a strong network when applying for jobs</a:t>
            </a:r>
          </a:p>
          <a:p>
            <a:r>
              <a:rPr lang="en-US" dirty="0"/>
              <a:t>University students spend their time outside of school working in a field that can help them with their studies and career after university</a:t>
            </a:r>
          </a:p>
          <a:p>
            <a:r>
              <a:rPr lang="en-US" dirty="0"/>
              <a:t>Increase the importance of open source development and spread awareness about it. Approximately 70 million lines of code have been produced since its inception!</a:t>
            </a:r>
          </a:p>
          <a:p>
            <a:endParaRPr lang="en-US" dirty="0"/>
          </a:p>
        </p:txBody>
      </p:sp>
      <p:pic>
        <p:nvPicPr>
          <p:cNvPr id="4" name="Content Placeholder 5">
            <a:extLst>
              <a:ext uri="{FF2B5EF4-FFF2-40B4-BE49-F238E27FC236}">
                <a16:creationId xmlns:a16="http://schemas.microsoft.com/office/drawing/2014/main" id="{C30C6586-242A-46EE-9379-80BFEDEB94C8}"/>
              </a:ext>
            </a:extLst>
          </p:cNvPr>
          <p:cNvPicPr>
            <a:picLocks noChangeAspect="1"/>
          </p:cNvPicPr>
          <p:nvPr/>
        </p:nvPicPr>
        <p:blipFill>
          <a:blip r:embed="rId2"/>
          <a:stretch>
            <a:fillRect/>
          </a:stretch>
        </p:blipFill>
        <p:spPr>
          <a:xfrm>
            <a:off x="6952798" y="382579"/>
            <a:ext cx="1276802" cy="1219010"/>
          </a:xfrm>
          <a:prstGeom prst="rect">
            <a:avLst/>
          </a:prstGeom>
        </p:spPr>
      </p:pic>
    </p:spTree>
    <p:extLst>
      <p:ext uri="{BB962C8B-B14F-4D97-AF65-F5344CB8AC3E}">
        <p14:creationId xmlns:p14="http://schemas.microsoft.com/office/powerpoint/2010/main" val="3531230512"/>
      </p:ext>
    </p:extLst>
  </p:cSld>
  <p:clrMapOvr>
    <a:masterClrMapping/>
  </p:clrMapOvr>
  <p:transition spd="med">
    <p:pull/>
  </p:transition>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443</TotalTime>
  <Words>791</Words>
  <Application>Microsoft Office PowerPoint</Application>
  <PresentationFormat>On-screen Show (4:3)</PresentationFormat>
  <Paragraphs>72</Paragraphs>
  <Slides>11</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11</vt:i4>
      </vt:variant>
    </vt:vector>
  </HeadingPairs>
  <TitlesOfParts>
    <vt:vector size="13" baseType="lpstr">
      <vt:lpstr>Franklin Gothic Book</vt:lpstr>
      <vt:lpstr>Crop</vt:lpstr>
      <vt:lpstr>Opensource, Git and GitHub</vt:lpstr>
      <vt:lpstr>What is Open Source</vt:lpstr>
      <vt:lpstr>Principles of Open Source</vt:lpstr>
      <vt:lpstr>Some examples of Open Source software</vt:lpstr>
      <vt:lpstr>Proprietary Software</vt:lpstr>
      <vt:lpstr>Some examples of Proprietary software </vt:lpstr>
      <vt:lpstr>Google Summer of Code</vt:lpstr>
      <vt:lpstr>What is GSoC?</vt:lpstr>
      <vt:lpstr>Goals of GSoC program</vt:lpstr>
      <vt:lpstr>What is Git?</vt:lpstr>
      <vt:lpstr>What is GitHub?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Opensource, Git and GitHub</dc:title>
  <dc:creator>Suyash Agarwal</dc:creator>
  <cp:lastModifiedBy>Suyash Agarwal</cp:lastModifiedBy>
  <cp:revision>40</cp:revision>
  <dcterms:created xsi:type="dcterms:W3CDTF">2019-12-17T07:18:48Z</dcterms:created>
  <dcterms:modified xsi:type="dcterms:W3CDTF">2020-02-26T10:14:13Z</dcterms:modified>
</cp:coreProperties>
</file>