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6" r:id="rId2"/>
    <p:sldId id="283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AF2-ACD8-9107-E57D-6E955DA5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66917-6681-6600-AADB-283AC1307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5BE6-7E1B-EDCA-4AB2-C531A10A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BB5D-8C7B-909D-A6C2-330A8186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8100-303B-B08E-4B6E-7D392C5B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89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D125-2A7B-C7F9-1F0F-E708DB7E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064AA-AB96-FC35-CE51-3CFF6BE8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41EF0-7C54-B802-ECEC-B32B66C3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0F1E-37E6-2FC9-2BB9-24C8B11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8608-05AF-C0A0-62A6-FCF69134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356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A99E7-89B2-86B6-60AF-3831DA086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A60C2-94FA-C395-D15E-F88D1E4F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0C0F-12D8-27BA-668B-379C447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C060-0DC4-E656-D49F-ECD35D13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B2E4-58EE-F376-0B2D-D9D07CE7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977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Short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285" y="156754"/>
            <a:ext cx="11521280" cy="365760"/>
          </a:xfrm>
          <a:prstGeom prst="rect">
            <a:avLst/>
          </a:prstGeom>
        </p:spPr>
        <p:txBody>
          <a:bodyPr/>
          <a:lstStyle>
            <a:lvl1pPr algn="l" defTabSz="914444" rtl="0" eaLnBrk="1" latinLnBrk="0" hangingPunct="1">
              <a:spcBef>
                <a:spcPct val="0"/>
              </a:spcBef>
              <a:buNone/>
              <a:defRPr lang="en-MY" sz="20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Message</a:t>
            </a:r>
            <a:endParaRPr lang="en-MY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3" y="691936"/>
            <a:ext cx="11521280" cy="288801"/>
          </a:xfrm>
          <a:prstGeom prst="rect">
            <a:avLst/>
          </a:prstGeom>
        </p:spPr>
        <p:txBody>
          <a:bodyPr/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</a:lstStyle>
          <a:p>
            <a:pPr marL="285764" lvl="0" indent="-285764"/>
            <a:r>
              <a:rPr lang="en-US" dirty="0"/>
              <a:t>Message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35370" y="5877272"/>
            <a:ext cx="11521180" cy="216024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Footnote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335015" y="1392723"/>
            <a:ext cx="11522152" cy="441264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 marL="542951" indent="-285764">
              <a:defRPr sz="1400">
                <a:solidFill>
                  <a:schemeClr val="tx1"/>
                </a:solidFill>
              </a:defRPr>
            </a:lvl2pPr>
            <a:lvl3pPr marL="809663" indent="-228610"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3pPr>
            <a:lvl4pPr marL="1076375" indent="-228610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72828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">
          <p15:clr>
            <a:srgbClr val="FBAE40"/>
          </p15:clr>
        </p15:guide>
        <p15:guide id="3" orient="horz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234-55A8-F8E5-0704-F5665D4E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EE67-32D1-B711-0503-3C1FA7CE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9E9B-6F84-8E28-2B5A-B62971F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3305-1FEE-DFEA-BE6A-2DE8F8D6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7D33-E188-8C13-8823-2AC4179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067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8067-D0BC-472F-DD50-EBC6CA2E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7AF81-2381-6B22-9BDD-54B21D4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D-5A36-187C-C052-5F8D0E9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1668-4859-040E-7D45-F64326629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71E6-FA03-8342-4273-618E8CE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8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537C-5165-7668-686E-D03DDE7E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BD93F-C892-CFDD-837D-B0DF23A81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9F2F0-F5F5-5E3D-AB67-03D0386D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B5B2-A7B9-0099-35E9-0F1BAC3F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792C-F637-EA48-D4EA-2B90F6E6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EF7F-87BE-8837-DFC5-BD0DCF5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33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77C1-66B2-E57A-076E-9DC3F8C0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E0A9-0FE9-1629-AB6C-822CB953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F8792-F562-8AC2-98AB-45856658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9A642-992B-F7F0-C2FD-03D455F93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6F4E4-7AB8-E21D-317E-85621809D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E20DD-6045-5715-281C-6C2B5A74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4302C-6DE7-AA81-6D66-8A7E553F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0DC08-DCC1-C4C4-C71A-7070E5C7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45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EAAC-80AF-7821-BF93-6502F7E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2A6CC-B5E1-6001-743A-6407975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4D2CC-41CB-A026-489F-17FC23D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E97F0-FC29-8743-C92A-373EFBFF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967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8F80-25AD-05DF-2F95-A8318A6F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EF311-1F95-8A1E-E203-381B752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476B-9F69-ED88-CE15-1D21AFA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642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BCC0-C7DC-9003-E070-F5C0A959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AF6-F510-1C14-7CD7-04F444FF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3EE0D-B846-494B-2A6B-8C4178B0D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94B7-A19C-8766-4DE6-E0B61F3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3967-478A-DF40-0F63-33E683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1953-1D06-5EE2-4D1F-6AB6E012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4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40BE-AAF1-D61C-C5FE-9DAF1A5A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5EEA3-AF3D-70DD-D3C0-1E303BAB4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3D5F-2182-7103-26D1-90D5CB0DF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511E6-18AA-82DB-4733-2E798A50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C569-19D4-8484-8608-51F3122A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B9FEA-46C8-8809-7620-91AE0EF2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87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B8BEC-BC7A-915D-EBA9-425CCFA3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DD02-C9EB-7A50-65B4-2C30D163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2FA0-ACA9-85A4-D826-62DEB48E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F40B-0788-420B-9F14-F3DAE96A64E9}" type="datetimeFigureOut">
              <a:rPr lang="en-MY" smtClean="0"/>
              <a:t>20/06/2023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EEC3-A015-B764-46F2-C2881D4DA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702D-AC31-1942-879B-CC4D9418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A8A03-FB4F-4844-A70B-C354573A49A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62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726CD9-F502-EE89-8CEC-F0099E8CDA3B}"/>
              </a:ext>
            </a:extLst>
          </p:cNvPr>
          <p:cNvSpPr txBox="1"/>
          <p:nvPr/>
        </p:nvSpPr>
        <p:spPr>
          <a:xfrm>
            <a:off x="3324372" y="384717"/>
            <a:ext cx="554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Household-level cross-sections (2014, 2016, 2019)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C09B1-FE30-4180-25B0-B7CB81B9DD3E}"/>
              </a:ext>
            </a:extLst>
          </p:cNvPr>
          <p:cNvSpPr txBox="1"/>
          <p:nvPr/>
        </p:nvSpPr>
        <p:spPr>
          <a:xfrm>
            <a:off x="4897091" y="1161051"/>
            <a:ext cx="2397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Visualise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9551D-9328-FB01-24DA-A9DB8768CA84}"/>
              </a:ext>
            </a:extLst>
          </p:cNvPr>
          <p:cNvSpPr txBox="1"/>
          <p:nvPr/>
        </p:nvSpPr>
        <p:spPr>
          <a:xfrm>
            <a:off x="4130115" y="4412517"/>
            <a:ext cx="3931771" cy="209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Visualise distribution of income and spending</a:t>
            </a:r>
            <a:endParaRPr lang="en-MY" sz="2000" b="1" u="sng" dirty="0">
              <a:latin typeface="Garamond" panose="02020404030301010803" pitchFamily="18" charset="0"/>
            </a:endParaRP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Gross income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Gross transfers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Total consumption expenditure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Total consumption and financial expenditure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Specific expenditure categories</a:t>
            </a:r>
            <a:endParaRPr lang="en-MY" sz="1400" dirty="0">
              <a:latin typeface="Garamond" panose="02020404030301010803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97334A-3902-458D-863B-35B4F2A2F94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784827"/>
            <a:ext cx="1" cy="376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735892-FF39-9125-D07D-8A1B620469EE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096000" y="1561161"/>
            <a:ext cx="1" cy="376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E71B0C-A5DD-C18C-0154-E0F5D2A13616}"/>
              </a:ext>
            </a:extLst>
          </p:cNvPr>
          <p:cNvSpPr txBox="1"/>
          <p:nvPr/>
        </p:nvSpPr>
        <p:spPr>
          <a:xfrm>
            <a:off x="3794205" y="1937385"/>
            <a:ext cx="4603590" cy="209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Tabulate select household characteristics by income groups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Size of household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income-generating household members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children (age 0 to 11)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adolescents (age 12 to 17)</a:t>
            </a:r>
          </a:p>
          <a:p>
            <a:pPr marL="171450" indent="-17145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MY" sz="1600" dirty="0">
                <a:latin typeface="Garamond" panose="02020404030301010803" pitchFamily="18" charset="0"/>
              </a:rPr>
              <a:t>Number of elderly (age 60 and above)</a:t>
            </a:r>
            <a:endParaRPr lang="en-MY" sz="1400" dirty="0">
              <a:latin typeface="Garamond" panose="020204040303010108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7446D-B9E2-F919-D0D1-2D63A23C0A3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096000" y="4036293"/>
            <a:ext cx="1" cy="376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62A440-6727-1A77-6C88-37A06A44F6BC}"/>
              </a:ext>
            </a:extLst>
          </p:cNvPr>
          <p:cNvSpPr txBox="1"/>
          <p:nvPr/>
        </p:nvSpPr>
        <p:spPr>
          <a:xfrm>
            <a:off x="2995590" y="5565440"/>
            <a:ext cx="6200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income groups, report adjusted association between spending and transfers, also commonly referred to as the marginal propensity to consume from transfers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6F38-49AB-C0AB-66A4-178928C78D66}"/>
              </a:ext>
            </a:extLst>
          </p:cNvPr>
          <p:cNvSpPr txBox="1"/>
          <p:nvPr/>
        </p:nvSpPr>
        <p:spPr>
          <a:xfrm>
            <a:off x="3300437" y="228137"/>
            <a:ext cx="559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Household-level cross-sections (2014, 2016, 2019)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8C7EB-EB8C-2E0B-5DC7-34509286D30B}"/>
              </a:ext>
            </a:extLst>
          </p:cNvPr>
          <p:cNvSpPr txBox="1"/>
          <p:nvPr/>
        </p:nvSpPr>
        <p:spPr>
          <a:xfrm>
            <a:off x="3834418" y="871467"/>
            <a:ext cx="45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remove outliers</a:t>
            </a:r>
          </a:p>
          <a:p>
            <a:pPr algn="ctr"/>
            <a:r>
              <a:rPr lang="en-MY" sz="1600" dirty="0">
                <a:latin typeface="Garamond" panose="02020404030301010803" pitchFamily="18" charset="0"/>
              </a:rPr>
              <a:t>Isolation forest with contamination threshold of 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ED171-211D-ED5C-66B5-60A64231EC02}"/>
              </a:ext>
            </a:extLst>
          </p:cNvPr>
          <p:cNvSpPr txBox="1"/>
          <p:nvPr/>
        </p:nvSpPr>
        <p:spPr>
          <a:xfrm>
            <a:off x="3518339" y="2712124"/>
            <a:ext cx="5155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and income groups, collapse for spending, and transfers means by observables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6843E-3CE7-493F-5213-E711C76D9615}"/>
              </a:ext>
            </a:extLst>
          </p:cNvPr>
          <p:cNvSpPr txBox="1"/>
          <p:nvPr/>
        </p:nvSpPr>
        <p:spPr>
          <a:xfrm>
            <a:off x="3309912" y="4614336"/>
            <a:ext cx="5572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income groups, estimate cohort fixed effects regression model of consumption on transfers</a:t>
            </a:r>
            <a:endParaRPr lang="en-MY" dirty="0">
              <a:latin typeface="Garamond" panose="020204040303010108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46DE79-FD70-469C-C878-2FFC2C18FCFE}"/>
              </a:ext>
            </a:extLst>
          </p:cNvPr>
          <p:cNvSpPr txBox="1"/>
          <p:nvPr/>
        </p:nvSpPr>
        <p:spPr>
          <a:xfrm>
            <a:off x="3300437" y="1761018"/>
            <a:ext cx="559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By vintage, split households by gross income quantile groups of 20 percentage points sizes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846ABB-1F4D-B3A6-EED0-D0BD98B7909C}"/>
              </a:ext>
            </a:extLst>
          </p:cNvPr>
          <p:cNvSpPr txBox="1"/>
          <p:nvPr/>
        </p:nvSpPr>
        <p:spPr>
          <a:xfrm>
            <a:off x="2995590" y="3663230"/>
            <a:ext cx="6200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000" b="1" dirty="0">
                <a:latin typeface="Garamond" panose="02020404030301010803" pitchFamily="18" charset="0"/>
              </a:rPr>
              <a:t>Generate 5 pseudo-panel data sets, each by merging all 3 aggregated vintages on observables (cohorts)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E87684-37FA-3AEE-350A-C1144716159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096000" y="628247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02EABF-3FAB-94F2-DFAC-388A15A32A30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6096000" y="1517798"/>
            <a:ext cx="0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A3E95A-3D93-74A6-378F-1F1921886338}"/>
              </a:ext>
            </a:extLst>
          </p:cNvPr>
          <p:cNvCxnSpPr>
            <a:cxnSpLocks/>
            <a:stCxn id="41" idx="2"/>
            <a:endCxn id="12" idx="0"/>
          </p:cNvCxnSpPr>
          <p:nvPr/>
        </p:nvCxnSpPr>
        <p:spPr>
          <a:xfrm>
            <a:off x="6096000" y="2468904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533245-9F4E-65A7-1911-FE7EFF5E7560}"/>
              </a:ext>
            </a:extLst>
          </p:cNvPr>
          <p:cNvCxnSpPr>
            <a:cxnSpLocks/>
            <a:stCxn id="12" idx="2"/>
            <a:endCxn id="42" idx="0"/>
          </p:cNvCxnSpPr>
          <p:nvPr/>
        </p:nvCxnSpPr>
        <p:spPr>
          <a:xfrm flipH="1">
            <a:off x="6096000" y="3420010"/>
            <a:ext cx="1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0F2856-F70F-F926-F24B-194133C4C1CC}"/>
              </a:ext>
            </a:extLst>
          </p:cNvPr>
          <p:cNvCxnSpPr>
            <a:cxnSpLocks/>
            <a:stCxn id="42" idx="2"/>
            <a:endCxn id="17" idx="0"/>
          </p:cNvCxnSpPr>
          <p:nvPr/>
        </p:nvCxnSpPr>
        <p:spPr>
          <a:xfrm>
            <a:off x="6096000" y="4371116"/>
            <a:ext cx="0" cy="243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74A928-6F42-FB6A-D609-66F86E46A3B2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6096000" y="5322222"/>
            <a:ext cx="1" cy="243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5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Garamond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Suah Jing Lian</dc:creator>
  <cp:lastModifiedBy>Suah Jing Lian</cp:lastModifiedBy>
  <cp:revision>15</cp:revision>
  <dcterms:created xsi:type="dcterms:W3CDTF">2023-06-19T04:11:08Z</dcterms:created>
  <dcterms:modified xsi:type="dcterms:W3CDTF">2023-06-20T03:56:52Z</dcterms:modified>
</cp:coreProperties>
</file>