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16"/>
  </p:notesMasterIdLst>
  <p:sldIdLst>
    <p:sldId id="256" r:id="rId5"/>
    <p:sldId id="260" r:id="rId6"/>
    <p:sldId id="257" r:id="rId7"/>
    <p:sldId id="259" r:id="rId8"/>
    <p:sldId id="261" r:id="rId9"/>
    <p:sldId id="262" r:id="rId10"/>
    <p:sldId id="263" r:id="rId11"/>
    <p:sldId id="264" r:id="rId12"/>
    <p:sldId id="265" r:id="rId13"/>
    <p:sldId id="266" r:id="rId14"/>
    <p:sldId id="267"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Old Standard TT" panose="020B0604020202020204" charset="0"/>
      <p:regular r:id="rId21"/>
      <p:bold r:id="rId22"/>
      <p: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23DD30-B01E-477D-B870-F124698334AC}">
  <a:tblStyle styleId="{4C23DD30-B01E-477D-B870-F124698334A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13" d="100"/>
          <a:sy n="113" d="100"/>
        </p:scale>
        <p:origin x="586"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font" Target="fonts/font5.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7.fntdata"/><Relationship Id="rId10" Type="http://schemas.openxmlformats.org/officeDocument/2006/relationships/slide" Target="slides/slide6.xml"/><Relationship Id="rId19"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6.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20559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Ref idx="1001">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6" r:id="rId5"/>
    <p:sldLayoutId id="2147483657" r:id="rId6"/>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b="1" dirty="0"/>
              <a:t>Database Management System</a:t>
            </a:r>
            <a:br>
              <a:rPr lang="en-US" b="1" dirty="0"/>
            </a:br>
            <a:r>
              <a:rPr lang="en-US" b="1" dirty="0"/>
              <a:t>Course-code: CSE 313</a:t>
            </a:r>
            <a:endParaRPr b="1"/>
          </a:p>
        </p:txBody>
      </p:sp>
      <p:sp>
        <p:nvSpPr>
          <p:cNvPr id="60" name="Google Shape;60;p1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b="1" dirty="0">
                <a:solidFill>
                  <a:schemeClr val="tx2">
                    <a:lumMod val="75000"/>
                  </a:schemeClr>
                </a:solidFill>
                <a:latin typeface="Calibri" pitchFamily="34" charset="0"/>
              </a:rPr>
              <a:t>Prepared By:</a:t>
            </a:r>
          </a:p>
          <a:p>
            <a:pPr marL="0" lvl="0" indent="0" algn="r" rtl="0">
              <a:spcBef>
                <a:spcPts val="0"/>
              </a:spcBef>
              <a:spcAft>
                <a:spcPts val="0"/>
              </a:spcAft>
              <a:buNone/>
            </a:pPr>
            <a:r>
              <a:rPr lang="en" sz="1400" b="1" dirty="0">
                <a:solidFill>
                  <a:schemeClr val="tx2">
                    <a:lumMod val="75000"/>
                  </a:schemeClr>
                </a:solidFill>
                <a:latin typeface="Calibri" pitchFamily="34" charset="0"/>
              </a:rPr>
              <a:t>Sumaia Rahman</a:t>
            </a:r>
          </a:p>
          <a:p>
            <a:pPr marL="0" lvl="0" indent="0" algn="r" rtl="0">
              <a:spcBef>
                <a:spcPts val="0"/>
              </a:spcBef>
              <a:spcAft>
                <a:spcPts val="0"/>
              </a:spcAft>
              <a:buNone/>
            </a:pPr>
            <a:r>
              <a:rPr lang="en" sz="1400" b="1" dirty="0">
                <a:solidFill>
                  <a:schemeClr val="tx2">
                    <a:lumMod val="75000"/>
                  </a:schemeClr>
                </a:solidFill>
                <a:latin typeface="Calibri" pitchFamily="34" charset="0"/>
              </a:rPr>
              <a:t>Lecturer,</a:t>
            </a:r>
          </a:p>
          <a:p>
            <a:pPr marL="0" lvl="0" indent="0" algn="r" rtl="0">
              <a:spcBef>
                <a:spcPts val="0"/>
              </a:spcBef>
              <a:spcAft>
                <a:spcPts val="0"/>
              </a:spcAft>
              <a:buNone/>
            </a:pPr>
            <a:r>
              <a:rPr lang="en" sz="1400" b="1" dirty="0">
                <a:solidFill>
                  <a:schemeClr val="tx2">
                    <a:lumMod val="75000"/>
                  </a:schemeClr>
                </a:solidFill>
                <a:latin typeface="Calibri" pitchFamily="34" charset="0"/>
              </a:rPr>
              <a:t>Dept of CSE,</a:t>
            </a:r>
          </a:p>
          <a:p>
            <a:pPr marL="0" lvl="0" indent="0" algn="r" rtl="0">
              <a:spcBef>
                <a:spcPts val="0"/>
              </a:spcBef>
              <a:spcAft>
                <a:spcPts val="0"/>
              </a:spcAft>
              <a:buNone/>
            </a:pPr>
            <a:r>
              <a:rPr lang="en" sz="1400" b="1" dirty="0">
                <a:solidFill>
                  <a:schemeClr val="tx2">
                    <a:lumMod val="75000"/>
                  </a:schemeClr>
                </a:solidFill>
                <a:latin typeface="Calibri" pitchFamily="34" charset="0"/>
              </a:rPr>
              <a:t>Varendra University</a:t>
            </a:r>
            <a:endParaRPr sz="1400" b="1">
              <a:solidFill>
                <a:schemeClr val="tx2">
                  <a:lumMod val="75000"/>
                </a:schemeClr>
              </a:solidFill>
              <a:latin typeface="Calibri" pitchFamily="34"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a:t>
            </a:fld>
            <a:endParaRPr lang="en"/>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251209"/>
            <a:ext cx="8520600" cy="2150347"/>
          </a:xfrm>
        </p:spPr>
        <p:txBody>
          <a:bodyPr>
            <a:normAutofit lnSpcReduction="10000"/>
          </a:bodyPr>
          <a:lstStyle/>
          <a:p>
            <a:pPr>
              <a:buNone/>
            </a:pPr>
            <a:r>
              <a:rPr lang="en-US" sz="2400" b="1" dirty="0">
                <a:solidFill>
                  <a:schemeClr val="tx2">
                    <a:lumMod val="75000"/>
                  </a:schemeClr>
                </a:solidFill>
                <a:latin typeface="Calibri" pitchFamily="34" charset="0"/>
              </a:rPr>
              <a:t>Alternate key:</a:t>
            </a:r>
          </a:p>
          <a:p>
            <a:r>
              <a:rPr lang="en-US" b="1" dirty="0">
                <a:latin typeface="Calibri" pitchFamily="34" charset="0"/>
              </a:rPr>
              <a:t>Alternate keys</a:t>
            </a:r>
            <a:r>
              <a:rPr lang="en-US" dirty="0">
                <a:latin typeface="Calibri" pitchFamily="34" charset="0"/>
              </a:rPr>
              <a:t> is a column or group of columns in a table that uniquely identify every row in that table.</a:t>
            </a:r>
          </a:p>
          <a:p>
            <a:r>
              <a:rPr lang="en-US" dirty="0">
                <a:latin typeface="Calibri" pitchFamily="34" charset="0"/>
              </a:rPr>
              <a:t>A table can have multiple choices for a primary key but only one can be set as the primary key. </a:t>
            </a:r>
          </a:p>
          <a:p>
            <a:r>
              <a:rPr lang="en-US" dirty="0">
                <a:latin typeface="Calibri" pitchFamily="34" charset="0"/>
              </a:rPr>
              <a:t>All the keys which are not primary key are called an Alternate Key.</a:t>
            </a:r>
            <a:endParaRPr lang="en-US" b="1" dirty="0">
              <a:latin typeface="Calibri" pitchFamily="34" charset="0"/>
            </a:endParaRPr>
          </a:p>
          <a:p>
            <a:endParaRPr lang="en-US" b="1" dirty="0"/>
          </a:p>
          <a:p>
            <a:endParaRPr lang="en-US" dirty="0"/>
          </a:p>
        </p:txBody>
      </p:sp>
      <p:sp>
        <p:nvSpPr>
          <p:cNvPr id="5" name="TextBox 4"/>
          <p:cNvSpPr txBox="1"/>
          <p:nvPr/>
        </p:nvSpPr>
        <p:spPr>
          <a:xfrm>
            <a:off x="703385" y="2703007"/>
            <a:ext cx="184731" cy="307777"/>
          </a:xfrm>
          <a:prstGeom prst="rect">
            <a:avLst/>
          </a:prstGeom>
          <a:noFill/>
        </p:spPr>
        <p:txBody>
          <a:bodyPr wrap="none" rtlCol="0">
            <a:spAutoFit/>
          </a:bodyPr>
          <a:lstStyle/>
          <a:p>
            <a:endParaRPr lang="en-US" dirty="0"/>
          </a:p>
        </p:txBody>
      </p:sp>
      <p:graphicFrame>
        <p:nvGraphicFramePr>
          <p:cNvPr id="6" name="Table 5"/>
          <p:cNvGraphicFramePr>
            <a:graphicFrameLocks noGrp="1"/>
          </p:cNvGraphicFramePr>
          <p:nvPr/>
        </p:nvGraphicFramePr>
        <p:xfrm>
          <a:off x="1227288" y="2507645"/>
          <a:ext cx="5966946" cy="1285715"/>
        </p:xfrm>
        <a:graphic>
          <a:graphicData uri="http://schemas.openxmlformats.org/drawingml/2006/table">
            <a:tbl>
              <a:tblPr/>
              <a:tblGrid>
                <a:gridCol w="940227">
                  <a:extLst>
                    <a:ext uri="{9D8B030D-6E8A-4147-A177-3AD203B41FA5}">
                      <a16:colId xmlns:a16="http://schemas.microsoft.com/office/drawing/2014/main" val="20000"/>
                    </a:ext>
                  </a:extLst>
                </a:gridCol>
                <a:gridCol w="1314149">
                  <a:extLst>
                    <a:ext uri="{9D8B030D-6E8A-4147-A177-3AD203B41FA5}">
                      <a16:colId xmlns:a16="http://schemas.microsoft.com/office/drawing/2014/main" val="20001"/>
                    </a:ext>
                  </a:extLst>
                </a:gridCol>
                <a:gridCol w="2114280">
                  <a:extLst>
                    <a:ext uri="{9D8B030D-6E8A-4147-A177-3AD203B41FA5}">
                      <a16:colId xmlns:a16="http://schemas.microsoft.com/office/drawing/2014/main" val="20002"/>
                    </a:ext>
                  </a:extLst>
                </a:gridCol>
                <a:gridCol w="1598290">
                  <a:extLst>
                    <a:ext uri="{9D8B030D-6E8A-4147-A177-3AD203B41FA5}">
                      <a16:colId xmlns:a16="http://schemas.microsoft.com/office/drawing/2014/main" val="20003"/>
                    </a:ext>
                  </a:extLst>
                </a:gridCol>
              </a:tblGrid>
              <a:tr h="257143">
                <a:tc>
                  <a:txBody>
                    <a:bodyPr/>
                    <a:lstStyle/>
                    <a:p>
                      <a:pPr marL="0" marR="0" algn="ctr">
                        <a:lnSpc>
                          <a:spcPct val="115000"/>
                        </a:lnSpc>
                        <a:spcBef>
                          <a:spcPts val="0"/>
                        </a:spcBef>
                        <a:spcAft>
                          <a:spcPts val="0"/>
                        </a:spcAft>
                      </a:pPr>
                      <a:r>
                        <a:rPr lang="en-US" sz="1400" b="1" dirty="0" err="1">
                          <a:solidFill>
                            <a:schemeClr val="tx1"/>
                          </a:solidFill>
                          <a:latin typeface="Calibri"/>
                          <a:ea typeface="Calibri"/>
                          <a:cs typeface="Times New Roman"/>
                        </a:rPr>
                        <a:t>Emp_id</a:t>
                      </a:r>
                      <a:endParaRPr lang="en-US" sz="1400" b="1"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err="1">
                          <a:solidFill>
                            <a:schemeClr val="tx1"/>
                          </a:solidFill>
                          <a:latin typeface="Calibri"/>
                          <a:ea typeface="Calibri"/>
                          <a:cs typeface="Times New Roman"/>
                        </a:rPr>
                        <a:t>Emp_Name</a:t>
                      </a:r>
                      <a:endParaRPr lang="en-US" sz="1400" b="1"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solidFill>
                            <a:schemeClr val="tx1"/>
                          </a:solidFill>
                          <a:latin typeface="Calibri"/>
                          <a:ea typeface="Calibri"/>
                          <a:cs typeface="Times New Roman"/>
                        </a:rPr>
                        <a:t>Email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solidFill>
                            <a:schemeClr val="tx1"/>
                          </a:solidFill>
                          <a:latin typeface="Calibri"/>
                          <a:ea typeface="Calibri"/>
                          <a:cs typeface="Times New Roman"/>
                        </a:rPr>
                        <a:t>Joining Date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7143">
                <a:tc>
                  <a:txBody>
                    <a:bodyPr/>
                    <a:lstStyle/>
                    <a:p>
                      <a:pPr marL="0" marR="0" algn="ctr">
                        <a:lnSpc>
                          <a:spcPct val="115000"/>
                        </a:lnSpc>
                        <a:spcBef>
                          <a:spcPts val="0"/>
                        </a:spcBef>
                        <a:spcAft>
                          <a:spcPts val="0"/>
                        </a:spcAft>
                      </a:pPr>
                      <a:r>
                        <a:rPr lang="en-US" sz="1400" dirty="0">
                          <a:solidFill>
                            <a:schemeClr val="tx1"/>
                          </a:solidFill>
                          <a:latin typeface="Calibri"/>
                          <a:ea typeface="Calibri"/>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err="1">
                          <a:solidFill>
                            <a:schemeClr val="tx1"/>
                          </a:solidFill>
                          <a:latin typeface="Calibri"/>
                          <a:ea typeface="Calibri"/>
                          <a:cs typeface="Times New Roman"/>
                        </a:rPr>
                        <a:t>Jhon</a:t>
                      </a:r>
                      <a:endParaRPr lang="en-US" sz="14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chemeClr val="tx1"/>
                          </a:solidFill>
                          <a:latin typeface="Calibri"/>
                          <a:ea typeface="Calibri"/>
                          <a:cs typeface="Times New Roman"/>
                        </a:rPr>
                        <a:t>jhonuk@gmail.com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solidFill>
                            <a:schemeClr val="tx1"/>
                          </a:solidFill>
                          <a:latin typeface="Calibri"/>
                          <a:ea typeface="Calibri"/>
                          <a:cs typeface="Times New Roman"/>
                        </a:rPr>
                        <a:t>11/11/2019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7143">
                <a:tc>
                  <a:txBody>
                    <a:bodyPr/>
                    <a:lstStyle/>
                    <a:p>
                      <a:pPr marL="0" marR="0" algn="ctr">
                        <a:lnSpc>
                          <a:spcPct val="115000"/>
                        </a:lnSpc>
                        <a:spcBef>
                          <a:spcPts val="0"/>
                        </a:spcBef>
                        <a:spcAft>
                          <a:spcPts val="0"/>
                        </a:spcAft>
                      </a:pPr>
                      <a:r>
                        <a:rPr lang="en-US" sz="1400">
                          <a:solidFill>
                            <a:schemeClr val="tx1"/>
                          </a:solidFill>
                          <a:latin typeface="Calibri"/>
                          <a:ea typeface="Calibri"/>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err="1">
                          <a:solidFill>
                            <a:schemeClr val="tx1"/>
                          </a:solidFill>
                          <a:latin typeface="Calibri"/>
                          <a:ea typeface="Calibri"/>
                          <a:cs typeface="Times New Roman"/>
                        </a:rPr>
                        <a:t>Michle</a:t>
                      </a:r>
                      <a:endParaRPr lang="en-US" sz="14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solidFill>
                            <a:schemeClr val="tx1"/>
                          </a:solidFill>
                          <a:latin typeface="Calibri"/>
                          <a:ea typeface="Calibri"/>
                          <a:cs typeface="Times New Roman"/>
                        </a:rPr>
                        <a:t>michle@gmail.com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solidFill>
                            <a:schemeClr val="tx1"/>
                          </a:solidFill>
                          <a:latin typeface="Calibri"/>
                          <a:ea typeface="Calibri"/>
                          <a:cs typeface="Times New Roman"/>
                        </a:rPr>
                        <a:t>10/5/2019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7143">
                <a:tc>
                  <a:txBody>
                    <a:bodyPr/>
                    <a:lstStyle/>
                    <a:p>
                      <a:pPr marL="0" marR="0" algn="ctr">
                        <a:lnSpc>
                          <a:spcPct val="115000"/>
                        </a:lnSpc>
                        <a:spcBef>
                          <a:spcPts val="0"/>
                        </a:spcBef>
                        <a:spcAft>
                          <a:spcPts val="0"/>
                        </a:spcAft>
                      </a:pPr>
                      <a:r>
                        <a:rPr lang="en-US" sz="1400">
                          <a:solidFill>
                            <a:schemeClr val="tx1"/>
                          </a:solidFill>
                          <a:latin typeface="Calibri"/>
                          <a:ea typeface="Calibri"/>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chemeClr val="tx1"/>
                          </a:solidFill>
                          <a:latin typeface="Calibri"/>
                          <a:ea typeface="Calibri"/>
                          <a:cs typeface="Times New Roman"/>
                        </a:rPr>
                        <a:t>Jhon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solidFill>
                            <a:schemeClr val="tx1"/>
                          </a:solidFill>
                          <a:latin typeface="Calibri"/>
                          <a:ea typeface="Calibri"/>
                          <a:cs typeface="Times New Roman"/>
                        </a:rPr>
                        <a:t>Jhon22@gmail.com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solidFill>
                            <a:schemeClr val="tx1"/>
                          </a:solidFill>
                          <a:latin typeface="Calibri"/>
                          <a:ea typeface="Calibri"/>
                          <a:cs typeface="Times New Roman"/>
                        </a:rPr>
                        <a:t>5/5/2018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7143">
                <a:tc>
                  <a:txBody>
                    <a:bodyPr/>
                    <a:lstStyle/>
                    <a:p>
                      <a:pPr marL="0" marR="0" algn="ctr">
                        <a:lnSpc>
                          <a:spcPct val="115000"/>
                        </a:lnSpc>
                        <a:spcBef>
                          <a:spcPts val="0"/>
                        </a:spcBef>
                        <a:spcAft>
                          <a:spcPts val="0"/>
                        </a:spcAft>
                      </a:pPr>
                      <a:r>
                        <a:rPr lang="en-US" sz="1400">
                          <a:solidFill>
                            <a:schemeClr val="tx1"/>
                          </a:solidFill>
                          <a:latin typeface="Calibri"/>
                          <a:ea typeface="Calibri"/>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chemeClr val="tx1"/>
                          </a:solidFill>
                          <a:latin typeface="Calibri"/>
                          <a:ea typeface="Calibri"/>
                          <a:cs typeface="Times New Roman"/>
                        </a:rPr>
                        <a:t>Sara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chemeClr val="tx1"/>
                          </a:solidFill>
                          <a:latin typeface="Calibri"/>
                          <a:ea typeface="Calibri"/>
                          <a:cs typeface="Times New Roman"/>
                        </a:rPr>
                        <a:t>sara@gmail.com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solidFill>
                            <a:schemeClr val="tx1"/>
                          </a:solidFill>
                          <a:latin typeface="Calibri"/>
                          <a:ea typeface="Calibri"/>
                          <a:cs typeface="Times New Roman"/>
                        </a:rPr>
                        <a:t>11/11/2019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7" name="TextBox 6"/>
          <p:cNvSpPr txBox="1"/>
          <p:nvPr/>
        </p:nvSpPr>
        <p:spPr>
          <a:xfrm>
            <a:off x="411982" y="4280598"/>
            <a:ext cx="8239649" cy="646331"/>
          </a:xfrm>
          <a:prstGeom prst="rect">
            <a:avLst/>
          </a:prstGeom>
          <a:noFill/>
        </p:spPr>
        <p:txBody>
          <a:bodyPr wrap="square" rtlCol="0">
            <a:spAutoFit/>
          </a:bodyPr>
          <a:lstStyle/>
          <a:p>
            <a:r>
              <a:rPr lang="en-US" sz="1800" dirty="0">
                <a:latin typeface="Calibri" pitchFamily="34" charset="0"/>
              </a:rPr>
              <a:t>In this table, </a:t>
            </a:r>
            <a:r>
              <a:rPr lang="en-US" sz="1800" b="1" dirty="0" err="1">
                <a:solidFill>
                  <a:schemeClr val="tx1"/>
                </a:solidFill>
                <a:latin typeface="Calibri" pitchFamily="34" charset="0"/>
                <a:ea typeface="Calibri"/>
                <a:cs typeface="Times New Roman"/>
              </a:rPr>
              <a:t>Emp_id</a:t>
            </a:r>
            <a:r>
              <a:rPr lang="en-US" sz="1800" dirty="0">
                <a:latin typeface="Calibri" pitchFamily="34" charset="0"/>
              </a:rPr>
              <a:t> &amp; Email are qualified to become a primary key. But since </a:t>
            </a:r>
            <a:r>
              <a:rPr lang="en-US" sz="1800" b="1" dirty="0" err="1">
                <a:solidFill>
                  <a:schemeClr val="tx1"/>
                </a:solidFill>
                <a:latin typeface="Calibri" pitchFamily="34" charset="0"/>
                <a:ea typeface="Calibri"/>
                <a:cs typeface="Times New Roman"/>
              </a:rPr>
              <a:t>Emp_id</a:t>
            </a:r>
            <a:r>
              <a:rPr lang="en-US" sz="1800" b="1" dirty="0">
                <a:solidFill>
                  <a:schemeClr val="tx1"/>
                </a:solidFill>
                <a:latin typeface="Calibri" pitchFamily="34" charset="0"/>
                <a:ea typeface="Calibri"/>
                <a:cs typeface="Times New Roman"/>
              </a:rPr>
              <a:t> </a:t>
            </a:r>
            <a:r>
              <a:rPr lang="en-US" sz="1800" dirty="0">
                <a:latin typeface="Calibri" pitchFamily="34" charset="0"/>
              </a:rPr>
              <a:t>is the primary key, so Email becomes the alternative key.</a:t>
            </a:r>
          </a:p>
        </p:txBody>
      </p:sp>
      <p:sp>
        <p:nvSpPr>
          <p:cNvPr id="8" name="Slide Number Placeholder 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Text Placeholder 2"/>
          <p:cNvSpPr>
            <a:spLocks noGrp="1"/>
          </p:cNvSpPr>
          <p:nvPr>
            <p:ph type="body" idx="1"/>
          </p:nvPr>
        </p:nvSpPr>
        <p:spPr>
          <a:xfrm>
            <a:off x="361942" y="1746300"/>
            <a:ext cx="8520600" cy="1991687"/>
          </a:xfrm>
        </p:spPr>
        <p:txBody>
          <a:bodyPr>
            <a:normAutofit/>
          </a:bodyPr>
          <a:lstStyle/>
          <a:p>
            <a:pPr algn="ctr">
              <a:buNone/>
            </a:pPr>
            <a:r>
              <a:rPr lang="en-US" sz="6000" dirty="0"/>
              <a:t>Thank You</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mph" presetSubtype="2" fill="hold" nodeType="clickEffect">
                                  <p:stCondLst>
                                    <p:cond delay="0"/>
                                  </p:stCondLst>
                                  <p:childTnLst>
                                    <p:anim to="1.5" calcmode="lin" valueType="num">
                                      <p:cBhvr override="childStyle">
                                        <p:cTn id="6" dur="2000" fill="hold"/>
                                        <p:tgtEl>
                                          <p:spTgt spid="3">
                                            <p:txEl>
                                              <p:pRg st="0" end="0"/>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700" y="933855"/>
            <a:ext cx="8118600" cy="2482245"/>
          </a:xfrm>
        </p:spPr>
        <p:style>
          <a:lnRef idx="3">
            <a:schemeClr val="lt1"/>
          </a:lnRef>
          <a:fillRef idx="1">
            <a:schemeClr val="dk1"/>
          </a:fillRef>
          <a:effectRef idx="1">
            <a:schemeClr val="dk1"/>
          </a:effectRef>
          <a:fontRef idx="minor">
            <a:schemeClr val="lt1"/>
          </a:fontRef>
        </p:style>
        <p:txBody>
          <a:bodyPr>
            <a:noAutofit/>
          </a:bodyPr>
          <a:lstStyle/>
          <a:p>
            <a:pPr algn="just"/>
            <a:r>
              <a:rPr lang="en-US" sz="2800" dirty="0"/>
              <a:t>Keys are very important part of Relational database model. They are used to establish and identify relationships between tables and also to uniquely identify any record or row of data inside a table.</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a:t>
            </a:fld>
            <a:endParaRPr lang="en"/>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118600" cy="681734"/>
          </a:xfrm>
        </p:spPr>
        <p:txBody>
          <a:bodyPr>
            <a:normAutofit fontScale="90000"/>
          </a:bodyPr>
          <a:lstStyle/>
          <a:p>
            <a:r>
              <a:rPr lang="en-US" sz="4000" b="1" dirty="0">
                <a:solidFill>
                  <a:schemeClr val="tx1"/>
                </a:solidFill>
                <a:latin typeface="Calibri" pitchFamily="34" charset="0"/>
              </a:rPr>
              <a:t>Different Types of keys in DBMS</a:t>
            </a:r>
          </a:p>
        </p:txBody>
      </p:sp>
      <p:sp>
        <p:nvSpPr>
          <p:cNvPr id="3" name="Oval 2"/>
          <p:cNvSpPr/>
          <p:nvPr/>
        </p:nvSpPr>
        <p:spPr>
          <a:xfrm>
            <a:off x="3822970" y="1984441"/>
            <a:ext cx="1371600" cy="1186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Keys</a:t>
            </a:r>
          </a:p>
        </p:txBody>
      </p:sp>
      <p:sp>
        <p:nvSpPr>
          <p:cNvPr id="4" name="Rectangle 3"/>
          <p:cNvSpPr/>
          <p:nvPr/>
        </p:nvSpPr>
        <p:spPr>
          <a:xfrm>
            <a:off x="3404680" y="787940"/>
            <a:ext cx="2081720" cy="6322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Super key</a:t>
            </a:r>
          </a:p>
        </p:txBody>
      </p:sp>
      <p:sp>
        <p:nvSpPr>
          <p:cNvPr id="5" name="Rectangle 4"/>
          <p:cNvSpPr/>
          <p:nvPr/>
        </p:nvSpPr>
        <p:spPr>
          <a:xfrm>
            <a:off x="321013" y="2418944"/>
            <a:ext cx="2506494" cy="6322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Candidate Key</a:t>
            </a:r>
          </a:p>
        </p:txBody>
      </p:sp>
      <p:sp>
        <p:nvSpPr>
          <p:cNvPr id="6" name="Rectangle 5"/>
          <p:cNvSpPr/>
          <p:nvPr/>
        </p:nvSpPr>
        <p:spPr>
          <a:xfrm>
            <a:off x="2088204" y="3829455"/>
            <a:ext cx="2081720" cy="6322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Primary Key</a:t>
            </a:r>
          </a:p>
        </p:txBody>
      </p:sp>
      <p:sp>
        <p:nvSpPr>
          <p:cNvPr id="7" name="Rectangle 6"/>
          <p:cNvSpPr/>
          <p:nvPr/>
        </p:nvSpPr>
        <p:spPr>
          <a:xfrm>
            <a:off x="4977319" y="3839182"/>
            <a:ext cx="2081720" cy="6322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Foreign Key</a:t>
            </a:r>
          </a:p>
        </p:txBody>
      </p:sp>
      <p:sp>
        <p:nvSpPr>
          <p:cNvPr id="8" name="Rectangle 7"/>
          <p:cNvSpPr/>
          <p:nvPr/>
        </p:nvSpPr>
        <p:spPr>
          <a:xfrm>
            <a:off x="6076543" y="2311940"/>
            <a:ext cx="2561617" cy="6322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Alternate Key</a:t>
            </a:r>
          </a:p>
        </p:txBody>
      </p:sp>
      <p:cxnSp>
        <p:nvCxnSpPr>
          <p:cNvPr id="12" name="Straight Arrow Connector 11"/>
          <p:cNvCxnSpPr>
            <a:stCxn id="3" idx="0"/>
            <a:endCxn id="4" idx="2"/>
          </p:cNvCxnSpPr>
          <p:nvPr/>
        </p:nvCxnSpPr>
        <p:spPr>
          <a:xfrm rot="16200000" flipV="1">
            <a:off x="4195054" y="1670725"/>
            <a:ext cx="564203" cy="632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 idx="2"/>
            <a:endCxn id="5" idx="3"/>
          </p:cNvCxnSpPr>
          <p:nvPr/>
        </p:nvCxnSpPr>
        <p:spPr>
          <a:xfrm rot="10800000" flipV="1">
            <a:off x="2827508" y="2577829"/>
            <a:ext cx="995463" cy="1572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3477641" y="3146900"/>
            <a:ext cx="768485" cy="544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006504" y="2992877"/>
            <a:ext cx="839819" cy="8203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3" idx="6"/>
            <a:endCxn id="8" idx="1"/>
          </p:cNvCxnSpPr>
          <p:nvPr/>
        </p:nvCxnSpPr>
        <p:spPr>
          <a:xfrm>
            <a:off x="5194570" y="2577829"/>
            <a:ext cx="881973" cy="50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Slide Number Placeholder 29"/>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a:t>
            </a:fld>
            <a:endParaRPr lang="e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par>
                                <p:cTn id="14" presetID="3" presetClass="entr" presetSubtype="1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linds(horizontal)">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linds(horizontal)">
                                      <p:cBhvr>
                                        <p:cTn id="21" dur="500"/>
                                        <p:tgtEl>
                                          <p:spTgt spid="5"/>
                                        </p:tgtEl>
                                      </p:cBhvr>
                                    </p:animEffect>
                                  </p:childTnLst>
                                </p:cTn>
                              </p:par>
                              <p:par>
                                <p:cTn id="22" presetID="3" presetClass="entr" presetSubtype="1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linds(horizontal)">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blinds(horizontal)">
                                      <p:cBhvr>
                                        <p:cTn id="29" dur="500"/>
                                        <p:tgtEl>
                                          <p:spTgt spid="18"/>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linds(horizontal)">
                                      <p:cBhvr>
                                        <p:cTn id="37" dur="500"/>
                                        <p:tgtEl>
                                          <p:spTgt spid="22"/>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blinds(horizontal)">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blinds(horizontal)">
                                      <p:cBhvr>
                                        <p:cTn id="45" dur="500"/>
                                        <p:tgtEl>
                                          <p:spTgt spid="24"/>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blinds(horizontal)">
                                      <p:cBhvr>
                                        <p:cTn id="4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3736"/>
            <a:ext cx="8959174" cy="1031132"/>
          </a:xfrm>
        </p:spPr>
        <p:txBody>
          <a:bodyPr>
            <a:noAutofit/>
          </a:bodyPr>
          <a:lstStyle/>
          <a:p>
            <a:r>
              <a:rPr lang="en-US" sz="2400" b="1" dirty="0">
                <a:solidFill>
                  <a:schemeClr val="tx1"/>
                </a:solidFill>
                <a:latin typeface="Calibri" pitchFamily="34" charset="0"/>
              </a:rPr>
              <a:t>Super Key:</a:t>
            </a:r>
            <a:br>
              <a:rPr lang="en-US" sz="2000" b="1" dirty="0">
                <a:solidFill>
                  <a:schemeClr val="tx1"/>
                </a:solidFill>
                <a:latin typeface="Calibri" pitchFamily="34" charset="0"/>
              </a:rPr>
            </a:br>
            <a:r>
              <a:rPr lang="en-US" sz="2000" b="1" dirty="0">
                <a:solidFill>
                  <a:schemeClr val="tx1"/>
                </a:solidFill>
                <a:latin typeface="Calibri" pitchFamily="34" charset="0"/>
              </a:rPr>
              <a:t> Super Key</a:t>
            </a:r>
            <a:r>
              <a:rPr lang="en-US" sz="2000" dirty="0">
                <a:solidFill>
                  <a:schemeClr val="tx1"/>
                </a:solidFill>
                <a:latin typeface="Calibri" pitchFamily="34" charset="0"/>
              </a:rPr>
              <a:t> is defined as a set of attributes within a table that can uniquely identify each record within a table. Suppose, there is a table named ‘</a:t>
            </a:r>
            <a:r>
              <a:rPr lang="en-US" sz="2000" b="1" dirty="0">
                <a:solidFill>
                  <a:schemeClr val="tx1"/>
                </a:solidFill>
                <a:latin typeface="Calibri" pitchFamily="34" charset="0"/>
              </a:rPr>
              <a:t>Employee</a:t>
            </a:r>
            <a:r>
              <a:rPr lang="en-US" sz="2000" dirty="0">
                <a:solidFill>
                  <a:schemeClr val="tx1"/>
                </a:solidFill>
                <a:latin typeface="Calibri" pitchFamily="34" charset="0"/>
              </a:rPr>
              <a:t>’</a:t>
            </a:r>
            <a:endParaRPr lang="en-US" sz="2000" b="1" dirty="0">
              <a:solidFill>
                <a:schemeClr val="tx1"/>
              </a:solidFill>
              <a:latin typeface="Calibri" pitchFamily="34" charset="0"/>
            </a:endParaRPr>
          </a:p>
        </p:txBody>
      </p:sp>
      <p:graphicFrame>
        <p:nvGraphicFramePr>
          <p:cNvPr id="7" name="Table 6"/>
          <p:cNvGraphicFramePr>
            <a:graphicFrameLocks noGrp="1"/>
          </p:cNvGraphicFramePr>
          <p:nvPr/>
        </p:nvGraphicFramePr>
        <p:xfrm>
          <a:off x="232502" y="1502811"/>
          <a:ext cx="5966946" cy="1285715"/>
        </p:xfrm>
        <a:graphic>
          <a:graphicData uri="http://schemas.openxmlformats.org/drawingml/2006/table">
            <a:tbl>
              <a:tblPr/>
              <a:tblGrid>
                <a:gridCol w="940227">
                  <a:extLst>
                    <a:ext uri="{9D8B030D-6E8A-4147-A177-3AD203B41FA5}">
                      <a16:colId xmlns:a16="http://schemas.microsoft.com/office/drawing/2014/main" val="20000"/>
                    </a:ext>
                  </a:extLst>
                </a:gridCol>
                <a:gridCol w="1314149">
                  <a:extLst>
                    <a:ext uri="{9D8B030D-6E8A-4147-A177-3AD203B41FA5}">
                      <a16:colId xmlns:a16="http://schemas.microsoft.com/office/drawing/2014/main" val="20001"/>
                    </a:ext>
                  </a:extLst>
                </a:gridCol>
                <a:gridCol w="2114280">
                  <a:extLst>
                    <a:ext uri="{9D8B030D-6E8A-4147-A177-3AD203B41FA5}">
                      <a16:colId xmlns:a16="http://schemas.microsoft.com/office/drawing/2014/main" val="20002"/>
                    </a:ext>
                  </a:extLst>
                </a:gridCol>
                <a:gridCol w="1598290">
                  <a:extLst>
                    <a:ext uri="{9D8B030D-6E8A-4147-A177-3AD203B41FA5}">
                      <a16:colId xmlns:a16="http://schemas.microsoft.com/office/drawing/2014/main" val="20003"/>
                    </a:ext>
                  </a:extLst>
                </a:gridCol>
              </a:tblGrid>
              <a:tr h="257143">
                <a:tc>
                  <a:txBody>
                    <a:bodyPr/>
                    <a:lstStyle/>
                    <a:p>
                      <a:pPr marL="0" marR="0" algn="ctr">
                        <a:lnSpc>
                          <a:spcPct val="115000"/>
                        </a:lnSpc>
                        <a:spcBef>
                          <a:spcPts val="0"/>
                        </a:spcBef>
                        <a:spcAft>
                          <a:spcPts val="0"/>
                        </a:spcAft>
                      </a:pPr>
                      <a:r>
                        <a:rPr lang="en-US" sz="1400" b="1" dirty="0" err="1">
                          <a:solidFill>
                            <a:schemeClr val="tx1"/>
                          </a:solidFill>
                          <a:latin typeface="Calibri"/>
                          <a:ea typeface="Calibri"/>
                          <a:cs typeface="Times New Roman"/>
                        </a:rPr>
                        <a:t>Emp_id</a:t>
                      </a:r>
                      <a:endParaRPr lang="en-US" sz="1400" b="1"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err="1">
                          <a:solidFill>
                            <a:schemeClr val="tx1"/>
                          </a:solidFill>
                          <a:latin typeface="Calibri"/>
                          <a:ea typeface="Calibri"/>
                          <a:cs typeface="Times New Roman"/>
                        </a:rPr>
                        <a:t>Emp_Name</a:t>
                      </a:r>
                      <a:endParaRPr lang="en-US" sz="1400" b="1"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solidFill>
                            <a:schemeClr val="tx1"/>
                          </a:solidFill>
                          <a:latin typeface="Calibri"/>
                          <a:ea typeface="Calibri"/>
                          <a:cs typeface="Times New Roman"/>
                        </a:rPr>
                        <a:t>Email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solidFill>
                            <a:schemeClr val="tx1"/>
                          </a:solidFill>
                          <a:latin typeface="Calibri"/>
                          <a:ea typeface="Calibri"/>
                          <a:cs typeface="Times New Roman"/>
                        </a:rPr>
                        <a:t>Joining Date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7143">
                <a:tc>
                  <a:txBody>
                    <a:bodyPr/>
                    <a:lstStyle/>
                    <a:p>
                      <a:pPr marL="0" marR="0" algn="ctr">
                        <a:lnSpc>
                          <a:spcPct val="115000"/>
                        </a:lnSpc>
                        <a:spcBef>
                          <a:spcPts val="0"/>
                        </a:spcBef>
                        <a:spcAft>
                          <a:spcPts val="0"/>
                        </a:spcAft>
                      </a:pPr>
                      <a:r>
                        <a:rPr lang="en-US" sz="1400" dirty="0">
                          <a:solidFill>
                            <a:schemeClr val="tx1"/>
                          </a:solidFill>
                          <a:latin typeface="Calibri"/>
                          <a:ea typeface="Calibri"/>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err="1">
                          <a:solidFill>
                            <a:schemeClr val="tx1"/>
                          </a:solidFill>
                          <a:latin typeface="Calibri"/>
                          <a:ea typeface="Calibri"/>
                          <a:cs typeface="Times New Roman"/>
                        </a:rPr>
                        <a:t>Jhon</a:t>
                      </a:r>
                      <a:endParaRPr lang="en-US" sz="14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chemeClr val="tx1"/>
                          </a:solidFill>
                          <a:latin typeface="Calibri"/>
                          <a:ea typeface="Calibri"/>
                          <a:cs typeface="Times New Roman"/>
                        </a:rPr>
                        <a:t>jhonuk@gmail.com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solidFill>
                            <a:schemeClr val="tx1"/>
                          </a:solidFill>
                          <a:latin typeface="Calibri"/>
                          <a:ea typeface="Calibri"/>
                          <a:cs typeface="Times New Roman"/>
                        </a:rPr>
                        <a:t>11/11/2019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7143">
                <a:tc>
                  <a:txBody>
                    <a:bodyPr/>
                    <a:lstStyle/>
                    <a:p>
                      <a:pPr marL="0" marR="0" algn="ctr">
                        <a:lnSpc>
                          <a:spcPct val="115000"/>
                        </a:lnSpc>
                        <a:spcBef>
                          <a:spcPts val="0"/>
                        </a:spcBef>
                        <a:spcAft>
                          <a:spcPts val="0"/>
                        </a:spcAft>
                      </a:pPr>
                      <a:r>
                        <a:rPr lang="en-US" sz="1400" dirty="0">
                          <a:solidFill>
                            <a:schemeClr val="tx1"/>
                          </a:solidFill>
                          <a:latin typeface="Calibri"/>
                          <a:ea typeface="Calibri"/>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err="1">
                          <a:solidFill>
                            <a:schemeClr val="tx1"/>
                          </a:solidFill>
                          <a:latin typeface="Calibri"/>
                          <a:ea typeface="Calibri"/>
                          <a:cs typeface="Times New Roman"/>
                        </a:rPr>
                        <a:t>Michle</a:t>
                      </a:r>
                      <a:endParaRPr lang="en-US" sz="14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solidFill>
                            <a:schemeClr val="tx1"/>
                          </a:solidFill>
                          <a:latin typeface="Calibri"/>
                          <a:ea typeface="Calibri"/>
                          <a:cs typeface="Times New Roman"/>
                        </a:rPr>
                        <a:t>michle@gmail.com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solidFill>
                            <a:schemeClr val="tx1"/>
                          </a:solidFill>
                          <a:latin typeface="Calibri"/>
                          <a:ea typeface="Calibri"/>
                          <a:cs typeface="Times New Roman"/>
                        </a:rPr>
                        <a:t>10/5/2019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7143">
                <a:tc>
                  <a:txBody>
                    <a:bodyPr/>
                    <a:lstStyle/>
                    <a:p>
                      <a:pPr marL="0" marR="0" algn="ctr">
                        <a:lnSpc>
                          <a:spcPct val="115000"/>
                        </a:lnSpc>
                        <a:spcBef>
                          <a:spcPts val="0"/>
                        </a:spcBef>
                        <a:spcAft>
                          <a:spcPts val="0"/>
                        </a:spcAft>
                      </a:pPr>
                      <a:r>
                        <a:rPr lang="en-US" sz="1400" dirty="0">
                          <a:solidFill>
                            <a:schemeClr val="tx1"/>
                          </a:solidFill>
                          <a:latin typeface="Calibri"/>
                          <a:ea typeface="Calibri"/>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chemeClr val="tx1"/>
                          </a:solidFill>
                          <a:latin typeface="Calibri"/>
                          <a:ea typeface="Calibri"/>
                          <a:cs typeface="Times New Roman"/>
                        </a:rPr>
                        <a:t>Jhon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solidFill>
                            <a:schemeClr val="tx1"/>
                          </a:solidFill>
                          <a:latin typeface="Calibri"/>
                          <a:ea typeface="Calibri"/>
                          <a:cs typeface="Times New Roman"/>
                        </a:rPr>
                        <a:t>Jhon22@gmail.com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solidFill>
                            <a:schemeClr val="tx1"/>
                          </a:solidFill>
                          <a:latin typeface="Calibri"/>
                          <a:ea typeface="Calibri"/>
                          <a:cs typeface="Times New Roman"/>
                        </a:rPr>
                        <a:t>5/5/2018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7143">
                <a:tc>
                  <a:txBody>
                    <a:bodyPr/>
                    <a:lstStyle/>
                    <a:p>
                      <a:pPr marL="0" marR="0" algn="ctr">
                        <a:lnSpc>
                          <a:spcPct val="115000"/>
                        </a:lnSpc>
                        <a:spcBef>
                          <a:spcPts val="0"/>
                        </a:spcBef>
                        <a:spcAft>
                          <a:spcPts val="0"/>
                        </a:spcAft>
                      </a:pPr>
                      <a:r>
                        <a:rPr lang="en-US" sz="1400" dirty="0">
                          <a:solidFill>
                            <a:schemeClr val="tx1"/>
                          </a:solidFill>
                          <a:latin typeface="Calibri"/>
                          <a:ea typeface="Calibri"/>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chemeClr val="tx1"/>
                          </a:solidFill>
                          <a:latin typeface="Calibri"/>
                          <a:ea typeface="Calibri"/>
                          <a:cs typeface="Times New Roman"/>
                        </a:rPr>
                        <a:t>Sara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chemeClr val="tx1"/>
                          </a:solidFill>
                          <a:latin typeface="Calibri"/>
                          <a:ea typeface="Calibri"/>
                          <a:cs typeface="Times New Roman"/>
                        </a:rPr>
                        <a:t>sara@gmail.com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solidFill>
                            <a:schemeClr val="tx1"/>
                          </a:solidFill>
                          <a:latin typeface="Calibri"/>
                          <a:ea typeface="Calibri"/>
                          <a:cs typeface="Times New Roman"/>
                        </a:rPr>
                        <a:t>11/11/2019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9" name="TextBox 8"/>
          <p:cNvSpPr txBox="1"/>
          <p:nvPr/>
        </p:nvSpPr>
        <p:spPr>
          <a:xfrm>
            <a:off x="262967" y="3373681"/>
            <a:ext cx="8549135" cy="132343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600" dirty="0">
                <a:latin typeface="Calibri" pitchFamily="34" charset="0"/>
              </a:rPr>
              <a:t>For the above table the possible super keys are: {</a:t>
            </a:r>
            <a:r>
              <a:rPr lang="en-US" sz="1600" dirty="0" err="1">
                <a:latin typeface="Calibri" pitchFamily="34" charset="0"/>
              </a:rPr>
              <a:t>Emp_id</a:t>
            </a:r>
            <a:r>
              <a:rPr lang="en-US" sz="1600" dirty="0">
                <a:latin typeface="Calibri" pitchFamily="34" charset="0"/>
              </a:rPr>
              <a:t>}, {Email}, {</a:t>
            </a:r>
            <a:r>
              <a:rPr lang="en-US" sz="1600" dirty="0" err="1">
                <a:latin typeface="Calibri" pitchFamily="34" charset="0"/>
              </a:rPr>
              <a:t>Emp_id</a:t>
            </a:r>
            <a:r>
              <a:rPr lang="en-US" sz="1600" dirty="0">
                <a:latin typeface="Calibri" pitchFamily="34" charset="0"/>
              </a:rPr>
              <a:t>, </a:t>
            </a:r>
            <a:r>
              <a:rPr lang="en-US" sz="1600" dirty="0" err="1">
                <a:latin typeface="Calibri" pitchFamily="34" charset="0"/>
              </a:rPr>
              <a:t>Emp_Name</a:t>
            </a:r>
            <a:r>
              <a:rPr lang="en-US" sz="1600" dirty="0">
                <a:latin typeface="Calibri" pitchFamily="34" charset="0"/>
              </a:rPr>
              <a:t>, Email}, </a:t>
            </a:r>
          </a:p>
          <a:p>
            <a:r>
              <a:rPr lang="en-US" sz="1600" dirty="0">
                <a:latin typeface="Calibri" pitchFamily="34" charset="0"/>
              </a:rPr>
              <a:t>{</a:t>
            </a:r>
            <a:r>
              <a:rPr lang="en-US" sz="1600" dirty="0" err="1">
                <a:latin typeface="Calibri" pitchFamily="34" charset="0"/>
              </a:rPr>
              <a:t>Emp_Name</a:t>
            </a:r>
            <a:r>
              <a:rPr lang="en-US" sz="1600" dirty="0">
                <a:latin typeface="Calibri" pitchFamily="34" charset="0"/>
              </a:rPr>
              <a:t>, Email, </a:t>
            </a:r>
            <a:r>
              <a:rPr lang="en-US" sz="1600" dirty="0" err="1">
                <a:latin typeface="Calibri" pitchFamily="34" charset="0"/>
              </a:rPr>
              <a:t>JoiningDate</a:t>
            </a:r>
            <a:r>
              <a:rPr lang="en-US" sz="1600" dirty="0">
                <a:latin typeface="Calibri" pitchFamily="34" charset="0"/>
              </a:rPr>
              <a:t>} etc.</a:t>
            </a:r>
          </a:p>
          <a:p>
            <a:endParaRPr lang="en-US" sz="1600" dirty="0">
              <a:latin typeface="Calibri" pitchFamily="34" charset="0"/>
            </a:endParaRPr>
          </a:p>
          <a:p>
            <a:r>
              <a:rPr lang="en-US" sz="1600" dirty="0">
                <a:latin typeface="Calibri" pitchFamily="34" charset="0"/>
              </a:rPr>
              <a:t>But </a:t>
            </a:r>
            <a:r>
              <a:rPr lang="en-US" sz="1600" dirty="0" err="1">
                <a:latin typeface="Calibri" pitchFamily="34" charset="0"/>
              </a:rPr>
              <a:t>EmpName</a:t>
            </a:r>
            <a:r>
              <a:rPr lang="en-US" sz="1600" dirty="0">
                <a:latin typeface="Calibri" pitchFamily="34" charset="0"/>
              </a:rPr>
              <a:t> &amp; </a:t>
            </a:r>
            <a:r>
              <a:rPr lang="en-US" sz="1600" dirty="0" err="1">
                <a:latin typeface="Calibri" pitchFamily="34" charset="0"/>
              </a:rPr>
              <a:t>JoiningDate</a:t>
            </a:r>
            <a:r>
              <a:rPr lang="en-US" sz="1600" dirty="0">
                <a:latin typeface="Calibri" pitchFamily="34" charset="0"/>
              </a:rPr>
              <a:t> can not work as </a:t>
            </a:r>
            <a:r>
              <a:rPr lang="en-US" sz="1600" dirty="0" err="1">
                <a:latin typeface="Calibri" pitchFamily="34" charset="0"/>
              </a:rPr>
              <a:t>superkey</a:t>
            </a:r>
            <a:r>
              <a:rPr lang="en-US" sz="1600" dirty="0">
                <a:latin typeface="Calibri" pitchFamily="34" charset="0"/>
              </a:rPr>
              <a:t> because if you use these columns to identify </a:t>
            </a:r>
          </a:p>
          <a:p>
            <a:r>
              <a:rPr lang="en-US" sz="1600" dirty="0">
                <a:latin typeface="Calibri" pitchFamily="34" charset="0"/>
              </a:rPr>
              <a:t>Unique values then you can not do it because there remains duplicate values.</a:t>
            </a:r>
          </a:p>
        </p:txBody>
      </p:sp>
      <p:sp>
        <p:nvSpPr>
          <p:cNvPr id="10" name="Frame 9"/>
          <p:cNvSpPr/>
          <p:nvPr/>
        </p:nvSpPr>
        <p:spPr>
          <a:xfrm>
            <a:off x="1436915" y="1738365"/>
            <a:ext cx="763674" cy="271305"/>
          </a:xfrm>
          <a:prstGeom prst="fram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ame 10"/>
          <p:cNvSpPr/>
          <p:nvPr/>
        </p:nvSpPr>
        <p:spPr>
          <a:xfrm>
            <a:off x="1488831" y="2262555"/>
            <a:ext cx="763674" cy="271305"/>
          </a:xfrm>
          <a:prstGeom prst="fram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p:cNvSpPr/>
          <p:nvPr/>
        </p:nvSpPr>
        <p:spPr>
          <a:xfrm>
            <a:off x="4875125" y="1750088"/>
            <a:ext cx="1093596" cy="271305"/>
          </a:xfrm>
          <a:prstGeom prst="fram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ame 12"/>
          <p:cNvSpPr/>
          <p:nvPr/>
        </p:nvSpPr>
        <p:spPr>
          <a:xfrm>
            <a:off x="4896896" y="2505389"/>
            <a:ext cx="1093596" cy="271305"/>
          </a:xfrm>
          <a:prstGeom prst="fram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Slide Number Placeholder 1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a:t>
            </a:fld>
            <a:endParaRPr lang="e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0677" y="211016"/>
            <a:ext cx="8842549" cy="2512088"/>
          </a:xfrm>
        </p:spPr>
        <p:txBody>
          <a:bodyPr>
            <a:normAutofit fontScale="92500" lnSpcReduction="10000"/>
          </a:bodyPr>
          <a:lstStyle/>
          <a:p>
            <a:pPr>
              <a:buNone/>
            </a:pPr>
            <a:r>
              <a:rPr lang="en-US" sz="2400" b="1" dirty="0">
                <a:latin typeface="Calibri" pitchFamily="34" charset="0"/>
              </a:rPr>
              <a:t>Candidate Key:</a:t>
            </a:r>
          </a:p>
          <a:p>
            <a:r>
              <a:rPr lang="en-US" sz="1800" dirty="0">
                <a:latin typeface="Calibri" pitchFamily="34" charset="0"/>
              </a:rPr>
              <a:t>Candidate keys are defined as the </a:t>
            </a:r>
            <a:r>
              <a:rPr lang="en-US" sz="1800" b="1" dirty="0">
                <a:solidFill>
                  <a:srgbClr val="FF0000"/>
                </a:solidFill>
                <a:latin typeface="Calibri" pitchFamily="34" charset="0"/>
              </a:rPr>
              <a:t>minimal</a:t>
            </a:r>
            <a:r>
              <a:rPr lang="en-US" sz="1800" dirty="0">
                <a:latin typeface="Calibri" pitchFamily="34" charset="0"/>
              </a:rPr>
              <a:t> set of fields which can uniquely identify each record in a table. </a:t>
            </a:r>
          </a:p>
          <a:p>
            <a:r>
              <a:rPr lang="en-US" sz="1800" dirty="0">
                <a:latin typeface="Calibri" pitchFamily="34" charset="0"/>
              </a:rPr>
              <a:t>It is an attribute or a set of attributes that can act as a Primary Key for a table to uniquely identify each record in that table.</a:t>
            </a:r>
          </a:p>
          <a:p>
            <a:r>
              <a:rPr lang="en-US" sz="1800" dirty="0">
                <a:latin typeface="Calibri" pitchFamily="34" charset="0"/>
              </a:rPr>
              <a:t>There can be more than one candidate key.</a:t>
            </a:r>
          </a:p>
          <a:p>
            <a:r>
              <a:rPr lang="en-US" sz="1800" dirty="0">
                <a:latin typeface="Calibri" pitchFamily="34" charset="0"/>
              </a:rPr>
              <a:t>A candidate key can never be NULL or empty. And its value should be unique.</a:t>
            </a:r>
          </a:p>
          <a:p>
            <a:r>
              <a:rPr lang="en-US" sz="1800" dirty="0">
                <a:latin typeface="Calibri" pitchFamily="34" charset="0"/>
              </a:rPr>
              <a:t>Here we use the previous table named “Employee” to understand this key.</a:t>
            </a:r>
          </a:p>
          <a:p>
            <a:endParaRPr lang="en-US" sz="1800" dirty="0">
              <a:latin typeface="Calibri" pitchFamily="34" charset="0"/>
            </a:endParaRPr>
          </a:p>
        </p:txBody>
      </p:sp>
      <p:graphicFrame>
        <p:nvGraphicFramePr>
          <p:cNvPr id="5" name="Table 4"/>
          <p:cNvGraphicFramePr>
            <a:graphicFrameLocks noGrp="1"/>
          </p:cNvGraphicFramePr>
          <p:nvPr/>
        </p:nvGraphicFramePr>
        <p:xfrm>
          <a:off x="1347869" y="2869388"/>
          <a:ext cx="5966946" cy="1285715"/>
        </p:xfrm>
        <a:graphic>
          <a:graphicData uri="http://schemas.openxmlformats.org/drawingml/2006/table">
            <a:tbl>
              <a:tblPr/>
              <a:tblGrid>
                <a:gridCol w="940227">
                  <a:extLst>
                    <a:ext uri="{9D8B030D-6E8A-4147-A177-3AD203B41FA5}">
                      <a16:colId xmlns:a16="http://schemas.microsoft.com/office/drawing/2014/main" val="20000"/>
                    </a:ext>
                  </a:extLst>
                </a:gridCol>
                <a:gridCol w="1314149">
                  <a:extLst>
                    <a:ext uri="{9D8B030D-6E8A-4147-A177-3AD203B41FA5}">
                      <a16:colId xmlns:a16="http://schemas.microsoft.com/office/drawing/2014/main" val="20001"/>
                    </a:ext>
                  </a:extLst>
                </a:gridCol>
                <a:gridCol w="2114280">
                  <a:extLst>
                    <a:ext uri="{9D8B030D-6E8A-4147-A177-3AD203B41FA5}">
                      <a16:colId xmlns:a16="http://schemas.microsoft.com/office/drawing/2014/main" val="20002"/>
                    </a:ext>
                  </a:extLst>
                </a:gridCol>
                <a:gridCol w="1598290">
                  <a:extLst>
                    <a:ext uri="{9D8B030D-6E8A-4147-A177-3AD203B41FA5}">
                      <a16:colId xmlns:a16="http://schemas.microsoft.com/office/drawing/2014/main" val="20003"/>
                    </a:ext>
                  </a:extLst>
                </a:gridCol>
              </a:tblGrid>
              <a:tr h="257143">
                <a:tc>
                  <a:txBody>
                    <a:bodyPr/>
                    <a:lstStyle/>
                    <a:p>
                      <a:pPr marL="0" marR="0" algn="ctr">
                        <a:lnSpc>
                          <a:spcPct val="115000"/>
                        </a:lnSpc>
                        <a:spcBef>
                          <a:spcPts val="0"/>
                        </a:spcBef>
                        <a:spcAft>
                          <a:spcPts val="0"/>
                        </a:spcAft>
                      </a:pPr>
                      <a:r>
                        <a:rPr lang="en-US" sz="1400" b="1" dirty="0" err="1">
                          <a:solidFill>
                            <a:schemeClr val="tx1"/>
                          </a:solidFill>
                          <a:latin typeface="Calibri"/>
                          <a:ea typeface="Calibri"/>
                          <a:cs typeface="Times New Roman"/>
                        </a:rPr>
                        <a:t>Emp_id</a:t>
                      </a:r>
                      <a:endParaRPr lang="en-US" sz="1400" b="1"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err="1">
                          <a:solidFill>
                            <a:schemeClr val="tx1"/>
                          </a:solidFill>
                          <a:latin typeface="Calibri"/>
                          <a:ea typeface="Calibri"/>
                          <a:cs typeface="Times New Roman"/>
                        </a:rPr>
                        <a:t>Emp_Name</a:t>
                      </a:r>
                      <a:endParaRPr lang="en-US" sz="1400" b="1"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solidFill>
                            <a:schemeClr val="tx1"/>
                          </a:solidFill>
                          <a:latin typeface="Calibri"/>
                          <a:ea typeface="Calibri"/>
                          <a:cs typeface="Times New Roman"/>
                        </a:rPr>
                        <a:t>Email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solidFill>
                            <a:schemeClr val="tx1"/>
                          </a:solidFill>
                          <a:latin typeface="Calibri"/>
                          <a:ea typeface="Calibri"/>
                          <a:cs typeface="Times New Roman"/>
                        </a:rPr>
                        <a:t>Joining Date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7143">
                <a:tc>
                  <a:txBody>
                    <a:bodyPr/>
                    <a:lstStyle/>
                    <a:p>
                      <a:pPr marL="0" marR="0" algn="ctr">
                        <a:lnSpc>
                          <a:spcPct val="115000"/>
                        </a:lnSpc>
                        <a:spcBef>
                          <a:spcPts val="0"/>
                        </a:spcBef>
                        <a:spcAft>
                          <a:spcPts val="0"/>
                        </a:spcAft>
                      </a:pPr>
                      <a:r>
                        <a:rPr lang="en-US" sz="1400" dirty="0">
                          <a:solidFill>
                            <a:schemeClr val="tx1"/>
                          </a:solidFill>
                          <a:latin typeface="Calibri"/>
                          <a:ea typeface="Calibri"/>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err="1">
                          <a:solidFill>
                            <a:schemeClr val="tx1"/>
                          </a:solidFill>
                          <a:latin typeface="Calibri"/>
                          <a:ea typeface="Calibri"/>
                          <a:cs typeface="Times New Roman"/>
                        </a:rPr>
                        <a:t>Jhon</a:t>
                      </a:r>
                      <a:endParaRPr lang="en-US" sz="14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chemeClr val="tx1"/>
                          </a:solidFill>
                          <a:latin typeface="Calibri"/>
                          <a:ea typeface="Calibri"/>
                          <a:cs typeface="Times New Roman"/>
                        </a:rPr>
                        <a:t>jhonuk@gmail.com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solidFill>
                            <a:schemeClr val="tx1"/>
                          </a:solidFill>
                          <a:latin typeface="Calibri"/>
                          <a:ea typeface="Calibri"/>
                          <a:cs typeface="Times New Roman"/>
                        </a:rPr>
                        <a:t>11/11/2019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7143">
                <a:tc>
                  <a:txBody>
                    <a:bodyPr/>
                    <a:lstStyle/>
                    <a:p>
                      <a:pPr marL="0" marR="0" algn="ctr">
                        <a:lnSpc>
                          <a:spcPct val="115000"/>
                        </a:lnSpc>
                        <a:spcBef>
                          <a:spcPts val="0"/>
                        </a:spcBef>
                        <a:spcAft>
                          <a:spcPts val="0"/>
                        </a:spcAft>
                      </a:pPr>
                      <a:r>
                        <a:rPr lang="en-US" sz="1400">
                          <a:solidFill>
                            <a:schemeClr val="tx1"/>
                          </a:solidFill>
                          <a:latin typeface="Calibri"/>
                          <a:ea typeface="Calibri"/>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err="1">
                          <a:solidFill>
                            <a:schemeClr val="tx1"/>
                          </a:solidFill>
                          <a:latin typeface="Calibri"/>
                          <a:ea typeface="Calibri"/>
                          <a:cs typeface="Times New Roman"/>
                        </a:rPr>
                        <a:t>Michle</a:t>
                      </a:r>
                      <a:endParaRPr lang="en-US" sz="14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solidFill>
                            <a:schemeClr val="tx1"/>
                          </a:solidFill>
                          <a:latin typeface="Calibri"/>
                          <a:ea typeface="Calibri"/>
                          <a:cs typeface="Times New Roman"/>
                        </a:rPr>
                        <a:t>michle@gmail.com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solidFill>
                            <a:schemeClr val="tx1"/>
                          </a:solidFill>
                          <a:latin typeface="Calibri"/>
                          <a:ea typeface="Calibri"/>
                          <a:cs typeface="Times New Roman"/>
                        </a:rPr>
                        <a:t>10/5/2019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7143">
                <a:tc>
                  <a:txBody>
                    <a:bodyPr/>
                    <a:lstStyle/>
                    <a:p>
                      <a:pPr marL="0" marR="0" algn="ctr">
                        <a:lnSpc>
                          <a:spcPct val="115000"/>
                        </a:lnSpc>
                        <a:spcBef>
                          <a:spcPts val="0"/>
                        </a:spcBef>
                        <a:spcAft>
                          <a:spcPts val="0"/>
                        </a:spcAft>
                      </a:pPr>
                      <a:r>
                        <a:rPr lang="en-US" sz="1400">
                          <a:solidFill>
                            <a:schemeClr val="tx1"/>
                          </a:solidFill>
                          <a:latin typeface="Calibri"/>
                          <a:ea typeface="Calibri"/>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chemeClr val="tx1"/>
                          </a:solidFill>
                          <a:latin typeface="Calibri"/>
                          <a:ea typeface="Calibri"/>
                          <a:cs typeface="Times New Roman"/>
                        </a:rPr>
                        <a:t>Jhon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solidFill>
                            <a:schemeClr val="tx1"/>
                          </a:solidFill>
                          <a:latin typeface="Calibri"/>
                          <a:ea typeface="Calibri"/>
                          <a:cs typeface="Times New Roman"/>
                        </a:rPr>
                        <a:t>Jhon22@gmail.com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solidFill>
                            <a:schemeClr val="tx1"/>
                          </a:solidFill>
                          <a:latin typeface="Calibri"/>
                          <a:ea typeface="Calibri"/>
                          <a:cs typeface="Times New Roman"/>
                        </a:rPr>
                        <a:t>5/5/2018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7143">
                <a:tc>
                  <a:txBody>
                    <a:bodyPr/>
                    <a:lstStyle/>
                    <a:p>
                      <a:pPr marL="0" marR="0" algn="ctr">
                        <a:lnSpc>
                          <a:spcPct val="115000"/>
                        </a:lnSpc>
                        <a:spcBef>
                          <a:spcPts val="0"/>
                        </a:spcBef>
                        <a:spcAft>
                          <a:spcPts val="0"/>
                        </a:spcAft>
                      </a:pPr>
                      <a:r>
                        <a:rPr lang="en-US" sz="1400">
                          <a:solidFill>
                            <a:schemeClr val="tx1"/>
                          </a:solidFill>
                          <a:latin typeface="Calibri"/>
                          <a:ea typeface="Calibri"/>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chemeClr val="tx1"/>
                          </a:solidFill>
                          <a:latin typeface="Calibri"/>
                          <a:ea typeface="Calibri"/>
                          <a:cs typeface="Times New Roman"/>
                        </a:rPr>
                        <a:t>Sara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chemeClr val="tx1"/>
                          </a:solidFill>
                          <a:latin typeface="Calibri"/>
                          <a:ea typeface="Calibri"/>
                          <a:cs typeface="Times New Roman"/>
                        </a:rPr>
                        <a:t>sara@gmail.com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solidFill>
                            <a:schemeClr val="tx1"/>
                          </a:solidFill>
                          <a:latin typeface="Calibri"/>
                          <a:ea typeface="Calibri"/>
                          <a:cs typeface="Times New Roman"/>
                        </a:rPr>
                        <a:t>11/11/2019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a:t>
            </a:fld>
            <a:endParaRPr lang="e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1112" y="311499"/>
            <a:ext cx="8691824" cy="4622242"/>
          </a:xfrm>
        </p:spPr>
        <p:txBody>
          <a:bodyPr/>
          <a:lstStyle/>
          <a:p>
            <a:endParaRPr lang="en-US" dirty="0"/>
          </a:p>
        </p:txBody>
      </p:sp>
      <p:sp>
        <p:nvSpPr>
          <p:cNvPr id="4" name="Rectangle 3"/>
          <p:cNvSpPr/>
          <p:nvPr/>
        </p:nvSpPr>
        <p:spPr>
          <a:xfrm>
            <a:off x="582804" y="271306"/>
            <a:ext cx="7988440" cy="469258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alibri" pitchFamily="34" charset="0"/>
              </a:rPr>
              <a:t>Suppose, the super key is: </a:t>
            </a:r>
            <a:r>
              <a:rPr lang="en-US" sz="2000" b="1" dirty="0">
                <a:solidFill>
                  <a:srgbClr val="FF0000"/>
                </a:solidFill>
                <a:latin typeface="Calibri" pitchFamily="34" charset="0"/>
              </a:rPr>
              <a:t>{</a:t>
            </a:r>
            <a:r>
              <a:rPr lang="en-US" sz="2000" b="1" dirty="0" err="1">
                <a:solidFill>
                  <a:srgbClr val="FF0000"/>
                </a:solidFill>
                <a:latin typeface="Calibri" pitchFamily="34" charset="0"/>
              </a:rPr>
              <a:t>Emp_id</a:t>
            </a:r>
            <a:r>
              <a:rPr lang="en-US" sz="2000" b="1" dirty="0">
                <a:solidFill>
                  <a:srgbClr val="FF0000"/>
                </a:solidFill>
                <a:latin typeface="Calibri" pitchFamily="34" charset="0"/>
              </a:rPr>
              <a:t>, </a:t>
            </a:r>
            <a:r>
              <a:rPr lang="en-US" sz="2000" b="1" dirty="0" err="1">
                <a:solidFill>
                  <a:srgbClr val="FF0000"/>
                </a:solidFill>
                <a:latin typeface="Calibri" pitchFamily="34" charset="0"/>
              </a:rPr>
              <a:t>EmpName,Email</a:t>
            </a:r>
            <a:r>
              <a:rPr lang="en-US" sz="2000" b="1" dirty="0">
                <a:solidFill>
                  <a:srgbClr val="FF0000"/>
                </a:solidFill>
                <a:latin typeface="Calibri" pitchFamily="34" charset="0"/>
              </a:rPr>
              <a:t>}</a:t>
            </a:r>
          </a:p>
          <a:p>
            <a:pPr algn="ctr"/>
            <a:r>
              <a:rPr lang="en-US" sz="2000" b="1" dirty="0">
                <a:latin typeface="Calibri" pitchFamily="34" charset="0"/>
              </a:rPr>
              <a:t>We can use </a:t>
            </a:r>
            <a:r>
              <a:rPr lang="en-US" sz="2000" b="1" dirty="0">
                <a:solidFill>
                  <a:srgbClr val="FF0000"/>
                </a:solidFill>
                <a:latin typeface="Calibri" pitchFamily="34" charset="0"/>
              </a:rPr>
              <a:t>{</a:t>
            </a:r>
            <a:r>
              <a:rPr lang="en-US" sz="2000" b="1" dirty="0" err="1">
                <a:solidFill>
                  <a:srgbClr val="FF0000"/>
                </a:solidFill>
                <a:latin typeface="Calibri" pitchFamily="34" charset="0"/>
              </a:rPr>
              <a:t>Emp_id</a:t>
            </a:r>
            <a:r>
              <a:rPr lang="en-US" sz="2000" b="1" dirty="0">
                <a:solidFill>
                  <a:srgbClr val="FF0000"/>
                </a:solidFill>
                <a:latin typeface="Calibri" pitchFamily="34" charset="0"/>
              </a:rPr>
              <a:t>, </a:t>
            </a:r>
            <a:r>
              <a:rPr lang="en-US" sz="2000" b="1" dirty="0" err="1">
                <a:solidFill>
                  <a:srgbClr val="FF0000"/>
                </a:solidFill>
                <a:latin typeface="Calibri" pitchFamily="34" charset="0"/>
              </a:rPr>
              <a:t>EmpName</a:t>
            </a:r>
            <a:r>
              <a:rPr lang="en-US" sz="2000" b="1" dirty="0">
                <a:solidFill>
                  <a:srgbClr val="FF0000"/>
                </a:solidFill>
                <a:latin typeface="Calibri" pitchFamily="34" charset="0"/>
              </a:rPr>
              <a:t>} </a:t>
            </a:r>
            <a:r>
              <a:rPr lang="en-US" sz="2000" b="1" dirty="0">
                <a:latin typeface="Calibri" pitchFamily="34" charset="0"/>
              </a:rPr>
              <a:t>or </a:t>
            </a:r>
          </a:p>
          <a:p>
            <a:pPr algn="ctr"/>
            <a:r>
              <a:rPr lang="en-US" sz="2000" b="1" dirty="0">
                <a:solidFill>
                  <a:srgbClr val="FF0000"/>
                </a:solidFill>
                <a:latin typeface="Calibri" pitchFamily="34" charset="0"/>
              </a:rPr>
              <a:t>{</a:t>
            </a:r>
            <a:r>
              <a:rPr lang="en-US" sz="2000" b="1" dirty="0" err="1">
                <a:solidFill>
                  <a:srgbClr val="FF0000"/>
                </a:solidFill>
                <a:latin typeface="Calibri" pitchFamily="34" charset="0"/>
              </a:rPr>
              <a:t>Emp_id,Email</a:t>
            </a:r>
            <a:r>
              <a:rPr lang="en-US" sz="2000" b="1" dirty="0">
                <a:solidFill>
                  <a:srgbClr val="FF0000"/>
                </a:solidFill>
                <a:latin typeface="Calibri" pitchFamily="34" charset="0"/>
              </a:rPr>
              <a:t>} </a:t>
            </a:r>
            <a:r>
              <a:rPr lang="en-US" sz="2000" b="1" dirty="0">
                <a:latin typeface="Calibri" pitchFamily="34" charset="0"/>
              </a:rPr>
              <a:t>as a candidate key</a:t>
            </a:r>
          </a:p>
          <a:p>
            <a:pPr algn="ctr"/>
            <a:endParaRPr lang="en-US" sz="2000" b="1" dirty="0">
              <a:latin typeface="Calibri" pitchFamily="34" charset="0"/>
            </a:endParaRPr>
          </a:p>
          <a:p>
            <a:pPr algn="ctr"/>
            <a:r>
              <a:rPr lang="en-US" sz="2000" b="1" dirty="0">
                <a:latin typeface="Calibri" pitchFamily="34" charset="0"/>
              </a:rPr>
              <a:t>But candidate key is the minimal set of Super Key.</a:t>
            </a:r>
          </a:p>
          <a:p>
            <a:pPr algn="ctr"/>
            <a:r>
              <a:rPr lang="en-US" sz="2000" b="1" dirty="0">
                <a:solidFill>
                  <a:srgbClr val="FF0000"/>
                </a:solidFill>
                <a:latin typeface="Calibri" pitchFamily="34" charset="0"/>
              </a:rPr>
              <a:t>{</a:t>
            </a:r>
            <a:r>
              <a:rPr lang="en-US" sz="2000" b="1" dirty="0" err="1">
                <a:solidFill>
                  <a:srgbClr val="FF0000"/>
                </a:solidFill>
                <a:latin typeface="Calibri" pitchFamily="34" charset="0"/>
              </a:rPr>
              <a:t>Emp_id</a:t>
            </a:r>
            <a:r>
              <a:rPr lang="en-US" sz="2000" b="1" dirty="0">
                <a:solidFill>
                  <a:srgbClr val="FF0000"/>
                </a:solidFill>
                <a:latin typeface="Calibri" pitchFamily="34" charset="0"/>
              </a:rPr>
              <a:t>, </a:t>
            </a:r>
            <a:r>
              <a:rPr lang="en-US" sz="2000" b="1" dirty="0" err="1">
                <a:solidFill>
                  <a:srgbClr val="FF0000"/>
                </a:solidFill>
                <a:latin typeface="Calibri" pitchFamily="34" charset="0"/>
              </a:rPr>
              <a:t>EmpName</a:t>
            </a:r>
            <a:r>
              <a:rPr lang="en-US" sz="2000" b="1" dirty="0">
                <a:solidFill>
                  <a:srgbClr val="FF0000"/>
                </a:solidFill>
                <a:latin typeface="Calibri" pitchFamily="34" charset="0"/>
              </a:rPr>
              <a:t>} </a:t>
            </a:r>
            <a:r>
              <a:rPr lang="en-US" sz="2000" b="1" dirty="0">
                <a:latin typeface="Calibri" pitchFamily="34" charset="0"/>
              </a:rPr>
              <a:t>from here we get </a:t>
            </a:r>
            <a:r>
              <a:rPr lang="en-US" sz="2000" b="1" dirty="0">
                <a:solidFill>
                  <a:srgbClr val="FF0000"/>
                </a:solidFill>
                <a:latin typeface="Calibri" pitchFamily="34" charset="0"/>
              </a:rPr>
              <a:t>{</a:t>
            </a:r>
            <a:r>
              <a:rPr lang="en-US" sz="2000" b="1" dirty="0" err="1">
                <a:solidFill>
                  <a:srgbClr val="FF0000"/>
                </a:solidFill>
                <a:latin typeface="Calibri" pitchFamily="34" charset="0"/>
              </a:rPr>
              <a:t>Emp_id</a:t>
            </a:r>
            <a:r>
              <a:rPr lang="en-US" sz="2000" b="1" dirty="0">
                <a:solidFill>
                  <a:srgbClr val="FF0000"/>
                </a:solidFill>
                <a:latin typeface="Calibri" pitchFamily="34" charset="0"/>
              </a:rPr>
              <a:t>} </a:t>
            </a:r>
            <a:r>
              <a:rPr lang="en-US" sz="2000" b="1" dirty="0">
                <a:latin typeface="Calibri" pitchFamily="34" charset="0"/>
              </a:rPr>
              <a:t>, </a:t>
            </a:r>
            <a:r>
              <a:rPr lang="en-US" sz="2000" b="1" dirty="0">
                <a:solidFill>
                  <a:srgbClr val="FF0000"/>
                </a:solidFill>
                <a:latin typeface="Calibri" pitchFamily="34" charset="0"/>
              </a:rPr>
              <a:t>{</a:t>
            </a:r>
            <a:r>
              <a:rPr lang="en-US" sz="2000" b="1" dirty="0" err="1">
                <a:solidFill>
                  <a:srgbClr val="FF0000"/>
                </a:solidFill>
                <a:latin typeface="Calibri" pitchFamily="34" charset="0"/>
              </a:rPr>
              <a:t>EmpName</a:t>
            </a:r>
            <a:r>
              <a:rPr lang="en-US" sz="2000" b="1" dirty="0">
                <a:solidFill>
                  <a:srgbClr val="FF0000"/>
                </a:solidFill>
                <a:latin typeface="Calibri" pitchFamily="34" charset="0"/>
              </a:rPr>
              <a:t>} </a:t>
            </a:r>
            <a:r>
              <a:rPr lang="en-US" sz="2000" b="1" dirty="0">
                <a:latin typeface="Calibri" pitchFamily="34" charset="0"/>
              </a:rPr>
              <a:t>but </a:t>
            </a:r>
            <a:r>
              <a:rPr lang="en-US" sz="2000" b="1" dirty="0">
                <a:solidFill>
                  <a:srgbClr val="FFFF00"/>
                </a:solidFill>
                <a:latin typeface="Calibri" pitchFamily="34" charset="0"/>
              </a:rPr>
              <a:t>{</a:t>
            </a:r>
            <a:r>
              <a:rPr lang="en-US" sz="2000" b="1" dirty="0" err="1">
                <a:solidFill>
                  <a:srgbClr val="FFFF00"/>
                </a:solidFill>
                <a:latin typeface="Calibri" pitchFamily="34" charset="0"/>
              </a:rPr>
              <a:t>EmpName</a:t>
            </a:r>
            <a:r>
              <a:rPr lang="en-US" sz="2000" b="1" dirty="0">
                <a:solidFill>
                  <a:srgbClr val="FFFF00"/>
                </a:solidFill>
                <a:latin typeface="Calibri" pitchFamily="34" charset="0"/>
              </a:rPr>
              <a:t>} </a:t>
            </a:r>
            <a:r>
              <a:rPr lang="en-US" sz="2000" b="1" dirty="0">
                <a:latin typeface="Calibri" pitchFamily="34" charset="0"/>
              </a:rPr>
              <a:t>is not a candidate key.</a:t>
            </a:r>
          </a:p>
          <a:p>
            <a:pPr algn="ctr"/>
            <a:r>
              <a:rPr lang="en-US" sz="2000" b="1" dirty="0">
                <a:latin typeface="Calibri" pitchFamily="34" charset="0"/>
              </a:rPr>
              <a:t>Again, </a:t>
            </a:r>
            <a:r>
              <a:rPr lang="en-US" sz="2000" b="1" dirty="0">
                <a:solidFill>
                  <a:srgbClr val="FF0000"/>
                </a:solidFill>
                <a:latin typeface="Calibri" pitchFamily="34" charset="0"/>
              </a:rPr>
              <a:t>{</a:t>
            </a:r>
            <a:r>
              <a:rPr lang="en-US" sz="2000" b="1" dirty="0" err="1">
                <a:solidFill>
                  <a:srgbClr val="FF0000"/>
                </a:solidFill>
                <a:latin typeface="Calibri" pitchFamily="34" charset="0"/>
              </a:rPr>
              <a:t>Emp_id,Email</a:t>
            </a:r>
            <a:r>
              <a:rPr lang="en-US" sz="2000" b="1" dirty="0">
                <a:solidFill>
                  <a:srgbClr val="FF0000"/>
                </a:solidFill>
                <a:latin typeface="Calibri" pitchFamily="34" charset="0"/>
              </a:rPr>
              <a:t>} </a:t>
            </a:r>
            <a:r>
              <a:rPr lang="en-US" sz="2000" b="1" dirty="0">
                <a:latin typeface="Calibri" pitchFamily="34" charset="0"/>
              </a:rPr>
              <a:t>from here we get </a:t>
            </a:r>
            <a:r>
              <a:rPr lang="en-US" sz="2000" b="1" dirty="0">
                <a:solidFill>
                  <a:srgbClr val="FF0000"/>
                </a:solidFill>
                <a:latin typeface="Calibri" pitchFamily="34" charset="0"/>
              </a:rPr>
              <a:t>{</a:t>
            </a:r>
            <a:r>
              <a:rPr lang="en-US" sz="2000" b="1" dirty="0" err="1">
                <a:solidFill>
                  <a:srgbClr val="FF0000"/>
                </a:solidFill>
                <a:latin typeface="Calibri" pitchFamily="34" charset="0"/>
              </a:rPr>
              <a:t>Emp_id</a:t>
            </a:r>
            <a:r>
              <a:rPr lang="en-US" sz="2000" b="1" dirty="0">
                <a:solidFill>
                  <a:srgbClr val="FF0000"/>
                </a:solidFill>
                <a:latin typeface="Calibri" pitchFamily="34" charset="0"/>
              </a:rPr>
              <a:t>} </a:t>
            </a:r>
            <a:r>
              <a:rPr lang="en-US" sz="2000" b="1" dirty="0">
                <a:latin typeface="Calibri" pitchFamily="34" charset="0"/>
              </a:rPr>
              <a:t>, </a:t>
            </a:r>
            <a:r>
              <a:rPr lang="en-US" sz="2000" b="1" dirty="0">
                <a:solidFill>
                  <a:srgbClr val="FF0000"/>
                </a:solidFill>
                <a:latin typeface="Calibri" pitchFamily="34" charset="0"/>
              </a:rPr>
              <a:t>{Email}. </a:t>
            </a:r>
            <a:r>
              <a:rPr lang="en-US" sz="2000" b="1" dirty="0">
                <a:latin typeface="Calibri" pitchFamily="34" charset="0"/>
              </a:rPr>
              <a:t>Both can be called candidate key.</a:t>
            </a:r>
          </a:p>
          <a:p>
            <a:pPr algn="ctr"/>
            <a:endParaRPr lang="en-US" sz="2000" b="1" dirty="0">
              <a:latin typeface="Calibri" pitchFamily="34"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lang="en"/>
          </a:p>
        </p:txBody>
      </p:sp>
    </p:spTree>
  </p:cSld>
  <p:clrMapOvr>
    <a:masterClrMapping/>
  </p:clrMapOvr>
  <p:transition>
    <p:cut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251209"/>
            <a:ext cx="8520600" cy="4317591"/>
          </a:xfrm>
        </p:spPr>
        <p:txBody>
          <a:bodyPr/>
          <a:lstStyle/>
          <a:p>
            <a:pPr>
              <a:buNone/>
            </a:pPr>
            <a:r>
              <a:rPr lang="en-US" sz="2400" b="1" dirty="0">
                <a:latin typeface="Calibri" pitchFamily="34" charset="0"/>
              </a:rPr>
              <a:t>Primary Key: </a:t>
            </a:r>
          </a:p>
          <a:p>
            <a:r>
              <a:rPr lang="en-US" dirty="0">
                <a:latin typeface="Calibri" pitchFamily="34" charset="0"/>
              </a:rPr>
              <a:t>It is similar to candidate key which is used to uniquely identify the records of a table.</a:t>
            </a:r>
          </a:p>
          <a:p>
            <a:r>
              <a:rPr lang="en-US" dirty="0">
                <a:latin typeface="Calibri" pitchFamily="34" charset="0"/>
              </a:rPr>
              <a:t>A relation has only </a:t>
            </a:r>
            <a:r>
              <a:rPr lang="en-US" b="1" dirty="0">
                <a:solidFill>
                  <a:srgbClr val="FF0000"/>
                </a:solidFill>
                <a:latin typeface="Calibri" pitchFamily="34" charset="0"/>
              </a:rPr>
              <a:t>one</a:t>
            </a:r>
            <a:r>
              <a:rPr lang="en-US" dirty="0">
                <a:latin typeface="Calibri" pitchFamily="34" charset="0"/>
              </a:rPr>
              <a:t> primary key.</a:t>
            </a:r>
          </a:p>
          <a:p>
            <a:r>
              <a:rPr lang="en-US" b="1" dirty="0">
                <a:latin typeface="Calibri" pitchFamily="34" charset="0"/>
              </a:rPr>
              <a:t>Primary Key</a:t>
            </a:r>
            <a:r>
              <a:rPr lang="en-US" dirty="0">
                <a:latin typeface="Calibri" pitchFamily="34" charset="0"/>
              </a:rPr>
              <a:t> is a unique and non-null </a:t>
            </a:r>
            <a:r>
              <a:rPr lang="en-US" b="1" dirty="0">
                <a:latin typeface="Calibri" pitchFamily="34" charset="0"/>
              </a:rPr>
              <a:t>key</a:t>
            </a:r>
            <a:endParaRPr lang="en-US" dirty="0">
              <a:latin typeface="Calibri" pitchFamily="34" charset="0"/>
            </a:endParaRPr>
          </a:p>
        </p:txBody>
      </p:sp>
      <p:graphicFrame>
        <p:nvGraphicFramePr>
          <p:cNvPr id="4" name="Table 3"/>
          <p:cNvGraphicFramePr>
            <a:graphicFrameLocks noGrp="1"/>
          </p:cNvGraphicFramePr>
          <p:nvPr/>
        </p:nvGraphicFramePr>
        <p:xfrm>
          <a:off x="1367965" y="1975083"/>
          <a:ext cx="5966946" cy="1285715"/>
        </p:xfrm>
        <a:graphic>
          <a:graphicData uri="http://schemas.openxmlformats.org/drawingml/2006/table">
            <a:tbl>
              <a:tblPr/>
              <a:tblGrid>
                <a:gridCol w="940227">
                  <a:extLst>
                    <a:ext uri="{9D8B030D-6E8A-4147-A177-3AD203B41FA5}">
                      <a16:colId xmlns:a16="http://schemas.microsoft.com/office/drawing/2014/main" val="20000"/>
                    </a:ext>
                  </a:extLst>
                </a:gridCol>
                <a:gridCol w="1314149">
                  <a:extLst>
                    <a:ext uri="{9D8B030D-6E8A-4147-A177-3AD203B41FA5}">
                      <a16:colId xmlns:a16="http://schemas.microsoft.com/office/drawing/2014/main" val="20001"/>
                    </a:ext>
                  </a:extLst>
                </a:gridCol>
                <a:gridCol w="2114280">
                  <a:extLst>
                    <a:ext uri="{9D8B030D-6E8A-4147-A177-3AD203B41FA5}">
                      <a16:colId xmlns:a16="http://schemas.microsoft.com/office/drawing/2014/main" val="20002"/>
                    </a:ext>
                  </a:extLst>
                </a:gridCol>
                <a:gridCol w="1598290">
                  <a:extLst>
                    <a:ext uri="{9D8B030D-6E8A-4147-A177-3AD203B41FA5}">
                      <a16:colId xmlns:a16="http://schemas.microsoft.com/office/drawing/2014/main" val="20003"/>
                    </a:ext>
                  </a:extLst>
                </a:gridCol>
              </a:tblGrid>
              <a:tr h="257143">
                <a:tc>
                  <a:txBody>
                    <a:bodyPr/>
                    <a:lstStyle/>
                    <a:p>
                      <a:pPr marL="0" marR="0" algn="ctr">
                        <a:lnSpc>
                          <a:spcPct val="115000"/>
                        </a:lnSpc>
                        <a:spcBef>
                          <a:spcPts val="0"/>
                        </a:spcBef>
                        <a:spcAft>
                          <a:spcPts val="0"/>
                        </a:spcAft>
                      </a:pPr>
                      <a:r>
                        <a:rPr lang="en-US" sz="1400" b="1" dirty="0" err="1">
                          <a:solidFill>
                            <a:schemeClr val="tx1"/>
                          </a:solidFill>
                          <a:latin typeface="Calibri"/>
                          <a:ea typeface="Calibri"/>
                          <a:cs typeface="Times New Roman"/>
                        </a:rPr>
                        <a:t>Emp_id</a:t>
                      </a:r>
                      <a:endParaRPr lang="en-US" sz="1400" b="1"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err="1">
                          <a:solidFill>
                            <a:schemeClr val="tx1"/>
                          </a:solidFill>
                          <a:latin typeface="Calibri"/>
                          <a:ea typeface="Calibri"/>
                          <a:cs typeface="Times New Roman"/>
                        </a:rPr>
                        <a:t>Emp_Name</a:t>
                      </a:r>
                      <a:endParaRPr lang="en-US" sz="1400" b="1"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solidFill>
                            <a:schemeClr val="tx1"/>
                          </a:solidFill>
                          <a:latin typeface="Calibri"/>
                          <a:ea typeface="Calibri"/>
                          <a:cs typeface="Times New Roman"/>
                        </a:rPr>
                        <a:t>Email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b="1" dirty="0">
                          <a:solidFill>
                            <a:schemeClr val="tx1"/>
                          </a:solidFill>
                          <a:latin typeface="Calibri"/>
                          <a:ea typeface="Calibri"/>
                          <a:cs typeface="Times New Roman"/>
                        </a:rPr>
                        <a:t>Joining Date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7143">
                <a:tc>
                  <a:txBody>
                    <a:bodyPr/>
                    <a:lstStyle/>
                    <a:p>
                      <a:pPr marL="0" marR="0" algn="ctr">
                        <a:lnSpc>
                          <a:spcPct val="115000"/>
                        </a:lnSpc>
                        <a:spcBef>
                          <a:spcPts val="0"/>
                        </a:spcBef>
                        <a:spcAft>
                          <a:spcPts val="0"/>
                        </a:spcAft>
                      </a:pPr>
                      <a:r>
                        <a:rPr lang="en-US" sz="1400" dirty="0">
                          <a:solidFill>
                            <a:schemeClr val="tx1"/>
                          </a:solidFill>
                          <a:latin typeface="Calibri"/>
                          <a:ea typeface="Calibri"/>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err="1">
                          <a:solidFill>
                            <a:schemeClr val="tx1"/>
                          </a:solidFill>
                          <a:latin typeface="Calibri"/>
                          <a:ea typeface="Calibri"/>
                          <a:cs typeface="Times New Roman"/>
                        </a:rPr>
                        <a:t>Jhon</a:t>
                      </a:r>
                      <a:endParaRPr lang="en-US" sz="14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chemeClr val="tx1"/>
                          </a:solidFill>
                          <a:latin typeface="Calibri"/>
                          <a:ea typeface="Calibri"/>
                          <a:cs typeface="Times New Roman"/>
                        </a:rPr>
                        <a:t>jhonuk@gmail.com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solidFill>
                            <a:schemeClr val="tx1"/>
                          </a:solidFill>
                          <a:latin typeface="Calibri"/>
                          <a:ea typeface="Calibri"/>
                          <a:cs typeface="Times New Roman"/>
                        </a:rPr>
                        <a:t>11/11/2019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57143">
                <a:tc>
                  <a:txBody>
                    <a:bodyPr/>
                    <a:lstStyle/>
                    <a:p>
                      <a:pPr marL="0" marR="0" algn="ctr">
                        <a:lnSpc>
                          <a:spcPct val="115000"/>
                        </a:lnSpc>
                        <a:spcBef>
                          <a:spcPts val="0"/>
                        </a:spcBef>
                        <a:spcAft>
                          <a:spcPts val="0"/>
                        </a:spcAft>
                      </a:pPr>
                      <a:r>
                        <a:rPr lang="en-US" sz="1400">
                          <a:solidFill>
                            <a:schemeClr val="tx1"/>
                          </a:solidFill>
                          <a:latin typeface="Calibri"/>
                          <a:ea typeface="Calibri"/>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err="1">
                          <a:solidFill>
                            <a:schemeClr val="tx1"/>
                          </a:solidFill>
                          <a:latin typeface="Calibri"/>
                          <a:ea typeface="Calibri"/>
                          <a:cs typeface="Times New Roman"/>
                        </a:rPr>
                        <a:t>Michle</a:t>
                      </a:r>
                      <a:endParaRPr lang="en-US" sz="1400" dirty="0">
                        <a:solidFill>
                          <a:schemeClr val="tx1"/>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solidFill>
                            <a:schemeClr val="tx1"/>
                          </a:solidFill>
                          <a:latin typeface="Calibri"/>
                          <a:ea typeface="Calibri"/>
                          <a:cs typeface="Times New Roman"/>
                        </a:rPr>
                        <a:t>michle@gmail.com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solidFill>
                            <a:schemeClr val="tx1"/>
                          </a:solidFill>
                          <a:latin typeface="Calibri"/>
                          <a:ea typeface="Calibri"/>
                          <a:cs typeface="Times New Roman"/>
                        </a:rPr>
                        <a:t>10/5/2019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7143">
                <a:tc>
                  <a:txBody>
                    <a:bodyPr/>
                    <a:lstStyle/>
                    <a:p>
                      <a:pPr marL="0" marR="0" algn="ctr">
                        <a:lnSpc>
                          <a:spcPct val="115000"/>
                        </a:lnSpc>
                        <a:spcBef>
                          <a:spcPts val="0"/>
                        </a:spcBef>
                        <a:spcAft>
                          <a:spcPts val="0"/>
                        </a:spcAft>
                      </a:pPr>
                      <a:r>
                        <a:rPr lang="en-US" sz="1400">
                          <a:solidFill>
                            <a:schemeClr val="tx1"/>
                          </a:solidFill>
                          <a:latin typeface="Calibri"/>
                          <a:ea typeface="Calibri"/>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chemeClr val="tx1"/>
                          </a:solidFill>
                          <a:latin typeface="Calibri"/>
                          <a:ea typeface="Calibri"/>
                          <a:cs typeface="Times New Roman"/>
                        </a:rPr>
                        <a:t>Jhon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solidFill>
                            <a:schemeClr val="tx1"/>
                          </a:solidFill>
                          <a:latin typeface="Calibri"/>
                          <a:ea typeface="Calibri"/>
                          <a:cs typeface="Times New Roman"/>
                        </a:rPr>
                        <a:t>Jhon22@gmail.com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solidFill>
                            <a:schemeClr val="tx1"/>
                          </a:solidFill>
                          <a:latin typeface="Calibri"/>
                          <a:ea typeface="Calibri"/>
                          <a:cs typeface="Times New Roman"/>
                        </a:rPr>
                        <a:t>5/5/2018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7143">
                <a:tc>
                  <a:txBody>
                    <a:bodyPr/>
                    <a:lstStyle/>
                    <a:p>
                      <a:pPr marL="0" marR="0" algn="ctr">
                        <a:lnSpc>
                          <a:spcPct val="115000"/>
                        </a:lnSpc>
                        <a:spcBef>
                          <a:spcPts val="0"/>
                        </a:spcBef>
                        <a:spcAft>
                          <a:spcPts val="0"/>
                        </a:spcAft>
                      </a:pPr>
                      <a:r>
                        <a:rPr lang="en-US" sz="1400">
                          <a:solidFill>
                            <a:schemeClr val="tx1"/>
                          </a:solidFill>
                          <a:latin typeface="Calibri"/>
                          <a:ea typeface="Calibri"/>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chemeClr val="tx1"/>
                          </a:solidFill>
                          <a:latin typeface="Calibri"/>
                          <a:ea typeface="Calibri"/>
                          <a:cs typeface="Times New Roman"/>
                        </a:rPr>
                        <a:t>Sara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solidFill>
                            <a:schemeClr val="tx1"/>
                          </a:solidFill>
                          <a:latin typeface="Calibri"/>
                          <a:ea typeface="Calibri"/>
                          <a:cs typeface="Times New Roman"/>
                        </a:rPr>
                        <a:t>sara@gmail.com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solidFill>
                            <a:schemeClr val="tx1"/>
                          </a:solidFill>
                          <a:latin typeface="Calibri"/>
                          <a:ea typeface="Calibri"/>
                          <a:cs typeface="Times New Roman"/>
                        </a:rPr>
                        <a:t>11/11/2019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p:cNvSpPr txBox="1"/>
          <p:nvPr/>
        </p:nvSpPr>
        <p:spPr>
          <a:xfrm>
            <a:off x="0" y="3537020"/>
            <a:ext cx="8518883" cy="646331"/>
          </a:xfrm>
          <a:prstGeom prst="rect">
            <a:avLst/>
          </a:prstGeom>
          <a:noFill/>
        </p:spPr>
        <p:txBody>
          <a:bodyPr wrap="square" rtlCol="0">
            <a:spAutoFit/>
          </a:bodyPr>
          <a:lstStyle/>
          <a:p>
            <a:r>
              <a:rPr lang="en-US" sz="1800" dirty="0">
                <a:latin typeface="Calibri" pitchFamily="34" charset="0"/>
              </a:rPr>
              <a:t>In the above table, </a:t>
            </a:r>
            <a:r>
              <a:rPr lang="en-US" sz="1800" dirty="0" err="1">
                <a:latin typeface="Calibri" pitchFamily="34" charset="0"/>
              </a:rPr>
              <a:t>Emp_id</a:t>
            </a:r>
            <a:r>
              <a:rPr lang="en-US" sz="1800" dirty="0">
                <a:latin typeface="Calibri" pitchFamily="34" charset="0"/>
              </a:rPr>
              <a:t> can be used as a primary key through which data/records can be uniquely identified.</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anim calcmode="lin" valueType="num">
                                      <p:cBhvr additive="base">
                                        <p:cTn id="3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90919"/>
            <a:ext cx="8520600" cy="4632290"/>
          </a:xfrm>
        </p:spPr>
        <p:txBody>
          <a:bodyPr/>
          <a:lstStyle/>
          <a:p>
            <a:pPr>
              <a:buNone/>
            </a:pPr>
            <a:r>
              <a:rPr lang="en-US" sz="2400" b="1" dirty="0">
                <a:latin typeface="Calibri" pitchFamily="34" charset="0"/>
              </a:rPr>
              <a:t>Foreign Key:</a:t>
            </a:r>
          </a:p>
          <a:p>
            <a:pPr algn="just"/>
            <a:r>
              <a:rPr lang="en-US" dirty="0">
                <a:latin typeface="Calibri" pitchFamily="34" charset="0"/>
              </a:rPr>
              <a:t>A </a:t>
            </a:r>
            <a:r>
              <a:rPr lang="en-US" b="1" dirty="0">
                <a:solidFill>
                  <a:srgbClr val="FF0000"/>
                </a:solidFill>
                <a:latin typeface="Calibri" pitchFamily="34" charset="0"/>
              </a:rPr>
              <a:t>FOREIGN KEY </a:t>
            </a:r>
            <a:r>
              <a:rPr lang="en-US" dirty="0">
                <a:latin typeface="Calibri" pitchFamily="34" charset="0"/>
              </a:rPr>
              <a:t>is a key used to link two tables together.</a:t>
            </a:r>
            <a:endParaRPr lang="en-US" b="1" dirty="0">
              <a:latin typeface="Calibri" pitchFamily="34" charset="0"/>
            </a:endParaRPr>
          </a:p>
          <a:p>
            <a:pPr algn="just"/>
            <a:r>
              <a:rPr lang="en-US" dirty="0">
                <a:latin typeface="Calibri" pitchFamily="34" charset="0"/>
              </a:rPr>
              <a:t>A </a:t>
            </a:r>
            <a:r>
              <a:rPr lang="en-US" b="1" dirty="0">
                <a:solidFill>
                  <a:srgbClr val="FF0000"/>
                </a:solidFill>
                <a:latin typeface="Calibri" pitchFamily="34" charset="0"/>
              </a:rPr>
              <a:t>FOREIGN KEY </a:t>
            </a:r>
            <a:r>
              <a:rPr lang="en-US" dirty="0">
                <a:latin typeface="Calibri" pitchFamily="34" charset="0"/>
              </a:rPr>
              <a:t>is a field (or collection of fields) in one table that refers to the PRIMARY KEY in another table.</a:t>
            </a:r>
          </a:p>
          <a:p>
            <a:pPr algn="just"/>
            <a:r>
              <a:rPr lang="en-US" dirty="0">
                <a:latin typeface="Calibri" pitchFamily="34" charset="0"/>
              </a:rPr>
              <a:t>The table containing the foreign key is called the child table, and the table containing the candidate key is called the referenced or parent table.</a:t>
            </a:r>
          </a:p>
        </p:txBody>
      </p:sp>
      <p:graphicFrame>
        <p:nvGraphicFramePr>
          <p:cNvPr id="4" name="Table 3"/>
          <p:cNvGraphicFramePr>
            <a:graphicFrameLocks noGrp="1"/>
          </p:cNvGraphicFramePr>
          <p:nvPr/>
        </p:nvGraphicFramePr>
        <p:xfrm>
          <a:off x="448826" y="2559467"/>
          <a:ext cx="3510225" cy="1761324"/>
        </p:xfrm>
        <a:graphic>
          <a:graphicData uri="http://schemas.openxmlformats.org/drawingml/2006/table">
            <a:tbl>
              <a:tblPr firstRow="1" bandRow="1">
                <a:tableStyleId>{4C23DD30-B01E-477D-B870-F124698334AC}</a:tableStyleId>
              </a:tblPr>
              <a:tblGrid>
                <a:gridCol w="1179007">
                  <a:extLst>
                    <a:ext uri="{9D8B030D-6E8A-4147-A177-3AD203B41FA5}">
                      <a16:colId xmlns:a16="http://schemas.microsoft.com/office/drawing/2014/main" val="20000"/>
                    </a:ext>
                  </a:extLst>
                </a:gridCol>
                <a:gridCol w="1135464">
                  <a:extLst>
                    <a:ext uri="{9D8B030D-6E8A-4147-A177-3AD203B41FA5}">
                      <a16:colId xmlns:a16="http://schemas.microsoft.com/office/drawing/2014/main" val="20001"/>
                    </a:ext>
                  </a:extLst>
                </a:gridCol>
                <a:gridCol w="1195754">
                  <a:extLst>
                    <a:ext uri="{9D8B030D-6E8A-4147-A177-3AD203B41FA5}">
                      <a16:colId xmlns:a16="http://schemas.microsoft.com/office/drawing/2014/main" val="20002"/>
                    </a:ext>
                  </a:extLst>
                </a:gridCol>
              </a:tblGrid>
              <a:tr h="440331">
                <a:tc>
                  <a:txBody>
                    <a:bodyPr/>
                    <a:lstStyle/>
                    <a:p>
                      <a:pPr algn="ctr"/>
                      <a:r>
                        <a:rPr lang="en-US" dirty="0" err="1"/>
                        <a:t>S_id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a:t>S_Name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S_CGPA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40331">
                <a:tc>
                  <a:txBody>
                    <a:bodyPr/>
                    <a:lstStyle/>
                    <a:p>
                      <a:pPr algn="ctr"/>
                      <a:r>
                        <a:rPr lang="en-US" dirty="0"/>
                        <a:t>13231003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a:t>Tasnim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40331">
                <a:tc>
                  <a:txBody>
                    <a:bodyPr/>
                    <a:lstStyle/>
                    <a:p>
                      <a:pPr algn="ctr"/>
                      <a:r>
                        <a:rPr lang="en-US" dirty="0"/>
                        <a:t>13231001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a:t>Jui</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40331">
                <a:tc>
                  <a:txBody>
                    <a:bodyPr/>
                    <a:lstStyle/>
                    <a:p>
                      <a:pPr algn="ctr"/>
                      <a:r>
                        <a:rPr lang="en-US" dirty="0"/>
                        <a:t>13231111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a:t>Dipty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nvGraphicFramePr>
        <p:xfrm>
          <a:off x="4682531" y="2619760"/>
          <a:ext cx="4059535" cy="1530208"/>
        </p:xfrm>
        <a:graphic>
          <a:graphicData uri="http://schemas.openxmlformats.org/drawingml/2006/table">
            <a:tbl>
              <a:tblPr firstRow="1" bandRow="1">
                <a:tableStyleId>{4C23DD30-B01E-477D-B870-F124698334AC}</a:tableStyleId>
              </a:tblPr>
              <a:tblGrid>
                <a:gridCol w="1419511">
                  <a:extLst>
                    <a:ext uri="{9D8B030D-6E8A-4147-A177-3AD203B41FA5}">
                      <a16:colId xmlns:a16="http://schemas.microsoft.com/office/drawing/2014/main" val="20000"/>
                    </a:ext>
                  </a:extLst>
                </a:gridCol>
                <a:gridCol w="1339911">
                  <a:extLst>
                    <a:ext uri="{9D8B030D-6E8A-4147-A177-3AD203B41FA5}">
                      <a16:colId xmlns:a16="http://schemas.microsoft.com/office/drawing/2014/main" val="20001"/>
                    </a:ext>
                  </a:extLst>
                </a:gridCol>
                <a:gridCol w="1300113">
                  <a:extLst>
                    <a:ext uri="{9D8B030D-6E8A-4147-A177-3AD203B41FA5}">
                      <a16:colId xmlns:a16="http://schemas.microsoft.com/office/drawing/2014/main" val="20002"/>
                    </a:ext>
                  </a:extLst>
                </a:gridCol>
              </a:tblGrid>
              <a:tr h="382552">
                <a:tc>
                  <a:txBody>
                    <a:bodyPr/>
                    <a:lstStyle/>
                    <a:p>
                      <a:pPr algn="ctr"/>
                      <a:r>
                        <a:rPr lang="en-US" dirty="0" err="1"/>
                        <a:t>S_id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Dept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2552">
                <a:tc>
                  <a:txBody>
                    <a:bodyPr/>
                    <a:lstStyle/>
                    <a:p>
                      <a:pPr algn="ctr"/>
                      <a:r>
                        <a:rPr lang="en-US" dirty="0"/>
                        <a:t>13231003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Summer13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82552">
                <a:tc>
                  <a:txBody>
                    <a:bodyPr/>
                    <a:lstStyle/>
                    <a:p>
                      <a:pPr algn="ctr"/>
                      <a:r>
                        <a:rPr lang="en-US" dirty="0"/>
                        <a:t>13231001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Summer13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82552">
                <a:tc>
                  <a:txBody>
                    <a:bodyPr/>
                    <a:lstStyle/>
                    <a:p>
                      <a:pPr algn="ctr"/>
                      <a:r>
                        <a:rPr lang="en-US" dirty="0"/>
                        <a:t>13231117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Fall14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EEE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6" name="TextBox 5"/>
          <p:cNvSpPr txBox="1"/>
          <p:nvPr/>
        </p:nvSpPr>
        <p:spPr>
          <a:xfrm>
            <a:off x="1045029" y="4461468"/>
            <a:ext cx="2223686" cy="307777"/>
          </a:xfrm>
          <a:prstGeom prst="rect">
            <a:avLst/>
          </a:prstGeom>
          <a:noFill/>
        </p:spPr>
        <p:txBody>
          <a:bodyPr wrap="none" rtlCol="0">
            <a:spAutoFit/>
          </a:bodyPr>
          <a:lstStyle/>
          <a:p>
            <a:r>
              <a:rPr lang="en-US" dirty="0" err="1"/>
              <a:t>TableName</a:t>
            </a:r>
            <a:r>
              <a:rPr lang="en-US" dirty="0"/>
              <a:t>: </a:t>
            </a:r>
            <a:r>
              <a:rPr lang="en-US" dirty="0" err="1"/>
              <a:t>Student_Info</a:t>
            </a:r>
            <a:endParaRPr lang="en-US" dirty="0"/>
          </a:p>
        </p:txBody>
      </p:sp>
      <p:sp>
        <p:nvSpPr>
          <p:cNvPr id="7" name="TextBox 6"/>
          <p:cNvSpPr txBox="1"/>
          <p:nvPr/>
        </p:nvSpPr>
        <p:spPr>
          <a:xfrm>
            <a:off x="5447882" y="4432998"/>
            <a:ext cx="1984839" cy="307777"/>
          </a:xfrm>
          <a:prstGeom prst="rect">
            <a:avLst/>
          </a:prstGeom>
          <a:noFill/>
        </p:spPr>
        <p:txBody>
          <a:bodyPr wrap="none" rtlCol="0">
            <a:spAutoFit/>
          </a:bodyPr>
          <a:lstStyle/>
          <a:p>
            <a:r>
              <a:rPr lang="en-US" dirty="0" err="1"/>
              <a:t>TableName</a:t>
            </a:r>
            <a:r>
              <a:rPr lang="en-US" dirty="0"/>
              <a:t>: </a:t>
            </a:r>
            <a:r>
              <a:rPr lang="en-US" dirty="0" err="1"/>
              <a:t>Dept_Info</a:t>
            </a:r>
            <a:endParaRPr lang="en-US" dirty="0"/>
          </a:p>
        </p:txBody>
      </p:sp>
      <p:sp>
        <p:nvSpPr>
          <p:cNvPr id="8" name="Slide Number Placeholder 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checkerboard(across)">
                                      <p:cBhvr>
                                        <p:cTn id="25" dur="500"/>
                                        <p:tgtEl>
                                          <p:spTgt spid="4"/>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checkerboard(across)">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checkerboard(across)">
                                      <p:cBhvr>
                                        <p:cTn id="33" dur="500"/>
                                        <p:tgtEl>
                                          <p:spTgt spid="5"/>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checkerboard(across)">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281353"/>
            <a:ext cx="8832300" cy="4501661"/>
          </a:xfrm>
        </p:spPr>
        <p:txBody>
          <a:bodyPr/>
          <a:lstStyle/>
          <a:p>
            <a:pPr>
              <a:buNone/>
            </a:pPr>
            <a:r>
              <a:rPr lang="en-US" dirty="0">
                <a:latin typeface="Calibri" pitchFamily="34" charset="0"/>
              </a:rPr>
              <a:t>Create table </a:t>
            </a:r>
            <a:r>
              <a:rPr lang="en-US" dirty="0" err="1">
                <a:latin typeface="Calibri" pitchFamily="34" charset="0"/>
              </a:rPr>
              <a:t>Student_info</a:t>
            </a:r>
            <a:r>
              <a:rPr lang="en-US" dirty="0">
                <a:latin typeface="Calibri" pitchFamily="34" charset="0"/>
              </a:rPr>
              <a:t>(</a:t>
            </a:r>
          </a:p>
          <a:p>
            <a:pPr>
              <a:buNone/>
            </a:pPr>
            <a:r>
              <a:rPr lang="en-US" dirty="0" err="1">
                <a:latin typeface="Calibri" pitchFamily="34" charset="0"/>
              </a:rPr>
              <a:t>S_id</a:t>
            </a:r>
            <a:r>
              <a:rPr lang="en-US" dirty="0">
                <a:latin typeface="Calibri" pitchFamily="34" charset="0"/>
              </a:rPr>
              <a:t> </a:t>
            </a:r>
            <a:r>
              <a:rPr lang="en-US" dirty="0" err="1">
                <a:latin typeface="Calibri" pitchFamily="34" charset="0"/>
              </a:rPr>
              <a:t>int</a:t>
            </a:r>
            <a:r>
              <a:rPr lang="en-US" dirty="0">
                <a:latin typeface="Calibri" pitchFamily="34" charset="0"/>
              </a:rPr>
              <a:t> not null,</a:t>
            </a:r>
          </a:p>
          <a:p>
            <a:pPr>
              <a:buNone/>
            </a:pPr>
            <a:r>
              <a:rPr lang="en-US" dirty="0" err="1">
                <a:latin typeface="Calibri" pitchFamily="34" charset="0"/>
              </a:rPr>
              <a:t>S_Name</a:t>
            </a:r>
            <a:r>
              <a:rPr lang="en-US" dirty="0">
                <a:latin typeface="Calibri" pitchFamily="34" charset="0"/>
              </a:rPr>
              <a:t> </a:t>
            </a:r>
            <a:r>
              <a:rPr lang="en-US" dirty="0" err="1">
                <a:latin typeface="Calibri" pitchFamily="34" charset="0"/>
              </a:rPr>
              <a:t>varchar</a:t>
            </a:r>
            <a:r>
              <a:rPr lang="en-US" dirty="0">
                <a:latin typeface="Calibri" pitchFamily="34" charset="0"/>
              </a:rPr>
              <a:t>(20),</a:t>
            </a:r>
          </a:p>
          <a:p>
            <a:pPr>
              <a:buNone/>
            </a:pPr>
            <a:r>
              <a:rPr lang="en-US" dirty="0">
                <a:latin typeface="Calibri" pitchFamily="34" charset="0"/>
              </a:rPr>
              <a:t>S_CGPA float,</a:t>
            </a:r>
          </a:p>
          <a:p>
            <a:pPr>
              <a:buNone/>
            </a:pPr>
            <a:r>
              <a:rPr lang="en-US" dirty="0">
                <a:latin typeface="Calibri" pitchFamily="34" charset="0"/>
              </a:rPr>
              <a:t>primary key(</a:t>
            </a:r>
            <a:r>
              <a:rPr lang="en-US" dirty="0" err="1">
                <a:latin typeface="Calibri" pitchFamily="34" charset="0"/>
              </a:rPr>
              <a:t>S_Id</a:t>
            </a:r>
            <a:r>
              <a:rPr lang="en-US" dirty="0">
                <a:latin typeface="Calibri" pitchFamily="34" charset="0"/>
              </a:rPr>
              <a:t>));</a:t>
            </a:r>
          </a:p>
          <a:p>
            <a:pPr>
              <a:buNone/>
            </a:pPr>
            <a:endParaRPr lang="en-US" dirty="0">
              <a:latin typeface="Calibri" pitchFamily="34" charset="0"/>
            </a:endParaRPr>
          </a:p>
          <a:p>
            <a:pPr>
              <a:buNone/>
            </a:pPr>
            <a:r>
              <a:rPr lang="en-US" dirty="0">
                <a:latin typeface="Calibri" pitchFamily="34" charset="0"/>
              </a:rPr>
              <a:t>Create table </a:t>
            </a:r>
            <a:r>
              <a:rPr lang="en-US" dirty="0" err="1">
                <a:latin typeface="Calibri" pitchFamily="34" charset="0"/>
              </a:rPr>
              <a:t>Dept_info</a:t>
            </a:r>
            <a:r>
              <a:rPr lang="en-US" dirty="0">
                <a:latin typeface="Calibri" pitchFamily="34" charset="0"/>
              </a:rPr>
              <a:t>(</a:t>
            </a:r>
          </a:p>
          <a:p>
            <a:pPr>
              <a:buNone/>
            </a:pPr>
            <a:r>
              <a:rPr lang="en-US" dirty="0" err="1">
                <a:latin typeface="Calibri" pitchFamily="34" charset="0"/>
              </a:rPr>
              <a:t>S_id</a:t>
            </a:r>
            <a:r>
              <a:rPr lang="en-US" dirty="0">
                <a:latin typeface="Calibri" pitchFamily="34" charset="0"/>
              </a:rPr>
              <a:t> int,</a:t>
            </a:r>
          </a:p>
          <a:p>
            <a:pPr>
              <a:buNone/>
            </a:pPr>
            <a:r>
              <a:rPr lang="en-US" dirty="0">
                <a:latin typeface="Calibri" pitchFamily="34" charset="0"/>
              </a:rPr>
              <a:t>Session </a:t>
            </a:r>
            <a:r>
              <a:rPr lang="en-US" dirty="0" err="1">
                <a:latin typeface="Calibri" pitchFamily="34" charset="0"/>
              </a:rPr>
              <a:t>varchar</a:t>
            </a:r>
            <a:r>
              <a:rPr lang="en-US" dirty="0">
                <a:latin typeface="Calibri" pitchFamily="34" charset="0"/>
              </a:rPr>
              <a:t>(20),</a:t>
            </a:r>
          </a:p>
          <a:p>
            <a:pPr>
              <a:buNone/>
            </a:pPr>
            <a:r>
              <a:rPr lang="en-US" dirty="0">
                <a:latin typeface="Calibri" pitchFamily="34" charset="0"/>
              </a:rPr>
              <a:t>Dept </a:t>
            </a:r>
            <a:r>
              <a:rPr lang="en-US" dirty="0" err="1">
                <a:latin typeface="Calibri" pitchFamily="34" charset="0"/>
              </a:rPr>
              <a:t>varchar</a:t>
            </a:r>
            <a:r>
              <a:rPr lang="en-US" dirty="0">
                <a:latin typeface="Calibri" pitchFamily="34" charset="0"/>
              </a:rPr>
              <a:t>(20),</a:t>
            </a:r>
          </a:p>
          <a:p>
            <a:pPr>
              <a:buNone/>
            </a:pPr>
            <a:r>
              <a:rPr lang="en-US" dirty="0">
                <a:latin typeface="Calibri" pitchFamily="34" charset="0"/>
              </a:rPr>
              <a:t>Foreign key(</a:t>
            </a:r>
            <a:r>
              <a:rPr lang="en-US" dirty="0" err="1">
                <a:latin typeface="Calibri" pitchFamily="34" charset="0"/>
              </a:rPr>
              <a:t>S_id</a:t>
            </a:r>
            <a:r>
              <a:rPr lang="en-US" dirty="0">
                <a:latin typeface="Calibri" pitchFamily="34" charset="0"/>
              </a:rPr>
              <a:t>) references </a:t>
            </a:r>
            <a:r>
              <a:rPr lang="en-US" dirty="0" err="1">
                <a:latin typeface="Calibri" pitchFamily="34" charset="0"/>
              </a:rPr>
              <a:t>Student_info</a:t>
            </a:r>
            <a:r>
              <a:rPr lang="en-US" dirty="0">
                <a:latin typeface="Calibri" pitchFamily="34" charset="0"/>
              </a:rPr>
              <a:t>(</a:t>
            </a:r>
            <a:r>
              <a:rPr lang="en-US" dirty="0" err="1">
                <a:latin typeface="Calibri" pitchFamily="34" charset="0"/>
              </a:rPr>
              <a:t>S_id</a:t>
            </a:r>
            <a:r>
              <a:rPr lang="en-US" dirty="0">
                <a:latin typeface="Calibri" pitchFamily="34" charset="0"/>
              </a:rPr>
              <a:t>));</a:t>
            </a:r>
          </a:p>
        </p:txBody>
      </p:sp>
      <p:graphicFrame>
        <p:nvGraphicFramePr>
          <p:cNvPr id="4" name="Table 3"/>
          <p:cNvGraphicFramePr>
            <a:graphicFrameLocks noGrp="1"/>
          </p:cNvGraphicFramePr>
          <p:nvPr/>
        </p:nvGraphicFramePr>
        <p:xfrm>
          <a:off x="5452905" y="188056"/>
          <a:ext cx="3510225" cy="1761324"/>
        </p:xfrm>
        <a:graphic>
          <a:graphicData uri="http://schemas.openxmlformats.org/drawingml/2006/table">
            <a:tbl>
              <a:tblPr firstRow="1" bandRow="1">
                <a:tableStyleId>{4C23DD30-B01E-477D-B870-F124698334AC}</a:tableStyleId>
              </a:tblPr>
              <a:tblGrid>
                <a:gridCol w="1179007">
                  <a:extLst>
                    <a:ext uri="{9D8B030D-6E8A-4147-A177-3AD203B41FA5}">
                      <a16:colId xmlns:a16="http://schemas.microsoft.com/office/drawing/2014/main" val="20000"/>
                    </a:ext>
                  </a:extLst>
                </a:gridCol>
                <a:gridCol w="1135464">
                  <a:extLst>
                    <a:ext uri="{9D8B030D-6E8A-4147-A177-3AD203B41FA5}">
                      <a16:colId xmlns:a16="http://schemas.microsoft.com/office/drawing/2014/main" val="20001"/>
                    </a:ext>
                  </a:extLst>
                </a:gridCol>
                <a:gridCol w="1195754">
                  <a:extLst>
                    <a:ext uri="{9D8B030D-6E8A-4147-A177-3AD203B41FA5}">
                      <a16:colId xmlns:a16="http://schemas.microsoft.com/office/drawing/2014/main" val="20002"/>
                    </a:ext>
                  </a:extLst>
                </a:gridCol>
              </a:tblGrid>
              <a:tr h="440331">
                <a:tc>
                  <a:txBody>
                    <a:bodyPr/>
                    <a:lstStyle/>
                    <a:p>
                      <a:pPr algn="ctr"/>
                      <a:r>
                        <a:rPr lang="en-US" dirty="0" err="1"/>
                        <a:t>S_id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a:t>S_Name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S_CGPA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40331">
                <a:tc>
                  <a:txBody>
                    <a:bodyPr/>
                    <a:lstStyle/>
                    <a:p>
                      <a:pPr algn="ctr"/>
                      <a:r>
                        <a:rPr lang="en-US" dirty="0"/>
                        <a:t>13231003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a:t>Tasnim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40331">
                <a:tc>
                  <a:txBody>
                    <a:bodyPr/>
                    <a:lstStyle/>
                    <a:p>
                      <a:pPr algn="ctr"/>
                      <a:r>
                        <a:rPr lang="en-US" dirty="0"/>
                        <a:t>13231001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a:t>Jui</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40331">
                <a:tc>
                  <a:txBody>
                    <a:bodyPr/>
                    <a:lstStyle/>
                    <a:p>
                      <a:pPr algn="ctr"/>
                      <a:r>
                        <a:rPr lang="en-US" dirty="0"/>
                        <a:t>13231111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a:t>Dipty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Right Arrow 4"/>
          <p:cNvSpPr/>
          <p:nvPr/>
        </p:nvSpPr>
        <p:spPr>
          <a:xfrm>
            <a:off x="4813161" y="381838"/>
            <a:ext cx="612949" cy="321547"/>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818374" y="0"/>
            <a:ext cx="1667444" cy="307777"/>
          </a:xfrm>
          <a:prstGeom prst="rect">
            <a:avLst/>
          </a:prstGeom>
          <a:noFill/>
        </p:spPr>
        <p:txBody>
          <a:bodyPr wrap="none" rtlCol="0">
            <a:spAutoFit/>
          </a:bodyPr>
          <a:lstStyle/>
          <a:p>
            <a:r>
              <a:rPr lang="en-US" dirty="0"/>
              <a:t>Set as primary key</a:t>
            </a:r>
          </a:p>
        </p:txBody>
      </p:sp>
      <p:graphicFrame>
        <p:nvGraphicFramePr>
          <p:cNvPr id="7" name="Table 6"/>
          <p:cNvGraphicFramePr>
            <a:graphicFrameLocks noGrp="1"/>
          </p:cNvGraphicFramePr>
          <p:nvPr/>
        </p:nvGraphicFramePr>
        <p:xfrm>
          <a:off x="5084465" y="2609711"/>
          <a:ext cx="4059535" cy="1530208"/>
        </p:xfrm>
        <a:graphic>
          <a:graphicData uri="http://schemas.openxmlformats.org/drawingml/2006/table">
            <a:tbl>
              <a:tblPr firstRow="1" bandRow="1">
                <a:tableStyleId>{4C23DD30-B01E-477D-B870-F124698334AC}</a:tableStyleId>
              </a:tblPr>
              <a:tblGrid>
                <a:gridCol w="1419511">
                  <a:extLst>
                    <a:ext uri="{9D8B030D-6E8A-4147-A177-3AD203B41FA5}">
                      <a16:colId xmlns:a16="http://schemas.microsoft.com/office/drawing/2014/main" val="20000"/>
                    </a:ext>
                  </a:extLst>
                </a:gridCol>
                <a:gridCol w="1339911">
                  <a:extLst>
                    <a:ext uri="{9D8B030D-6E8A-4147-A177-3AD203B41FA5}">
                      <a16:colId xmlns:a16="http://schemas.microsoft.com/office/drawing/2014/main" val="20001"/>
                    </a:ext>
                  </a:extLst>
                </a:gridCol>
                <a:gridCol w="1300113">
                  <a:extLst>
                    <a:ext uri="{9D8B030D-6E8A-4147-A177-3AD203B41FA5}">
                      <a16:colId xmlns:a16="http://schemas.microsoft.com/office/drawing/2014/main" val="20002"/>
                    </a:ext>
                  </a:extLst>
                </a:gridCol>
              </a:tblGrid>
              <a:tr h="382552">
                <a:tc>
                  <a:txBody>
                    <a:bodyPr/>
                    <a:lstStyle/>
                    <a:p>
                      <a:pPr algn="ctr"/>
                      <a:r>
                        <a:rPr lang="en-US" dirty="0" err="1"/>
                        <a:t>S_id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Dept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82552">
                <a:tc>
                  <a:txBody>
                    <a:bodyPr/>
                    <a:lstStyle/>
                    <a:p>
                      <a:pPr algn="ctr"/>
                      <a:r>
                        <a:rPr lang="en-US" dirty="0"/>
                        <a:t>13231003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Summer13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82552">
                <a:tc>
                  <a:txBody>
                    <a:bodyPr/>
                    <a:lstStyle/>
                    <a:p>
                      <a:pPr algn="ctr"/>
                      <a:r>
                        <a:rPr lang="en-US" dirty="0"/>
                        <a:t>13231001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Summer13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82552">
                <a:tc>
                  <a:txBody>
                    <a:bodyPr/>
                    <a:lstStyle/>
                    <a:p>
                      <a:pPr algn="ctr"/>
                      <a:r>
                        <a:rPr lang="en-US" dirty="0"/>
                        <a:t>13231117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Fall14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EEE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8" name="Right Arrow 7"/>
          <p:cNvSpPr/>
          <p:nvPr/>
        </p:nvSpPr>
        <p:spPr>
          <a:xfrm>
            <a:off x="4453095" y="2584101"/>
            <a:ext cx="612949" cy="321547"/>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221984" y="2222360"/>
            <a:ext cx="1667444" cy="307777"/>
          </a:xfrm>
          <a:prstGeom prst="rect">
            <a:avLst/>
          </a:prstGeom>
          <a:noFill/>
        </p:spPr>
        <p:txBody>
          <a:bodyPr wrap="none" rtlCol="0">
            <a:spAutoFit/>
          </a:bodyPr>
          <a:lstStyle/>
          <a:p>
            <a:r>
              <a:rPr lang="en-US" dirty="0"/>
              <a:t>Set as foreign key</a:t>
            </a:r>
          </a:p>
        </p:txBody>
      </p:sp>
      <p:cxnSp>
        <p:nvCxnSpPr>
          <p:cNvPr id="11" name="Shape 10"/>
          <p:cNvCxnSpPr>
            <a:endCxn id="8" idx="1"/>
          </p:cNvCxnSpPr>
          <p:nvPr/>
        </p:nvCxnSpPr>
        <p:spPr>
          <a:xfrm rot="16200000" flipH="1">
            <a:off x="3029578" y="1321358"/>
            <a:ext cx="2212312" cy="634721"/>
          </a:xfrm>
          <a:prstGeom prst="bentConnector2">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848519" y="552660"/>
            <a:ext cx="904351" cy="10048"/>
          </a:xfrm>
          <a:prstGeom prst="straightConnector1">
            <a:avLst/>
          </a:prstGeom>
          <a:ln w="19050" cmpd="sng">
            <a:tailEnd type="arrow"/>
          </a:ln>
        </p:spPr>
        <p:style>
          <a:lnRef idx="1">
            <a:schemeClr val="accent1"/>
          </a:lnRef>
          <a:fillRef idx="0">
            <a:schemeClr val="accent1"/>
          </a:fillRef>
          <a:effectRef idx="0">
            <a:schemeClr val="accent1"/>
          </a:effectRef>
          <a:fontRef idx="minor">
            <a:schemeClr val="tx1"/>
          </a:fontRef>
        </p:style>
      </p:cxnSp>
      <p:sp>
        <p:nvSpPr>
          <p:cNvPr id="19" name="Slide Number Placeholder 18"/>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630" y="240772"/>
            <a:ext cx="6752929" cy="2152032"/>
          </a:xfrm>
          <a:prstGeom prst="rect">
            <a:avLst/>
          </a:prstGeom>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aperback">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783099BF00E843A11CC1F662AE4D31" ma:contentTypeVersion="6" ma:contentTypeDescription="Create a new document." ma:contentTypeScope="" ma:versionID="903299b23303c5a90f0949d169263dcc">
  <xsd:schema xmlns:xsd="http://www.w3.org/2001/XMLSchema" xmlns:xs="http://www.w3.org/2001/XMLSchema" xmlns:p="http://schemas.microsoft.com/office/2006/metadata/properties" xmlns:ns2="5f24e6d1-c201-49e2-989b-0c324305247f" targetNamespace="http://schemas.microsoft.com/office/2006/metadata/properties" ma:root="true" ma:fieldsID="28874a69c896161377cce2d942bd5242" ns2:_="">
    <xsd:import namespace="5f24e6d1-c201-49e2-989b-0c324305247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24e6d1-c201-49e2-989b-0c324305247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006D0D6-445F-4DC1-BD16-CE9E8FA983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24e6d1-c201-49e2-989b-0c32430524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A4E76E9-7559-4593-A4D3-FEBA99CFA2B7}">
  <ds:schemaRefs>
    <ds:schemaRef ds:uri="http://schemas.microsoft.com/sharepoint/v3/contenttype/forms"/>
  </ds:schemaRefs>
</ds:datastoreItem>
</file>

<file path=customXml/itemProps3.xml><?xml version="1.0" encoding="utf-8"?>
<ds:datastoreItem xmlns:ds="http://schemas.openxmlformats.org/officeDocument/2006/customXml" ds:itemID="{ACA1E5CE-D1B0-4597-B168-A2C1A55F917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340</TotalTime>
  <Words>932</Words>
  <Application>Microsoft Office PowerPoint</Application>
  <PresentationFormat>On-screen Show (16:9)</PresentationFormat>
  <Paragraphs>202</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Old Standard TT</vt:lpstr>
      <vt:lpstr>Arial</vt:lpstr>
      <vt:lpstr>Paperback</vt:lpstr>
      <vt:lpstr>Database Management System Course-code: CSE 313</vt:lpstr>
      <vt:lpstr>Keys are very important part of Relational database model. They are used to establish and identify relationships between tables and also to uniquely identify any record or row of data inside a table.</vt:lpstr>
      <vt:lpstr>Different Types of keys in DBMS</vt:lpstr>
      <vt:lpstr>Super Key:  Super Key is defined as a set of attributes within a table that can uniquely identify each record within a table. Suppose, there is a table named ‘Employee’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 Course-code: CSE 313</dc:title>
  <cp:lastModifiedBy>MD Suaib Islam Suaib</cp:lastModifiedBy>
  <cp:revision>108</cp:revision>
  <dcterms:modified xsi:type="dcterms:W3CDTF">2022-12-04T23:06:11Z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0x010100B8783099BF00E843A11CC1F662AE4D31</vt:lpwstr>
  </property>
</Properties>
</file>