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ctedplanet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iva-gis.org/g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arthexplorer.usgs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://www.qgis.org/en/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229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LECTURE 1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7756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33" y="1775128"/>
            <a:ext cx="8915399" cy="2262781"/>
          </a:xfrm>
        </p:spPr>
        <p:txBody>
          <a:bodyPr/>
          <a:lstStyle/>
          <a:p>
            <a:r>
              <a:rPr lang="en-GB" b="1" dirty="0" smtClean="0"/>
              <a:t>SPATIAL DATA ANALYSIS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849" y="4475229"/>
            <a:ext cx="8915399" cy="1126283"/>
          </a:xfrm>
        </p:spPr>
        <p:txBody>
          <a:bodyPr/>
          <a:lstStyle/>
          <a:p>
            <a:r>
              <a:rPr lang="en-GB" b="1" dirty="0" smtClean="0"/>
              <a:t>USING R AND QGIS AS GIS FOR CORE SPATIAL DATA 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746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445" y="1425933"/>
            <a:ext cx="8915400" cy="4724400"/>
          </a:xfrm>
        </p:spPr>
        <p:txBody>
          <a:bodyPr/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Spatial data </a:t>
            </a:r>
            <a:r>
              <a:rPr lang="en-GB" sz="2000" dirty="0" smtClean="0"/>
              <a:t>or geospatial data refers to data that have a geographic component to them, i.e. data with geographic coordinates or information of geographic location.</a:t>
            </a:r>
          </a:p>
          <a:p>
            <a:r>
              <a:rPr lang="en-GB" sz="2000" dirty="0" smtClean="0"/>
              <a:t>Spatial data are present everywhere- Google Earth, satnavs, satellite data, GPS units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Geographic Information Systems </a:t>
            </a:r>
            <a:r>
              <a:rPr lang="en-GB" sz="2000" dirty="0" smtClean="0"/>
              <a:t>(GIS) are typically software where geographic information are stored in layers in order to derive spatial data insights can be created by manipulating, analysing and visualizing these. </a:t>
            </a:r>
          </a:p>
          <a:p>
            <a:r>
              <a:rPr lang="en-GB" sz="2000" dirty="0" smtClean="0"/>
              <a:t>Example- ArcGIS is a GIS software where spatial data from different sources are stored in layers or geodatabases and analysed.</a:t>
            </a:r>
          </a:p>
          <a:p>
            <a:r>
              <a:rPr lang="en-GB" sz="2000" dirty="0" smtClean="0"/>
              <a:t>QGIS is a free GIS software. R can be used as a GIS tool as well.</a:t>
            </a:r>
          </a:p>
          <a:p>
            <a:r>
              <a:rPr lang="en-GB" sz="2000" dirty="0" smtClean="0"/>
              <a:t>Latter are </a:t>
            </a:r>
            <a:r>
              <a:rPr lang="en-GB" sz="2000" dirty="0" smtClean="0">
                <a:solidFill>
                  <a:srgbClr val="FF0000"/>
                </a:solidFill>
              </a:rPr>
              <a:t>free</a:t>
            </a:r>
            <a:r>
              <a:rPr lang="en-GB" sz="2000" dirty="0" smtClean="0"/>
              <a:t>, less formalized, more intuitive and </a:t>
            </a:r>
            <a:r>
              <a:rPr lang="en-GB" sz="2000" dirty="0" smtClean="0">
                <a:solidFill>
                  <a:srgbClr val="FF0000"/>
                </a:solidFill>
              </a:rPr>
              <a:t>very powerful</a:t>
            </a:r>
            <a:r>
              <a:rPr lang="en-GB" sz="2000" dirty="0" smtClean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164" y="393522"/>
            <a:ext cx="8911687" cy="791222"/>
          </a:xfrm>
        </p:spPr>
        <p:txBody>
          <a:bodyPr/>
          <a:lstStyle/>
          <a:p>
            <a:r>
              <a:rPr lang="en-GB" dirty="0" smtClean="0"/>
              <a:t>RATIONALE BEHIND THIS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422" y="1184744"/>
            <a:ext cx="9663747" cy="560567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The course follows a </a:t>
            </a:r>
            <a:r>
              <a:rPr lang="en-GB" sz="2000" dirty="0" smtClean="0">
                <a:solidFill>
                  <a:srgbClr val="FF0000"/>
                </a:solidFill>
              </a:rPr>
              <a:t>project based format- </a:t>
            </a:r>
            <a:r>
              <a:rPr lang="en-GB" sz="2000" dirty="0" smtClean="0"/>
              <a:t>we are going to work with real spatial data collected from the Tam Dao National Park, Vietnam.</a:t>
            </a:r>
          </a:p>
          <a:p>
            <a:r>
              <a:rPr lang="en-GB" sz="2000" dirty="0" smtClean="0"/>
              <a:t>Most effective way of gaining proficiency in spatial data analysis is to step back and understand the </a:t>
            </a:r>
            <a:r>
              <a:rPr lang="en-GB" sz="2000" dirty="0" smtClean="0">
                <a:solidFill>
                  <a:srgbClr val="FF0000"/>
                </a:solidFill>
              </a:rPr>
              <a:t>context of the spatial system </a:t>
            </a:r>
            <a:r>
              <a:rPr lang="en-GB" sz="2000" dirty="0" smtClean="0"/>
              <a:t>you want to study.</a:t>
            </a:r>
          </a:p>
          <a:p>
            <a:r>
              <a:rPr lang="en-GB" sz="2000" dirty="0" smtClean="0"/>
              <a:t>That is- </a:t>
            </a:r>
            <a:r>
              <a:rPr lang="en-GB" sz="2000" dirty="0" smtClean="0">
                <a:solidFill>
                  <a:srgbClr val="FF0000"/>
                </a:solidFill>
              </a:rPr>
              <a:t>what/where is my study area</a:t>
            </a:r>
            <a:r>
              <a:rPr lang="en-GB" sz="2000" dirty="0" smtClean="0"/>
              <a:t>, what am I hoping to learn about my study area, what are the data and tools available to help me answer the questions about my study area.</a:t>
            </a:r>
          </a:p>
          <a:p>
            <a:r>
              <a:rPr lang="en-GB" sz="2000" dirty="0" smtClean="0"/>
              <a:t>We </a:t>
            </a:r>
            <a:r>
              <a:rPr lang="en-GB" sz="2000" dirty="0" smtClean="0">
                <a:solidFill>
                  <a:srgbClr val="FF0000"/>
                </a:solidFill>
              </a:rPr>
              <a:t>work with real life data straight away</a:t>
            </a:r>
            <a:r>
              <a:rPr lang="en-GB" sz="2000" dirty="0" smtClean="0"/>
              <a:t>. Real life data are complicated and messy.</a:t>
            </a:r>
          </a:p>
          <a:p>
            <a:r>
              <a:rPr lang="en-GB" sz="2000" dirty="0" smtClean="0"/>
              <a:t>Working through an actual problem gives one hands on training, helps in integrating concepts and </a:t>
            </a:r>
            <a:r>
              <a:rPr lang="en-GB" sz="2000" dirty="0" smtClean="0">
                <a:solidFill>
                  <a:srgbClr val="FF0000"/>
                </a:solidFill>
              </a:rPr>
              <a:t>learning how to apply concepts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We will learn a bit about the study area and the </a:t>
            </a:r>
            <a:r>
              <a:rPr lang="en-GB" sz="2000" dirty="0" smtClean="0">
                <a:solidFill>
                  <a:srgbClr val="FF0000"/>
                </a:solidFill>
              </a:rPr>
              <a:t>different themes </a:t>
            </a:r>
            <a:r>
              <a:rPr lang="en-GB" sz="2000" dirty="0" smtClean="0"/>
              <a:t>we are going to cover in this course.</a:t>
            </a:r>
          </a:p>
          <a:p>
            <a:r>
              <a:rPr lang="en-GB" sz="2000" dirty="0" smtClean="0"/>
              <a:t>Themes: What are the different things we can learn about our study area, </a:t>
            </a:r>
            <a:r>
              <a:rPr lang="en-GB" sz="2000" dirty="0" smtClean="0">
                <a:solidFill>
                  <a:srgbClr val="FF0000"/>
                </a:solidFill>
              </a:rPr>
              <a:t>possible questions to ask </a:t>
            </a:r>
            <a:r>
              <a:rPr lang="en-GB" sz="2000" dirty="0" smtClean="0"/>
              <a:t>which spatial data are needed for it and which tools can best help us answer our questions.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 AREA: TAM DAO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135" y="1264554"/>
            <a:ext cx="5135499" cy="547815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Tam Dao National Park is an IUCN II national park in Vietnam.</a:t>
            </a:r>
          </a:p>
          <a:p>
            <a:r>
              <a:rPr lang="en-GB" sz="2000" dirty="0" smtClean="0"/>
              <a:t>Vietnam is a country in SE Asia with a varied topography (from flat areas to mountains).</a:t>
            </a:r>
          </a:p>
          <a:p>
            <a:r>
              <a:rPr lang="en-GB" sz="2000" dirty="0" smtClean="0"/>
              <a:t>Tam Dao national park is very important for regional biodiversity.</a:t>
            </a:r>
          </a:p>
          <a:p>
            <a:r>
              <a:rPr lang="en-GB" sz="2000" dirty="0" smtClean="0"/>
              <a:t>Vietnam has more than 150+ protected areas and they have different categories- II, IV. </a:t>
            </a:r>
          </a:p>
          <a:p>
            <a:r>
              <a:rPr lang="en-GB" sz="2000" dirty="0" smtClean="0"/>
              <a:t>Many PAs have no categories (NA) or not reported.</a:t>
            </a:r>
          </a:p>
          <a:p>
            <a:r>
              <a:rPr lang="en-GB" sz="2000" dirty="0" smtClean="0"/>
              <a:t>Vietnam and its PAs suffer from forest degradation.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88" y="1407864"/>
            <a:ext cx="2368581" cy="5167151"/>
          </a:xfrm>
        </p:spPr>
      </p:pic>
      <p:sp>
        <p:nvSpPr>
          <p:cNvPr id="6" name="TextBox 5"/>
          <p:cNvSpPr txBox="1"/>
          <p:nvPr/>
        </p:nvSpPr>
        <p:spPr>
          <a:xfrm>
            <a:off x="9955034" y="6130455"/>
            <a:ext cx="2236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https://commons.wikimedia.org/wiki/Vi%E1%BB%87t_Nam#/media/File:Vm-map.png</a:t>
            </a:r>
          </a:p>
        </p:txBody>
      </p:sp>
    </p:spTree>
    <p:extLst>
      <p:ext uri="{BB962C8B-B14F-4D97-AF65-F5344CB8AC3E}">
        <p14:creationId xmlns:p14="http://schemas.microsoft.com/office/powerpoint/2010/main" val="14610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942" y="218594"/>
            <a:ext cx="10567283" cy="79917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SOME OF THE POSSIBLE QUESTIONS WE CAN </a:t>
            </a:r>
            <a:r>
              <a:rPr lang="en-GB" sz="3200" b="1" dirty="0" smtClean="0"/>
              <a:t>ASK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9396" y="1370275"/>
            <a:ext cx="4940674" cy="5133892"/>
          </a:xfrm>
        </p:spPr>
        <p:txBody>
          <a:bodyPr>
            <a:normAutofit/>
          </a:bodyPr>
          <a:lstStyle/>
          <a:p>
            <a:r>
              <a:rPr lang="en-GB" sz="2000" dirty="0"/>
              <a:t>Where exactly is the Tam Dao National Park located?</a:t>
            </a:r>
          </a:p>
          <a:p>
            <a:r>
              <a:rPr lang="en-GB" sz="2000" dirty="0"/>
              <a:t>How big is it?</a:t>
            </a:r>
          </a:p>
          <a:p>
            <a:r>
              <a:rPr lang="en-GB" sz="2000" dirty="0"/>
              <a:t>What does the protected area network </a:t>
            </a:r>
            <a:r>
              <a:rPr lang="en-GB" sz="2000" dirty="0" smtClean="0"/>
              <a:t>of </a:t>
            </a:r>
            <a:r>
              <a:rPr lang="en-GB" sz="2000" dirty="0"/>
              <a:t>Vietnam look like, i.e. where are all the PAs located?</a:t>
            </a:r>
          </a:p>
          <a:p>
            <a:r>
              <a:rPr lang="en-GB" sz="2000" dirty="0"/>
              <a:t>What is the average size of a PA </a:t>
            </a:r>
            <a:r>
              <a:rPr lang="en-GB" sz="2000" dirty="0" smtClean="0"/>
              <a:t>in </a:t>
            </a:r>
            <a:r>
              <a:rPr lang="en-GB" sz="2000" dirty="0"/>
              <a:t>Vietnam?</a:t>
            </a:r>
          </a:p>
          <a:p>
            <a:r>
              <a:rPr lang="en-GB" sz="2000" dirty="0"/>
              <a:t>How are PAs distributed across the different IUCN management categories?</a:t>
            </a:r>
          </a:p>
          <a:p>
            <a:r>
              <a:rPr lang="en-GB" sz="2000" dirty="0"/>
              <a:t>Which is the most common IUCN management category in Vietnam?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03" y="1370275"/>
            <a:ext cx="4395788" cy="3127767"/>
          </a:xfrm>
        </p:spPr>
      </p:pic>
      <p:sp>
        <p:nvSpPr>
          <p:cNvPr id="6" name="TextBox 5"/>
          <p:cNvSpPr txBox="1"/>
          <p:nvPr/>
        </p:nvSpPr>
        <p:spPr>
          <a:xfrm>
            <a:off x="6830171" y="4675367"/>
            <a:ext cx="493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Protected Area (PA) network of Vietnam </a:t>
            </a:r>
          </a:p>
          <a:p>
            <a:r>
              <a:rPr lang="en-GB" sz="1400" dirty="0" smtClean="0"/>
              <a:t>(created in R)</a:t>
            </a:r>
          </a:p>
          <a:p>
            <a:r>
              <a:rPr lang="en-GB" sz="1400" dirty="0" smtClean="0"/>
              <a:t>Data for </a:t>
            </a:r>
            <a:r>
              <a:rPr lang="en-GB" sz="1400" dirty="0"/>
              <a:t>PAs taken from: </a:t>
            </a:r>
            <a:r>
              <a:rPr lang="en-GB" sz="1400" dirty="0">
                <a:hlinkClick r:id="rId3"/>
              </a:rPr>
              <a:t>http://www.protectedplanet.net</a:t>
            </a:r>
            <a:r>
              <a:rPr lang="en-GB" sz="1400" dirty="0" smtClean="0">
                <a:hlinkClick r:id="rId3"/>
              </a:rPr>
              <a:t>/</a:t>
            </a:r>
            <a:endParaRPr lang="en-GB" sz="1400" dirty="0" smtClean="0"/>
          </a:p>
          <a:p>
            <a:r>
              <a:rPr lang="en-GB" sz="1400" dirty="0" smtClean="0"/>
              <a:t>Data for </a:t>
            </a:r>
            <a:r>
              <a:rPr lang="en-GB" sz="1400" dirty="0"/>
              <a:t>country boundary taken from: </a:t>
            </a:r>
            <a:r>
              <a:rPr lang="en-GB" sz="1400" dirty="0">
                <a:hlinkClick r:id="rId4"/>
              </a:rPr>
              <a:t>http://</a:t>
            </a:r>
            <a:r>
              <a:rPr lang="en-GB" sz="1400" dirty="0" smtClean="0">
                <a:hlinkClick r:id="rId4"/>
              </a:rPr>
              <a:t>www.diva-gis.org/gdata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900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74" y="83421"/>
            <a:ext cx="11373034" cy="128089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/>
              <a:t>THEMES TO BE COVERED: TOPOGRAPHIC PRODUCTS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4812" y="1364310"/>
            <a:ext cx="4313864" cy="549368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evaluation of topography is an important component of spatial data analysis projects.</a:t>
            </a:r>
          </a:p>
          <a:p>
            <a:r>
              <a:rPr lang="en-GB" dirty="0" smtClean="0"/>
              <a:t>Digital Elevation Models (DEMs) are 3D representation of Earth’s terrain. Units: metres </a:t>
            </a:r>
          </a:p>
          <a:p>
            <a:r>
              <a:rPr lang="en-GB" dirty="0" smtClean="0"/>
              <a:t>Shuttle Radar Topography Mission (SRTM) by NASA has a near global scale collection of DEMs</a:t>
            </a:r>
          </a:p>
          <a:p>
            <a:r>
              <a:rPr lang="en-GB" dirty="0" smtClean="0"/>
              <a:t>DEMs can be used for deriving a number of topographic products- slope, aspect, Hillshade.</a:t>
            </a:r>
          </a:p>
          <a:p>
            <a:r>
              <a:rPr lang="en-GB" dirty="0" smtClean="0"/>
              <a:t>Play an important role in infrastructure planning, precision agriculture</a:t>
            </a:r>
          </a:p>
          <a:p>
            <a:r>
              <a:rPr lang="en-GB" dirty="0" smtClean="0"/>
              <a:t>Answer important ecological questions- is forest degradation of an area linked with its slope?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27" y="1463627"/>
            <a:ext cx="5208206" cy="3225081"/>
          </a:xfrm>
        </p:spPr>
      </p:pic>
      <p:sp>
        <p:nvSpPr>
          <p:cNvPr id="6" name="TextBox 5"/>
          <p:cNvSpPr txBox="1"/>
          <p:nvPr/>
        </p:nvSpPr>
        <p:spPr>
          <a:xfrm>
            <a:off x="6718852" y="4826442"/>
            <a:ext cx="50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Hillshade map of Vietnam, derived from SRTM DEM (created in 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768" y="91373"/>
            <a:ext cx="11274950" cy="584488"/>
          </a:xfrm>
        </p:spPr>
        <p:txBody>
          <a:bodyPr>
            <a:normAutofit/>
          </a:bodyPr>
          <a:lstStyle/>
          <a:p>
            <a:r>
              <a:rPr lang="en-GB" sz="3200" b="1" dirty="0"/>
              <a:t>THEMES TO BE COVERED: </a:t>
            </a:r>
            <a:r>
              <a:rPr lang="en-GB" sz="3200" b="1" dirty="0" smtClean="0"/>
              <a:t>BASIC VEGETATION MAPPING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7208" y="675861"/>
            <a:ext cx="4313864" cy="6207319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Vegetation indices </a:t>
            </a:r>
            <a:r>
              <a:rPr lang="en-GB" dirty="0" smtClean="0"/>
              <a:t>are useful for quantifying the state of vegetation and greenness in area. </a:t>
            </a:r>
          </a:p>
          <a:p>
            <a:r>
              <a:rPr lang="en-GB" dirty="0" smtClean="0"/>
              <a:t>This may be linked with ecological properties such as forest cover,  moisture, degradation</a:t>
            </a:r>
          </a:p>
          <a:p>
            <a:r>
              <a:rPr lang="en-GB" dirty="0" smtClean="0"/>
              <a:t>Make use of optical bands (such as those from Landsat), apply arithmetic operations to obtain a composite vegetation index band.</a:t>
            </a:r>
          </a:p>
          <a:p>
            <a:r>
              <a:rPr lang="en-GB" dirty="0" smtClean="0"/>
              <a:t>Normalized Difference Vegetation Index (</a:t>
            </a:r>
            <a:r>
              <a:rPr lang="en-GB" b="1" dirty="0" smtClean="0">
                <a:solidFill>
                  <a:srgbClr val="FF0000"/>
                </a:solidFill>
              </a:rPr>
              <a:t>NDVI</a:t>
            </a:r>
            <a:r>
              <a:rPr lang="en-GB" dirty="0" smtClean="0"/>
              <a:t>) is one of the most commonly indices for basic vegetation mapping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(NIR-Red band)/(NIR+ Red band)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Values ranging from 0 to 1; </a:t>
            </a:r>
            <a:r>
              <a:rPr lang="en-GB" b="1" dirty="0" smtClean="0">
                <a:solidFill>
                  <a:srgbClr val="FF0000"/>
                </a:solidFill>
              </a:rPr>
              <a:t>closer to 1 </a:t>
            </a:r>
            <a:r>
              <a:rPr lang="en-GB" dirty="0" smtClean="0">
                <a:solidFill>
                  <a:schemeClr val="tx1"/>
                </a:solidFill>
              </a:rPr>
              <a:t>means intact </a:t>
            </a:r>
            <a:r>
              <a:rPr lang="en-GB" b="1" dirty="0" smtClean="0">
                <a:solidFill>
                  <a:srgbClr val="FF0000"/>
                </a:solidFill>
              </a:rPr>
              <a:t>healthy vegetation</a:t>
            </a:r>
            <a:r>
              <a:rPr lang="en-GB" dirty="0" smtClean="0">
                <a:solidFill>
                  <a:schemeClr val="tx1"/>
                </a:solidFill>
              </a:rPr>
              <a:t>/dense forest cover. Lower values indicate degradation or even bare areas.</a:t>
            </a:r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0544"/>
            <a:ext cx="6048329" cy="3745310"/>
          </a:xfrm>
        </p:spPr>
      </p:pic>
      <p:sp>
        <p:nvSpPr>
          <p:cNvPr id="8" name="TextBox 7"/>
          <p:cNvSpPr txBox="1"/>
          <p:nvPr/>
        </p:nvSpPr>
        <p:spPr>
          <a:xfrm>
            <a:off x="6510512" y="4524292"/>
            <a:ext cx="5176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NDVI of the Tam Dao National Park (created in R) </a:t>
            </a:r>
          </a:p>
          <a:p>
            <a:r>
              <a:rPr lang="en-GB" sz="1600" dirty="0"/>
              <a:t>Landsat data taken from: </a:t>
            </a:r>
            <a:r>
              <a:rPr lang="en-GB" sz="1600" dirty="0">
                <a:hlinkClick r:id="rId3"/>
              </a:rPr>
              <a:t>http://earthexplorer.usgs.gov</a:t>
            </a:r>
            <a:r>
              <a:rPr lang="en-GB" sz="1600" dirty="0" smtClean="0">
                <a:hlinkClick r:id="rId3"/>
              </a:rPr>
              <a:t>/</a:t>
            </a:r>
            <a:r>
              <a:rPr lang="en-GB" sz="1600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4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34" y="0"/>
            <a:ext cx="10144939" cy="128089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/>
              <a:t>WEAPONS OF CHOICE FOR SPATIAL DATA ANALYSIS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54" y="1280889"/>
            <a:ext cx="8915400" cy="4809809"/>
          </a:xfrm>
        </p:spPr>
        <p:txBody>
          <a:bodyPr>
            <a:normAutofit/>
          </a:bodyPr>
          <a:lstStyle/>
          <a:p>
            <a:r>
              <a:rPr lang="en-GB" sz="2400" b="1" u="sng" dirty="0" smtClean="0"/>
              <a:t>QGIS</a:t>
            </a:r>
            <a:r>
              <a:rPr lang="en-GB" sz="2400" u="sng" dirty="0" smtClean="0"/>
              <a:t>: </a:t>
            </a:r>
            <a:r>
              <a:rPr lang="en-GB" sz="2400" dirty="0"/>
              <a:t>Download from </a:t>
            </a:r>
            <a:r>
              <a:rPr lang="en-GB" sz="2400" dirty="0">
                <a:hlinkClick r:id="rId2"/>
              </a:rPr>
              <a:t>http://www.qgis.org/en/site</a:t>
            </a:r>
            <a:r>
              <a:rPr lang="en-GB" sz="2400" dirty="0" smtClean="0">
                <a:hlinkClick r:id="rId2"/>
              </a:rPr>
              <a:t>/</a:t>
            </a:r>
            <a:r>
              <a:rPr lang="en-GB" sz="2400" dirty="0" smtClean="0"/>
              <a:t> I am using QGIS Pisa</a:t>
            </a:r>
          </a:p>
          <a:p>
            <a:r>
              <a:rPr lang="en-GB" sz="2400" b="1" u="sng" dirty="0" smtClean="0"/>
              <a:t>R </a:t>
            </a:r>
            <a:r>
              <a:rPr lang="en-GB" sz="2400" b="1" u="sng" dirty="0"/>
              <a:t>Programming Language: </a:t>
            </a:r>
            <a:r>
              <a:rPr lang="en-GB" sz="2400" dirty="0">
                <a:hlinkClick r:id="rId3"/>
              </a:rPr>
              <a:t>https://www.r-project.org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For R, please install (and load these packages): </a:t>
            </a:r>
            <a:r>
              <a:rPr lang="en-GB" sz="2400" b="1" dirty="0" smtClean="0">
                <a:solidFill>
                  <a:srgbClr val="FF0000"/>
                </a:solidFill>
              </a:rPr>
              <a:t>raster</a:t>
            </a:r>
            <a:r>
              <a:rPr lang="en-GB" sz="2400" dirty="0" smtClean="0"/>
              <a:t>, </a:t>
            </a:r>
            <a:r>
              <a:rPr lang="en-GB" sz="2400" b="1" dirty="0" err="1" smtClean="0">
                <a:solidFill>
                  <a:srgbClr val="FF0000"/>
                </a:solidFill>
              </a:rPr>
              <a:t>rgeos</a:t>
            </a:r>
            <a:r>
              <a:rPr lang="en-GB" sz="2400" dirty="0" smtClean="0"/>
              <a:t>, </a:t>
            </a:r>
            <a:r>
              <a:rPr lang="en-GB" sz="2400" b="1" dirty="0" err="1" smtClean="0">
                <a:solidFill>
                  <a:srgbClr val="FF0000"/>
                </a:solidFill>
              </a:rPr>
              <a:t>rgdal</a:t>
            </a:r>
            <a:r>
              <a:rPr lang="en-GB" sz="2400" dirty="0" smtClean="0"/>
              <a:t>, </a:t>
            </a:r>
            <a:r>
              <a:rPr lang="en-GB" sz="2400" b="1" dirty="0" err="1" smtClean="0">
                <a:solidFill>
                  <a:srgbClr val="FF0000"/>
                </a:solidFill>
              </a:rPr>
              <a:t>maptools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How to install packages? 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Step 1: </a:t>
            </a:r>
            <a:r>
              <a:rPr lang="en-GB" sz="2400" dirty="0" err="1" smtClean="0">
                <a:solidFill>
                  <a:schemeClr val="tx1"/>
                </a:solidFill>
              </a:rPr>
              <a:t>install.packages</a:t>
            </a:r>
            <a:r>
              <a:rPr lang="en-GB" sz="2400" dirty="0" smtClean="0">
                <a:solidFill>
                  <a:schemeClr val="tx1"/>
                </a:solidFill>
              </a:rPr>
              <a:t>(“raster”) 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Step 2: library(raster)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1589</TotalTime>
  <Words>846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LECTURE 1</vt:lpstr>
      <vt:lpstr>SPATIAL DATA ANALYSIS </vt:lpstr>
      <vt:lpstr>BASIC DEFINITIONS</vt:lpstr>
      <vt:lpstr>RATIONALE BEHIND THIS COURSE</vt:lpstr>
      <vt:lpstr>STUDY AREA: TAM DAO</vt:lpstr>
      <vt:lpstr>SOME OF THE POSSIBLE QUESTIONS WE CAN ASK</vt:lpstr>
      <vt:lpstr>THEMES TO BE COVERED: TOPOGRAPHIC PRODUCTS</vt:lpstr>
      <vt:lpstr>THEMES TO BE COVERED: BASIC VEGETATION MAPPING</vt:lpstr>
      <vt:lpstr>WEAPONS OF CHOICE FOR SPATIAL DATA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Minerva Singh</dc:creator>
  <cp:lastModifiedBy>Minerva Singh</cp:lastModifiedBy>
  <cp:revision>33</cp:revision>
  <dcterms:created xsi:type="dcterms:W3CDTF">2016-03-01T08:29:47Z</dcterms:created>
  <dcterms:modified xsi:type="dcterms:W3CDTF">2016-03-07T01:13:28Z</dcterms:modified>
</cp:coreProperties>
</file>