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37"/>
  </p:notesMasterIdLst>
  <p:sldIdLst>
    <p:sldId id="256" r:id="rId2"/>
    <p:sldId id="456" r:id="rId3"/>
    <p:sldId id="457" r:id="rId4"/>
    <p:sldId id="458" r:id="rId5"/>
    <p:sldId id="459" r:id="rId6"/>
    <p:sldId id="460" r:id="rId7"/>
    <p:sldId id="461" r:id="rId8"/>
    <p:sldId id="462" r:id="rId9"/>
    <p:sldId id="463" r:id="rId10"/>
    <p:sldId id="464" r:id="rId11"/>
    <p:sldId id="465" r:id="rId12"/>
    <p:sldId id="466" r:id="rId13"/>
    <p:sldId id="467" r:id="rId14"/>
    <p:sldId id="468" r:id="rId15"/>
    <p:sldId id="469" r:id="rId16"/>
    <p:sldId id="470" r:id="rId17"/>
    <p:sldId id="471" r:id="rId18"/>
    <p:sldId id="472" r:id="rId19"/>
    <p:sldId id="473" r:id="rId20"/>
    <p:sldId id="474" r:id="rId21"/>
    <p:sldId id="475" r:id="rId22"/>
    <p:sldId id="476" r:id="rId23"/>
    <p:sldId id="477" r:id="rId24"/>
    <p:sldId id="478" r:id="rId25"/>
    <p:sldId id="479" r:id="rId26"/>
    <p:sldId id="480" r:id="rId27"/>
    <p:sldId id="481" r:id="rId28"/>
    <p:sldId id="482" r:id="rId29"/>
    <p:sldId id="483" r:id="rId30"/>
    <p:sldId id="484" r:id="rId31"/>
    <p:sldId id="485" r:id="rId32"/>
    <p:sldId id="486" r:id="rId33"/>
    <p:sldId id="487" r:id="rId34"/>
    <p:sldId id="488" r:id="rId35"/>
    <p:sldId id="454" r:id="rId3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73" autoAdjust="0"/>
    <p:restoredTop sz="94660"/>
  </p:normalViewPr>
  <p:slideViewPr>
    <p:cSldViewPr snapToGrid="0">
      <p:cViewPr varScale="1">
        <p:scale>
          <a:sx n="147" d="100"/>
          <a:sy n="147" d="100"/>
        </p:scale>
        <p:origin x="36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8FA33-B7B4-4BA2-8B7B-CBDAD781356F}" type="datetimeFigureOut">
              <a:rPr lang="ko-KR" altLang="en-US" smtClean="0"/>
              <a:t>2018-09-14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B5C852-A5D2-4E01-8A22-BCBAFEC3F200}" type="slidenum">
              <a:rPr lang="ko-KR" altLang="en-US" smtClean="0"/>
              <a:t>‹#›</a:t>
            </a:fld>
            <a:endParaRPr lang="ko-KR" altLang="en-US"/>
          </a:p>
        </p:txBody>
      </p:sp>
    </p:spTree>
    <p:extLst>
      <p:ext uri="{BB962C8B-B14F-4D97-AF65-F5344CB8AC3E}">
        <p14:creationId xmlns:p14="http://schemas.microsoft.com/office/powerpoint/2010/main" val="231422879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0F58AF2F-58D2-4789-9B22-A3A39EDC1527}" type="datetimeFigureOut">
              <a:rPr lang="ko-KR" altLang="en-US" smtClean="0"/>
              <a:t>2018-09-14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8881D2F-8E6E-4809-A99D-9EE6F36953FD}" type="slidenum">
              <a:rPr lang="ko-KR" altLang="en-US" smtClean="0"/>
              <a:t>‹#›</a:t>
            </a:fld>
            <a:endParaRPr lang="ko-KR" altLang="en-US"/>
          </a:p>
        </p:txBody>
      </p:sp>
    </p:spTree>
    <p:extLst>
      <p:ext uri="{BB962C8B-B14F-4D97-AF65-F5344CB8AC3E}">
        <p14:creationId xmlns:p14="http://schemas.microsoft.com/office/powerpoint/2010/main" val="234014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0F58AF2F-58D2-4789-9B22-A3A39EDC1527}" type="datetimeFigureOut">
              <a:rPr lang="ko-KR" altLang="en-US" smtClean="0"/>
              <a:t>2018-09-14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8881D2F-8E6E-4809-A99D-9EE6F36953FD}" type="slidenum">
              <a:rPr lang="ko-KR" altLang="en-US" smtClean="0"/>
              <a:t>‹#›</a:t>
            </a:fld>
            <a:endParaRPr lang="ko-KR" altLang="en-US"/>
          </a:p>
        </p:txBody>
      </p:sp>
    </p:spTree>
    <p:extLst>
      <p:ext uri="{BB962C8B-B14F-4D97-AF65-F5344CB8AC3E}">
        <p14:creationId xmlns:p14="http://schemas.microsoft.com/office/powerpoint/2010/main" val="2569385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0F58AF2F-58D2-4789-9B22-A3A39EDC1527}" type="datetimeFigureOut">
              <a:rPr lang="ko-KR" altLang="en-US" smtClean="0"/>
              <a:t>2018-09-14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8881D2F-8E6E-4809-A99D-9EE6F36953FD}" type="slidenum">
              <a:rPr lang="ko-KR" altLang="en-US" smtClean="0"/>
              <a:t>‹#›</a:t>
            </a:fld>
            <a:endParaRPr lang="ko-KR" altLang="en-US"/>
          </a:p>
        </p:txBody>
      </p:sp>
    </p:spTree>
    <p:extLst>
      <p:ext uri="{BB962C8B-B14F-4D97-AF65-F5344CB8AC3E}">
        <p14:creationId xmlns:p14="http://schemas.microsoft.com/office/powerpoint/2010/main" val="292633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0F58AF2F-58D2-4789-9B22-A3A39EDC1527}" type="datetimeFigureOut">
              <a:rPr lang="ko-KR" altLang="en-US" smtClean="0"/>
              <a:t>2018-09-14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8881D2F-8E6E-4809-A99D-9EE6F36953FD}" type="slidenum">
              <a:rPr lang="ko-KR" altLang="en-US" smtClean="0"/>
              <a:t>‹#›</a:t>
            </a:fld>
            <a:endParaRPr lang="ko-KR" altLang="en-US"/>
          </a:p>
        </p:txBody>
      </p:sp>
    </p:spTree>
    <p:extLst>
      <p:ext uri="{BB962C8B-B14F-4D97-AF65-F5344CB8AC3E}">
        <p14:creationId xmlns:p14="http://schemas.microsoft.com/office/powerpoint/2010/main" val="893788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0F58AF2F-58D2-4789-9B22-A3A39EDC1527}" type="datetimeFigureOut">
              <a:rPr lang="ko-KR" altLang="en-US" smtClean="0"/>
              <a:t>2018-09-14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8881D2F-8E6E-4809-A99D-9EE6F36953FD}" type="slidenum">
              <a:rPr lang="ko-KR" altLang="en-US" smtClean="0"/>
              <a:t>‹#›</a:t>
            </a:fld>
            <a:endParaRPr lang="ko-KR" altLang="en-US"/>
          </a:p>
        </p:txBody>
      </p:sp>
    </p:spTree>
    <p:extLst>
      <p:ext uri="{BB962C8B-B14F-4D97-AF65-F5344CB8AC3E}">
        <p14:creationId xmlns:p14="http://schemas.microsoft.com/office/powerpoint/2010/main" val="378064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0F58AF2F-58D2-4789-9B22-A3A39EDC1527}" type="datetimeFigureOut">
              <a:rPr lang="ko-KR" altLang="en-US" smtClean="0"/>
              <a:t>2018-09-14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8881D2F-8E6E-4809-A99D-9EE6F36953FD}" type="slidenum">
              <a:rPr lang="ko-KR" altLang="en-US" smtClean="0"/>
              <a:t>‹#›</a:t>
            </a:fld>
            <a:endParaRPr lang="ko-KR" altLang="en-US"/>
          </a:p>
        </p:txBody>
      </p:sp>
    </p:spTree>
    <p:extLst>
      <p:ext uri="{BB962C8B-B14F-4D97-AF65-F5344CB8AC3E}">
        <p14:creationId xmlns:p14="http://schemas.microsoft.com/office/powerpoint/2010/main" val="770503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0F58AF2F-58D2-4789-9B22-A3A39EDC1527}" type="datetimeFigureOut">
              <a:rPr lang="ko-KR" altLang="en-US" smtClean="0"/>
              <a:t>2018-09-14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8881D2F-8E6E-4809-A99D-9EE6F36953FD}" type="slidenum">
              <a:rPr lang="ko-KR" altLang="en-US" smtClean="0"/>
              <a:t>‹#›</a:t>
            </a:fld>
            <a:endParaRPr lang="ko-KR" altLang="en-US"/>
          </a:p>
        </p:txBody>
      </p:sp>
    </p:spTree>
    <p:extLst>
      <p:ext uri="{BB962C8B-B14F-4D97-AF65-F5344CB8AC3E}">
        <p14:creationId xmlns:p14="http://schemas.microsoft.com/office/powerpoint/2010/main" val="158442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0F58AF2F-58D2-4789-9B22-A3A39EDC1527}" type="datetimeFigureOut">
              <a:rPr lang="ko-KR" altLang="en-US" smtClean="0"/>
              <a:t>2018-09-14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8881D2F-8E6E-4809-A99D-9EE6F36953FD}" type="slidenum">
              <a:rPr lang="ko-KR" altLang="en-US" smtClean="0"/>
              <a:t>‹#›</a:t>
            </a:fld>
            <a:endParaRPr lang="ko-KR" altLang="en-US"/>
          </a:p>
        </p:txBody>
      </p:sp>
    </p:spTree>
    <p:extLst>
      <p:ext uri="{BB962C8B-B14F-4D97-AF65-F5344CB8AC3E}">
        <p14:creationId xmlns:p14="http://schemas.microsoft.com/office/powerpoint/2010/main" val="963060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F58AF2F-58D2-4789-9B22-A3A39EDC1527}" type="datetimeFigureOut">
              <a:rPr lang="ko-KR" altLang="en-US" smtClean="0"/>
              <a:t>2018-09-14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8881D2F-8E6E-4809-A99D-9EE6F36953FD}" type="slidenum">
              <a:rPr lang="ko-KR" altLang="en-US" smtClean="0"/>
              <a:t>‹#›</a:t>
            </a:fld>
            <a:endParaRPr lang="ko-KR" altLang="en-US"/>
          </a:p>
        </p:txBody>
      </p:sp>
    </p:spTree>
    <p:extLst>
      <p:ext uri="{BB962C8B-B14F-4D97-AF65-F5344CB8AC3E}">
        <p14:creationId xmlns:p14="http://schemas.microsoft.com/office/powerpoint/2010/main" val="122299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0F58AF2F-58D2-4789-9B22-A3A39EDC1527}" type="datetimeFigureOut">
              <a:rPr lang="ko-KR" altLang="en-US" smtClean="0"/>
              <a:t>2018-09-14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8881D2F-8E6E-4809-A99D-9EE6F36953FD}" type="slidenum">
              <a:rPr lang="ko-KR" altLang="en-US" smtClean="0"/>
              <a:t>‹#›</a:t>
            </a:fld>
            <a:endParaRPr lang="ko-KR" altLang="en-US"/>
          </a:p>
        </p:txBody>
      </p:sp>
    </p:spTree>
    <p:extLst>
      <p:ext uri="{BB962C8B-B14F-4D97-AF65-F5344CB8AC3E}">
        <p14:creationId xmlns:p14="http://schemas.microsoft.com/office/powerpoint/2010/main" val="240373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0F58AF2F-58D2-4789-9B22-A3A39EDC1527}" type="datetimeFigureOut">
              <a:rPr lang="ko-KR" altLang="en-US" smtClean="0"/>
              <a:t>2018-09-14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8881D2F-8E6E-4809-A99D-9EE6F36953FD}" type="slidenum">
              <a:rPr lang="ko-KR" altLang="en-US" smtClean="0"/>
              <a:t>‹#›</a:t>
            </a:fld>
            <a:endParaRPr lang="ko-KR" altLang="en-US"/>
          </a:p>
        </p:txBody>
      </p:sp>
    </p:spTree>
    <p:extLst>
      <p:ext uri="{BB962C8B-B14F-4D97-AF65-F5344CB8AC3E}">
        <p14:creationId xmlns:p14="http://schemas.microsoft.com/office/powerpoint/2010/main" val="3581917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8AF2F-58D2-4789-9B22-A3A39EDC1527}" type="datetimeFigureOut">
              <a:rPr lang="ko-KR" altLang="en-US" smtClean="0"/>
              <a:t>2018-09-14</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881D2F-8E6E-4809-A99D-9EE6F36953FD}" type="slidenum">
              <a:rPr lang="ko-KR" altLang="en-US" smtClean="0"/>
              <a:t>‹#›</a:t>
            </a:fld>
            <a:endParaRPr lang="ko-KR" altLang="en-US"/>
          </a:p>
        </p:txBody>
      </p:sp>
    </p:spTree>
    <p:extLst>
      <p:ext uri="{BB962C8B-B14F-4D97-AF65-F5344CB8AC3E}">
        <p14:creationId xmlns:p14="http://schemas.microsoft.com/office/powerpoint/2010/main" val="1657451889"/>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uakii@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a:t>2018 </a:t>
            </a:r>
            <a:r>
              <a:rPr lang="en-US" altLang="ko-KR" dirty="0"/>
              <a:t>Ajou3</a:t>
            </a:r>
            <a:endParaRPr lang="ko-KR" altLang="en-US" dirty="0"/>
          </a:p>
        </p:txBody>
      </p:sp>
      <p:sp>
        <p:nvSpPr>
          <p:cNvPr id="3" name="부제목 2"/>
          <p:cNvSpPr>
            <a:spLocks noGrp="1"/>
          </p:cNvSpPr>
          <p:nvPr>
            <p:ph type="subTitle" idx="1"/>
          </p:nvPr>
        </p:nvSpPr>
        <p:spPr/>
        <p:txBody>
          <a:bodyPr>
            <a:normAutofit lnSpcReduction="10000"/>
          </a:bodyPr>
          <a:lstStyle/>
          <a:p>
            <a:r>
              <a:rPr lang="en-US" altLang="ko-KR" dirty="0" err="1"/>
              <a:t>Jonghwa</a:t>
            </a:r>
            <a:r>
              <a:rPr lang="en-US" altLang="ko-KR" dirty="0"/>
              <a:t> Park</a:t>
            </a:r>
          </a:p>
          <a:p>
            <a:r>
              <a:rPr lang="en-US" altLang="ko-KR" dirty="0">
                <a:hlinkClick r:id="rId2"/>
              </a:rPr>
              <a:t>suakii@gmail.com</a:t>
            </a:r>
            <a:endParaRPr lang="en-US" altLang="ko-KR" dirty="0"/>
          </a:p>
          <a:p>
            <a:endParaRPr lang="en-US" altLang="ko-KR" dirty="0"/>
          </a:p>
          <a:p>
            <a:r>
              <a:rPr lang="en-US" altLang="ko-KR" dirty="0"/>
              <a:t> GYEONGGI SCIENCE HIGH SCHOOL</a:t>
            </a:r>
            <a:endParaRPr lang="ko-KR" altLang="en-US" dirty="0"/>
          </a:p>
        </p:txBody>
      </p:sp>
    </p:spTree>
    <p:extLst>
      <p:ext uri="{BB962C8B-B14F-4D97-AF65-F5344CB8AC3E}">
        <p14:creationId xmlns:p14="http://schemas.microsoft.com/office/powerpoint/2010/main" val="3324937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Newton’s Second Law</a:t>
            </a:r>
            <a:endParaRPr lang="ko-KR" altLang="en-US" dirty="0"/>
          </a:p>
        </p:txBody>
      </p:sp>
      <p:sp>
        <p:nvSpPr>
          <p:cNvPr id="3" name="내용 개체 틀 2"/>
          <p:cNvSpPr>
            <a:spLocks noGrp="1"/>
          </p:cNvSpPr>
          <p:nvPr>
            <p:ph idx="1"/>
          </p:nvPr>
        </p:nvSpPr>
        <p:spPr/>
        <p:txBody>
          <a:bodyPr/>
          <a:lstStyle/>
          <a:p>
            <a:r>
              <a:rPr lang="en-US" altLang="ko-KR" b="1" dirty="0"/>
              <a:t>The acceleration of an object is equal to force.</a:t>
            </a:r>
          </a:p>
          <a:p>
            <a:r>
              <a:rPr lang="en-US" altLang="ko-KR" b="1" dirty="0"/>
              <a:t>Location is adjusted by velocity,</a:t>
            </a:r>
            <a:r>
              <a:rPr lang="ko-KR" altLang="en-US" b="1" dirty="0"/>
              <a:t> </a:t>
            </a:r>
            <a:r>
              <a:rPr lang="en-US" altLang="ko-KR" b="1" dirty="0"/>
              <a:t>and velocity by acceleration.</a:t>
            </a:r>
          </a:p>
          <a:p>
            <a:r>
              <a:rPr lang="en-US" altLang="ko-KR" b="1" dirty="0"/>
              <a:t>Acceleration was where it all began.</a:t>
            </a:r>
          </a:p>
          <a:p>
            <a:r>
              <a:rPr lang="en-US" altLang="ko-KR" b="1" u="sng" dirty="0"/>
              <a:t>Force is truly where it all begins.</a:t>
            </a:r>
          </a:p>
        </p:txBody>
      </p:sp>
    </p:spTree>
    <p:extLst>
      <p:ext uri="{BB962C8B-B14F-4D97-AF65-F5344CB8AC3E}">
        <p14:creationId xmlns:p14="http://schemas.microsoft.com/office/powerpoint/2010/main" val="1412515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Newton’s Second Law</a:t>
            </a:r>
            <a:endParaRPr lang="ko-KR" altLang="en-US" dirty="0"/>
          </a:p>
        </p:txBody>
      </p:sp>
      <p:sp>
        <p:nvSpPr>
          <p:cNvPr id="5" name="내용 개체 틀 4"/>
          <p:cNvSpPr>
            <a:spLocks noGrp="1"/>
          </p:cNvSpPr>
          <p:nvPr>
            <p:ph idx="1"/>
          </p:nvPr>
        </p:nvSpPr>
        <p:spPr/>
        <p:txBody>
          <a:bodyPr/>
          <a:lstStyle/>
          <a:p>
            <a:pPr marL="0" indent="0">
              <a:buNone/>
            </a:pPr>
            <a:r>
              <a:rPr lang="en-US" altLang="ko-KR" b="1" dirty="0"/>
              <a:t>class Mover {</a:t>
            </a:r>
          </a:p>
          <a:p>
            <a:pPr marL="0" indent="0">
              <a:buNone/>
            </a:pPr>
            <a:r>
              <a:rPr lang="en-US" altLang="ko-KR" b="1" dirty="0"/>
              <a:t>  </a:t>
            </a:r>
            <a:r>
              <a:rPr lang="en-US" altLang="ko-KR" b="1" dirty="0" err="1"/>
              <a:t>PVector</a:t>
            </a:r>
            <a:r>
              <a:rPr lang="en-US" altLang="ko-KR" b="1" dirty="0"/>
              <a:t> location;</a:t>
            </a:r>
          </a:p>
          <a:p>
            <a:pPr marL="0" indent="0">
              <a:buNone/>
            </a:pPr>
            <a:r>
              <a:rPr lang="en-US" altLang="ko-KR" b="1" dirty="0"/>
              <a:t>  </a:t>
            </a:r>
            <a:r>
              <a:rPr lang="en-US" altLang="ko-KR" b="1" dirty="0" err="1"/>
              <a:t>PVector</a:t>
            </a:r>
            <a:r>
              <a:rPr lang="en-US" altLang="ko-KR" b="1" dirty="0"/>
              <a:t> velocity;</a:t>
            </a:r>
          </a:p>
          <a:p>
            <a:pPr marL="0" indent="0">
              <a:buNone/>
            </a:pPr>
            <a:r>
              <a:rPr lang="en-US" altLang="ko-KR" b="1" dirty="0"/>
              <a:t>  </a:t>
            </a:r>
            <a:r>
              <a:rPr lang="en-US" altLang="ko-KR" b="1" dirty="0" err="1"/>
              <a:t>PVector</a:t>
            </a:r>
            <a:r>
              <a:rPr lang="en-US" altLang="ko-KR" b="1" dirty="0"/>
              <a:t> acceleration;</a:t>
            </a:r>
          </a:p>
          <a:p>
            <a:pPr marL="0" indent="0">
              <a:buNone/>
            </a:pPr>
            <a:r>
              <a:rPr lang="en-US" altLang="ko-KR" b="1" dirty="0"/>
              <a:t>}</a:t>
            </a:r>
          </a:p>
          <a:p>
            <a:endParaRPr lang="ko-KR" altLang="en-US" b="1" dirty="0"/>
          </a:p>
        </p:txBody>
      </p:sp>
    </p:spTree>
    <p:extLst>
      <p:ext uri="{BB962C8B-B14F-4D97-AF65-F5344CB8AC3E}">
        <p14:creationId xmlns:p14="http://schemas.microsoft.com/office/powerpoint/2010/main" val="2121573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Newton’s Second Law</a:t>
            </a:r>
            <a:endParaRPr lang="ko-KR" altLang="en-US" dirty="0"/>
          </a:p>
        </p:txBody>
      </p:sp>
      <p:sp>
        <p:nvSpPr>
          <p:cNvPr id="3" name="내용 개체 틀 2"/>
          <p:cNvSpPr>
            <a:spLocks noGrp="1"/>
          </p:cNvSpPr>
          <p:nvPr>
            <p:ph idx="1"/>
          </p:nvPr>
        </p:nvSpPr>
        <p:spPr/>
        <p:txBody>
          <a:bodyPr>
            <a:normAutofit lnSpcReduction="10000"/>
          </a:bodyPr>
          <a:lstStyle/>
          <a:p>
            <a:pPr marL="0" indent="0">
              <a:buNone/>
            </a:pPr>
            <a:r>
              <a:rPr lang="en-US" altLang="ko-KR" b="1" dirty="0"/>
              <a:t>void applyForce(</a:t>
            </a:r>
            <a:r>
              <a:rPr lang="en-US" altLang="ko-KR" b="1" dirty="0" err="1"/>
              <a:t>PVector</a:t>
            </a:r>
            <a:r>
              <a:rPr lang="en-US" altLang="ko-KR" b="1" dirty="0"/>
              <a:t> force) {</a:t>
            </a:r>
          </a:p>
          <a:p>
            <a:pPr marL="0" indent="0">
              <a:buNone/>
            </a:pPr>
            <a:r>
              <a:rPr lang="en-US" altLang="ko-KR" b="1" dirty="0"/>
              <a:t> //Newton’s second law at its simplest.</a:t>
            </a:r>
          </a:p>
          <a:p>
            <a:pPr marL="0" indent="0">
              <a:buNone/>
            </a:pPr>
            <a:r>
              <a:rPr lang="en-US" altLang="ko-KR" b="1" dirty="0"/>
              <a:t>//But this function has problem.</a:t>
            </a:r>
          </a:p>
          <a:p>
            <a:pPr marL="0" indent="0">
              <a:buNone/>
            </a:pPr>
            <a:r>
              <a:rPr lang="en-US" altLang="ko-KR" b="1" dirty="0"/>
              <a:t>//What’s that?</a:t>
            </a:r>
          </a:p>
          <a:p>
            <a:pPr marL="0" indent="0">
              <a:buNone/>
            </a:pPr>
            <a:r>
              <a:rPr lang="en-US" altLang="ko-KR" b="1" dirty="0"/>
              <a:t>  acceleration = force;</a:t>
            </a:r>
          </a:p>
          <a:p>
            <a:pPr marL="0" indent="0">
              <a:buNone/>
            </a:pPr>
            <a:r>
              <a:rPr lang="en-US" altLang="ko-KR" b="1" dirty="0"/>
              <a:t>}</a:t>
            </a:r>
          </a:p>
          <a:p>
            <a:pPr marL="0" indent="0">
              <a:buNone/>
            </a:pPr>
            <a:endParaRPr lang="en-US" altLang="ko-KR" b="1" dirty="0"/>
          </a:p>
          <a:p>
            <a:pPr marL="0" indent="0">
              <a:buNone/>
            </a:pPr>
            <a:r>
              <a:rPr lang="en-US" altLang="ko-KR" b="1" dirty="0" err="1"/>
              <a:t>mover.applyForce</a:t>
            </a:r>
            <a:r>
              <a:rPr lang="en-US" altLang="ko-KR" b="1" dirty="0"/>
              <a:t>(wind);</a:t>
            </a:r>
          </a:p>
          <a:p>
            <a:pPr marL="0" indent="0">
              <a:buNone/>
            </a:pPr>
            <a:r>
              <a:rPr lang="en-US" altLang="ko-KR" b="1" dirty="0" err="1"/>
              <a:t>mover.appyForce</a:t>
            </a:r>
            <a:r>
              <a:rPr lang="en-US" altLang="ko-KR" b="1" dirty="0"/>
              <a:t>(gravity);</a:t>
            </a:r>
            <a:endParaRPr lang="ko-KR" altLang="en-US" b="1" dirty="0"/>
          </a:p>
        </p:txBody>
      </p:sp>
    </p:spTree>
    <p:extLst>
      <p:ext uri="{BB962C8B-B14F-4D97-AF65-F5344CB8AC3E}">
        <p14:creationId xmlns:p14="http://schemas.microsoft.com/office/powerpoint/2010/main" val="381531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Force Accumulation</a:t>
            </a:r>
            <a:endParaRPr lang="ko-KR" altLang="en-US" dirty="0"/>
          </a:p>
        </p:txBody>
      </p:sp>
      <p:sp>
        <p:nvSpPr>
          <p:cNvPr id="3" name="내용 개체 틀 2"/>
          <p:cNvSpPr>
            <a:spLocks noGrp="1"/>
          </p:cNvSpPr>
          <p:nvPr>
            <p:ph idx="1"/>
          </p:nvPr>
        </p:nvSpPr>
        <p:spPr/>
        <p:txBody>
          <a:bodyPr/>
          <a:lstStyle/>
          <a:p>
            <a:r>
              <a:rPr lang="en-US" altLang="ko-KR" b="1" dirty="0" err="1"/>
              <a:t>velocity.add</a:t>
            </a:r>
            <a:r>
              <a:rPr lang="en-US" altLang="ko-KR" b="1" dirty="0"/>
              <a:t>(acceleration);</a:t>
            </a:r>
          </a:p>
          <a:p>
            <a:pPr marL="0" indent="0">
              <a:buNone/>
            </a:pPr>
            <a:r>
              <a:rPr lang="en-US" altLang="ko-KR" b="1" dirty="0"/>
              <a:t> </a:t>
            </a:r>
          </a:p>
          <a:p>
            <a:pPr marL="0" indent="0">
              <a:buNone/>
            </a:pPr>
            <a:r>
              <a:rPr lang="en-US" altLang="ko-KR" b="1" dirty="0"/>
              <a:t>void </a:t>
            </a:r>
            <a:r>
              <a:rPr lang="en-US" altLang="ko-KR" b="1" dirty="0" err="1"/>
              <a:t>applyForce</a:t>
            </a:r>
            <a:r>
              <a:rPr lang="en-US" altLang="ko-KR" b="1" dirty="0"/>
              <a:t>(</a:t>
            </a:r>
            <a:r>
              <a:rPr lang="en-US" altLang="ko-KR" b="1" dirty="0" err="1"/>
              <a:t>PVector</a:t>
            </a:r>
            <a:r>
              <a:rPr lang="en-US" altLang="ko-KR" b="1" dirty="0"/>
              <a:t> force) {</a:t>
            </a:r>
          </a:p>
          <a:p>
            <a:pPr marL="0" indent="0">
              <a:buNone/>
            </a:pPr>
            <a:r>
              <a:rPr lang="en-US" altLang="ko-KR" b="1" dirty="0"/>
              <a:t>	</a:t>
            </a:r>
            <a:r>
              <a:rPr lang="en-US" altLang="ko-KR" b="1" dirty="0" err="1"/>
              <a:t>acceleration.add</a:t>
            </a:r>
            <a:r>
              <a:rPr lang="en-US" altLang="ko-KR" b="1" dirty="0"/>
              <a:t>(force);</a:t>
            </a:r>
          </a:p>
          <a:p>
            <a:pPr marL="0" indent="0">
              <a:buNone/>
            </a:pPr>
            <a:r>
              <a:rPr lang="en-US" altLang="ko-KR" b="1" dirty="0"/>
              <a:t> }</a:t>
            </a:r>
          </a:p>
          <a:p>
            <a:pPr marL="0" indent="0">
              <a:buNone/>
            </a:pPr>
            <a:endParaRPr lang="ko-KR" altLang="en-US" b="1" dirty="0"/>
          </a:p>
        </p:txBody>
      </p:sp>
    </p:spTree>
    <p:extLst>
      <p:ext uri="{BB962C8B-B14F-4D97-AF65-F5344CB8AC3E}">
        <p14:creationId xmlns:p14="http://schemas.microsoft.com/office/powerpoint/2010/main" val="1109447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Force Accumulation</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b="1" dirty="0"/>
              <a:t>if (</a:t>
            </a:r>
            <a:r>
              <a:rPr lang="en-US" altLang="ko-KR" b="1" dirty="0" err="1"/>
              <a:t>mousePressed</a:t>
            </a:r>
            <a:r>
              <a:rPr lang="en-US" altLang="ko-KR" b="1" dirty="0"/>
              <a:t>) {</a:t>
            </a:r>
          </a:p>
          <a:p>
            <a:pPr marL="0" indent="0">
              <a:buNone/>
            </a:pPr>
            <a:r>
              <a:rPr lang="en-US" altLang="ko-KR" b="1" dirty="0"/>
              <a:t>  </a:t>
            </a:r>
            <a:r>
              <a:rPr lang="en-US" altLang="ko-KR" b="1" dirty="0" err="1"/>
              <a:t>PVector</a:t>
            </a:r>
            <a:r>
              <a:rPr lang="en-US" altLang="ko-KR" b="1" dirty="0"/>
              <a:t> wind = new </a:t>
            </a:r>
            <a:r>
              <a:rPr lang="en-US" altLang="ko-KR" b="1" dirty="0" err="1"/>
              <a:t>PVector</a:t>
            </a:r>
            <a:r>
              <a:rPr lang="en-US" altLang="ko-KR" b="1" dirty="0"/>
              <a:t>(0.5,0);</a:t>
            </a:r>
          </a:p>
          <a:p>
            <a:pPr marL="0" indent="0">
              <a:buNone/>
            </a:pPr>
            <a:r>
              <a:rPr lang="en-US" altLang="ko-KR" b="1" dirty="0"/>
              <a:t>  </a:t>
            </a:r>
            <a:r>
              <a:rPr lang="en-US" altLang="ko-KR" b="1" dirty="0" err="1"/>
              <a:t>mover.applyForce</a:t>
            </a:r>
            <a:r>
              <a:rPr lang="en-US" altLang="ko-KR" b="1" dirty="0"/>
              <a:t>(wind);</a:t>
            </a:r>
          </a:p>
          <a:p>
            <a:pPr marL="0" indent="0">
              <a:buNone/>
            </a:pPr>
            <a:r>
              <a:rPr lang="en-US" altLang="ko-KR" b="1" dirty="0"/>
              <a:t>}</a:t>
            </a:r>
          </a:p>
          <a:p>
            <a:pPr marL="0" indent="0">
              <a:buNone/>
            </a:pPr>
            <a:r>
              <a:rPr lang="en-US" altLang="ko-KR" b="1" dirty="0"/>
              <a:t> Since we’re adding all the forces together at any given moment, we have to make sure that we clear acceleration (i.e. set it to zero) before each time update() is called.</a:t>
            </a:r>
          </a:p>
          <a:p>
            <a:endParaRPr lang="ko-KR" altLang="en-US" b="1" dirty="0"/>
          </a:p>
        </p:txBody>
      </p:sp>
    </p:spTree>
    <p:extLst>
      <p:ext uri="{BB962C8B-B14F-4D97-AF65-F5344CB8AC3E}">
        <p14:creationId xmlns:p14="http://schemas.microsoft.com/office/powerpoint/2010/main" val="1394316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Force Accumulation</a:t>
            </a:r>
            <a:endParaRPr lang="ko-KR" altLang="en-US" dirty="0"/>
          </a:p>
        </p:txBody>
      </p:sp>
      <p:sp>
        <p:nvSpPr>
          <p:cNvPr id="3" name="내용 개체 틀 2"/>
          <p:cNvSpPr>
            <a:spLocks noGrp="1"/>
          </p:cNvSpPr>
          <p:nvPr>
            <p:ph idx="1"/>
          </p:nvPr>
        </p:nvSpPr>
        <p:spPr/>
        <p:txBody>
          <a:bodyPr/>
          <a:lstStyle/>
          <a:p>
            <a:pPr marL="0" indent="0">
              <a:buNone/>
            </a:pPr>
            <a:r>
              <a:rPr lang="en-US" altLang="ko-KR" dirty="0"/>
              <a:t> void update() {</a:t>
            </a:r>
          </a:p>
          <a:p>
            <a:pPr marL="0" indent="0">
              <a:buNone/>
            </a:pPr>
            <a:r>
              <a:rPr lang="en-US" altLang="ko-KR" dirty="0"/>
              <a:t>    </a:t>
            </a:r>
            <a:r>
              <a:rPr lang="en-US" altLang="ko-KR" dirty="0" err="1"/>
              <a:t>velocity.add</a:t>
            </a:r>
            <a:r>
              <a:rPr lang="en-US" altLang="ko-KR" dirty="0"/>
              <a:t>(acceleration);</a:t>
            </a:r>
          </a:p>
          <a:p>
            <a:pPr marL="0" indent="0">
              <a:buNone/>
            </a:pPr>
            <a:r>
              <a:rPr lang="en-US" altLang="ko-KR" dirty="0"/>
              <a:t>    </a:t>
            </a:r>
            <a:r>
              <a:rPr lang="en-US" altLang="ko-KR" dirty="0" err="1"/>
              <a:t>location.add</a:t>
            </a:r>
            <a:r>
              <a:rPr lang="en-US" altLang="ko-KR" dirty="0"/>
              <a:t>(velocity);</a:t>
            </a:r>
          </a:p>
          <a:p>
            <a:pPr marL="0" indent="0">
              <a:buNone/>
            </a:pPr>
            <a:r>
              <a:rPr lang="en-US" altLang="ko-KR" dirty="0"/>
              <a:t>    </a:t>
            </a:r>
            <a:r>
              <a:rPr lang="en-US" altLang="ko-KR" dirty="0" err="1"/>
              <a:t>acceleration.mult</a:t>
            </a:r>
            <a:r>
              <a:rPr lang="en-US" altLang="ko-KR" dirty="0"/>
              <a:t>(0);// </a:t>
            </a:r>
            <a:r>
              <a:rPr lang="ko-KR" altLang="en-US" dirty="0"/>
              <a:t>가속도를 </a:t>
            </a:r>
            <a:r>
              <a:rPr lang="en-US" altLang="ko-KR" dirty="0"/>
              <a:t>0</a:t>
            </a:r>
            <a:r>
              <a:rPr lang="ko-KR" altLang="en-US" dirty="0"/>
              <a:t>으로</a:t>
            </a:r>
            <a:endParaRPr lang="en-US" altLang="ko-KR" dirty="0"/>
          </a:p>
          <a:p>
            <a:pPr marL="0" indent="0">
              <a:buNone/>
            </a:pPr>
            <a:r>
              <a:rPr lang="en-US" altLang="ko-KR" dirty="0"/>
              <a:t> }</a:t>
            </a:r>
            <a:endParaRPr lang="ko-KR" altLang="en-US" dirty="0"/>
          </a:p>
        </p:txBody>
      </p:sp>
    </p:spTree>
    <p:extLst>
      <p:ext uri="{BB962C8B-B14F-4D97-AF65-F5344CB8AC3E}">
        <p14:creationId xmlns:p14="http://schemas.microsoft.com/office/powerpoint/2010/main" val="3511893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Dealing with Mass</a:t>
            </a:r>
            <a:endParaRPr lang="ko-KR" altLang="en-US" dirty="0"/>
          </a:p>
        </p:txBody>
      </p:sp>
      <p:sp>
        <p:nvSpPr>
          <p:cNvPr id="3" name="내용 개체 틀 2"/>
          <p:cNvSpPr>
            <a:spLocks noGrp="1"/>
          </p:cNvSpPr>
          <p:nvPr>
            <p:ph idx="1"/>
          </p:nvPr>
        </p:nvSpPr>
        <p:spPr/>
        <p:txBody>
          <a:bodyPr/>
          <a:lstStyle/>
          <a:p>
            <a:pPr marL="0" indent="0">
              <a:buNone/>
            </a:pPr>
            <a:r>
              <a:rPr lang="en-US" altLang="ko-KR" dirty="0"/>
              <a:t>class Mover {</a:t>
            </a:r>
          </a:p>
          <a:p>
            <a:pPr marL="0" indent="0">
              <a:buNone/>
            </a:pPr>
            <a:r>
              <a:rPr lang="en-US" altLang="ko-KR" dirty="0"/>
              <a:t>  </a:t>
            </a:r>
            <a:r>
              <a:rPr lang="en-US" altLang="ko-KR" dirty="0" err="1"/>
              <a:t>PVector</a:t>
            </a:r>
            <a:r>
              <a:rPr lang="en-US" altLang="ko-KR" dirty="0"/>
              <a:t> location;</a:t>
            </a:r>
          </a:p>
          <a:p>
            <a:pPr marL="0" indent="0">
              <a:buNone/>
            </a:pPr>
            <a:r>
              <a:rPr lang="en-US" altLang="ko-KR" dirty="0"/>
              <a:t>  </a:t>
            </a:r>
            <a:r>
              <a:rPr lang="en-US" altLang="ko-KR" dirty="0" err="1"/>
              <a:t>PVector</a:t>
            </a:r>
            <a:r>
              <a:rPr lang="en-US" altLang="ko-KR" dirty="0"/>
              <a:t> velocity;</a:t>
            </a:r>
          </a:p>
          <a:p>
            <a:pPr marL="0" indent="0">
              <a:buNone/>
            </a:pPr>
            <a:r>
              <a:rPr lang="en-US" altLang="ko-KR" dirty="0"/>
              <a:t>  </a:t>
            </a:r>
            <a:r>
              <a:rPr lang="en-US" altLang="ko-KR" dirty="0" err="1"/>
              <a:t>PVector</a:t>
            </a:r>
            <a:r>
              <a:rPr lang="en-US" altLang="ko-KR" dirty="0"/>
              <a:t> acceleration;</a:t>
            </a:r>
          </a:p>
          <a:p>
            <a:pPr marL="0" indent="0">
              <a:buNone/>
            </a:pPr>
            <a:r>
              <a:rPr lang="en-US" altLang="ko-KR" dirty="0"/>
              <a:t>  float mass;</a:t>
            </a:r>
          </a:p>
          <a:p>
            <a:pPr marL="0" indent="0">
              <a:buNone/>
            </a:pPr>
            <a:r>
              <a:rPr lang="en-US" altLang="ko-KR" dirty="0"/>
              <a:t>}</a:t>
            </a:r>
            <a:endParaRPr lang="ko-KR" altLang="en-US" dirty="0"/>
          </a:p>
        </p:txBody>
      </p:sp>
    </p:spTree>
    <p:extLst>
      <p:ext uri="{BB962C8B-B14F-4D97-AF65-F5344CB8AC3E}">
        <p14:creationId xmlns:p14="http://schemas.microsoft.com/office/powerpoint/2010/main" val="2364185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Dealing with Mass</a:t>
            </a:r>
            <a:endParaRPr lang="ko-KR" altLang="en-US" dirty="0"/>
          </a:p>
        </p:txBody>
      </p:sp>
      <p:sp>
        <p:nvSpPr>
          <p:cNvPr id="3" name="내용 개체 틀 2"/>
          <p:cNvSpPr>
            <a:spLocks noGrp="1"/>
          </p:cNvSpPr>
          <p:nvPr>
            <p:ph idx="1"/>
          </p:nvPr>
        </p:nvSpPr>
        <p:spPr/>
        <p:txBody>
          <a:bodyPr/>
          <a:lstStyle/>
          <a:p>
            <a:pPr marL="0" indent="0">
              <a:buNone/>
            </a:pPr>
            <a:r>
              <a:rPr lang="en-US" altLang="ko-KR" dirty="0"/>
              <a:t> Mover() {</a:t>
            </a:r>
          </a:p>
          <a:p>
            <a:pPr marL="0" indent="0">
              <a:buNone/>
            </a:pPr>
            <a:r>
              <a:rPr lang="en-US" altLang="ko-KR" dirty="0"/>
              <a:t>      location = new               	</a:t>
            </a:r>
            <a:r>
              <a:rPr lang="en-US" altLang="ko-KR" dirty="0" err="1"/>
              <a:t>PVector</a:t>
            </a:r>
            <a:r>
              <a:rPr lang="en-US" altLang="ko-KR" dirty="0"/>
              <a:t>(random(width),random(height));</a:t>
            </a:r>
          </a:p>
          <a:p>
            <a:pPr marL="0" indent="0">
              <a:buNone/>
            </a:pPr>
            <a:r>
              <a:rPr lang="en-US" altLang="ko-KR" dirty="0"/>
              <a:t>    	velocity = new </a:t>
            </a:r>
            <a:r>
              <a:rPr lang="en-US" altLang="ko-KR" dirty="0" err="1"/>
              <a:t>PVector</a:t>
            </a:r>
            <a:r>
              <a:rPr lang="en-US" altLang="ko-KR" dirty="0"/>
              <a:t>(0,0);</a:t>
            </a:r>
          </a:p>
          <a:p>
            <a:pPr marL="0" indent="0">
              <a:buNone/>
            </a:pPr>
            <a:r>
              <a:rPr lang="en-US" altLang="ko-KR" dirty="0"/>
              <a:t>    	acceleration = new </a:t>
            </a:r>
            <a:r>
              <a:rPr lang="en-US" altLang="ko-KR" dirty="0" err="1"/>
              <a:t>PVector</a:t>
            </a:r>
            <a:r>
              <a:rPr lang="en-US" altLang="ko-KR" dirty="0"/>
              <a:t>(0,0);</a:t>
            </a:r>
          </a:p>
          <a:p>
            <a:pPr marL="0" indent="0">
              <a:buNone/>
            </a:pPr>
            <a:r>
              <a:rPr lang="en-US" altLang="ko-KR" dirty="0"/>
              <a:t>    	mass = 10.0;</a:t>
            </a:r>
          </a:p>
          <a:p>
            <a:pPr marL="0" indent="0">
              <a:buNone/>
            </a:pPr>
            <a:r>
              <a:rPr lang="en-US" altLang="ko-KR" dirty="0"/>
              <a:t>  }</a:t>
            </a:r>
            <a:endParaRPr lang="ko-KR" altLang="en-US" dirty="0"/>
          </a:p>
        </p:txBody>
      </p:sp>
    </p:spTree>
    <p:extLst>
      <p:ext uri="{BB962C8B-B14F-4D97-AF65-F5344CB8AC3E}">
        <p14:creationId xmlns:p14="http://schemas.microsoft.com/office/powerpoint/2010/main" val="1823009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Creating Forces</a:t>
            </a:r>
            <a:endParaRPr lang="ko-KR" altLang="en-US" dirty="0"/>
          </a:p>
        </p:txBody>
      </p:sp>
      <p:sp>
        <p:nvSpPr>
          <p:cNvPr id="3" name="내용 개체 틀 2"/>
          <p:cNvSpPr>
            <a:spLocks noGrp="1"/>
          </p:cNvSpPr>
          <p:nvPr>
            <p:ph idx="1"/>
          </p:nvPr>
        </p:nvSpPr>
        <p:spPr/>
        <p:txBody>
          <a:bodyPr/>
          <a:lstStyle/>
          <a:p>
            <a:r>
              <a:rPr lang="en-US" altLang="ko-KR" dirty="0"/>
              <a:t>Make up a force.</a:t>
            </a:r>
          </a:p>
          <a:p>
            <a:r>
              <a:rPr lang="en-US" altLang="ko-KR" dirty="0"/>
              <a:t>Model a force</a:t>
            </a:r>
            <a:endParaRPr lang="ko-KR" altLang="en-US" dirty="0"/>
          </a:p>
        </p:txBody>
      </p:sp>
    </p:spTree>
    <p:extLst>
      <p:ext uri="{BB962C8B-B14F-4D97-AF65-F5344CB8AC3E}">
        <p14:creationId xmlns:p14="http://schemas.microsoft.com/office/powerpoint/2010/main" val="1919242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3200" dirty="0"/>
              <a:t>Gravity on Earth and Modeling a Force</a:t>
            </a:r>
            <a:endParaRPr lang="ko-KR" altLang="en-US" sz="3200" dirty="0"/>
          </a:p>
        </p:txBody>
      </p:sp>
      <p:sp>
        <p:nvSpPr>
          <p:cNvPr id="3" name="내용 개체 틀 2"/>
          <p:cNvSpPr>
            <a:spLocks noGrp="1"/>
          </p:cNvSpPr>
          <p:nvPr>
            <p:ph idx="1"/>
          </p:nvPr>
        </p:nvSpPr>
        <p:spPr/>
        <p:txBody>
          <a:bodyPr>
            <a:normAutofit fontScale="62500" lnSpcReduction="20000"/>
          </a:bodyPr>
          <a:lstStyle/>
          <a:p>
            <a:pPr marL="0" indent="0">
              <a:buNone/>
            </a:pPr>
            <a:r>
              <a:rPr lang="en-US" altLang="ko-KR" dirty="0"/>
              <a:t>for (</a:t>
            </a:r>
            <a:r>
              <a:rPr lang="en-US" altLang="ko-KR" dirty="0" err="1"/>
              <a:t>int</a:t>
            </a:r>
            <a:r>
              <a:rPr lang="en-US" altLang="ko-KR" dirty="0"/>
              <a:t> </a:t>
            </a:r>
            <a:r>
              <a:rPr lang="en-US" altLang="ko-KR" dirty="0" err="1"/>
              <a:t>i</a:t>
            </a:r>
            <a:r>
              <a:rPr lang="en-US" altLang="ko-KR" dirty="0"/>
              <a:t> = 0; </a:t>
            </a:r>
            <a:r>
              <a:rPr lang="en-US" altLang="ko-KR" dirty="0" err="1"/>
              <a:t>i</a:t>
            </a:r>
            <a:r>
              <a:rPr lang="en-US" altLang="ko-KR" dirty="0"/>
              <a:t> &lt; </a:t>
            </a:r>
            <a:r>
              <a:rPr lang="en-US" altLang="ko-KR" dirty="0" err="1"/>
              <a:t>movers.length</a:t>
            </a:r>
            <a:r>
              <a:rPr lang="en-US" altLang="ko-KR" dirty="0"/>
              <a:t>; </a:t>
            </a:r>
            <a:r>
              <a:rPr lang="en-US" altLang="ko-KR" dirty="0" err="1"/>
              <a:t>i</a:t>
            </a:r>
            <a:r>
              <a:rPr lang="en-US" altLang="ko-KR" dirty="0"/>
              <a:t>++) {</a:t>
            </a:r>
          </a:p>
          <a:p>
            <a:pPr marL="0" indent="0">
              <a:buNone/>
            </a:pPr>
            <a:r>
              <a:rPr lang="en-US" altLang="ko-KR" dirty="0"/>
              <a:t> </a:t>
            </a:r>
          </a:p>
          <a:p>
            <a:pPr marL="0" indent="0">
              <a:buNone/>
            </a:pPr>
            <a:r>
              <a:rPr lang="en-US" altLang="ko-KR" dirty="0"/>
              <a:t>    </a:t>
            </a:r>
            <a:r>
              <a:rPr lang="en-US" altLang="ko-KR" dirty="0" err="1"/>
              <a:t>PVector</a:t>
            </a:r>
            <a:r>
              <a:rPr lang="en-US" altLang="ko-KR" dirty="0"/>
              <a:t> wind = new </a:t>
            </a:r>
            <a:r>
              <a:rPr lang="en-US" altLang="ko-KR" dirty="0" err="1"/>
              <a:t>PVector</a:t>
            </a:r>
            <a:r>
              <a:rPr lang="en-US" altLang="ko-KR" dirty="0"/>
              <a:t>(0.001,0);</a:t>
            </a:r>
          </a:p>
          <a:p>
            <a:pPr marL="0" indent="0">
              <a:buNone/>
            </a:pPr>
            <a:r>
              <a:rPr lang="en-US" altLang="ko-KR" dirty="0"/>
              <a:t>    float m = movers[</a:t>
            </a:r>
            <a:r>
              <a:rPr lang="en-US" altLang="ko-KR" dirty="0" err="1"/>
              <a:t>i</a:t>
            </a:r>
            <a:r>
              <a:rPr lang="en-US" altLang="ko-KR" dirty="0"/>
              <a:t>].mass;</a:t>
            </a:r>
          </a:p>
          <a:p>
            <a:pPr marL="0" indent="0">
              <a:buNone/>
            </a:pPr>
            <a:r>
              <a:rPr lang="en-US" altLang="ko-KR" dirty="0"/>
              <a:t>	//Scaling gravity by mass to be more accurate</a:t>
            </a:r>
          </a:p>
          <a:p>
            <a:pPr marL="0" indent="0">
              <a:buNone/>
            </a:pPr>
            <a:r>
              <a:rPr lang="en-US" altLang="ko-KR" dirty="0"/>
              <a:t>    </a:t>
            </a:r>
            <a:r>
              <a:rPr lang="en-US" altLang="ko-KR" dirty="0" err="1"/>
              <a:t>PVector</a:t>
            </a:r>
            <a:r>
              <a:rPr lang="en-US" altLang="ko-KR" dirty="0"/>
              <a:t> gravity = new </a:t>
            </a:r>
            <a:r>
              <a:rPr lang="en-US" altLang="ko-KR" dirty="0" err="1"/>
              <a:t>PVector</a:t>
            </a:r>
            <a:r>
              <a:rPr lang="en-US" altLang="ko-KR" dirty="0"/>
              <a:t>(0,0.1*m);</a:t>
            </a:r>
          </a:p>
          <a:p>
            <a:pPr marL="0" indent="0">
              <a:buNone/>
            </a:pPr>
            <a:r>
              <a:rPr lang="en-US" altLang="ko-KR" dirty="0"/>
              <a:t>    movers[</a:t>
            </a:r>
            <a:r>
              <a:rPr lang="en-US" altLang="ko-KR" dirty="0" err="1"/>
              <a:t>i</a:t>
            </a:r>
            <a:r>
              <a:rPr lang="en-US" altLang="ko-KR" dirty="0"/>
              <a:t>].</a:t>
            </a:r>
            <a:r>
              <a:rPr lang="en-US" altLang="ko-KR" dirty="0" err="1"/>
              <a:t>applyForce</a:t>
            </a:r>
            <a:r>
              <a:rPr lang="en-US" altLang="ko-KR" dirty="0"/>
              <a:t>(wind);</a:t>
            </a:r>
          </a:p>
          <a:p>
            <a:pPr marL="0" indent="0">
              <a:buNone/>
            </a:pPr>
            <a:r>
              <a:rPr lang="en-US" altLang="ko-KR" dirty="0"/>
              <a:t>    movers[</a:t>
            </a:r>
            <a:r>
              <a:rPr lang="en-US" altLang="ko-KR" dirty="0" err="1"/>
              <a:t>i</a:t>
            </a:r>
            <a:r>
              <a:rPr lang="en-US" altLang="ko-KR" dirty="0"/>
              <a:t>].</a:t>
            </a:r>
            <a:r>
              <a:rPr lang="en-US" altLang="ko-KR" dirty="0" err="1"/>
              <a:t>applyForce</a:t>
            </a:r>
            <a:r>
              <a:rPr lang="en-US" altLang="ko-KR" dirty="0"/>
              <a:t>(gravity);</a:t>
            </a:r>
          </a:p>
          <a:p>
            <a:pPr marL="0" indent="0">
              <a:buNone/>
            </a:pPr>
            <a:r>
              <a:rPr lang="en-US" altLang="ko-KR" dirty="0"/>
              <a:t> </a:t>
            </a:r>
          </a:p>
          <a:p>
            <a:pPr marL="0" indent="0">
              <a:buNone/>
            </a:pPr>
            <a:r>
              <a:rPr lang="en-US" altLang="ko-KR" dirty="0"/>
              <a:t>    movers[</a:t>
            </a:r>
            <a:r>
              <a:rPr lang="en-US" altLang="ko-KR" dirty="0" err="1"/>
              <a:t>i</a:t>
            </a:r>
            <a:r>
              <a:rPr lang="en-US" altLang="ko-KR" dirty="0"/>
              <a:t>].update();</a:t>
            </a:r>
          </a:p>
          <a:p>
            <a:pPr marL="0" indent="0">
              <a:buNone/>
            </a:pPr>
            <a:r>
              <a:rPr lang="en-US" altLang="ko-KR" dirty="0"/>
              <a:t>    movers[</a:t>
            </a:r>
            <a:r>
              <a:rPr lang="en-US" altLang="ko-KR" dirty="0" err="1"/>
              <a:t>i</a:t>
            </a:r>
            <a:r>
              <a:rPr lang="en-US" altLang="ko-KR" dirty="0"/>
              <a:t>].display();</a:t>
            </a:r>
          </a:p>
          <a:p>
            <a:pPr marL="0" indent="0">
              <a:buNone/>
            </a:pPr>
            <a:r>
              <a:rPr lang="en-US" altLang="ko-KR" dirty="0"/>
              <a:t>    movers[</a:t>
            </a:r>
            <a:r>
              <a:rPr lang="en-US" altLang="ko-KR" dirty="0" err="1"/>
              <a:t>i</a:t>
            </a:r>
            <a:r>
              <a:rPr lang="en-US" altLang="ko-KR" dirty="0"/>
              <a:t>].</a:t>
            </a:r>
            <a:r>
              <a:rPr lang="en-US" altLang="ko-KR" dirty="0" err="1"/>
              <a:t>checkEdges</a:t>
            </a:r>
            <a:r>
              <a:rPr lang="en-US" altLang="ko-KR" dirty="0"/>
              <a:t>();</a:t>
            </a:r>
          </a:p>
          <a:p>
            <a:pPr marL="0" indent="0">
              <a:buNone/>
            </a:pPr>
            <a:r>
              <a:rPr lang="en-US" altLang="ko-KR" dirty="0"/>
              <a:t>  }</a:t>
            </a:r>
            <a:endParaRPr lang="ko-KR" altLang="en-US" dirty="0"/>
          </a:p>
        </p:txBody>
      </p:sp>
    </p:spTree>
    <p:extLst>
      <p:ext uri="{BB962C8B-B14F-4D97-AF65-F5344CB8AC3E}">
        <p14:creationId xmlns:p14="http://schemas.microsoft.com/office/powerpoint/2010/main" val="192819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pPr algn="l"/>
            <a:r>
              <a:rPr lang="en-US" altLang="ko-KR" sz="3200" dirty="0"/>
              <a:t>Forces and Newton’s Laws of Motion</a:t>
            </a:r>
            <a:endParaRPr lang="ko-KR" altLang="en-US" sz="3200" dirty="0"/>
          </a:p>
        </p:txBody>
      </p:sp>
      <p:sp>
        <p:nvSpPr>
          <p:cNvPr id="3" name="내용 개체 틀 2"/>
          <p:cNvSpPr>
            <a:spLocks noGrp="1"/>
          </p:cNvSpPr>
          <p:nvPr>
            <p:ph idx="1"/>
          </p:nvPr>
        </p:nvSpPr>
        <p:spPr/>
        <p:txBody>
          <a:bodyPr/>
          <a:lstStyle/>
          <a:p>
            <a:r>
              <a:rPr lang="en-US" altLang="ko-KR" dirty="0"/>
              <a:t>A force is a vector that causes an object with mass to accelerate.</a:t>
            </a:r>
          </a:p>
          <a:p>
            <a:r>
              <a:rPr lang="ko-KR" altLang="en-US" dirty="0"/>
              <a:t>힘은 질량 있는 객체가 가속도를 갖게 하는 벡터</a:t>
            </a:r>
            <a:r>
              <a:rPr lang="en-US" altLang="ko-KR" dirty="0"/>
              <a:t>.</a:t>
            </a:r>
            <a:endParaRPr lang="ko-KR" altLang="en-US" dirty="0"/>
          </a:p>
        </p:txBody>
      </p:sp>
    </p:spTree>
    <p:extLst>
      <p:ext uri="{BB962C8B-B14F-4D97-AF65-F5344CB8AC3E}">
        <p14:creationId xmlns:p14="http://schemas.microsoft.com/office/powerpoint/2010/main" val="4011689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Reference </a:t>
            </a:r>
            <a:endParaRPr lang="ko-KR" altLang="en-US" dirty="0"/>
          </a:p>
        </p:txBody>
      </p:sp>
      <p:sp>
        <p:nvSpPr>
          <p:cNvPr id="3" name="내용 개체 틀 2"/>
          <p:cNvSpPr>
            <a:spLocks noGrp="1"/>
          </p:cNvSpPr>
          <p:nvPr>
            <p:ph idx="1"/>
          </p:nvPr>
        </p:nvSpPr>
        <p:spPr/>
        <p:txBody>
          <a:bodyPr/>
          <a:lstStyle/>
          <a:p>
            <a:pPr marL="0" indent="0">
              <a:buNone/>
            </a:pPr>
            <a:r>
              <a:rPr lang="en-US" altLang="ko-KR" dirty="0"/>
              <a:t>void </a:t>
            </a:r>
            <a:r>
              <a:rPr lang="en-US" altLang="ko-KR" dirty="0" err="1"/>
              <a:t>applyForce</a:t>
            </a:r>
            <a:r>
              <a:rPr lang="en-US" altLang="ko-KR" dirty="0"/>
              <a:t>(</a:t>
            </a:r>
            <a:r>
              <a:rPr lang="en-US" altLang="ko-KR" dirty="0" err="1"/>
              <a:t>PVector</a:t>
            </a:r>
            <a:r>
              <a:rPr lang="en-US" altLang="ko-KR" dirty="0"/>
              <a:t> force) {</a:t>
            </a:r>
          </a:p>
          <a:p>
            <a:pPr marL="0" indent="0">
              <a:buNone/>
            </a:pPr>
            <a:r>
              <a:rPr lang="en-US" altLang="ko-KR" dirty="0"/>
              <a:t>//Making a copy of the </a:t>
            </a:r>
            <a:r>
              <a:rPr lang="en-US" altLang="ko-KR" dirty="0" err="1"/>
              <a:t>PVector</a:t>
            </a:r>
            <a:r>
              <a:rPr lang="en-US" altLang="ko-KR" dirty="0"/>
              <a:t> before //using it!</a:t>
            </a:r>
          </a:p>
          <a:p>
            <a:pPr marL="0" indent="0">
              <a:buNone/>
            </a:pPr>
            <a:r>
              <a:rPr lang="en-US" altLang="ko-KR" dirty="0"/>
              <a:t>  </a:t>
            </a:r>
            <a:r>
              <a:rPr lang="en-US" altLang="ko-KR" dirty="0" err="1"/>
              <a:t>PVector</a:t>
            </a:r>
            <a:r>
              <a:rPr lang="en-US" altLang="ko-KR" dirty="0"/>
              <a:t> f = </a:t>
            </a:r>
            <a:r>
              <a:rPr lang="en-US" altLang="ko-KR" dirty="0" err="1"/>
              <a:t>force.get</a:t>
            </a:r>
            <a:r>
              <a:rPr lang="en-US" altLang="ko-KR" dirty="0"/>
              <a:t>();</a:t>
            </a:r>
          </a:p>
          <a:p>
            <a:pPr marL="0" indent="0">
              <a:buNone/>
            </a:pPr>
            <a:r>
              <a:rPr lang="en-US" altLang="ko-KR" dirty="0"/>
              <a:t>  </a:t>
            </a:r>
            <a:r>
              <a:rPr lang="en-US" altLang="ko-KR" dirty="0" err="1"/>
              <a:t>f.div</a:t>
            </a:r>
            <a:r>
              <a:rPr lang="en-US" altLang="ko-KR" dirty="0"/>
              <a:t>(mass);</a:t>
            </a:r>
          </a:p>
          <a:p>
            <a:pPr marL="0" indent="0">
              <a:buNone/>
            </a:pPr>
            <a:r>
              <a:rPr lang="en-US" altLang="ko-KR" dirty="0"/>
              <a:t>  </a:t>
            </a:r>
            <a:r>
              <a:rPr lang="en-US" altLang="ko-KR" dirty="0" err="1"/>
              <a:t>acceleration.add</a:t>
            </a:r>
            <a:r>
              <a:rPr lang="en-US" altLang="ko-KR" dirty="0"/>
              <a:t>(f);</a:t>
            </a:r>
          </a:p>
          <a:p>
            <a:pPr marL="0" indent="0">
              <a:buNone/>
            </a:pPr>
            <a:r>
              <a:rPr lang="en-US" altLang="ko-KR" dirty="0"/>
              <a:t>}</a:t>
            </a:r>
            <a:endParaRPr lang="ko-KR" altLang="en-US" dirty="0"/>
          </a:p>
        </p:txBody>
      </p:sp>
    </p:spTree>
    <p:extLst>
      <p:ext uri="{BB962C8B-B14F-4D97-AF65-F5344CB8AC3E}">
        <p14:creationId xmlns:p14="http://schemas.microsoft.com/office/powerpoint/2010/main" val="1625053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Test</a:t>
            </a:r>
            <a:endParaRPr lang="ko-KR" altLang="en-US" dirty="0"/>
          </a:p>
        </p:txBody>
      </p:sp>
      <p:sp>
        <p:nvSpPr>
          <p:cNvPr id="3" name="내용 개체 틀 2"/>
          <p:cNvSpPr>
            <a:spLocks noGrp="1"/>
          </p:cNvSpPr>
          <p:nvPr>
            <p:ph idx="1"/>
          </p:nvPr>
        </p:nvSpPr>
        <p:spPr/>
        <p:txBody>
          <a:bodyPr/>
          <a:lstStyle/>
          <a:p>
            <a:endParaRPr lang="ko-KR" altLang="en-US" dirty="0"/>
          </a:p>
        </p:txBody>
      </p:sp>
    </p:spTree>
    <p:extLst>
      <p:ext uri="{BB962C8B-B14F-4D97-AF65-F5344CB8AC3E}">
        <p14:creationId xmlns:p14="http://schemas.microsoft.com/office/powerpoint/2010/main" val="2214642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Friction</a:t>
            </a:r>
            <a:endParaRPr lang="ko-KR" altLang="en-US" dirty="0"/>
          </a:p>
        </p:txBody>
      </p:sp>
      <p:sp>
        <p:nvSpPr>
          <p:cNvPr id="3" name="내용 개체 틀 2"/>
          <p:cNvSpPr>
            <a:spLocks noGrp="1"/>
          </p:cNvSpPr>
          <p:nvPr>
            <p:ph idx="1"/>
          </p:nvPr>
        </p:nvSpPr>
        <p:spPr/>
        <p:txBody>
          <a:bodyPr/>
          <a:lstStyle/>
          <a:p>
            <a:r>
              <a:rPr lang="ko-KR" altLang="en-US" dirty="0"/>
              <a:t>마찰력</a:t>
            </a:r>
            <a:endParaRPr lang="en-US" altLang="ko-KR" dirty="0"/>
          </a:p>
          <a:p>
            <a:pPr lvl="1"/>
            <a:r>
              <a:rPr lang="ko-KR" altLang="en-US" dirty="0"/>
              <a:t>흩어지는 힘으로 물체가 움직일 때 전체 에너지를 감소 시키는 힘</a:t>
            </a:r>
            <a:endParaRPr lang="en-US" altLang="ko-KR" dirty="0"/>
          </a:p>
          <a:p>
            <a:r>
              <a:rPr lang="en-US" altLang="ko-KR" dirty="0"/>
              <a:t>static friction</a:t>
            </a:r>
          </a:p>
          <a:p>
            <a:r>
              <a:rPr lang="en-US" altLang="ko-KR" u="sng" dirty="0"/>
              <a:t>kinetic friction</a:t>
            </a:r>
            <a:r>
              <a:rPr lang="en-US" altLang="ko-KR" dirty="0"/>
              <a:t> </a:t>
            </a:r>
            <a:endParaRPr lang="ko-KR" altLang="en-US" dirty="0"/>
          </a:p>
        </p:txBody>
      </p:sp>
    </p:spTree>
    <p:extLst>
      <p:ext uri="{BB962C8B-B14F-4D97-AF65-F5344CB8AC3E}">
        <p14:creationId xmlns:p14="http://schemas.microsoft.com/office/powerpoint/2010/main" val="4100495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Friction</a:t>
            </a:r>
            <a:endParaRPr lang="ko-KR" altLang="en-US" dirty="0"/>
          </a:p>
        </p:txBody>
      </p:sp>
      <p:pic>
        <p:nvPicPr>
          <p:cNvPr id="4" name="내용 개체 틀 3"/>
          <p:cNvPicPr>
            <a:picLocks noGrp="1" noChangeAspect="1"/>
          </p:cNvPicPr>
          <p:nvPr>
            <p:ph idx="1"/>
          </p:nvPr>
        </p:nvPicPr>
        <p:blipFill>
          <a:blip r:embed="rId2"/>
          <a:stretch>
            <a:fillRect/>
          </a:stretch>
        </p:blipFill>
        <p:spPr>
          <a:xfrm>
            <a:off x="1981200" y="2370423"/>
            <a:ext cx="8229600" cy="2985516"/>
          </a:xfrm>
          <a:prstGeom prst="rect">
            <a:avLst/>
          </a:prstGeom>
        </p:spPr>
      </p:pic>
    </p:spTree>
    <p:extLst>
      <p:ext uri="{BB962C8B-B14F-4D97-AF65-F5344CB8AC3E}">
        <p14:creationId xmlns:p14="http://schemas.microsoft.com/office/powerpoint/2010/main" val="3791532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Friction</a:t>
            </a:r>
            <a:endParaRPr lang="ko-KR" altLang="en-US" dirty="0"/>
          </a:p>
        </p:txBody>
      </p:sp>
      <p:sp>
        <p:nvSpPr>
          <p:cNvPr id="3" name="내용 개체 틀 2"/>
          <p:cNvSpPr>
            <a:spLocks noGrp="1"/>
          </p:cNvSpPr>
          <p:nvPr>
            <p:ph idx="1"/>
          </p:nvPr>
        </p:nvSpPr>
        <p:spPr/>
        <p:txBody>
          <a:bodyPr/>
          <a:lstStyle/>
          <a:p>
            <a:pPr marL="0" indent="0">
              <a:buNone/>
            </a:pPr>
            <a:r>
              <a:rPr lang="en-US" altLang="ko-KR" dirty="0" err="1"/>
              <a:t>PVector</a:t>
            </a:r>
            <a:r>
              <a:rPr lang="en-US" altLang="ko-KR" dirty="0"/>
              <a:t> friction = </a:t>
            </a:r>
            <a:r>
              <a:rPr lang="en-US" altLang="ko-KR" dirty="0" err="1"/>
              <a:t>velocity.get</a:t>
            </a:r>
            <a:r>
              <a:rPr lang="en-US" altLang="ko-KR" dirty="0"/>
              <a:t>();</a:t>
            </a:r>
          </a:p>
          <a:p>
            <a:pPr marL="0" indent="0">
              <a:buNone/>
            </a:pPr>
            <a:r>
              <a:rPr lang="en-US" altLang="ko-KR" dirty="0" err="1"/>
              <a:t>friction.normalize</a:t>
            </a:r>
            <a:r>
              <a:rPr lang="en-US" altLang="ko-KR" dirty="0"/>
              <a:t>();</a:t>
            </a:r>
          </a:p>
          <a:p>
            <a:pPr marL="0" indent="0">
              <a:buNone/>
            </a:pPr>
            <a:r>
              <a:rPr lang="en-US" altLang="ko-KR" dirty="0" err="1"/>
              <a:t>friction.mult</a:t>
            </a:r>
            <a:r>
              <a:rPr lang="en-US" altLang="ko-KR" dirty="0"/>
              <a:t>(-1);</a:t>
            </a:r>
            <a:endParaRPr lang="ko-KR" altLang="en-US" dirty="0"/>
          </a:p>
        </p:txBody>
      </p:sp>
    </p:spTree>
    <p:extLst>
      <p:ext uri="{BB962C8B-B14F-4D97-AF65-F5344CB8AC3E}">
        <p14:creationId xmlns:p14="http://schemas.microsoft.com/office/powerpoint/2010/main" val="1569418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Friction</a:t>
            </a:r>
            <a:endParaRPr lang="ko-KR" altLang="en-US" dirty="0"/>
          </a:p>
        </p:txBody>
      </p:sp>
      <p:sp>
        <p:nvSpPr>
          <p:cNvPr id="3" name="내용 개체 틀 2"/>
          <p:cNvSpPr>
            <a:spLocks noGrp="1"/>
          </p:cNvSpPr>
          <p:nvPr>
            <p:ph idx="1"/>
          </p:nvPr>
        </p:nvSpPr>
        <p:spPr/>
        <p:txBody>
          <a:bodyPr>
            <a:normAutofit fontScale="77500" lnSpcReduction="20000"/>
          </a:bodyPr>
          <a:lstStyle/>
          <a:p>
            <a:r>
              <a:rPr lang="el-GR" altLang="ko-KR" dirty="0"/>
              <a:t>μ * </a:t>
            </a:r>
            <a:r>
              <a:rPr lang="en-US" altLang="ko-KR" dirty="0"/>
              <a:t>N</a:t>
            </a:r>
          </a:p>
          <a:p>
            <a:r>
              <a:rPr lang="el-GR" altLang="ko-KR" dirty="0"/>
              <a:t>μ</a:t>
            </a:r>
            <a:r>
              <a:rPr lang="en-US" altLang="ko-KR" dirty="0"/>
              <a:t> : coefficient of friction</a:t>
            </a:r>
          </a:p>
          <a:p>
            <a:r>
              <a:rPr lang="en-US" altLang="ko-KR" dirty="0"/>
              <a:t>N : Normal force</a:t>
            </a:r>
          </a:p>
          <a:p>
            <a:endParaRPr lang="en-US" altLang="ko-KR" dirty="0"/>
          </a:p>
          <a:p>
            <a:pPr marL="0" indent="0">
              <a:buNone/>
            </a:pPr>
            <a:r>
              <a:rPr lang="en-US" altLang="ko-KR" dirty="0"/>
              <a:t>float c = 0.01;</a:t>
            </a:r>
          </a:p>
          <a:p>
            <a:pPr marL="0" indent="0">
              <a:buNone/>
            </a:pPr>
            <a:r>
              <a:rPr lang="en-US" altLang="ko-KR" dirty="0"/>
              <a:t>float normal = 1;</a:t>
            </a:r>
          </a:p>
          <a:p>
            <a:pPr marL="0" indent="0">
              <a:buNone/>
            </a:pPr>
            <a:r>
              <a:rPr lang="en-US" altLang="ko-KR" dirty="0"/>
              <a:t>float </a:t>
            </a:r>
            <a:r>
              <a:rPr lang="en-US" altLang="ko-KR" dirty="0" err="1"/>
              <a:t>frictionMag</a:t>
            </a:r>
            <a:r>
              <a:rPr lang="en-US" altLang="ko-KR" dirty="0"/>
              <a:t> = c*normal;</a:t>
            </a:r>
          </a:p>
          <a:p>
            <a:pPr marL="0" indent="0">
              <a:buNone/>
            </a:pPr>
            <a:r>
              <a:rPr lang="en-US" altLang="ko-KR" dirty="0"/>
              <a:t> </a:t>
            </a:r>
          </a:p>
          <a:p>
            <a:pPr marL="0" indent="0">
              <a:buNone/>
            </a:pPr>
            <a:r>
              <a:rPr lang="en-US" altLang="ko-KR" dirty="0" err="1"/>
              <a:t>PVector</a:t>
            </a:r>
            <a:r>
              <a:rPr lang="en-US" altLang="ko-KR" dirty="0"/>
              <a:t> friction = </a:t>
            </a:r>
            <a:r>
              <a:rPr lang="en-US" altLang="ko-KR" dirty="0" err="1"/>
              <a:t>velocity.get</a:t>
            </a:r>
            <a:r>
              <a:rPr lang="en-US" altLang="ko-KR" dirty="0"/>
              <a:t>();</a:t>
            </a:r>
          </a:p>
          <a:p>
            <a:pPr marL="0" indent="0">
              <a:buNone/>
            </a:pPr>
            <a:r>
              <a:rPr lang="en-US" altLang="ko-KR" dirty="0" err="1"/>
              <a:t>friction.mult</a:t>
            </a:r>
            <a:r>
              <a:rPr lang="en-US" altLang="ko-KR" dirty="0"/>
              <a:t>(-1);</a:t>
            </a:r>
          </a:p>
          <a:p>
            <a:pPr marL="0" indent="0">
              <a:buNone/>
            </a:pPr>
            <a:r>
              <a:rPr lang="en-US" altLang="ko-KR" dirty="0" err="1"/>
              <a:t>friction.normalize</a:t>
            </a:r>
            <a:r>
              <a:rPr lang="en-US" altLang="ko-KR" dirty="0"/>
              <a:t>();</a:t>
            </a:r>
          </a:p>
          <a:p>
            <a:pPr marL="0" indent="0">
              <a:buNone/>
            </a:pPr>
            <a:r>
              <a:rPr lang="en-US" altLang="ko-KR" b="1" u="sng" dirty="0" err="1"/>
              <a:t>friction.mult</a:t>
            </a:r>
            <a:r>
              <a:rPr lang="en-US" altLang="ko-KR" b="1" u="sng" dirty="0"/>
              <a:t>(</a:t>
            </a:r>
            <a:r>
              <a:rPr lang="en-US" altLang="ko-KR" b="1" u="sng" dirty="0" err="1"/>
              <a:t>frictionMag</a:t>
            </a:r>
            <a:r>
              <a:rPr lang="en-US" altLang="ko-KR" b="1" u="sng" dirty="0"/>
              <a:t>);</a:t>
            </a:r>
            <a:endParaRPr lang="ko-KR" altLang="en-US" b="1" u="sng" dirty="0"/>
          </a:p>
        </p:txBody>
      </p:sp>
    </p:spTree>
    <p:extLst>
      <p:ext uri="{BB962C8B-B14F-4D97-AF65-F5344CB8AC3E}">
        <p14:creationId xmlns:p14="http://schemas.microsoft.com/office/powerpoint/2010/main" val="2379543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Air and Fluid Resistance</a:t>
            </a:r>
            <a:endParaRPr lang="ko-KR" altLang="en-US" dirty="0"/>
          </a:p>
        </p:txBody>
      </p:sp>
      <p:pic>
        <p:nvPicPr>
          <p:cNvPr id="4" name="내용 개체 틀 3"/>
          <p:cNvPicPr>
            <a:picLocks noGrp="1" noChangeAspect="1"/>
          </p:cNvPicPr>
          <p:nvPr>
            <p:ph idx="1"/>
          </p:nvPr>
        </p:nvPicPr>
        <p:blipFill>
          <a:blip r:embed="rId2"/>
          <a:stretch>
            <a:fillRect/>
          </a:stretch>
        </p:blipFill>
        <p:spPr>
          <a:xfrm>
            <a:off x="1981200" y="2619597"/>
            <a:ext cx="8229600" cy="2487168"/>
          </a:xfrm>
          <a:prstGeom prst="rect">
            <a:avLst/>
          </a:prstGeom>
        </p:spPr>
      </p:pic>
    </p:spTree>
    <p:extLst>
      <p:ext uri="{BB962C8B-B14F-4D97-AF65-F5344CB8AC3E}">
        <p14:creationId xmlns:p14="http://schemas.microsoft.com/office/powerpoint/2010/main" val="1842662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Air and Fluid Resistance</a:t>
            </a:r>
            <a:endParaRPr lang="ko-KR" altLang="en-US" dirty="0"/>
          </a:p>
        </p:txBody>
      </p:sp>
      <p:pic>
        <p:nvPicPr>
          <p:cNvPr id="6" name="내용 개체 틀 5" descr="화면 캡처"/>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7769" y="1916833"/>
            <a:ext cx="3858163" cy="1409897"/>
          </a:xfrm>
        </p:spPr>
      </p:pic>
      <p:sp>
        <p:nvSpPr>
          <p:cNvPr id="7" name="TextBox 6"/>
          <p:cNvSpPr txBox="1"/>
          <p:nvPr/>
        </p:nvSpPr>
        <p:spPr>
          <a:xfrm>
            <a:off x="3071665" y="3933056"/>
            <a:ext cx="3140603" cy="1754326"/>
          </a:xfrm>
          <a:prstGeom prst="rect">
            <a:avLst/>
          </a:prstGeom>
          <a:noFill/>
        </p:spPr>
        <p:txBody>
          <a:bodyPr wrap="none" rtlCol="0">
            <a:spAutoFit/>
          </a:bodyPr>
          <a:lstStyle/>
          <a:p>
            <a:r>
              <a:rPr lang="en-US" altLang="ko-KR" dirty="0" err="1"/>
              <a:t>Fd</a:t>
            </a:r>
            <a:r>
              <a:rPr lang="en-US" altLang="ko-KR" dirty="0"/>
              <a:t> = </a:t>
            </a:r>
            <a:r>
              <a:rPr lang="ko-KR" altLang="en-US" dirty="0"/>
              <a:t>저항력</a:t>
            </a:r>
            <a:endParaRPr lang="en-US" altLang="ko-KR" dirty="0"/>
          </a:p>
          <a:p>
            <a:r>
              <a:rPr lang="en-US" altLang="ko-KR" dirty="0"/>
              <a:t>P = </a:t>
            </a:r>
            <a:r>
              <a:rPr lang="ko-KR" altLang="en-US" dirty="0"/>
              <a:t>액체밀도</a:t>
            </a:r>
            <a:endParaRPr lang="en-US" altLang="ko-KR" dirty="0"/>
          </a:p>
          <a:p>
            <a:r>
              <a:rPr lang="en-US" altLang="ko-KR" dirty="0"/>
              <a:t>V = </a:t>
            </a:r>
            <a:r>
              <a:rPr lang="ko-KR" altLang="en-US" dirty="0"/>
              <a:t>객체의 속력</a:t>
            </a:r>
            <a:endParaRPr lang="en-US" altLang="ko-KR" dirty="0"/>
          </a:p>
          <a:p>
            <a:r>
              <a:rPr lang="en-US" altLang="ko-KR" dirty="0"/>
              <a:t>A = </a:t>
            </a:r>
            <a:r>
              <a:rPr lang="ko-KR" altLang="en-US" dirty="0"/>
              <a:t>액체와 닿는 앞쪽 면적</a:t>
            </a:r>
            <a:endParaRPr lang="en-US" altLang="ko-KR" dirty="0"/>
          </a:p>
          <a:p>
            <a:r>
              <a:rPr lang="en-US" altLang="ko-KR" dirty="0"/>
              <a:t>Cd = </a:t>
            </a:r>
            <a:r>
              <a:rPr lang="ko-KR" altLang="en-US" dirty="0"/>
              <a:t>저항 계수</a:t>
            </a:r>
            <a:endParaRPr lang="en-US" altLang="ko-KR" dirty="0"/>
          </a:p>
          <a:p>
            <a:r>
              <a:rPr lang="en-US" altLang="ko-KR" dirty="0"/>
              <a:t>V^ = </a:t>
            </a:r>
            <a:r>
              <a:rPr lang="ko-KR" altLang="en-US" dirty="0"/>
              <a:t>속도의 방향 단위 벡터</a:t>
            </a:r>
          </a:p>
        </p:txBody>
      </p:sp>
    </p:spTree>
    <p:extLst>
      <p:ext uri="{BB962C8B-B14F-4D97-AF65-F5344CB8AC3E}">
        <p14:creationId xmlns:p14="http://schemas.microsoft.com/office/powerpoint/2010/main" val="691204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Air and Fluid Resistance</a:t>
            </a:r>
            <a:endParaRPr lang="ko-KR" altLang="en-US" dirty="0"/>
          </a:p>
        </p:txBody>
      </p:sp>
      <p:pic>
        <p:nvPicPr>
          <p:cNvPr id="4" name="내용 개체 틀 3"/>
          <p:cNvPicPr>
            <a:picLocks noGrp="1" noChangeAspect="1"/>
          </p:cNvPicPr>
          <p:nvPr>
            <p:ph idx="1"/>
          </p:nvPr>
        </p:nvPicPr>
        <p:blipFill>
          <a:blip r:embed="rId2"/>
          <a:stretch>
            <a:fillRect/>
          </a:stretch>
        </p:blipFill>
        <p:spPr>
          <a:xfrm>
            <a:off x="1981200" y="3273393"/>
            <a:ext cx="8229600" cy="1179576"/>
          </a:xfrm>
          <a:prstGeom prst="rect">
            <a:avLst/>
          </a:prstGeom>
        </p:spPr>
      </p:pic>
    </p:spTree>
    <p:extLst>
      <p:ext uri="{BB962C8B-B14F-4D97-AF65-F5344CB8AC3E}">
        <p14:creationId xmlns:p14="http://schemas.microsoft.com/office/powerpoint/2010/main" val="255451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Air and Fluid Resistance</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dirty="0"/>
              <a:t>float c = 0.1;</a:t>
            </a:r>
          </a:p>
          <a:p>
            <a:pPr marL="0" indent="0">
              <a:buNone/>
            </a:pPr>
            <a:r>
              <a:rPr lang="en-US" altLang="ko-KR" dirty="0"/>
              <a:t>float speed = </a:t>
            </a:r>
            <a:r>
              <a:rPr lang="en-US" altLang="ko-KR" dirty="0" err="1"/>
              <a:t>v.mag</a:t>
            </a:r>
            <a:r>
              <a:rPr lang="en-US" altLang="ko-KR" dirty="0"/>
              <a:t>();</a:t>
            </a:r>
          </a:p>
          <a:p>
            <a:pPr marL="0" indent="0">
              <a:buNone/>
            </a:pPr>
            <a:r>
              <a:rPr lang="en-US" altLang="ko-KR" dirty="0"/>
              <a:t>float </a:t>
            </a:r>
            <a:r>
              <a:rPr lang="en-US" altLang="ko-KR" dirty="0" err="1"/>
              <a:t>dragMagnitude</a:t>
            </a:r>
            <a:r>
              <a:rPr lang="en-US" altLang="ko-KR" dirty="0"/>
              <a:t> = c * speed * speed;</a:t>
            </a:r>
          </a:p>
          <a:p>
            <a:pPr marL="0" indent="0">
              <a:buNone/>
            </a:pPr>
            <a:r>
              <a:rPr lang="en-US" altLang="ko-KR" dirty="0" err="1"/>
              <a:t>PVector</a:t>
            </a:r>
            <a:r>
              <a:rPr lang="en-US" altLang="ko-KR" dirty="0"/>
              <a:t> drag = </a:t>
            </a:r>
            <a:r>
              <a:rPr lang="en-US" altLang="ko-KR" dirty="0" err="1"/>
              <a:t>velocity.get</a:t>
            </a:r>
            <a:r>
              <a:rPr lang="en-US" altLang="ko-KR" dirty="0"/>
              <a:t>();</a:t>
            </a:r>
          </a:p>
          <a:p>
            <a:pPr marL="0" indent="0">
              <a:buNone/>
            </a:pPr>
            <a:r>
              <a:rPr lang="en-US" altLang="ko-KR" dirty="0" err="1"/>
              <a:t>drag.mult</a:t>
            </a:r>
            <a:r>
              <a:rPr lang="en-US" altLang="ko-KR" dirty="0"/>
              <a:t>(-1);</a:t>
            </a:r>
          </a:p>
          <a:p>
            <a:pPr marL="0" indent="0">
              <a:buNone/>
            </a:pPr>
            <a:r>
              <a:rPr lang="en-US" altLang="ko-KR" dirty="0" err="1"/>
              <a:t>drag.normalize</a:t>
            </a:r>
            <a:r>
              <a:rPr lang="en-US" altLang="ko-KR" dirty="0"/>
              <a:t>();</a:t>
            </a:r>
          </a:p>
          <a:p>
            <a:pPr marL="0" indent="0">
              <a:buNone/>
            </a:pPr>
            <a:r>
              <a:rPr lang="en-US" altLang="ko-KR" dirty="0" err="1"/>
              <a:t>drag.mult</a:t>
            </a:r>
            <a:r>
              <a:rPr lang="en-US" altLang="ko-KR" dirty="0"/>
              <a:t>(</a:t>
            </a:r>
            <a:r>
              <a:rPr lang="en-US" altLang="ko-KR" dirty="0" err="1"/>
              <a:t>dragMagnitude</a:t>
            </a:r>
            <a:r>
              <a:rPr lang="en-US" altLang="ko-KR" dirty="0"/>
              <a:t>);</a:t>
            </a:r>
            <a:endParaRPr lang="ko-KR" altLang="en-US" dirty="0"/>
          </a:p>
        </p:txBody>
      </p:sp>
    </p:spTree>
    <p:extLst>
      <p:ext uri="{BB962C8B-B14F-4D97-AF65-F5344CB8AC3E}">
        <p14:creationId xmlns:p14="http://schemas.microsoft.com/office/powerpoint/2010/main" val="62541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dirty="0"/>
              <a:t>Newton’s First Law</a:t>
            </a:r>
            <a:endParaRPr lang="ko-KR" altLang="en-US" dirty="0"/>
          </a:p>
        </p:txBody>
      </p:sp>
      <p:sp>
        <p:nvSpPr>
          <p:cNvPr id="3" name="내용 개체 틀 2"/>
          <p:cNvSpPr>
            <a:spLocks noGrp="1"/>
          </p:cNvSpPr>
          <p:nvPr>
            <p:ph idx="1"/>
          </p:nvPr>
        </p:nvSpPr>
        <p:spPr/>
        <p:txBody>
          <a:bodyPr/>
          <a:lstStyle/>
          <a:p>
            <a:r>
              <a:rPr lang="ko-KR" altLang="en-US" dirty="0"/>
              <a:t>다른 힘의 영향을 받지 않는다면 가만히 있는 물체는 계속 가만히 있고</a:t>
            </a:r>
            <a:r>
              <a:rPr lang="en-US" altLang="ko-KR" dirty="0"/>
              <a:t>, </a:t>
            </a:r>
            <a:r>
              <a:rPr lang="ko-KR" altLang="en-US" dirty="0"/>
              <a:t>움직이는 물체는 같은 속도와 방향으로 계속 움직인다</a:t>
            </a:r>
            <a:r>
              <a:rPr lang="en-US" altLang="ko-KR" dirty="0"/>
              <a:t>.</a:t>
            </a:r>
          </a:p>
          <a:p>
            <a:endParaRPr lang="ko-KR" altLang="en-US" dirty="0"/>
          </a:p>
        </p:txBody>
      </p:sp>
    </p:spTree>
    <p:extLst>
      <p:ext uri="{BB962C8B-B14F-4D97-AF65-F5344CB8AC3E}">
        <p14:creationId xmlns:p14="http://schemas.microsoft.com/office/powerpoint/2010/main" val="3186638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Gravitational Attraction</a:t>
            </a:r>
            <a:endParaRPr lang="ko-KR" altLang="en-US" dirty="0"/>
          </a:p>
        </p:txBody>
      </p:sp>
      <p:pic>
        <p:nvPicPr>
          <p:cNvPr id="4" name="내용 개체 틀 3"/>
          <p:cNvPicPr>
            <a:picLocks noGrp="1" noChangeAspect="1"/>
          </p:cNvPicPr>
          <p:nvPr>
            <p:ph idx="1"/>
          </p:nvPr>
        </p:nvPicPr>
        <p:blipFill>
          <a:blip r:embed="rId2"/>
          <a:stretch>
            <a:fillRect/>
          </a:stretch>
        </p:blipFill>
        <p:spPr>
          <a:xfrm>
            <a:off x="1990725" y="1710531"/>
            <a:ext cx="8210550" cy="4305300"/>
          </a:xfrm>
          <a:prstGeom prst="rect">
            <a:avLst/>
          </a:prstGeom>
        </p:spPr>
      </p:pic>
    </p:spTree>
    <p:extLst>
      <p:ext uri="{BB962C8B-B14F-4D97-AF65-F5344CB8AC3E}">
        <p14:creationId xmlns:p14="http://schemas.microsoft.com/office/powerpoint/2010/main" val="481137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Gravitational Attraction</a:t>
            </a:r>
            <a:endParaRPr lang="ko-KR" altLang="en-US" dirty="0"/>
          </a:p>
        </p:txBody>
      </p:sp>
      <p:pic>
        <p:nvPicPr>
          <p:cNvPr id="4" name="내용 개체 틀 3"/>
          <p:cNvPicPr>
            <a:picLocks noGrp="1" noChangeAspect="1"/>
          </p:cNvPicPr>
          <p:nvPr>
            <p:ph idx="1"/>
          </p:nvPr>
        </p:nvPicPr>
        <p:blipFill>
          <a:blip r:embed="rId2"/>
          <a:stretch>
            <a:fillRect/>
          </a:stretch>
        </p:blipFill>
        <p:spPr>
          <a:xfrm>
            <a:off x="1990725" y="1696245"/>
            <a:ext cx="8210550" cy="4333875"/>
          </a:xfrm>
          <a:prstGeom prst="rect">
            <a:avLst/>
          </a:prstGeom>
        </p:spPr>
      </p:pic>
    </p:spTree>
    <p:extLst>
      <p:ext uri="{BB962C8B-B14F-4D97-AF65-F5344CB8AC3E}">
        <p14:creationId xmlns:p14="http://schemas.microsoft.com/office/powerpoint/2010/main" val="217593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Gravitational Attraction</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dirty="0" err="1"/>
              <a:t>PVector</a:t>
            </a:r>
            <a:r>
              <a:rPr lang="en-US" altLang="ko-KR" dirty="0"/>
              <a:t> force = </a:t>
            </a:r>
            <a:r>
              <a:rPr lang="en-US" altLang="ko-KR" dirty="0" err="1"/>
              <a:t>PVector.sub</a:t>
            </a:r>
            <a:r>
              <a:rPr lang="en-US" altLang="ko-KR" dirty="0"/>
              <a:t>(location1,location2);</a:t>
            </a:r>
          </a:p>
          <a:p>
            <a:pPr marL="0" indent="0">
              <a:buNone/>
            </a:pPr>
            <a:r>
              <a:rPr lang="en-US" altLang="ko-KR" dirty="0"/>
              <a:t> </a:t>
            </a:r>
          </a:p>
          <a:p>
            <a:pPr marL="0" indent="0">
              <a:buNone/>
            </a:pPr>
            <a:r>
              <a:rPr lang="en-US" altLang="ko-KR" dirty="0"/>
              <a:t>float distance = </a:t>
            </a:r>
            <a:r>
              <a:rPr lang="en-US" altLang="ko-KR" dirty="0" err="1"/>
              <a:t>force.magnitude</a:t>
            </a:r>
            <a:r>
              <a:rPr lang="en-US" altLang="ko-KR" dirty="0"/>
              <a:t>();</a:t>
            </a:r>
          </a:p>
          <a:p>
            <a:pPr marL="0" indent="0">
              <a:buNone/>
            </a:pPr>
            <a:r>
              <a:rPr lang="en-US" altLang="ko-KR" dirty="0"/>
              <a:t>float m = (G * mass1 * mass2) / (distance * distance);</a:t>
            </a:r>
          </a:p>
          <a:p>
            <a:pPr marL="0" indent="0">
              <a:buNone/>
            </a:pPr>
            <a:r>
              <a:rPr lang="en-US" altLang="ko-KR" dirty="0"/>
              <a:t> </a:t>
            </a:r>
          </a:p>
          <a:p>
            <a:pPr marL="0" indent="0">
              <a:buNone/>
            </a:pPr>
            <a:r>
              <a:rPr lang="en-US" altLang="ko-KR" dirty="0" err="1"/>
              <a:t>force.normalize</a:t>
            </a:r>
            <a:r>
              <a:rPr lang="en-US" altLang="ko-KR" dirty="0"/>
              <a:t>();</a:t>
            </a:r>
          </a:p>
          <a:p>
            <a:pPr marL="0" indent="0">
              <a:buNone/>
            </a:pPr>
            <a:r>
              <a:rPr lang="en-US" altLang="ko-KR" dirty="0" err="1"/>
              <a:t>force.mult</a:t>
            </a:r>
            <a:r>
              <a:rPr lang="en-US" altLang="ko-KR" dirty="0"/>
              <a:t>(m);</a:t>
            </a:r>
          </a:p>
          <a:p>
            <a:endParaRPr lang="ko-KR" altLang="en-US" dirty="0"/>
          </a:p>
        </p:txBody>
      </p:sp>
    </p:spTree>
    <p:extLst>
      <p:ext uri="{BB962C8B-B14F-4D97-AF65-F5344CB8AC3E}">
        <p14:creationId xmlns:p14="http://schemas.microsoft.com/office/powerpoint/2010/main" val="2415897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Gravitational Attraction</a:t>
            </a:r>
            <a:endParaRPr lang="ko-KR" altLang="en-US" dirty="0"/>
          </a:p>
        </p:txBody>
      </p:sp>
      <p:pic>
        <p:nvPicPr>
          <p:cNvPr id="4" name="내용 개체 틀 3"/>
          <p:cNvPicPr>
            <a:picLocks noGrp="1" noChangeAspect="1"/>
          </p:cNvPicPr>
          <p:nvPr>
            <p:ph idx="1"/>
          </p:nvPr>
        </p:nvPicPr>
        <p:blipFill>
          <a:blip r:embed="rId2"/>
          <a:stretch>
            <a:fillRect/>
          </a:stretch>
        </p:blipFill>
        <p:spPr>
          <a:xfrm>
            <a:off x="1990725" y="1615281"/>
            <a:ext cx="8210550" cy="4495800"/>
          </a:xfrm>
          <a:prstGeom prst="rect">
            <a:avLst/>
          </a:prstGeom>
        </p:spPr>
      </p:pic>
    </p:spTree>
    <p:extLst>
      <p:ext uri="{BB962C8B-B14F-4D97-AF65-F5344CB8AC3E}">
        <p14:creationId xmlns:p14="http://schemas.microsoft.com/office/powerpoint/2010/main" val="3731078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Attractor	</a:t>
            </a:r>
            <a:endParaRPr lang="ko-KR" altLang="en-US" dirty="0"/>
          </a:p>
        </p:txBody>
      </p:sp>
      <p:sp>
        <p:nvSpPr>
          <p:cNvPr id="3" name="내용 개체 틀 2"/>
          <p:cNvSpPr>
            <a:spLocks noGrp="1"/>
          </p:cNvSpPr>
          <p:nvPr>
            <p:ph idx="1"/>
          </p:nvPr>
        </p:nvSpPr>
        <p:spPr/>
        <p:txBody>
          <a:bodyPr/>
          <a:lstStyle/>
          <a:p>
            <a:r>
              <a:rPr lang="en-US" altLang="ko-KR" dirty="0"/>
              <a:t>Attractor is simple object that doesn’t move.</a:t>
            </a:r>
          </a:p>
          <a:p>
            <a:r>
              <a:rPr lang="en-US" altLang="ko-KR" dirty="0"/>
              <a:t>We just need a mass and a location.</a:t>
            </a:r>
            <a:endParaRPr lang="ko-KR" altLang="en-US" dirty="0"/>
          </a:p>
        </p:txBody>
      </p:sp>
    </p:spTree>
    <p:extLst>
      <p:ext uri="{BB962C8B-B14F-4D97-AF65-F5344CB8AC3E}">
        <p14:creationId xmlns:p14="http://schemas.microsoft.com/office/powerpoint/2010/main" val="2268872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F629F5-0021-4BF9-89EB-F126D4B2A974}"/>
              </a:ext>
            </a:extLst>
          </p:cNvPr>
          <p:cNvSpPr>
            <a:spLocks noGrp="1"/>
          </p:cNvSpPr>
          <p:nvPr>
            <p:ph type="title"/>
          </p:nvPr>
        </p:nvSpPr>
        <p:spPr/>
        <p:txBody>
          <a:bodyPr/>
          <a:lstStyle/>
          <a:p>
            <a:r>
              <a:rPr lang="en-US" altLang="ko-KR" dirty="0"/>
              <a:t>Break...</a:t>
            </a:r>
            <a:endParaRPr lang="ko-KR" altLang="en-US" dirty="0"/>
          </a:p>
        </p:txBody>
      </p:sp>
      <p:sp>
        <p:nvSpPr>
          <p:cNvPr id="3" name="내용 개체 틀 2">
            <a:extLst>
              <a:ext uri="{FF2B5EF4-FFF2-40B4-BE49-F238E27FC236}">
                <a16:creationId xmlns:a16="http://schemas.microsoft.com/office/drawing/2014/main" id="{B8617C05-82E3-48C8-AE1D-8F0777DE7186}"/>
              </a:ext>
            </a:extLst>
          </p:cNvPr>
          <p:cNvSpPr>
            <a:spLocks noGrp="1"/>
          </p:cNvSpPr>
          <p:nvPr>
            <p:ph idx="1"/>
          </p:nvPr>
        </p:nvSpPr>
        <p:spPr/>
        <p:txBody>
          <a:bodyPr/>
          <a:lstStyle/>
          <a:p>
            <a:r>
              <a:rPr lang="en-US" altLang="ko-KR"/>
              <a:t>CU..</a:t>
            </a:r>
          </a:p>
          <a:p>
            <a:endParaRPr lang="ko-KR" altLang="en-US"/>
          </a:p>
        </p:txBody>
      </p:sp>
    </p:spTree>
    <p:extLst>
      <p:ext uri="{BB962C8B-B14F-4D97-AF65-F5344CB8AC3E}">
        <p14:creationId xmlns:p14="http://schemas.microsoft.com/office/powerpoint/2010/main" val="114819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Newton’s First Law</a:t>
            </a:r>
            <a:endParaRPr lang="ko-KR" altLang="en-US" dirty="0"/>
          </a:p>
        </p:txBody>
      </p:sp>
      <p:pic>
        <p:nvPicPr>
          <p:cNvPr id="4" name="내용 개체 틀 3"/>
          <p:cNvPicPr>
            <a:picLocks noGrp="1" noChangeAspect="1"/>
          </p:cNvPicPr>
          <p:nvPr>
            <p:ph idx="1"/>
          </p:nvPr>
        </p:nvPicPr>
        <p:blipFill>
          <a:blip r:embed="rId2"/>
          <a:stretch>
            <a:fillRect/>
          </a:stretch>
        </p:blipFill>
        <p:spPr>
          <a:xfrm>
            <a:off x="1981200" y="2845911"/>
            <a:ext cx="8229600" cy="2034540"/>
          </a:xfrm>
          <a:prstGeom prst="rect">
            <a:avLst/>
          </a:prstGeom>
        </p:spPr>
      </p:pic>
    </p:spTree>
    <p:extLst>
      <p:ext uri="{BB962C8B-B14F-4D97-AF65-F5344CB8AC3E}">
        <p14:creationId xmlns:p14="http://schemas.microsoft.com/office/powerpoint/2010/main" val="3981333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Newton’s First Law</a:t>
            </a:r>
            <a:endParaRPr lang="ko-KR" altLang="en-US" dirty="0"/>
          </a:p>
        </p:txBody>
      </p:sp>
      <p:sp>
        <p:nvSpPr>
          <p:cNvPr id="3" name="내용 개체 틀 2"/>
          <p:cNvSpPr>
            <a:spLocks noGrp="1"/>
          </p:cNvSpPr>
          <p:nvPr>
            <p:ph idx="1"/>
          </p:nvPr>
        </p:nvSpPr>
        <p:spPr/>
        <p:txBody>
          <a:bodyPr/>
          <a:lstStyle/>
          <a:p>
            <a:r>
              <a:rPr lang="en-US" altLang="ko-KR" dirty="0"/>
              <a:t>An object’s </a:t>
            </a:r>
            <a:r>
              <a:rPr lang="en-US" altLang="ko-KR" dirty="0" err="1"/>
              <a:t>PVector</a:t>
            </a:r>
            <a:r>
              <a:rPr lang="en-US" altLang="ko-KR" dirty="0"/>
              <a:t> velocity will remain constant if it is in a state of equilibrium.</a:t>
            </a:r>
          </a:p>
          <a:p>
            <a:endParaRPr lang="ko-KR" altLang="en-US" dirty="0"/>
          </a:p>
        </p:txBody>
      </p:sp>
    </p:spTree>
    <p:extLst>
      <p:ext uri="{BB962C8B-B14F-4D97-AF65-F5344CB8AC3E}">
        <p14:creationId xmlns:p14="http://schemas.microsoft.com/office/powerpoint/2010/main" val="966054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Newton’s Third Law</a:t>
            </a:r>
            <a:endParaRPr lang="ko-KR" altLang="en-US" dirty="0"/>
          </a:p>
        </p:txBody>
      </p:sp>
      <p:sp>
        <p:nvSpPr>
          <p:cNvPr id="3" name="내용 개체 틀 2"/>
          <p:cNvSpPr>
            <a:spLocks noGrp="1"/>
          </p:cNvSpPr>
          <p:nvPr>
            <p:ph idx="1"/>
          </p:nvPr>
        </p:nvSpPr>
        <p:spPr/>
        <p:txBody>
          <a:bodyPr/>
          <a:lstStyle/>
          <a:p>
            <a:r>
              <a:rPr lang="ko-KR" altLang="en-US" sz="2000" b="1" dirty="0"/>
              <a:t>어떤 물체에 힘을 주면 반대 방향으로도 같은 힘이 일어난다</a:t>
            </a:r>
            <a:r>
              <a:rPr lang="en-US" altLang="ko-KR" b="1" dirty="0"/>
              <a:t>.</a:t>
            </a:r>
          </a:p>
          <a:p>
            <a:r>
              <a:rPr lang="en-US" altLang="ko-KR" sz="4000" dirty="0"/>
              <a:t>Forces always occur in pairs. </a:t>
            </a:r>
          </a:p>
          <a:p>
            <a:r>
              <a:rPr lang="en-US" altLang="ko-KR" b="1" u="sng" dirty="0"/>
              <a:t>The two forces are of equal strength, but in opposite directions.</a:t>
            </a:r>
          </a:p>
          <a:p>
            <a:endParaRPr lang="ko-KR" altLang="en-US" dirty="0"/>
          </a:p>
        </p:txBody>
      </p:sp>
    </p:spTree>
    <p:extLst>
      <p:ext uri="{BB962C8B-B14F-4D97-AF65-F5344CB8AC3E}">
        <p14:creationId xmlns:p14="http://schemas.microsoft.com/office/powerpoint/2010/main" val="2525286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Newton’s Third Law</a:t>
            </a:r>
            <a:endParaRPr lang="ko-KR" altLang="en-US" dirty="0"/>
          </a:p>
        </p:txBody>
      </p:sp>
      <p:pic>
        <p:nvPicPr>
          <p:cNvPr id="6" name="내용 개체 틀 5"/>
          <p:cNvPicPr>
            <a:picLocks noGrp="1" noChangeAspect="1"/>
          </p:cNvPicPr>
          <p:nvPr>
            <p:ph idx="1"/>
          </p:nvPr>
        </p:nvPicPr>
        <p:blipFill>
          <a:blip r:embed="rId2"/>
          <a:stretch>
            <a:fillRect/>
          </a:stretch>
        </p:blipFill>
        <p:spPr>
          <a:xfrm>
            <a:off x="2913612" y="2613394"/>
            <a:ext cx="6364776" cy="2499577"/>
          </a:xfrm>
          <a:prstGeom prst="rect">
            <a:avLst/>
          </a:prstGeom>
        </p:spPr>
      </p:pic>
    </p:spTree>
    <p:extLst>
      <p:ext uri="{BB962C8B-B14F-4D97-AF65-F5344CB8AC3E}">
        <p14:creationId xmlns:p14="http://schemas.microsoft.com/office/powerpoint/2010/main" val="1491452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Newton’s Third Law</a:t>
            </a:r>
            <a:endParaRPr lang="ko-KR" altLang="en-US" dirty="0"/>
          </a:p>
        </p:txBody>
      </p:sp>
      <p:sp>
        <p:nvSpPr>
          <p:cNvPr id="3" name="내용 개체 틀 2"/>
          <p:cNvSpPr>
            <a:spLocks noGrp="1"/>
          </p:cNvSpPr>
          <p:nvPr>
            <p:ph idx="1"/>
          </p:nvPr>
        </p:nvSpPr>
        <p:spPr/>
        <p:txBody>
          <a:bodyPr>
            <a:normAutofit/>
          </a:bodyPr>
          <a:lstStyle/>
          <a:p>
            <a:r>
              <a:rPr lang="en-US" altLang="ko-KR" sz="2400" b="1" dirty="0"/>
              <a:t>A</a:t>
            </a:r>
            <a:r>
              <a:rPr lang="ko-KR" altLang="en-US" sz="2400" b="1" dirty="0"/>
              <a:t>라는 물체가 </a:t>
            </a:r>
            <a:r>
              <a:rPr lang="en-US" altLang="ko-KR" sz="2400" b="1" dirty="0"/>
              <a:t>B</a:t>
            </a:r>
            <a:r>
              <a:rPr lang="ko-KR" altLang="en-US" sz="2400" b="1" dirty="0"/>
              <a:t>라는 물체에 </a:t>
            </a:r>
            <a:r>
              <a:rPr lang="en-US" altLang="ko-KR" sz="2400" b="1" dirty="0" err="1"/>
              <a:t>PVector</a:t>
            </a:r>
            <a:r>
              <a:rPr lang="en-US" altLang="ko-KR" sz="2400" b="1" dirty="0"/>
              <a:t> f</a:t>
            </a:r>
            <a:r>
              <a:rPr lang="ko-KR" altLang="en-US" sz="2400" b="1" dirty="0"/>
              <a:t>라는 힘을 준다면 </a:t>
            </a:r>
            <a:r>
              <a:rPr lang="en-US" altLang="ko-KR" sz="2400" b="1" dirty="0"/>
              <a:t>B</a:t>
            </a:r>
            <a:r>
              <a:rPr lang="ko-KR" altLang="en-US" sz="2400" b="1" dirty="0"/>
              <a:t>도 </a:t>
            </a:r>
            <a:r>
              <a:rPr lang="en-US" altLang="ko-KR" sz="2400" b="1" dirty="0"/>
              <a:t>A</a:t>
            </a:r>
            <a:r>
              <a:rPr lang="ko-KR" altLang="en-US" sz="2400" b="1" dirty="0"/>
              <a:t>에 </a:t>
            </a:r>
            <a:r>
              <a:rPr lang="en-US" altLang="ko-KR" sz="2400" b="1" dirty="0" err="1"/>
              <a:t>PVector.mult</a:t>
            </a:r>
            <a:r>
              <a:rPr lang="en-US" altLang="ko-KR" sz="2400" b="1" dirty="0"/>
              <a:t>(f,-1)</a:t>
            </a:r>
            <a:r>
              <a:rPr lang="ko-KR" altLang="en-US" sz="2400" b="1" dirty="0"/>
              <a:t>만큼의 힘을 주어야 한다</a:t>
            </a:r>
            <a:r>
              <a:rPr lang="en-US" altLang="ko-KR" sz="2400" b="1" dirty="0"/>
              <a:t>.</a:t>
            </a:r>
            <a:endParaRPr lang="ko-KR" altLang="en-US" sz="2400" b="1" dirty="0"/>
          </a:p>
        </p:txBody>
      </p:sp>
    </p:spTree>
    <p:extLst>
      <p:ext uri="{BB962C8B-B14F-4D97-AF65-F5344CB8AC3E}">
        <p14:creationId xmlns:p14="http://schemas.microsoft.com/office/powerpoint/2010/main" val="415695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Newton’s Second Law</a:t>
            </a:r>
            <a:endParaRPr lang="ko-KR" altLang="en-US" dirty="0"/>
          </a:p>
        </p:txBody>
      </p:sp>
      <p:sp>
        <p:nvSpPr>
          <p:cNvPr id="3" name="내용 개체 틀 2"/>
          <p:cNvSpPr>
            <a:spLocks noGrp="1"/>
          </p:cNvSpPr>
          <p:nvPr>
            <p:ph idx="1"/>
          </p:nvPr>
        </p:nvSpPr>
        <p:spPr/>
        <p:txBody>
          <a:bodyPr/>
          <a:lstStyle/>
          <a:p>
            <a:r>
              <a:rPr lang="en-US" altLang="ko-KR" b="1" dirty="0"/>
              <a:t>Force equals mass times acceleration.</a:t>
            </a:r>
          </a:p>
          <a:p>
            <a:endParaRPr lang="en-US" altLang="ko-KR" dirty="0"/>
          </a:p>
          <a:p>
            <a:endParaRPr lang="ko-KR" altLang="en-US" dirty="0"/>
          </a:p>
        </p:txBody>
      </p:sp>
      <mc:AlternateContent xmlns:mc="http://schemas.openxmlformats.org/markup-compatibility/2006" xmlns:a14="http://schemas.microsoft.com/office/drawing/2010/main">
        <mc:Choice Requires="a14">
          <p:sp>
            <p:nvSpPr>
              <p:cNvPr id="4" name="TextBox 3"/>
              <p:cNvSpPr txBox="1"/>
              <p:nvPr/>
            </p:nvSpPr>
            <p:spPr>
              <a:xfrm>
                <a:off x="4655841" y="2924945"/>
                <a:ext cx="190193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3600" i="1">
                          <a:latin typeface="Cambria Math"/>
                        </a:rPr>
                        <m:t>𝐹</m:t>
                      </m:r>
                      <m:r>
                        <a:rPr lang="en-US" altLang="ko-KR" sz="3600" i="1">
                          <a:latin typeface="Cambria Math"/>
                        </a:rPr>
                        <m:t>=</m:t>
                      </m:r>
                      <m:r>
                        <a:rPr lang="en-US" altLang="ko-KR" sz="3600" i="1">
                          <a:latin typeface="Cambria Math"/>
                        </a:rPr>
                        <m:t>𝑚𝑎</m:t>
                      </m:r>
                    </m:oMath>
                  </m:oMathPara>
                </a14:m>
                <a:endParaRPr lang="ko-KR" alt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4655841" y="2924945"/>
                <a:ext cx="1901931" cy="646331"/>
              </a:xfrm>
              <a:prstGeom prst="rect">
                <a:avLst/>
              </a:prstGeom>
              <a:blipFill>
                <a:blip r:embed="rId2"/>
                <a:stretch>
                  <a:fillRect/>
                </a:stretch>
              </a:blipFill>
            </p:spPr>
            <p:txBody>
              <a:bodyPr/>
              <a:lstStyle/>
              <a:p>
                <a:r>
                  <a:rPr lang="ko-KR" altLang="en-US">
                    <a:noFill/>
                  </a:rPr>
                  <a:t> </a:t>
                </a:r>
              </a:p>
            </p:txBody>
          </p:sp>
        </mc:Fallback>
      </mc:AlternateContent>
      <p:sp>
        <p:nvSpPr>
          <p:cNvPr id="5" name="오른쪽 화살표 4"/>
          <p:cNvSpPr/>
          <p:nvPr/>
        </p:nvSpPr>
        <p:spPr>
          <a:xfrm rot="5400000">
            <a:off x="5282769" y="3577662"/>
            <a:ext cx="648072" cy="635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6" name="TextBox 5"/>
              <p:cNvSpPr txBox="1"/>
              <p:nvPr/>
            </p:nvSpPr>
            <p:spPr>
              <a:xfrm>
                <a:off x="4655841" y="4298614"/>
                <a:ext cx="1818383" cy="646331"/>
              </a:xfrm>
              <a:prstGeom prst="rect">
                <a:avLst/>
              </a:prstGeom>
              <a:noFill/>
            </p:spPr>
            <p:txBody>
              <a:bodyPr wrap="none" rtlCol="0">
                <a:spAutoFit/>
              </a:bodyPr>
              <a:lstStyle/>
              <a:p>
                <a:r>
                  <a:rPr lang="en-US" altLang="ko-KR" sz="3600" dirty="0"/>
                  <a:t>a</a:t>
                </a:r>
                <a14:m>
                  <m:oMath xmlns:m="http://schemas.openxmlformats.org/officeDocument/2006/math">
                    <m:r>
                      <a:rPr lang="en-US" altLang="ko-KR" sz="3600" i="1">
                        <a:latin typeface="Cambria Math"/>
                      </a:rPr>
                      <m:t>=</m:t>
                    </m:r>
                    <m:r>
                      <a:rPr lang="en-US" altLang="ko-KR" sz="3600" i="1">
                        <a:latin typeface="Cambria Math"/>
                      </a:rPr>
                      <m:t>𝐹</m:t>
                    </m:r>
                    <m:r>
                      <a:rPr lang="en-US" altLang="ko-KR" sz="3600" i="1">
                        <a:latin typeface="Cambria Math"/>
                      </a:rPr>
                      <m:t>/</m:t>
                    </m:r>
                    <m:r>
                      <a:rPr lang="en-US" altLang="ko-KR" sz="3600" i="1">
                        <a:latin typeface="Cambria Math"/>
                      </a:rPr>
                      <m:t>𝑚</m:t>
                    </m:r>
                  </m:oMath>
                </a14:m>
                <a:endParaRPr lang="ko-KR" altLang="en-US" sz="3600" dirty="0"/>
              </a:p>
            </p:txBody>
          </p:sp>
        </mc:Choice>
        <mc:Fallback xmlns="">
          <p:sp>
            <p:nvSpPr>
              <p:cNvPr id="6" name="TextBox 5"/>
              <p:cNvSpPr txBox="1">
                <a:spLocks noRot="1" noChangeAspect="1" noMove="1" noResize="1" noEditPoints="1" noAdjustHandles="1" noChangeArrowheads="1" noChangeShapeType="1" noTextEdit="1"/>
              </p:cNvSpPr>
              <p:nvPr/>
            </p:nvSpPr>
            <p:spPr>
              <a:xfrm>
                <a:off x="4655841" y="4298614"/>
                <a:ext cx="1818383" cy="646331"/>
              </a:xfrm>
              <a:prstGeom prst="rect">
                <a:avLst/>
              </a:prstGeom>
              <a:blipFill>
                <a:blip r:embed="rId3"/>
                <a:stretch>
                  <a:fillRect l="-10403" t="-15094" b="-3396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91288805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4693</TotalTime>
  <Words>763</Words>
  <Application>Microsoft Office PowerPoint</Application>
  <PresentationFormat>와이드스크린</PresentationFormat>
  <Paragraphs>158</Paragraphs>
  <Slides>35</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35</vt:i4>
      </vt:variant>
    </vt:vector>
  </HeadingPairs>
  <TitlesOfParts>
    <vt:vector size="39" baseType="lpstr">
      <vt:lpstr>맑은 고딕</vt:lpstr>
      <vt:lpstr>Arial</vt:lpstr>
      <vt:lpstr>Cambria Math</vt:lpstr>
      <vt:lpstr>Office 테마</vt:lpstr>
      <vt:lpstr>2018 Ajou3</vt:lpstr>
      <vt:lpstr>Forces and Newton’s Laws of Motion</vt:lpstr>
      <vt:lpstr>Newton’s First Law</vt:lpstr>
      <vt:lpstr>Newton’s First Law</vt:lpstr>
      <vt:lpstr>Newton’s First Law</vt:lpstr>
      <vt:lpstr>Newton’s Third Law</vt:lpstr>
      <vt:lpstr>Newton’s Third Law</vt:lpstr>
      <vt:lpstr>Newton’s Third Law</vt:lpstr>
      <vt:lpstr>Newton’s Second Law</vt:lpstr>
      <vt:lpstr>Newton’s Second Law</vt:lpstr>
      <vt:lpstr>Newton’s Second Law</vt:lpstr>
      <vt:lpstr>Newton’s Second Law</vt:lpstr>
      <vt:lpstr>Force Accumulation</vt:lpstr>
      <vt:lpstr>Force Accumulation</vt:lpstr>
      <vt:lpstr>Force Accumulation</vt:lpstr>
      <vt:lpstr>Dealing with Mass</vt:lpstr>
      <vt:lpstr>Dealing with Mass</vt:lpstr>
      <vt:lpstr>Creating Forces</vt:lpstr>
      <vt:lpstr>Gravity on Earth and Modeling a Force</vt:lpstr>
      <vt:lpstr>Reference </vt:lpstr>
      <vt:lpstr>Test</vt:lpstr>
      <vt:lpstr>Friction</vt:lpstr>
      <vt:lpstr>Friction</vt:lpstr>
      <vt:lpstr>Friction</vt:lpstr>
      <vt:lpstr>Friction</vt:lpstr>
      <vt:lpstr>Air and Fluid Resistance</vt:lpstr>
      <vt:lpstr>Air and Fluid Resistance</vt:lpstr>
      <vt:lpstr>Air and Fluid Resistance</vt:lpstr>
      <vt:lpstr>Air and Fluid Resistance</vt:lpstr>
      <vt:lpstr>Gravitational Attraction</vt:lpstr>
      <vt:lpstr>Gravitational Attraction</vt:lpstr>
      <vt:lpstr>Gravitational Attraction</vt:lpstr>
      <vt:lpstr>Gravitational Attraction</vt:lpstr>
      <vt:lpstr>Attractor </vt:lpstr>
      <vt:lpstr>Break...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 Advanced Arduino</dc:title>
  <dc:creator>suakii</dc:creator>
  <cp:lastModifiedBy>suakii</cp:lastModifiedBy>
  <cp:revision>88</cp:revision>
  <dcterms:created xsi:type="dcterms:W3CDTF">2016-11-15T02:36:50Z</dcterms:created>
  <dcterms:modified xsi:type="dcterms:W3CDTF">2018-09-14T01:44:06Z</dcterms:modified>
</cp:coreProperties>
</file>