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5"/>
  </p:notesMasterIdLst>
  <p:sldIdLst>
    <p:sldId id="256" r:id="rId2"/>
    <p:sldId id="257" r:id="rId3"/>
    <p:sldId id="38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9" r:id="rId16"/>
    <p:sldId id="390" r:id="rId17"/>
    <p:sldId id="391" r:id="rId18"/>
    <p:sldId id="392" r:id="rId19"/>
    <p:sldId id="393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394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4" r:id="rId38"/>
    <p:sldId id="413" r:id="rId39"/>
    <p:sldId id="415" r:id="rId40"/>
    <p:sldId id="425" r:id="rId41"/>
    <p:sldId id="416" r:id="rId42"/>
    <p:sldId id="417" r:id="rId43"/>
    <p:sldId id="426" r:id="rId44"/>
    <p:sldId id="418" r:id="rId45"/>
    <p:sldId id="419" r:id="rId46"/>
    <p:sldId id="427" r:id="rId47"/>
    <p:sldId id="421" r:id="rId48"/>
    <p:sldId id="422" r:id="rId49"/>
    <p:sldId id="423" r:id="rId50"/>
    <p:sldId id="424" r:id="rId51"/>
    <p:sldId id="437" r:id="rId52"/>
    <p:sldId id="436" r:id="rId53"/>
    <p:sldId id="438" r:id="rId54"/>
    <p:sldId id="428" r:id="rId55"/>
    <p:sldId id="439" r:id="rId56"/>
    <p:sldId id="429" r:id="rId57"/>
    <p:sldId id="443" r:id="rId58"/>
    <p:sldId id="430" r:id="rId59"/>
    <p:sldId id="431" r:id="rId60"/>
    <p:sldId id="441" r:id="rId61"/>
    <p:sldId id="440" r:id="rId62"/>
    <p:sldId id="442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FA33-B7B4-4BA2-8B7B-CBDAD781356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5C852-A5D2-4E01-8A22-BCBAFEC3F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3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51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aki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d.com/talks/massimo_banzi_how_arduino_is_open_sourcing_imagin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2018 </a:t>
            </a:r>
            <a:r>
              <a:rPr lang="en-US" altLang="ko-KR" dirty="0" err="1"/>
              <a:t>Ajou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Jonghwa</a:t>
            </a:r>
            <a:r>
              <a:rPr lang="en-US" altLang="ko-KR" dirty="0"/>
              <a:t> Park</a:t>
            </a:r>
          </a:p>
          <a:p>
            <a:r>
              <a:rPr lang="en-US" altLang="ko-KR" dirty="0">
                <a:hlinkClick r:id="rId2"/>
              </a:rPr>
              <a:t>suakii@gmail.com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 GYEONGGI SCIENCE HIGH SCHOOL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3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2F90-52F4-42C7-8929-7B55E39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8230E3-E7CE-44F5-A26F-B6726D66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428" y="2867960"/>
            <a:ext cx="20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DF25-332C-4D52-A277-99AB4E74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8F0D0-36E4-423F-B4B0-CA50E3F7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>
                <a:latin typeface="+mn-ea"/>
              </a:rPr>
              <a:t>beginShape</a:t>
            </a:r>
            <a:r>
              <a:rPr lang="en-US" altLang="ko-KR" dirty="0">
                <a:latin typeface="+mn-ea"/>
              </a:rPr>
              <a:t>()</a:t>
            </a:r>
          </a:p>
          <a:p>
            <a:r>
              <a:rPr lang="en-US" altLang="ko-KR" dirty="0">
                <a:latin typeface="+mn-ea"/>
              </a:rPr>
              <a:t>vertex()</a:t>
            </a:r>
          </a:p>
          <a:p>
            <a:r>
              <a:rPr lang="en-US" altLang="ko-KR" dirty="0" err="1">
                <a:latin typeface="+mn-ea"/>
              </a:rPr>
              <a:t>endShape</a:t>
            </a:r>
            <a:r>
              <a:rPr lang="en-US" altLang="ko-KR" dirty="0">
                <a:latin typeface="+mn-ea"/>
              </a:rPr>
              <a:t>()</a:t>
            </a: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b="1" dirty="0" err="1">
                <a:latin typeface="+mn-ea"/>
              </a:rPr>
              <a:t>beginShape</a:t>
            </a:r>
            <a:r>
              <a:rPr lang="en-US" altLang="ko-KR" b="1" dirty="0">
                <a:latin typeface="+mn-ea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+mn-ea"/>
              </a:rPr>
              <a:t>vertex(50,50);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+mn-ea"/>
              </a:rPr>
              <a:t>vertex(150,50);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+mn-ea"/>
              </a:rPr>
              <a:t>vertex(150,150);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+mn-ea"/>
              </a:rPr>
              <a:t>vertex(50,150);</a:t>
            </a:r>
          </a:p>
          <a:p>
            <a:pPr marL="0" indent="0">
              <a:buNone/>
              <a:defRPr/>
            </a:pPr>
            <a:r>
              <a:rPr lang="en-US" altLang="ko-KR" b="1" dirty="0" err="1">
                <a:latin typeface="+mn-ea"/>
              </a:rPr>
              <a:t>endShape</a:t>
            </a:r>
            <a:r>
              <a:rPr lang="en-US" altLang="ko-KR" b="1" dirty="0">
                <a:latin typeface="+mn-ea"/>
              </a:rPr>
              <a:t>(CLOSE);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13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1E6EC-7EF0-4063-A507-2D51C3F6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00BBF9-8B72-44DF-BC16-7B837AACF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428" y="2867960"/>
            <a:ext cx="20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8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7D3F6-8D64-438B-B239-172D0A1B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Shapes in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5135D-D989-4BDB-975A-68797A58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altLang="ko-KR" dirty="0"/>
              <a:t>stroke(0);</a:t>
            </a:r>
          </a:p>
          <a:p>
            <a:pPr marL="0" indent="0">
              <a:buNone/>
            </a:pPr>
            <a:r>
              <a:rPr lang="nn-NO" altLang="ko-KR" dirty="0"/>
              <a:t>for (int i = 0; i &lt; 10; i++) {</a:t>
            </a:r>
          </a:p>
          <a:p>
            <a:pPr marL="0" indent="0">
              <a:buNone/>
            </a:pPr>
            <a:r>
              <a:rPr lang="nn-NO" altLang="ko-KR" dirty="0"/>
              <a:t>  beginShape();</a:t>
            </a:r>
          </a:p>
          <a:p>
            <a:pPr marL="0" indent="0">
              <a:buNone/>
            </a:pPr>
            <a:r>
              <a:rPr lang="nn-NO" altLang="ko-KR" dirty="0"/>
              <a:t>  fill(175);</a:t>
            </a:r>
          </a:p>
          <a:p>
            <a:pPr marL="0" indent="0">
              <a:buNone/>
            </a:pPr>
            <a:r>
              <a:rPr lang="nn-NO" altLang="ko-KR" dirty="0"/>
              <a:t>  vertex(i*20,10-i);</a:t>
            </a:r>
          </a:p>
          <a:p>
            <a:pPr marL="0" indent="0">
              <a:buNone/>
            </a:pPr>
            <a:r>
              <a:rPr lang="nn-NO" altLang="ko-KR" dirty="0"/>
              <a:t>  vertex(i*20 + 15,10 + i);</a:t>
            </a:r>
          </a:p>
          <a:p>
            <a:pPr marL="0" indent="0">
              <a:buNone/>
            </a:pPr>
            <a:r>
              <a:rPr lang="nn-NO" altLang="ko-KR" dirty="0"/>
              <a:t>  vertex(i*20 + 15,180 + i);</a:t>
            </a:r>
          </a:p>
          <a:p>
            <a:pPr marL="0" indent="0">
              <a:buNone/>
            </a:pPr>
            <a:r>
              <a:rPr lang="nn-NO" altLang="ko-KR" dirty="0"/>
              <a:t>  vertex(i*20,180-i);</a:t>
            </a:r>
          </a:p>
          <a:p>
            <a:pPr marL="0" indent="0">
              <a:buNone/>
            </a:pPr>
            <a:r>
              <a:rPr lang="nn-NO" altLang="ko-KR" dirty="0"/>
              <a:t>  endShape(CLOSE);</a:t>
            </a:r>
          </a:p>
          <a:p>
            <a:pPr marL="0" indent="0">
              <a:buNone/>
            </a:pPr>
            <a:r>
              <a:rPr lang="nn-NO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4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DF21-2649-43E8-A741-D061CEF4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Shapes in loops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EB0542-FC73-48CD-8916-ADADE66A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299" y="1825625"/>
            <a:ext cx="4173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BB10B-62C5-4FAB-91C6-A8AAFAD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D74A8-0760-4F69-A862-DFB7BB2C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noFill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beginShape</a:t>
            </a:r>
            <a:r>
              <a:rPr lang="en-US" altLang="ko-KR" dirty="0"/>
              <a:t> before loop(no argument)</a:t>
            </a:r>
          </a:p>
          <a:p>
            <a:r>
              <a:rPr lang="en-US" altLang="ko-KR" dirty="0" err="1"/>
              <a:t>endShape</a:t>
            </a:r>
            <a:r>
              <a:rPr lang="en-US" altLang="ko-KR" dirty="0"/>
              <a:t> after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60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9D73A-A3C7-4184-820E-B2DAC7C7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Shape</a:t>
            </a:r>
            <a:endParaRPr lang="ko-KR" altLang="en-US" dirty="0"/>
          </a:p>
        </p:txBody>
      </p:sp>
      <p:pic>
        <p:nvPicPr>
          <p:cNvPr id="1026" name="Picture 2" descr="C:\Users\suakii\AppData\Local\Temp\SNAGHTMLc7935d.PNG">
            <a:extLst>
              <a:ext uri="{FF2B5EF4-FFF2-40B4-BE49-F238E27FC236}">
                <a16:creationId xmlns:a16="http://schemas.microsoft.com/office/drawing/2014/main" id="{23A825C9-0326-428D-9BE7-93A4072EF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9" y="1825625"/>
            <a:ext cx="41734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DCFE3-E7DA-4607-80DC-310F5741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D7470-8528-4DAD-9D0B-81E4C27A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noFill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stroke(0);</a:t>
            </a:r>
          </a:p>
          <a:p>
            <a:pPr marL="0" indent="0">
              <a:buNone/>
            </a:pPr>
            <a:r>
              <a:rPr lang="en-US" altLang="ko-KR" dirty="0" err="1"/>
              <a:t>beginShape</a:t>
            </a:r>
            <a:r>
              <a:rPr lang="en-US" altLang="ko-KR" dirty="0"/>
              <a:t>();  // No argument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10; </a:t>
            </a:r>
            <a:r>
              <a:rPr lang="en-US" altLang="ko-KR" dirty="0" err="1"/>
              <a:t>i</a:t>
            </a:r>
            <a:r>
              <a:rPr lang="en-US" altLang="ko-KR" dirty="0"/>
              <a:t> &lt; width; </a:t>
            </a:r>
            <a:r>
              <a:rPr lang="en-US" altLang="ko-KR" dirty="0" err="1"/>
              <a:t>i</a:t>
            </a:r>
            <a:r>
              <a:rPr lang="en-US" altLang="ko-KR" dirty="0"/>
              <a:t>+= 20) {</a:t>
            </a:r>
          </a:p>
          <a:p>
            <a:pPr marL="0" indent="0">
              <a:buNone/>
            </a:pPr>
            <a:r>
              <a:rPr lang="en-US" altLang="ko-KR" dirty="0"/>
              <a:t>  vertex(i,10);</a:t>
            </a:r>
          </a:p>
          <a:p>
            <a:pPr marL="0" indent="0"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i,height</a:t>
            </a:r>
            <a:r>
              <a:rPr lang="en-US" altLang="ko-KR" dirty="0"/>
              <a:t>–10);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endShape</a:t>
            </a:r>
            <a:r>
              <a:rPr lang="en-US" altLang="ko-KR" dirty="0"/>
              <a:t>();    // No CLOSE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36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0914-4181-40D6-9D7E-89CF0F70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3D Vector Shapes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DBE263D-9759-456F-BECD-6B3032C6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108" y="2312555"/>
            <a:ext cx="6175783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9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CCA1-4F66-4780-9581-04669262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Pyramid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E13A7-F992-464D-994D-2576FD4C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Four Triangles</a:t>
            </a:r>
          </a:p>
          <a:p>
            <a:pPr marL="0" indent="0">
              <a:buNone/>
            </a:pPr>
            <a:r>
              <a:rPr lang="en-US" altLang="ko-KR" dirty="0"/>
              <a:t>“Back”       x      y      z</a:t>
            </a:r>
          </a:p>
          <a:p>
            <a:pPr marL="0" indent="0">
              <a:buNone/>
            </a:pPr>
            <a:r>
              <a:rPr lang="en-US" altLang="ko-KR" dirty="0"/>
              <a:t>vertex(–10,–10,–10);</a:t>
            </a:r>
          </a:p>
          <a:p>
            <a:pPr marL="0" indent="0">
              <a:buNone/>
            </a:pPr>
            <a:r>
              <a:rPr lang="en-US" altLang="ko-KR" dirty="0"/>
              <a:t>vertex(–10,  10,–10);</a:t>
            </a:r>
          </a:p>
          <a:p>
            <a:pPr marL="0" indent="0">
              <a:buNone/>
            </a:pPr>
            <a:r>
              <a:rPr lang="en-US" altLang="ko-KR" dirty="0"/>
              <a:t>vertex(   0,    0,   10);   // apex</a:t>
            </a:r>
          </a:p>
          <a:p>
            <a:pPr marL="0" indent="0">
              <a:buNone/>
            </a:pPr>
            <a:r>
              <a:rPr lang="en-US" altLang="ko-KR" dirty="0"/>
              <a:t>“Top”</a:t>
            </a:r>
          </a:p>
          <a:p>
            <a:pPr marL="0" indent="0">
              <a:buNone/>
            </a:pPr>
            <a:r>
              <a:rPr lang="en-US" altLang="ko-KR" dirty="0"/>
              <a:t>vertex(–10,–10,–10);</a:t>
            </a:r>
          </a:p>
          <a:p>
            <a:pPr marL="0" indent="0">
              <a:buNone/>
            </a:pPr>
            <a:r>
              <a:rPr lang="en-US" altLang="ko-KR" dirty="0"/>
              <a:t>vertex(  10,–10,–10);</a:t>
            </a:r>
          </a:p>
          <a:p>
            <a:pPr marL="0" indent="0">
              <a:buNone/>
            </a:pPr>
            <a:r>
              <a:rPr lang="en-US" altLang="ko-KR" dirty="0"/>
              <a:t>vertex(   0,    0,   10);   // apex</a:t>
            </a:r>
          </a:p>
          <a:p>
            <a:pPr marL="0" indent="0">
              <a:buNone/>
            </a:pPr>
            <a:r>
              <a:rPr lang="en-US" altLang="ko-KR" dirty="0"/>
              <a:t>“Bottom”</a:t>
            </a:r>
          </a:p>
          <a:p>
            <a:pPr marL="0" indent="0">
              <a:buNone/>
            </a:pPr>
            <a:r>
              <a:rPr lang="en-US" altLang="ko-KR" dirty="0"/>
              <a:t>vertex(–10,  10,–10);</a:t>
            </a:r>
          </a:p>
          <a:p>
            <a:pPr marL="0" indent="0">
              <a:buNone/>
            </a:pPr>
            <a:r>
              <a:rPr lang="en-US" altLang="ko-KR" dirty="0"/>
              <a:t>vertex(  10,  10,–10);</a:t>
            </a:r>
          </a:p>
          <a:p>
            <a:pPr marL="0" indent="0">
              <a:buNone/>
            </a:pPr>
            <a:r>
              <a:rPr lang="en-US" altLang="ko-KR" dirty="0"/>
              <a:t>vertex(   0,    0,   10);   // apex</a:t>
            </a:r>
          </a:p>
          <a:p>
            <a:pPr marL="0" indent="0">
              <a:buNone/>
            </a:pPr>
            <a:r>
              <a:rPr lang="en-US" altLang="ko-KR" dirty="0"/>
              <a:t>“Right”</a:t>
            </a:r>
          </a:p>
          <a:p>
            <a:pPr marL="0" indent="0">
              <a:buNone/>
            </a:pPr>
            <a:r>
              <a:rPr lang="en-US" altLang="ko-KR" dirty="0"/>
              <a:t>vertex( 10,–10,–10);</a:t>
            </a:r>
          </a:p>
          <a:p>
            <a:pPr marL="0" indent="0">
              <a:buNone/>
            </a:pPr>
            <a:r>
              <a:rPr lang="en-US" altLang="ko-KR" dirty="0"/>
              <a:t>vertex( 10,  10,–10);</a:t>
            </a:r>
          </a:p>
          <a:p>
            <a:pPr marL="0" indent="0">
              <a:buNone/>
            </a:pPr>
            <a:r>
              <a:rPr lang="en-US" altLang="ko-KR" dirty="0"/>
              <a:t>vertex(   0,   0,   10);   // apex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3D: Translation and Rotation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http://photomacrography.net/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7E11C-C125-4A33-AEAA-BFEAD5F7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5" y="1690688"/>
            <a:ext cx="3596964" cy="40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679C4-4B37-4935-8F83-76E022F8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9E71E-A2C4-4256-B939-61A99457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rotate() function</a:t>
            </a:r>
          </a:p>
          <a:p>
            <a:r>
              <a:rPr lang="en-US" altLang="ko-KR" dirty="0"/>
              <a:t>2. rotate() function takes one argument, an angle measured in radians.</a:t>
            </a:r>
          </a:p>
          <a:p>
            <a:r>
              <a:rPr lang="en-US" altLang="ko-KR" dirty="0"/>
              <a:t>3. rotate() will rotate the shaped in the clockwise direction.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7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969D-2E21-4541-8AF0-D95D5E30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39E0D-20A1-456F-A565-D619A0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rotate(radians(45));</a:t>
            </a:r>
          </a:p>
          <a:p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r>
              <a:rPr lang="en-US" altLang="ko-KR" dirty="0" err="1"/>
              <a:t>rect</a:t>
            </a:r>
            <a:r>
              <a:rPr lang="en-US" altLang="ko-KR" dirty="0"/>
              <a:t>(width/2,height/2,100,100);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510ED2-21A1-4535-B23F-380FD98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71" y="3421674"/>
            <a:ext cx="3420152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7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3C68F-2AA9-486A-9ADF-D9AF907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after translating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ACAD-9CBA-4B47-8DB7-8D70730E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translate(width/2,height/2);</a:t>
            </a:r>
          </a:p>
          <a:p>
            <a:r>
              <a:rPr lang="en-US" altLang="ko-KR" dirty="0"/>
              <a:t>rotate(radians(45));</a:t>
            </a:r>
          </a:p>
          <a:p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r>
              <a:rPr lang="en-US" altLang="ko-KR" dirty="0" err="1"/>
              <a:t>rect</a:t>
            </a:r>
            <a:r>
              <a:rPr lang="en-US" altLang="ko-KR" dirty="0"/>
              <a:t>(0,0,100,100);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43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B59E-12DF-4361-A71B-9BB082AD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after translating</a:t>
            </a:r>
            <a:endParaRPr lang="ko-KR" altLang="en-US" dirty="0"/>
          </a:p>
        </p:txBody>
      </p:sp>
      <p:pic>
        <p:nvPicPr>
          <p:cNvPr id="2050" name="Picture 2" descr="C:\Users\suakii\AppData\Local\Temp\SNAGHTML1653652.PNG">
            <a:extLst>
              <a:ext uri="{FF2B5EF4-FFF2-40B4-BE49-F238E27FC236}">
                <a16:creationId xmlns:a16="http://schemas.microsoft.com/office/drawing/2014/main" id="{B343268B-0735-43E4-90DF-6FD8DDCCF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9" y="1825625"/>
            <a:ext cx="41734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5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71D7F-3559-4F68-864A-6385EDA5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Mouse controlled 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73FF8-0B74-486D-852E-CA92104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/>
              <a:t>void setup() {</a:t>
            </a:r>
          </a:p>
          <a:p>
            <a:pPr marL="0" indent="0">
              <a:buNone/>
            </a:pPr>
            <a:r>
              <a:rPr lang="en-US" altLang="ko-KR" sz="1600" b="1" dirty="0"/>
              <a:t>  size(200,200);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r>
              <a:rPr lang="en-US" altLang="ko-KR" sz="1600" b="1" dirty="0"/>
              <a:t>void draw() {</a:t>
            </a:r>
          </a:p>
          <a:p>
            <a:pPr marL="0" indent="0">
              <a:buNone/>
            </a:pPr>
            <a:r>
              <a:rPr lang="en-US" altLang="ko-KR" sz="1600" b="1" dirty="0"/>
              <a:t>background(255);</a:t>
            </a:r>
          </a:p>
          <a:p>
            <a:pPr marL="0" indent="0">
              <a:buNone/>
            </a:pPr>
            <a:r>
              <a:rPr lang="en-US" altLang="ko-KR" sz="1600" b="1" dirty="0"/>
              <a:t>stroke(0);</a:t>
            </a:r>
          </a:p>
          <a:p>
            <a:pPr marL="0" indent="0">
              <a:buNone/>
            </a:pPr>
            <a:r>
              <a:rPr lang="en-US" altLang="ko-KR" sz="1600" b="1" dirty="0"/>
              <a:t>fill(175);</a:t>
            </a:r>
          </a:p>
          <a:p>
            <a:pPr marL="0" indent="0">
              <a:buNone/>
            </a:pPr>
            <a:r>
              <a:rPr lang="en-US" altLang="ko-KR" sz="1600" b="1" dirty="0"/>
              <a:t>translate(width/2, height/2);</a:t>
            </a:r>
          </a:p>
          <a:p>
            <a:pPr marL="0" indent="0">
              <a:buNone/>
            </a:pPr>
            <a:r>
              <a:rPr lang="en-US" altLang="ko-KR" sz="1600" b="1" dirty="0"/>
              <a:t>float theta = map(</a:t>
            </a:r>
            <a:r>
              <a:rPr lang="en-US" altLang="ko-KR" sz="1600" b="1" dirty="0" err="1"/>
              <a:t>mouseX</a:t>
            </a:r>
            <a:r>
              <a:rPr lang="en-US" altLang="ko-KR" sz="1600" b="1" dirty="0"/>
              <a:t>, 0, width, 0, TWO_PI); </a:t>
            </a:r>
          </a:p>
          <a:p>
            <a:pPr marL="0" indent="0">
              <a:buNone/>
            </a:pPr>
            <a:r>
              <a:rPr lang="en-US" altLang="ko-KR" sz="1600" b="1" dirty="0"/>
              <a:t>rotate(theta);</a:t>
            </a:r>
          </a:p>
          <a:p>
            <a:pPr marL="0" indent="0">
              <a:buNone/>
            </a:pPr>
            <a:r>
              <a:rPr lang="en-US" altLang="ko-KR" sz="1600" b="1" dirty="0" err="1"/>
              <a:t>rectMode</a:t>
            </a:r>
            <a:r>
              <a:rPr lang="en-US" altLang="ko-KR" sz="1600" b="1" dirty="0"/>
              <a:t>(CENTER);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err="1"/>
              <a:t>rect</a:t>
            </a:r>
            <a:r>
              <a:rPr lang="en-US" altLang="ko-KR" sz="1600" b="1" dirty="0"/>
              <a:t>(0, 0, 100, 100);</a:t>
            </a:r>
          </a:p>
          <a:p>
            <a:pPr marL="0" indent="0">
              <a:buNone/>
            </a:pPr>
            <a:r>
              <a:rPr lang="en-US" altLang="ko-KR" sz="1600" b="1" dirty="0"/>
              <a:t>}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7730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48CA-D55D-49AB-8AB1-4D87C5FE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around different axes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117A91-C096-4AAB-9534-880098FF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675" y="3010608"/>
            <a:ext cx="307265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7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CECD3-33E5-41F3-9667-03E8A4A4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Axes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2CED5FB-CEE4-4AAE-8F8A-B863DF83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9"/>
          <a:stretch>
            <a:fillRect/>
          </a:stretch>
        </p:blipFill>
        <p:spPr bwMode="auto">
          <a:xfrm>
            <a:off x="7317456" y="1263148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60986E7D-F4A5-422D-8A1E-17C3D362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768" y="2915736"/>
            <a:ext cx="3886200" cy="378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float theta = 0.0;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setup()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size(200,200,P3D);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draw()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background(255);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stroke(0);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fill(175);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translate(width/2,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          height/2);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rotateZ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(theta);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rectMode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(CENTER);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(0,0,100,100);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theta + = 0.02;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F238BA7-2577-4F7A-B885-3245DEC0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968" y="2915736"/>
            <a:ext cx="3886200" cy="378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float theta = 0.0;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setup()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size(200,200,P3D);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draw()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background(255);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stroke(0);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fill(175);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translate(width/2,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          height/2);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rotateX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(theta);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rectMode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(CENTER);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(0,0,100,100);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theta + = 0.02;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B99E6CC-3B7C-4FD6-AECF-BA7B1F37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056" y="2915736"/>
            <a:ext cx="3048000" cy="378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float theta = 0.0;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setup()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size(200,200,P3D);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void draw()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background(255);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stroke(0);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fill(175);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translate(width/2,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          height/2);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rotateY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(theta);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rectMode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(CENTER);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+mn-ea"/>
              </a:rPr>
              <a:t>rect</a:t>
            </a:r>
            <a:r>
              <a:rPr lang="en-US" sz="1600" b="1" dirty="0">
                <a:solidFill>
                  <a:schemeClr val="bg1"/>
                </a:solidFill>
                <a:latin typeface="+mn-ea"/>
              </a:rPr>
              <a:t>(0,0,100,100);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  theta + = 0.02;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20F2D53-553D-45EA-988B-DF5A0854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30"/>
          <a:stretch>
            <a:fillRect/>
          </a:stretch>
        </p:blipFill>
        <p:spPr bwMode="auto">
          <a:xfrm>
            <a:off x="1912018" y="1310773"/>
            <a:ext cx="1600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729EB7CE-C586-467F-9E72-47CA37B8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8" r="35495"/>
          <a:stretch>
            <a:fillRect/>
          </a:stretch>
        </p:blipFill>
        <p:spPr bwMode="auto">
          <a:xfrm>
            <a:off x="4512343" y="1310773"/>
            <a:ext cx="15716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87EBBCD-A4BF-48FE-BE77-558FCDE0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656" y="1812423"/>
            <a:ext cx="8534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Blip>
                <a:blip r:embed="rId3"/>
              </a:buBlip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kern="0" dirty="0"/>
              <a:t>Z	 		X 			Y	</a:t>
            </a:r>
          </a:p>
        </p:txBody>
      </p:sp>
      <p:sp>
        <p:nvSpPr>
          <p:cNvPr id="11" name="Curved Down Arrow 13">
            <a:extLst>
              <a:ext uri="{FF2B5EF4-FFF2-40B4-BE49-F238E27FC236}">
                <a16:creationId xmlns:a16="http://schemas.microsoft.com/office/drawing/2014/main" id="{3720523F-307D-4D93-8755-72117617CD18}"/>
              </a:ext>
            </a:extLst>
          </p:cNvPr>
          <p:cNvSpPr/>
          <p:nvPr/>
        </p:nvSpPr>
        <p:spPr>
          <a:xfrm>
            <a:off x="2313656" y="1604461"/>
            <a:ext cx="9144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64CEC1A-036B-48E7-9107-988B4802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568" y="2474411"/>
            <a:ext cx="7543800" cy="420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Blip>
                <a:blip r:embed="rId3"/>
              </a:buBlip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kern="0" dirty="0"/>
              <a:t>Around	center		Flip (Rotisserie)		Spin (like a top)		</a:t>
            </a: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726199A1-4525-4136-B9FB-0BCD53EA0FF4}"/>
              </a:ext>
            </a:extLst>
          </p:cNvPr>
          <p:cNvSpPr/>
          <p:nvPr/>
        </p:nvSpPr>
        <p:spPr>
          <a:xfrm>
            <a:off x="2712118" y="2021973"/>
            <a:ext cx="58738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BFAF46B2-AD16-4A17-AA31-A473BAF25133}"/>
              </a:ext>
            </a:extLst>
          </p:cNvPr>
          <p:cNvSpPr/>
          <p:nvPr/>
        </p:nvSpPr>
        <p:spPr>
          <a:xfrm>
            <a:off x="5474368" y="2018798"/>
            <a:ext cx="344488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BC7BC90E-0D04-4F0D-949B-2C79089E43E4}"/>
              </a:ext>
            </a:extLst>
          </p:cNvPr>
          <p:cNvSpPr/>
          <p:nvPr/>
        </p:nvSpPr>
        <p:spPr>
          <a:xfrm rot="5400000">
            <a:off x="7988175" y="1744954"/>
            <a:ext cx="328612" cy="4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urved Down Arrow 14">
            <a:extLst>
              <a:ext uri="{FF2B5EF4-FFF2-40B4-BE49-F238E27FC236}">
                <a16:creationId xmlns:a16="http://schemas.microsoft.com/office/drawing/2014/main" id="{136BCAFF-9F72-4960-A765-D4B2B88409E6}"/>
              </a:ext>
            </a:extLst>
          </p:cNvPr>
          <p:cNvSpPr/>
          <p:nvPr/>
        </p:nvSpPr>
        <p:spPr>
          <a:xfrm>
            <a:off x="5169568" y="1706061"/>
            <a:ext cx="381000" cy="611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D6D2BE7-60B9-4BEF-8F72-F2FC365BD1E5}"/>
              </a:ext>
            </a:extLst>
          </p:cNvPr>
          <p:cNvSpPr/>
          <p:nvPr/>
        </p:nvSpPr>
        <p:spPr>
          <a:xfrm>
            <a:off x="4864768" y="2014036"/>
            <a:ext cx="53340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68070FFC-15EE-415D-A4F0-D14F315296A3}"/>
              </a:ext>
            </a:extLst>
          </p:cNvPr>
          <p:cNvSpPr/>
          <p:nvPr/>
        </p:nvSpPr>
        <p:spPr>
          <a:xfrm>
            <a:off x="7742906" y="1934661"/>
            <a:ext cx="819150" cy="4048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307E214-0896-4FFD-816F-99B38325ED31}"/>
              </a:ext>
            </a:extLst>
          </p:cNvPr>
          <p:cNvSpPr/>
          <p:nvPr/>
        </p:nvSpPr>
        <p:spPr>
          <a:xfrm rot="5400000">
            <a:off x="7918325" y="2268829"/>
            <a:ext cx="468312" cy="4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42B1E-20AA-4824-BE2D-55E413AF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Around Multiple axes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E948B-880A-46CB-B482-D4D04C14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size(200,200,P3D);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r>
              <a:rPr lang="en-US" altLang="ko-KR" dirty="0"/>
              <a:t>  stroke(0);</a:t>
            </a:r>
          </a:p>
          <a:p>
            <a:pPr marL="0" indent="0">
              <a:buNone/>
            </a:pPr>
            <a:r>
              <a:rPr lang="en-US" altLang="ko-KR" dirty="0"/>
              <a:t>  fill(175);</a:t>
            </a:r>
          </a:p>
          <a:p>
            <a:pPr marL="0" indent="0">
              <a:buNone/>
            </a:pPr>
            <a:r>
              <a:rPr lang="en-US" altLang="ko-KR" dirty="0"/>
              <a:t>  translate(width/2,height/2);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rotateX</a:t>
            </a:r>
            <a:r>
              <a:rPr lang="en-US" altLang="ko-KR" dirty="0"/>
              <a:t>(PI*</a:t>
            </a:r>
            <a:r>
              <a:rPr lang="en-US" altLang="ko-KR" dirty="0" err="1"/>
              <a:t>mouseY</a:t>
            </a:r>
            <a:r>
              <a:rPr lang="en-US" altLang="ko-KR" dirty="0"/>
              <a:t>/height);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rotateY</a:t>
            </a:r>
            <a:r>
              <a:rPr lang="en-US" altLang="ko-KR" dirty="0"/>
              <a:t>(PI*</a:t>
            </a:r>
            <a:r>
              <a:rPr lang="en-US" altLang="ko-KR" dirty="0" err="1"/>
              <a:t>mouseX</a:t>
            </a:r>
            <a:r>
              <a:rPr lang="en-US" altLang="ko-KR" dirty="0"/>
              <a:t>/width);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(0,0,100,100);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46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97CD-4763-460C-BE39-43ED6B3F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9F203-108A-4E99-9FD7-0086FF30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keep track of rotations and translations and how to display the shapes according to different transformations, Processing uses a matrix.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237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2125-11F1-494A-8A2E-3C9A0DAC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pic>
        <p:nvPicPr>
          <p:cNvPr id="1026" name="Picture 2" descr="C:\Users\suakii\AppData\Local\Temp\SNAGHTML54bcb36.PNG">
            <a:extLst>
              <a:ext uri="{FF2B5EF4-FFF2-40B4-BE49-F238E27FC236}">
                <a16:creationId xmlns:a16="http://schemas.microsoft.com/office/drawing/2014/main" id="{A067F939-38EB-4F03-86B7-3CD592F5FF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34" y="1825625"/>
            <a:ext cx="3694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8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5AA1-3290-448A-A3C5-475CAA7A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 Axis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16E5D-4C26-4EA5-A9F7-F8EB166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three-dimensional space a third axis refers to the depth of any given point.</a:t>
            </a:r>
          </a:p>
          <a:p>
            <a:endParaRPr lang="en-US" altLang="ko-KR" dirty="0"/>
          </a:p>
          <a:p>
            <a:r>
              <a:rPr lang="en-US" altLang="ko-KR" dirty="0"/>
              <a:t>In a Processing sketch’s window, a coordinate along the Z-axis indicates how far in front or behind the window a pixel lives.</a:t>
            </a:r>
          </a:p>
          <a:p>
            <a:endParaRPr lang="en-US" altLang="ko-KR" dirty="0"/>
          </a:p>
          <a:p>
            <a:r>
              <a:rPr lang="en-US" altLang="ko-KR" dirty="0"/>
              <a:t>The Z-axis will create the illusion of three-dimensional space in your Processing window.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2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AA70-FBB2-462E-8367-106309D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ModelX</a:t>
            </a:r>
            <a:r>
              <a:rPr lang="en-US" altLang="ko-KR" dirty="0"/>
              <a:t>, Y, 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79EE-B1EE-457F-BC81-7EED40EF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size(500, 500, P3D);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noFill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float x = </a:t>
            </a:r>
            <a:r>
              <a:rPr lang="en-US" altLang="ko-KR" dirty="0" err="1"/>
              <a:t>modelX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float y = </a:t>
            </a:r>
            <a:r>
              <a:rPr lang="en-US" altLang="ko-KR" dirty="0" err="1"/>
              <a:t>modelY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float z = </a:t>
            </a:r>
            <a:r>
              <a:rPr lang="en-US" altLang="ko-KR" dirty="0" err="1"/>
              <a:t>modelZ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println</a:t>
            </a:r>
            <a:r>
              <a:rPr lang="en-US" altLang="ko-KR" dirty="0"/>
              <a:t>("x : " + x + ", y : " + y + ", z : " + z);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6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1760-4E8A-49D8-9974-A61290F0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X, Y, Z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E2A5F9-63B7-4263-B6C0-B038E3B63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999" y="1825625"/>
            <a:ext cx="3928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8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01357-EC37-4D20-B190-8702EC1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X, Y, 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C8B56-74C8-44D9-B052-1AD447D2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void setup() {</a:t>
            </a:r>
          </a:p>
          <a:p>
            <a:pPr marL="0" indent="0">
              <a:buNone/>
            </a:pPr>
            <a:r>
              <a:rPr lang="en-US" altLang="ko-KR" sz="1400" dirty="0"/>
              <a:t>  size(500, 500, P3D);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noFill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draw() {</a:t>
            </a:r>
          </a:p>
          <a:p>
            <a:pPr marL="0" indent="0">
              <a:buNone/>
            </a:pPr>
            <a:r>
              <a:rPr lang="en-US" altLang="ko-KR" sz="1400" dirty="0"/>
              <a:t>  background(0);</a:t>
            </a:r>
          </a:p>
          <a:p>
            <a:pPr marL="0" indent="0">
              <a:buNone/>
            </a:pPr>
            <a:r>
              <a:rPr lang="en-US" altLang="ko-KR" sz="1400" dirty="0"/>
              <a:t>  translate(50, 100, 50);</a:t>
            </a:r>
          </a:p>
          <a:p>
            <a:pPr marL="0" indent="0">
              <a:buNone/>
            </a:pPr>
            <a:r>
              <a:rPr lang="en-US" altLang="ko-KR" sz="1400" dirty="0"/>
              <a:t>  float x = </a:t>
            </a:r>
            <a:r>
              <a:rPr lang="en-US" altLang="ko-KR" sz="1400" dirty="0" err="1"/>
              <a:t>modelX</a:t>
            </a:r>
            <a:r>
              <a:rPr lang="en-US" altLang="ko-KR" sz="1400" dirty="0"/>
              <a:t>(0, 0, 0);</a:t>
            </a:r>
          </a:p>
          <a:p>
            <a:pPr marL="0" indent="0">
              <a:buNone/>
            </a:pPr>
            <a:r>
              <a:rPr lang="en-US" altLang="ko-KR" sz="1400" dirty="0"/>
              <a:t>  float y = </a:t>
            </a:r>
            <a:r>
              <a:rPr lang="en-US" altLang="ko-KR" sz="1400" dirty="0" err="1"/>
              <a:t>modelY</a:t>
            </a:r>
            <a:r>
              <a:rPr lang="en-US" altLang="ko-KR" sz="1400" dirty="0"/>
              <a:t>(0, 0, 0);</a:t>
            </a:r>
          </a:p>
          <a:p>
            <a:pPr marL="0" indent="0">
              <a:buNone/>
            </a:pPr>
            <a:r>
              <a:rPr lang="en-US" altLang="ko-KR" sz="1400" dirty="0"/>
              <a:t>  float z = </a:t>
            </a:r>
            <a:r>
              <a:rPr lang="en-US" altLang="ko-KR" sz="1400" dirty="0" err="1"/>
              <a:t>modelZ</a:t>
            </a:r>
            <a:r>
              <a:rPr lang="en-US" altLang="ko-KR" sz="1400" dirty="0"/>
              <a:t>(0, 0, 0);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("x : " + x + ", y : " + y + ", z : " + z);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775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AC7B1-B9DF-411B-841C-310BF93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X, Y, Z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1C635F-B790-4FE0-B8F1-EF9E39A36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616" y="1825625"/>
            <a:ext cx="3614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7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87D5-CB2A-4016-ACA5-7EFD25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X, Y, 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93331-E004-43F2-80B4-CE51F08F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void setup() {</a:t>
            </a:r>
          </a:p>
          <a:p>
            <a:pPr marL="0" indent="0">
              <a:buNone/>
            </a:pPr>
            <a:r>
              <a:rPr lang="en-US" altLang="ko-KR" sz="1600" dirty="0"/>
              <a:t>  size(500, 500, P3D);  </a:t>
            </a:r>
            <a:r>
              <a:rPr lang="en-US" altLang="ko-KR" sz="1600" dirty="0" err="1"/>
              <a:t>noFill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void draw() {</a:t>
            </a:r>
          </a:p>
          <a:p>
            <a:pPr marL="0" indent="0">
              <a:buNone/>
            </a:pPr>
            <a:r>
              <a:rPr lang="en-US" altLang="ko-KR" sz="1600" dirty="0"/>
              <a:t>  background(0);</a:t>
            </a:r>
          </a:p>
          <a:p>
            <a:pPr marL="0" indent="0">
              <a:buNone/>
            </a:pPr>
            <a:r>
              <a:rPr lang="en-US" altLang="ko-KR" sz="1600" dirty="0"/>
              <a:t>  translate(50, 100, 50);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rotateX</a:t>
            </a:r>
            <a:r>
              <a:rPr lang="en-US" altLang="ko-KR" sz="1600" dirty="0"/>
              <a:t>(PI);</a:t>
            </a:r>
          </a:p>
          <a:p>
            <a:pPr marL="0" indent="0">
              <a:buNone/>
            </a:pPr>
            <a:r>
              <a:rPr lang="en-US" altLang="ko-KR" sz="1600" dirty="0"/>
              <a:t>  translate(1, 2, 3);</a:t>
            </a:r>
          </a:p>
          <a:p>
            <a:pPr marL="0" indent="0">
              <a:buNone/>
            </a:pPr>
            <a:r>
              <a:rPr lang="en-US" altLang="ko-KR" sz="1600" dirty="0"/>
              <a:t>  float x = </a:t>
            </a:r>
            <a:r>
              <a:rPr lang="en-US" altLang="ko-KR" sz="1600" dirty="0" err="1"/>
              <a:t>modelX</a:t>
            </a:r>
            <a:r>
              <a:rPr lang="en-US" altLang="ko-KR" sz="1600" dirty="0"/>
              <a:t>(0, 0, 0);</a:t>
            </a:r>
          </a:p>
          <a:p>
            <a:pPr marL="0" indent="0">
              <a:buNone/>
            </a:pPr>
            <a:r>
              <a:rPr lang="en-US" altLang="ko-KR" sz="1600" dirty="0"/>
              <a:t>  float y = </a:t>
            </a:r>
            <a:r>
              <a:rPr lang="en-US" altLang="ko-KR" sz="1600" dirty="0" err="1"/>
              <a:t>modelY</a:t>
            </a:r>
            <a:r>
              <a:rPr lang="en-US" altLang="ko-KR" sz="1600" dirty="0"/>
              <a:t>(0, 0, 0);</a:t>
            </a:r>
          </a:p>
          <a:p>
            <a:pPr marL="0" indent="0">
              <a:buNone/>
            </a:pPr>
            <a:r>
              <a:rPr lang="en-US" altLang="ko-KR" sz="1600" dirty="0"/>
              <a:t>  float z = </a:t>
            </a:r>
            <a:r>
              <a:rPr lang="en-US" altLang="ko-KR" sz="1600" dirty="0" err="1"/>
              <a:t>modelZ</a:t>
            </a:r>
            <a:r>
              <a:rPr lang="en-US" altLang="ko-KR" sz="1600" dirty="0"/>
              <a:t>(0, 0, 0);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("x : " + x + ", y : " + y + ", z : " + z);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6191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73AB1-A691-40F8-A1C0-E8E0B491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X, Y, Z</a:t>
            </a:r>
            <a:endParaRPr lang="ko-KR" altLang="en-US" dirty="0"/>
          </a:p>
        </p:txBody>
      </p:sp>
      <p:pic>
        <p:nvPicPr>
          <p:cNvPr id="5" name="내용 개체 틀 4" descr="sketch_170822a | Processing 3.3.5">
            <a:extLst>
              <a:ext uri="{FF2B5EF4-FFF2-40B4-BE49-F238E27FC236}">
                <a16:creationId xmlns:a16="http://schemas.microsoft.com/office/drawing/2014/main" id="{63047777-8467-4512-893F-376ACDBB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10" y="1825625"/>
            <a:ext cx="3283179" cy="4351338"/>
          </a:xfrm>
        </p:spPr>
      </p:pic>
    </p:spTree>
    <p:extLst>
      <p:ext uri="{BB962C8B-B14F-4D97-AF65-F5344CB8AC3E}">
        <p14:creationId xmlns:p14="http://schemas.microsoft.com/office/powerpoint/2010/main" val="6894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1AA26-2CDB-4829-8F26-1E99BFFD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pushMatrix</a:t>
            </a:r>
            <a:r>
              <a:rPr lang="en-US" altLang="ko-KR" dirty="0"/>
              <a:t>, </a:t>
            </a:r>
            <a:r>
              <a:rPr lang="en-US" altLang="ko-KR" dirty="0" err="1"/>
              <a:t>popMatrix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C71D6-3453-447A-9C1B-BC9E56C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size(500, 500, P3D);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noFill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pushMatrix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translate(50, 100, 50);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rotateX</a:t>
            </a:r>
            <a:r>
              <a:rPr lang="en-US" altLang="ko-KR" dirty="0"/>
              <a:t>(PI);</a:t>
            </a:r>
          </a:p>
        </p:txBody>
      </p:sp>
    </p:spTree>
    <p:extLst>
      <p:ext uri="{BB962C8B-B14F-4D97-AF65-F5344CB8AC3E}">
        <p14:creationId xmlns:p14="http://schemas.microsoft.com/office/powerpoint/2010/main" val="156056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1AA26-2CDB-4829-8F26-1E99BFFD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pushMatrix</a:t>
            </a:r>
            <a:r>
              <a:rPr lang="en-US" altLang="ko-KR" dirty="0"/>
              <a:t>, </a:t>
            </a:r>
            <a:r>
              <a:rPr lang="en-US" altLang="ko-KR" dirty="0" err="1"/>
              <a:t>popMatrix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C71D6-3453-447A-9C1B-BC9E56C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   translate(1, 2, 3);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popMatrix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translate(10,10,10);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float x = </a:t>
            </a:r>
            <a:r>
              <a:rPr lang="en-US" altLang="ko-KR" dirty="0" err="1"/>
              <a:t>modelX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float y = </a:t>
            </a:r>
            <a:r>
              <a:rPr lang="en-US" altLang="ko-KR" dirty="0" err="1"/>
              <a:t>modelY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float z = </a:t>
            </a:r>
            <a:r>
              <a:rPr lang="en-US" altLang="ko-KR" dirty="0" err="1"/>
              <a:t>modelZ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println</a:t>
            </a:r>
            <a:r>
              <a:rPr lang="en-US" altLang="ko-KR" dirty="0"/>
              <a:t>("x : " + x + ", y : " + y + ", z : " + z);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565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5CF09-F1C0-42E9-9FE6-F3ED4A2A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pushMatrix</a:t>
            </a:r>
            <a:r>
              <a:rPr lang="en-US" altLang="ko-KR" dirty="0"/>
              <a:t>, </a:t>
            </a:r>
            <a:r>
              <a:rPr lang="en-US" altLang="ko-KR" dirty="0" err="1"/>
              <a:t>popMatrix</a:t>
            </a:r>
            <a:endParaRPr lang="ko-KR" altLang="en-US" dirty="0"/>
          </a:p>
        </p:txBody>
      </p:sp>
      <p:pic>
        <p:nvPicPr>
          <p:cNvPr id="5" name="내용 개체 틀 4" descr="sketch_170822a | Processing 3.3.5">
            <a:extLst>
              <a:ext uri="{FF2B5EF4-FFF2-40B4-BE49-F238E27FC236}">
                <a16:creationId xmlns:a16="http://schemas.microsoft.com/office/drawing/2014/main" id="{6764C8F5-3DEB-454A-B7E7-2496480D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21" y="1825625"/>
            <a:ext cx="3065357" cy="4351338"/>
          </a:xfrm>
        </p:spPr>
      </p:pic>
    </p:spTree>
    <p:extLst>
      <p:ext uri="{BB962C8B-B14F-4D97-AF65-F5344CB8AC3E}">
        <p14:creationId xmlns:p14="http://schemas.microsoft.com/office/powerpoint/2010/main" val="411516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BA6B8-6912-49E3-9592-04C11E7A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one Square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BFA6B-2685-469C-A034-26A53984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float theta1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size(200, 200, P3D);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r>
              <a:rPr lang="en-US" altLang="ko-KR" dirty="0"/>
              <a:t>  stroke(0);</a:t>
            </a:r>
          </a:p>
        </p:txBody>
      </p:sp>
    </p:spTree>
    <p:extLst>
      <p:ext uri="{BB962C8B-B14F-4D97-AF65-F5344CB8AC3E}">
        <p14:creationId xmlns:p14="http://schemas.microsoft.com/office/powerpoint/2010/main" val="269818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C48C-44F8-4512-9335-9E48C364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growing rectangle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2E647-191D-438B-B932-CA006DD3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r = 8;</a:t>
            </a:r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size(200,200);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r>
              <a:rPr lang="en-US" altLang="ko-KR" dirty="0"/>
              <a:t>  // Display a rectangle in the middle of the screen</a:t>
            </a:r>
          </a:p>
          <a:p>
            <a:pPr marL="0" indent="0">
              <a:buNone/>
            </a:pPr>
            <a:r>
              <a:rPr lang="en-US" altLang="ko-KR" dirty="0"/>
              <a:t>  stroke(0);</a:t>
            </a:r>
          </a:p>
          <a:p>
            <a:pPr marL="0" indent="0">
              <a:buNone/>
            </a:pPr>
            <a:r>
              <a:rPr lang="en-US" altLang="ko-KR" dirty="0"/>
              <a:t>  fill(175);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(width/2,height/2,r,r);</a:t>
            </a:r>
          </a:p>
          <a:p>
            <a:pPr marL="0" indent="0">
              <a:buNone/>
            </a:pPr>
            <a:r>
              <a:rPr lang="en-US" altLang="ko-KR" dirty="0"/>
              <a:t>  // Increase the rectangle size</a:t>
            </a:r>
          </a:p>
          <a:p>
            <a:pPr marL="0" indent="0">
              <a:buNone/>
            </a:pPr>
            <a:r>
              <a:rPr lang="en-US" altLang="ko-KR" dirty="0"/>
              <a:t>  r++ 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50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BA6B8-6912-49E3-9592-04C11E7A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one Square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BFA6B-2685-469C-A034-26A53984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 fill(175);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translate(50, 50);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rotateZ</a:t>
            </a:r>
            <a:r>
              <a:rPr lang="en-US" altLang="ko-KR" dirty="0"/>
              <a:t>(theta1);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(0, 0, 60, 60);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theta1 += 0.02;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84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79764-5838-4515-A217-758AC8B9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RotateZ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9FC3E74-7145-4748-A97E-B7EC8CB3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428" y="2867960"/>
            <a:ext cx="20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42BD-DABF-4918-B248-FE54434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another square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AE78-2D05-4D0F-A89A-87DC3F78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float theta2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size(200, 200, P3D);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</p:txBody>
      </p:sp>
    </p:spTree>
    <p:extLst>
      <p:ext uri="{BB962C8B-B14F-4D97-AF65-F5344CB8AC3E}">
        <p14:creationId xmlns:p14="http://schemas.microsoft.com/office/powerpoint/2010/main" val="2803260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42BD-DABF-4918-B248-FE54434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Rotating another square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AE78-2D05-4D0F-A89A-87DC3F78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stroke(0);</a:t>
            </a:r>
          </a:p>
          <a:p>
            <a:pPr marL="0" indent="0">
              <a:buNone/>
            </a:pPr>
            <a:r>
              <a:rPr lang="en-US" altLang="ko-KR" dirty="0"/>
              <a:t>  fill(175);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translate(150, 150);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rotateY</a:t>
            </a:r>
            <a:r>
              <a:rPr lang="en-US" altLang="ko-KR" dirty="0"/>
              <a:t>(theta2);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(0, 0, 60, 60);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theta2 += 0.02;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60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EDBB-8AFA-4CBB-B45A-8B36000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65D055-11AC-4539-8FAF-F43FD874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428" y="2867960"/>
            <a:ext cx="20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1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DD40-CE25-4C0B-B0A0-1E719F4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2C477-3D38-4608-B2F7-2882D813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theta1 = 0;</a:t>
            </a:r>
          </a:p>
          <a:p>
            <a:pPr marL="0" indent="0">
              <a:buNone/>
            </a:pPr>
            <a:r>
              <a:rPr lang="en-US" altLang="ko-KR" dirty="0"/>
              <a:t>float theta2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size(500, 500, P3D);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r>
              <a:rPr lang="en-US" altLang="ko-KR" dirty="0"/>
              <a:t>  stroke(0);</a:t>
            </a:r>
          </a:p>
          <a:p>
            <a:pPr marL="0" indent="0">
              <a:buNone/>
            </a:pPr>
            <a:r>
              <a:rPr lang="en-US" altLang="ko-KR" dirty="0"/>
              <a:t>  fill(175);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</p:txBody>
      </p:sp>
    </p:spTree>
    <p:extLst>
      <p:ext uri="{BB962C8B-B14F-4D97-AF65-F5344CB8AC3E}">
        <p14:creationId xmlns:p14="http://schemas.microsoft.com/office/powerpoint/2010/main" val="3213259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DD40-CE25-4C0B-B0A0-1E719F4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2C477-3D38-4608-B2F7-2882D813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translate(50, 50);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rotateZ</a:t>
            </a:r>
            <a:r>
              <a:rPr lang="en-US" altLang="ko-KR" dirty="0"/>
              <a:t>(theta1);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(0, 0, 60, 60);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translate(150, 150);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rotateY</a:t>
            </a:r>
            <a:r>
              <a:rPr lang="en-US" altLang="ko-KR" dirty="0"/>
              <a:t>(theta2);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rect</a:t>
            </a:r>
            <a:r>
              <a:rPr lang="en-US" altLang="ko-KR" dirty="0"/>
              <a:t>(0, 0, 60, 60);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theta1 += 0.02;</a:t>
            </a:r>
          </a:p>
          <a:p>
            <a:pPr marL="0" indent="0">
              <a:buNone/>
            </a:pPr>
            <a:r>
              <a:rPr lang="en-US" altLang="ko-KR" dirty="0"/>
              <a:t>  theta2 += 0.02;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25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1325-3D84-4C3E-8698-50FD97F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7F8919-94E2-4D46-9C2D-82B5848C1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299" y="1825625"/>
            <a:ext cx="4173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7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74F9A-C861-4DBC-B788-476A1373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turn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86A480-695A-4F10-B7C9-0C7C47814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428" y="2867960"/>
            <a:ext cx="20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5977-5DF6-4425-94EE-A8C8A7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Spinning objects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4A6B9A-95D1-4FE2-8AF0-BBCE25057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81" y="2287008"/>
            <a:ext cx="609523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8003A-993F-4D76-904B-C9B422DF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60E6C-7C42-4238-889D-80A43D8A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choose to use 3D coordinates, Processing will create the illusion for us.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FC6F3-B6A8-4084-9B2A-01D96C56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86" y="3289536"/>
            <a:ext cx="3932261" cy="2621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81AD83-9759-4AFE-B42C-66C9C8DC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25" y="3196418"/>
            <a:ext cx="3609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0348-B4F2-434B-B317-967A2A1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D911-11FB-41B6-A72C-FCE95D23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Rotater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float x, y;   // </a:t>
            </a:r>
            <a:r>
              <a:rPr lang="en-US" altLang="ko-KR" dirty="0" err="1"/>
              <a:t>x,y</a:t>
            </a:r>
            <a:r>
              <a:rPr lang="en-US" altLang="ko-KR" dirty="0"/>
              <a:t> location</a:t>
            </a:r>
          </a:p>
          <a:p>
            <a:pPr marL="0" indent="0">
              <a:buNone/>
            </a:pPr>
            <a:r>
              <a:rPr lang="en-US" altLang="ko-KR" dirty="0"/>
              <a:t>  float theta;  // angle of rotation</a:t>
            </a:r>
          </a:p>
          <a:p>
            <a:pPr marL="0" indent="0">
              <a:buNone/>
            </a:pPr>
            <a:r>
              <a:rPr lang="en-US" altLang="ko-KR" dirty="0"/>
              <a:t>  float speed;  // speed of rotation</a:t>
            </a:r>
          </a:p>
          <a:p>
            <a:pPr marL="0" indent="0">
              <a:buNone/>
            </a:pPr>
            <a:r>
              <a:rPr lang="en-US" altLang="ko-KR" dirty="0"/>
              <a:t>  float w;      // size of rectangle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Rotater</a:t>
            </a:r>
            <a:r>
              <a:rPr lang="en-US" altLang="ko-KR" dirty="0"/>
              <a:t>(float </a:t>
            </a:r>
            <a:r>
              <a:rPr lang="en-US" altLang="ko-KR" dirty="0" err="1"/>
              <a:t>tempX</a:t>
            </a:r>
            <a:r>
              <a:rPr lang="en-US" altLang="ko-KR" dirty="0"/>
              <a:t>, float </a:t>
            </a:r>
            <a:r>
              <a:rPr lang="en-US" altLang="ko-KR" dirty="0" err="1"/>
              <a:t>tempY</a:t>
            </a:r>
            <a:r>
              <a:rPr lang="en-US" altLang="ko-KR" dirty="0"/>
              <a:t>, float </a:t>
            </a:r>
            <a:r>
              <a:rPr lang="en-US" altLang="ko-KR" dirty="0" err="1"/>
              <a:t>tempSpeed</a:t>
            </a:r>
            <a:r>
              <a:rPr lang="en-US" altLang="ko-KR" dirty="0"/>
              <a:t>, float </a:t>
            </a:r>
            <a:r>
              <a:rPr lang="en-US" altLang="ko-KR" dirty="0" err="1"/>
              <a:t>tempW</a:t>
            </a:r>
            <a:r>
              <a:rPr lang="en-US" altLang="ko-KR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3273778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0348-B4F2-434B-B317-967A2A1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D911-11FB-41B6-A72C-FCE95D23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   x = </a:t>
            </a:r>
            <a:r>
              <a:rPr lang="en-US" altLang="ko-KR" dirty="0" err="1"/>
              <a:t>tempX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y = </a:t>
            </a:r>
            <a:r>
              <a:rPr lang="en-US" altLang="ko-KR" dirty="0" err="1"/>
              <a:t>tempY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// Angle is always initialized to 0</a:t>
            </a:r>
          </a:p>
          <a:p>
            <a:pPr marL="0" indent="0">
              <a:buNone/>
            </a:pPr>
            <a:r>
              <a:rPr lang="en-US" altLang="ko-KR" dirty="0"/>
              <a:t>    theta = 0; </a:t>
            </a:r>
          </a:p>
          <a:p>
            <a:pPr marL="0" indent="0">
              <a:buNone/>
            </a:pPr>
            <a:r>
              <a:rPr lang="en-US" altLang="ko-KR" dirty="0"/>
              <a:t>    speed = </a:t>
            </a:r>
            <a:r>
              <a:rPr lang="en-US" altLang="ko-KR" dirty="0" err="1"/>
              <a:t>tempSpeed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w = </a:t>
            </a:r>
            <a:r>
              <a:rPr lang="en-US" altLang="ko-KR" dirty="0" err="1"/>
              <a:t>tempW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// Increment angle</a:t>
            </a:r>
          </a:p>
        </p:txBody>
      </p:sp>
    </p:spTree>
    <p:extLst>
      <p:ext uri="{BB962C8B-B14F-4D97-AF65-F5344CB8AC3E}">
        <p14:creationId xmlns:p14="http://schemas.microsoft.com/office/powerpoint/2010/main" val="3273778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0348-B4F2-434B-B317-967A2A1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D911-11FB-41B6-A72C-FCE95D23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 void spin() {</a:t>
            </a:r>
          </a:p>
          <a:p>
            <a:pPr marL="0" indent="0">
              <a:buNone/>
            </a:pPr>
            <a:r>
              <a:rPr lang="en-US" altLang="ko-KR" dirty="0"/>
              <a:t>    theta += speed;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// Display rectangle</a:t>
            </a:r>
          </a:p>
          <a:p>
            <a:pPr marL="0" indent="0">
              <a:buNone/>
            </a:pPr>
            <a:r>
              <a:rPr lang="en-US" altLang="ko-KR" dirty="0"/>
              <a:t>  void display()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rectMode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r>
              <a:rPr lang="en-US" altLang="ko-KR" dirty="0"/>
              <a:t>    stroke(0);</a:t>
            </a:r>
          </a:p>
          <a:p>
            <a:pPr marL="0" indent="0">
              <a:buNone/>
            </a:pPr>
            <a:r>
              <a:rPr lang="en-US" altLang="ko-KR" dirty="0"/>
              <a:t>    fill(0, 100);</a:t>
            </a:r>
          </a:p>
        </p:txBody>
      </p:sp>
    </p:spTree>
    <p:extLst>
      <p:ext uri="{BB962C8B-B14F-4D97-AF65-F5344CB8AC3E}">
        <p14:creationId xmlns:p14="http://schemas.microsoft.com/office/powerpoint/2010/main" val="3273778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0348-B4F2-434B-B317-967A2A1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Rotater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D911-11FB-41B6-A72C-FCE95D23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pushMatrix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en-US" altLang="ko-KR" dirty="0"/>
              <a:t>    translate(x, y);</a:t>
            </a:r>
          </a:p>
          <a:p>
            <a:pPr marL="0" indent="0">
              <a:buNone/>
            </a:pPr>
            <a:r>
              <a:rPr lang="en-US" altLang="ko-KR" dirty="0"/>
              <a:t>    rotate(theta);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rect</a:t>
            </a:r>
            <a:r>
              <a:rPr lang="en-US" altLang="ko-KR" dirty="0"/>
              <a:t>(0, 0, w, w);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popMatrix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778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CE7F-7CF6-4921-B8FB-31CC2776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Spinning objects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1F51C-FFD6-4B7A-AA4A-BD1611FD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Rotater</a:t>
            </a:r>
            <a:r>
              <a:rPr lang="en-US" altLang="ko-KR" sz="1800" b="1" dirty="0"/>
              <a:t>[] </a:t>
            </a:r>
            <a:r>
              <a:rPr lang="en-US" altLang="ko-KR" sz="1800" b="1" dirty="0" err="1"/>
              <a:t>rotaters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void setup() {</a:t>
            </a:r>
          </a:p>
          <a:p>
            <a:pPr marL="0" indent="0">
              <a:buNone/>
            </a:pPr>
            <a:r>
              <a:rPr lang="en-US" altLang="ko-KR" sz="1800" b="1" dirty="0"/>
              <a:t>  size(640, 360);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</a:t>
            </a:r>
            <a:r>
              <a:rPr lang="en-US" altLang="ko-KR" sz="1800" b="1" dirty="0" err="1"/>
              <a:t>rotaters</a:t>
            </a:r>
            <a:r>
              <a:rPr lang="en-US" altLang="ko-KR" sz="1800" b="1" dirty="0"/>
              <a:t> = new </a:t>
            </a:r>
            <a:r>
              <a:rPr lang="en-US" altLang="ko-KR" sz="1800" b="1" dirty="0" err="1"/>
              <a:t>Rotater</a:t>
            </a:r>
            <a:r>
              <a:rPr lang="en-US" altLang="ko-KR" sz="1800" b="1" dirty="0"/>
              <a:t>[20];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for 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= 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&lt; </a:t>
            </a:r>
            <a:r>
              <a:rPr lang="en-US" altLang="ko-KR" sz="1800" b="1" dirty="0" err="1"/>
              <a:t>rotaters.length</a:t>
            </a:r>
            <a:r>
              <a:rPr lang="en-US" altLang="ko-KR" sz="1800" b="1" dirty="0"/>
              <a:t>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++ ) {</a:t>
            </a:r>
          </a:p>
          <a:p>
            <a:pPr marL="0" indent="0"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rotaters</a:t>
            </a:r>
            <a:r>
              <a:rPr lang="en-US" altLang="ko-KR" sz="1800" b="1" dirty="0"/>
              <a:t>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 = new </a:t>
            </a:r>
            <a:r>
              <a:rPr lang="en-US" altLang="ko-KR" sz="1800" b="1" dirty="0" err="1"/>
              <a:t>Rotater</a:t>
            </a:r>
            <a:r>
              <a:rPr lang="en-US" altLang="ko-KR" sz="1800" b="1" dirty="0"/>
              <a:t>(random(width), random(height), random(-0.1, 0.1), random(48));</a:t>
            </a:r>
          </a:p>
          <a:p>
            <a:pPr marL="0" indent="0">
              <a:buNone/>
            </a:pPr>
            <a:r>
              <a:rPr lang="en-US" altLang="ko-KR" sz="1800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13217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CE7F-7CF6-4921-B8FB-31CC2776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Spinning objects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1F51C-FFD6-4B7A-AA4A-BD1611FD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rotaters.length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 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rotaters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].spin();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rotaters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].display();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217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41-3856-4349-B266-276A3BD0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956CE7-EC41-4A83-81AC-48F11688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126" y="1813415"/>
            <a:ext cx="3498676" cy="34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2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2D5D0-E31A-4817-9BD5-1DC723D7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PSpinner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C171C3-A1E6-44CB-9463-FA3B05374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6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5839-B2B1-48D8-829D-E76B509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D3CD2-2659-4B73-97DC-E0C09052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x0,   y0,</a:t>
            </a:r>
          </a:p>
          <a:p>
            <a:pPr marL="0" indent="0">
              <a:buNone/>
            </a:pPr>
            <a:r>
              <a:rPr lang="en-US" altLang="ko-KR" dirty="0"/>
              <a:t>      x1,   y1,</a:t>
            </a:r>
          </a:p>
          <a:p>
            <a:pPr marL="0" indent="0">
              <a:buNone/>
            </a:pPr>
            <a:r>
              <a:rPr lang="en-US" altLang="ko-KR" dirty="0"/>
              <a:t>      x2,   y2,</a:t>
            </a:r>
          </a:p>
          <a:p>
            <a:pPr marL="0" indent="0">
              <a:buNone/>
            </a:pPr>
            <a:r>
              <a:rPr lang="en-US" altLang="ko-KR" dirty="0"/>
              <a:t>      ang,  </a:t>
            </a:r>
            <a:r>
              <a:rPr lang="en-US" altLang="ko-KR" dirty="0" err="1"/>
              <a:t>freq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r1,   r2;</a:t>
            </a:r>
          </a:p>
          <a:p>
            <a:pPr marL="0" indent="0">
              <a:buNone/>
            </a:pPr>
            <a:r>
              <a:rPr lang="en-US" altLang="ko-KR" dirty="0"/>
              <a:t>final float rad = TWO_PI/3;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size(500,500);</a:t>
            </a:r>
          </a:p>
          <a:p>
            <a:pPr marL="0" indent="0">
              <a:buNone/>
            </a:pPr>
            <a:r>
              <a:rPr lang="en-US" altLang="ko-KR" dirty="0"/>
              <a:t>  r1 = 140;</a:t>
            </a:r>
          </a:p>
          <a:p>
            <a:pPr marL="0" indent="0">
              <a:buNone/>
            </a:pPr>
            <a:r>
              <a:rPr lang="en-US" altLang="ko-KR" dirty="0"/>
              <a:t>  r2 = 120;</a:t>
            </a:r>
          </a:p>
          <a:p>
            <a:pPr marL="0" indent="0">
              <a:buNone/>
            </a:pPr>
            <a:r>
              <a:rPr lang="en-US" altLang="ko-KR" dirty="0"/>
              <a:t>  ang = </a:t>
            </a:r>
            <a:r>
              <a:rPr lang="en-US" altLang="ko-KR" dirty="0" err="1"/>
              <a:t>freq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stroke(#</a:t>
            </a:r>
            <a:r>
              <a:rPr lang="en-US" altLang="ko-KR" dirty="0" err="1"/>
              <a:t>eeeeee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73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3254-682C-4B3A-A42B-00D7EA51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1F0FD-1336-43C4-8721-289C14C4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background(#222222);</a:t>
            </a:r>
          </a:p>
          <a:p>
            <a:pPr marL="0" indent="0">
              <a:buNone/>
            </a:pPr>
            <a:r>
              <a:rPr lang="en-US" altLang="ko-KR" dirty="0"/>
              <a:t>  fill(#</a:t>
            </a:r>
            <a:r>
              <a:rPr lang="en-US" altLang="ko-KR" dirty="0" err="1"/>
              <a:t>eeeeee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text("Frequency: " + </a:t>
            </a:r>
            <a:r>
              <a:rPr lang="en-US" altLang="ko-KR" dirty="0" err="1"/>
              <a:t>nf</a:t>
            </a:r>
            <a:r>
              <a:rPr lang="en-US" altLang="ko-KR" dirty="0"/>
              <a:t>(</a:t>
            </a:r>
            <a:r>
              <a:rPr lang="en-US" altLang="ko-KR" dirty="0" err="1"/>
              <a:t>freq</a:t>
            </a:r>
            <a:r>
              <a:rPr lang="en-US" altLang="ko-KR" dirty="0"/>
              <a:t>, 1, 3), 20, 20);</a:t>
            </a:r>
          </a:p>
          <a:p>
            <a:pPr marL="0" indent="0">
              <a:buNone/>
            </a:pPr>
            <a:r>
              <a:rPr lang="en-US" altLang="ko-KR" dirty="0"/>
              <a:t>  translate(</a:t>
            </a:r>
            <a:r>
              <a:rPr lang="en-US" altLang="ko-KR" dirty="0" err="1"/>
              <a:t>mouseX</a:t>
            </a:r>
            <a:r>
              <a:rPr lang="en-US" altLang="ko-KR" dirty="0"/>
              <a:t>, </a:t>
            </a:r>
            <a:r>
              <a:rPr lang="en-US" altLang="ko-KR" dirty="0" err="1"/>
              <a:t>mouseY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x0 = r1 * cos(ang);</a:t>
            </a:r>
          </a:p>
          <a:p>
            <a:pPr marL="0" indent="0">
              <a:buNone/>
            </a:pPr>
            <a:r>
              <a:rPr lang="en-US" altLang="ko-KR" dirty="0"/>
              <a:t>  y0 = r1 * sin(ang);</a:t>
            </a:r>
          </a:p>
        </p:txBody>
      </p:sp>
    </p:spTree>
    <p:extLst>
      <p:ext uri="{BB962C8B-B14F-4D97-AF65-F5344CB8AC3E}">
        <p14:creationId xmlns:p14="http://schemas.microsoft.com/office/powerpoint/2010/main" val="136317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04255-54DC-4881-A5B3-7C92A6F7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Translate()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06847-7B58-48AC-A77A-D378EC85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no </a:t>
            </a:r>
            <a:r>
              <a:rPr lang="en-US" altLang="ko-KR" dirty="0" err="1"/>
              <a:t>rect</a:t>
            </a:r>
            <a:r>
              <a:rPr lang="en-US" altLang="ko-KR" dirty="0"/>
              <a:t>(x, y, z…) in Processing.</a:t>
            </a:r>
          </a:p>
          <a:p>
            <a:r>
              <a:rPr lang="en-US" altLang="ko-KR" dirty="0"/>
              <a:t>In order to user the z axis, we need to learn translate().</a:t>
            </a:r>
          </a:p>
          <a:p>
            <a:endParaRPr lang="en-US" altLang="ko-KR" dirty="0"/>
          </a:p>
          <a:p>
            <a:r>
              <a:rPr lang="en-US" altLang="ko-KR" dirty="0"/>
              <a:t>The function translate() moves the origin point (0,0) relative to its previous state.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927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3254-682C-4B3A-A42B-00D7EA51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1F0FD-1336-43C4-8721-289C14C4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ang += </a:t>
            </a:r>
            <a:r>
              <a:rPr lang="en-US" altLang="ko-KR" dirty="0" err="1"/>
              <a:t>freq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if (</a:t>
            </a:r>
            <a:r>
              <a:rPr lang="en-US" altLang="ko-KR" dirty="0" err="1"/>
              <a:t>freq</a:t>
            </a:r>
            <a:r>
              <a:rPr lang="en-US" altLang="ko-KR" dirty="0"/>
              <a:t> &gt; 0) </a:t>
            </a:r>
            <a:r>
              <a:rPr lang="en-US" altLang="ko-KR" dirty="0" err="1"/>
              <a:t>freq</a:t>
            </a:r>
            <a:r>
              <a:rPr lang="en-US" altLang="ko-KR" dirty="0"/>
              <a:t> -= 0.0005;</a:t>
            </a:r>
          </a:p>
          <a:p>
            <a:pPr marL="0" indent="0">
              <a:buNone/>
            </a:pPr>
            <a:r>
              <a:rPr lang="en-US" altLang="ko-KR" dirty="0"/>
              <a:t>  else </a:t>
            </a:r>
            <a:r>
              <a:rPr lang="en-US" altLang="ko-KR" dirty="0" err="1"/>
              <a:t>freq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x1 = r1 * cos(ang + rad);</a:t>
            </a:r>
          </a:p>
          <a:p>
            <a:pPr marL="0" indent="0">
              <a:buNone/>
            </a:pPr>
            <a:r>
              <a:rPr lang="en-US" altLang="ko-KR" dirty="0"/>
              <a:t>  y1 = r1 * sin(ang + rad);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x2 = r1 * cos(ang + rad * 2);</a:t>
            </a:r>
          </a:p>
        </p:txBody>
      </p:sp>
    </p:spTree>
    <p:extLst>
      <p:ext uri="{BB962C8B-B14F-4D97-AF65-F5344CB8AC3E}">
        <p14:creationId xmlns:p14="http://schemas.microsoft.com/office/powerpoint/2010/main" val="1363171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3254-682C-4B3A-A42B-00D7EA51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1F0FD-1336-43C4-8721-289C14C4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 y2 = r1 * sin(ang + rad * 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fill(#222222);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strokeWeight</a:t>
            </a:r>
            <a:r>
              <a:rPr lang="en-US" altLang="ko-KR" dirty="0"/>
              <a:t>(100);</a:t>
            </a:r>
          </a:p>
          <a:p>
            <a:pPr marL="0" indent="0">
              <a:buNone/>
            </a:pPr>
            <a:r>
              <a:rPr lang="en-US" altLang="ko-KR" dirty="0"/>
              <a:t>  line(0, 0, x0, y0);</a:t>
            </a:r>
          </a:p>
          <a:p>
            <a:pPr marL="0" indent="0">
              <a:buNone/>
            </a:pPr>
            <a:r>
              <a:rPr lang="en-US" altLang="ko-KR" dirty="0"/>
              <a:t>  line(0, 0, x1, y1);</a:t>
            </a:r>
          </a:p>
          <a:p>
            <a:pPr marL="0" indent="0">
              <a:buNone/>
            </a:pPr>
            <a:r>
              <a:rPr lang="en-US" altLang="ko-KR" dirty="0"/>
              <a:t>  line(0, 0, x2, y2);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strokeWeight</a:t>
            </a:r>
            <a:r>
              <a:rPr lang="en-US" altLang="ko-KR" dirty="0"/>
              <a:t>(35);</a:t>
            </a:r>
          </a:p>
        </p:txBody>
      </p:sp>
    </p:spTree>
    <p:extLst>
      <p:ext uri="{BB962C8B-B14F-4D97-AF65-F5344CB8AC3E}">
        <p14:creationId xmlns:p14="http://schemas.microsoft.com/office/powerpoint/2010/main" val="1363171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3254-682C-4B3A-A42B-00D7EA51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1F0FD-1336-43C4-8721-289C14C4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 ellipse(0, 0, r2, r2);</a:t>
            </a:r>
          </a:p>
          <a:p>
            <a:pPr marL="0" indent="0">
              <a:buNone/>
            </a:pPr>
            <a:r>
              <a:rPr lang="en-US" altLang="ko-KR" dirty="0"/>
              <a:t>  ellipse(x0, y0, r2, r2);</a:t>
            </a:r>
          </a:p>
          <a:p>
            <a:pPr marL="0" indent="0">
              <a:buNone/>
            </a:pPr>
            <a:r>
              <a:rPr lang="en-US" altLang="ko-KR" dirty="0"/>
              <a:t>  ellipse(x1, y1, r2, r2);</a:t>
            </a:r>
          </a:p>
          <a:p>
            <a:pPr marL="0" indent="0">
              <a:buNone/>
            </a:pPr>
            <a:r>
              <a:rPr lang="en-US" altLang="ko-KR" dirty="0"/>
              <a:t>  ellipse(x2, y2, r2, r2);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mouseClicked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freq</a:t>
            </a:r>
            <a:r>
              <a:rPr lang="en-US" altLang="ko-KR" dirty="0"/>
              <a:t> = 0.6;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71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B3C59-317C-4843-ACDE-46A8F9F7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377D5-2244-4844-A176-D924F829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OBJ file format is a simple data-format that represents 3D geometry alone — namely, the position of each vertex, the UV position of each texture coordinate vertex, vertex </a:t>
            </a:r>
            <a:r>
              <a:rPr lang="en-US" altLang="ko-KR" dirty="0" err="1"/>
              <a:t>normals</a:t>
            </a:r>
            <a:r>
              <a:rPr lang="en-US" altLang="ko-KR" dirty="0"/>
              <a:t>, and the faces that make each polygon defined as a list of vertices, and texture vertices.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607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9428F-C161-4433-9B7D-4BC5EAA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Body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D9CBA1-BE00-4B98-80D1-961C89C51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418" y="1825625"/>
            <a:ext cx="4489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94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6D3B-B565-4AA3-814A-F4A4BE3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A1461-62D2-4A93-9DD2-CB831158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PShape</a:t>
            </a:r>
            <a:r>
              <a:rPr lang="en-US" altLang="ko-KR" dirty="0"/>
              <a:t> body;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size(600,600,P3D);</a:t>
            </a:r>
          </a:p>
          <a:p>
            <a:pPr marL="0" indent="0">
              <a:buNone/>
            </a:pPr>
            <a:r>
              <a:rPr lang="en-US" altLang="ko-KR" dirty="0"/>
              <a:t>  smooth();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body = </a:t>
            </a:r>
            <a:r>
              <a:rPr lang="en-US" altLang="ko-KR" dirty="0" err="1"/>
              <a:t>loadShape</a:t>
            </a:r>
            <a:r>
              <a:rPr lang="en-US" altLang="ko-KR" dirty="0"/>
              <a:t>("body.obj");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shape(body);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50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F81F4-4327-4055-9249-EBD9A6D3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But...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F640A33-5BF9-45F9-9FC3-8AC1D1C5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354" y="1825625"/>
            <a:ext cx="4201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5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7FE3-B49E-4965-B349-ACD73331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439F-9ACC-4BA0-8159-7A5C32FB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PShape</a:t>
            </a:r>
            <a:r>
              <a:rPr lang="en-US" altLang="ko-KR" dirty="0"/>
              <a:t> body;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rotX</a:t>
            </a:r>
            <a:r>
              <a:rPr lang="en-US" altLang="ko-KR" dirty="0"/>
              <a:t>, </a:t>
            </a:r>
            <a:r>
              <a:rPr lang="en-US" altLang="ko-KR" dirty="0" err="1"/>
              <a:t>rotY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size(600,600,P3D);</a:t>
            </a:r>
          </a:p>
          <a:p>
            <a:pPr marL="0" indent="0">
              <a:buNone/>
            </a:pPr>
            <a:r>
              <a:rPr lang="en-US" altLang="ko-KR" dirty="0"/>
              <a:t>  smooth();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body = </a:t>
            </a:r>
            <a:r>
              <a:rPr lang="en-US" altLang="ko-KR" dirty="0" err="1"/>
              <a:t>loadShape</a:t>
            </a:r>
            <a:r>
              <a:rPr lang="en-US" altLang="ko-KR" dirty="0"/>
              <a:t>("body.obj");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lights();</a:t>
            </a:r>
          </a:p>
          <a:p>
            <a:pPr marL="0" indent="0">
              <a:buNone/>
            </a:pPr>
            <a:r>
              <a:rPr lang="en-US" altLang="ko-KR" dirty="0"/>
              <a:t>  background(32);</a:t>
            </a:r>
          </a:p>
        </p:txBody>
      </p:sp>
    </p:spTree>
    <p:extLst>
      <p:ext uri="{BB962C8B-B14F-4D97-AF65-F5344CB8AC3E}">
        <p14:creationId xmlns:p14="http://schemas.microsoft.com/office/powerpoint/2010/main" val="613251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7FE3-B49E-4965-B349-ACD73331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439F-9ACC-4BA0-8159-7A5C32FB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dirty="0"/>
              <a:t>translate(width/2, height/2, -100);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rotateX</a:t>
            </a:r>
            <a:r>
              <a:rPr lang="en-US" altLang="ko-KR" dirty="0"/>
              <a:t>(</a:t>
            </a:r>
            <a:r>
              <a:rPr lang="en-US" altLang="ko-KR" dirty="0" err="1"/>
              <a:t>rotX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rotateY</a:t>
            </a:r>
            <a:r>
              <a:rPr lang="en-US" altLang="ko-KR" dirty="0"/>
              <a:t>(-</a:t>
            </a:r>
            <a:r>
              <a:rPr lang="en-US" altLang="ko-KR" dirty="0" err="1"/>
              <a:t>rotY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scale(4);</a:t>
            </a:r>
          </a:p>
          <a:p>
            <a:pPr marL="0" indent="0">
              <a:buNone/>
            </a:pPr>
            <a:r>
              <a:rPr lang="en-US" altLang="ko-KR" dirty="0"/>
              <a:t>  shape(body);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mouseDragged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rotY</a:t>
            </a:r>
            <a:r>
              <a:rPr lang="en-US" altLang="ko-KR" dirty="0"/>
              <a:t> -= (</a:t>
            </a:r>
            <a:r>
              <a:rPr lang="en-US" altLang="ko-KR" dirty="0" err="1"/>
              <a:t>mouseX</a:t>
            </a:r>
            <a:r>
              <a:rPr lang="en-US" altLang="ko-KR" dirty="0"/>
              <a:t> - </a:t>
            </a:r>
            <a:r>
              <a:rPr lang="en-US" altLang="ko-KR" dirty="0" err="1"/>
              <a:t>pmouseX</a:t>
            </a:r>
            <a:r>
              <a:rPr lang="en-US" altLang="ko-KR" dirty="0"/>
              <a:t>) * 0.01;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rotX</a:t>
            </a:r>
            <a:r>
              <a:rPr lang="en-US" altLang="ko-KR" dirty="0"/>
              <a:t> -= (</a:t>
            </a:r>
            <a:r>
              <a:rPr lang="en-US" altLang="ko-KR" dirty="0" err="1"/>
              <a:t>mouseY</a:t>
            </a:r>
            <a:r>
              <a:rPr lang="en-US" altLang="ko-KR" dirty="0"/>
              <a:t> - </a:t>
            </a:r>
            <a:r>
              <a:rPr lang="en-US" altLang="ko-KR" dirty="0" err="1"/>
              <a:t>pmouseY</a:t>
            </a:r>
            <a:r>
              <a:rPr lang="en-US" altLang="ko-KR" dirty="0"/>
              <a:t>) * 0.01;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513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3C1B-87C6-4185-9E57-650023E3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body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924C88-73AE-41BC-803B-3A3854853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354" y="1825625"/>
            <a:ext cx="4201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B332-381A-4352-96E6-17F159B8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48D7E-F985-4724-B677-F0B4D595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void setup()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size(200, 200);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void draw()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background(255);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stroke(0);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fill(175);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// Grab mouse coordinates, constrained to window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mx = constrain(</a:t>
            </a:r>
            <a:r>
              <a:rPr lang="en-US" altLang="ko-KR" sz="1600" dirty="0" err="1"/>
              <a:t>mouseX</a:t>
            </a:r>
            <a:r>
              <a:rPr lang="en-US" altLang="ko-KR" sz="1600" dirty="0"/>
              <a:t>, 0, width);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 = constrain(</a:t>
            </a:r>
            <a:r>
              <a:rPr lang="en-US" altLang="ko-KR" sz="1600" dirty="0" err="1"/>
              <a:t>mouseY</a:t>
            </a:r>
            <a:r>
              <a:rPr lang="en-US" altLang="ko-KR" sz="1600" dirty="0"/>
              <a:t>, 0, height);</a:t>
            </a:r>
          </a:p>
        </p:txBody>
      </p:sp>
    </p:spTree>
    <p:extLst>
      <p:ext uri="{BB962C8B-B14F-4D97-AF65-F5344CB8AC3E}">
        <p14:creationId xmlns:p14="http://schemas.microsoft.com/office/powerpoint/2010/main" val="1865687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DB8C-6FF1-4A0C-BB84-835C6276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D37B-AB4B-43E9-97BA-227A4CE6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PShape</a:t>
            </a:r>
            <a:r>
              <a:rPr lang="en-US" altLang="ko-KR" dirty="0"/>
              <a:t> body, horn;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rotX</a:t>
            </a:r>
            <a:r>
              <a:rPr lang="en-US" altLang="ko-KR" dirty="0"/>
              <a:t>, </a:t>
            </a:r>
            <a:r>
              <a:rPr lang="en-US" altLang="ko-KR" dirty="0" err="1"/>
              <a:t>rotY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size(600,600,P3D);</a:t>
            </a:r>
          </a:p>
          <a:p>
            <a:pPr marL="0" indent="0">
              <a:buNone/>
            </a:pPr>
            <a:r>
              <a:rPr lang="en-US" altLang="ko-KR" dirty="0"/>
              <a:t>  smooth();</a:t>
            </a:r>
          </a:p>
          <a:p>
            <a:pPr marL="0" indent="0">
              <a:buNone/>
            </a:pPr>
            <a:r>
              <a:rPr lang="en-US" altLang="ko-KR"/>
              <a:t>  </a:t>
            </a:r>
          </a:p>
          <a:p>
            <a:pPr marL="0" indent="0">
              <a:buNone/>
            </a:pPr>
            <a:r>
              <a:rPr lang="en-US" altLang="ko-KR"/>
              <a:t>  body = loadShape("body.obj");</a:t>
            </a:r>
          </a:p>
          <a:p>
            <a:pPr marL="0" indent="0">
              <a:buNone/>
            </a:pPr>
            <a:r>
              <a:rPr lang="en-US" altLang="ko-KR"/>
              <a:t>  horn = loadShape("tmp.obj");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void draw() {</a:t>
            </a:r>
          </a:p>
          <a:p>
            <a:pPr marL="0" indent="0">
              <a:buNone/>
            </a:pPr>
            <a:r>
              <a:rPr lang="en-US" altLang="ko-KR"/>
              <a:t>  lights();</a:t>
            </a:r>
          </a:p>
          <a:p>
            <a:pPr marL="0" indent="0">
              <a:buNone/>
            </a:pPr>
            <a:r>
              <a:rPr lang="en-US" altLang="ko-KR"/>
              <a:t>  background(32);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737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DB8C-6FF1-4A0C-BB84-835C6276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D37B-AB4B-43E9-97BA-227A4CE6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dirty="0"/>
              <a:t>translate(width/2, height/2, -100);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rotateX</a:t>
            </a:r>
            <a:r>
              <a:rPr lang="en-US" altLang="ko-KR" dirty="0"/>
              <a:t>(</a:t>
            </a:r>
            <a:r>
              <a:rPr lang="en-US" altLang="ko-KR" dirty="0" err="1"/>
              <a:t>rotX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rotateY</a:t>
            </a:r>
            <a:r>
              <a:rPr lang="en-US" altLang="ko-KR" dirty="0"/>
              <a:t>(-</a:t>
            </a:r>
            <a:r>
              <a:rPr lang="en-US" altLang="ko-KR" dirty="0" err="1"/>
              <a:t>rotY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scale(4);</a:t>
            </a:r>
          </a:p>
          <a:p>
            <a:pPr marL="0" indent="0">
              <a:buNone/>
            </a:pPr>
            <a:r>
              <a:rPr lang="en-US" altLang="ko-KR" dirty="0"/>
              <a:t>  shape(body);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translate(0, 10, 20);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rotateZ</a:t>
            </a:r>
            <a:r>
              <a:rPr lang="en-US" altLang="ko-KR" dirty="0"/>
              <a:t>(radians(</a:t>
            </a:r>
            <a:r>
              <a:rPr lang="en-US" altLang="ko-KR" dirty="0" err="1"/>
              <a:t>frameCount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 shape(horn);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mouseDragged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rotY</a:t>
            </a:r>
            <a:r>
              <a:rPr lang="en-US" altLang="ko-KR" dirty="0"/>
              <a:t> -= (</a:t>
            </a:r>
            <a:r>
              <a:rPr lang="en-US" altLang="ko-KR" dirty="0" err="1"/>
              <a:t>mouseX</a:t>
            </a:r>
            <a:r>
              <a:rPr lang="en-US" altLang="ko-KR" dirty="0"/>
              <a:t> - </a:t>
            </a:r>
            <a:r>
              <a:rPr lang="en-US" altLang="ko-KR" dirty="0" err="1"/>
              <a:t>pmouseX</a:t>
            </a:r>
            <a:r>
              <a:rPr lang="en-US" altLang="ko-KR" dirty="0"/>
              <a:t>) * 0.01;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rotX</a:t>
            </a:r>
            <a:r>
              <a:rPr lang="en-US" altLang="ko-KR" dirty="0"/>
              <a:t> -= (</a:t>
            </a:r>
            <a:r>
              <a:rPr lang="en-US" altLang="ko-KR" dirty="0" err="1"/>
              <a:t>mouseY</a:t>
            </a:r>
            <a:r>
              <a:rPr lang="en-US" altLang="ko-KR" dirty="0"/>
              <a:t> - </a:t>
            </a:r>
            <a:r>
              <a:rPr lang="en-US" altLang="ko-KR" dirty="0" err="1"/>
              <a:t>pmouseY</a:t>
            </a:r>
            <a:r>
              <a:rPr lang="en-US" altLang="ko-KR" dirty="0"/>
              <a:t>) * 0.01;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37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6C81-C871-4653-9946-6629864B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65E92CD-E500-4182-BF2A-92D76367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354" y="1825625"/>
            <a:ext cx="4201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3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629F5-0021-4BF9-89EB-F126D4B2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17C05-82E3-48C8-AE1D-8F0777DE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CU..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4DD4-6C8D-47D6-9B89-560A337B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00E32-00BD-41B8-A94E-5E3D1415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 // Translate to the mouse location</a:t>
            </a:r>
          </a:p>
          <a:p>
            <a:pPr marL="0" indent="0">
              <a:buNone/>
            </a:pPr>
            <a:r>
              <a:rPr lang="en-US" altLang="ko-KR" sz="1600" dirty="0"/>
              <a:t>  translate(mx, my);</a:t>
            </a:r>
          </a:p>
          <a:p>
            <a:pPr marL="0" indent="0">
              <a:buNone/>
            </a:pPr>
            <a:r>
              <a:rPr lang="en-US" altLang="ko-KR" sz="1600" dirty="0"/>
              <a:t>  ellipse(0, 0, 8, 8);</a:t>
            </a:r>
          </a:p>
          <a:p>
            <a:pPr marL="0" indent="0">
              <a:buNone/>
            </a:pPr>
            <a:r>
              <a:rPr lang="en-US" altLang="ko-KR" sz="1600" dirty="0"/>
              <a:t>  // Translate 100 pixels to the right</a:t>
            </a:r>
          </a:p>
          <a:p>
            <a:pPr marL="0" indent="0">
              <a:buNone/>
            </a:pPr>
            <a:r>
              <a:rPr lang="en-US" altLang="ko-KR" sz="1600" dirty="0"/>
              <a:t>  translate(100, 0);</a:t>
            </a:r>
          </a:p>
          <a:p>
            <a:pPr marL="0" indent="0">
              <a:buNone/>
            </a:pPr>
            <a:r>
              <a:rPr lang="en-US" altLang="ko-KR" sz="1600" dirty="0"/>
              <a:t>  ellipse(0, 0, 8, 8);</a:t>
            </a:r>
          </a:p>
          <a:p>
            <a:pPr marL="0" indent="0">
              <a:buNone/>
            </a:pPr>
            <a:r>
              <a:rPr lang="en-US" altLang="ko-KR" sz="1600" dirty="0"/>
              <a:t>  // Translate 100 pixels down</a:t>
            </a:r>
          </a:p>
          <a:p>
            <a:pPr marL="0" indent="0">
              <a:buNone/>
            </a:pPr>
            <a:r>
              <a:rPr lang="en-US" altLang="ko-KR" sz="1600" dirty="0"/>
              <a:t>  translate(0, 100);</a:t>
            </a:r>
          </a:p>
          <a:p>
            <a:pPr marL="0" indent="0">
              <a:buNone/>
            </a:pPr>
            <a:r>
              <a:rPr lang="en-US" altLang="ko-KR" sz="1600" dirty="0"/>
              <a:t>  ellipse(0, 0, 8, 8);</a:t>
            </a:r>
          </a:p>
          <a:p>
            <a:pPr marL="0" indent="0">
              <a:buNone/>
            </a:pPr>
            <a:r>
              <a:rPr lang="en-US" altLang="ko-KR" sz="1600" dirty="0"/>
              <a:t>  // Translate 100 pixels left</a:t>
            </a:r>
          </a:p>
          <a:p>
            <a:pPr marL="0" indent="0">
              <a:buNone/>
            </a:pPr>
            <a:r>
              <a:rPr lang="en-US" altLang="ko-KR" sz="1600" dirty="0"/>
              <a:t>  translate(-100, 0);</a:t>
            </a:r>
          </a:p>
          <a:p>
            <a:pPr marL="0" indent="0">
              <a:buNone/>
            </a:pPr>
            <a:r>
              <a:rPr lang="en-US" altLang="ko-KR" sz="1600" dirty="0"/>
              <a:t>  ellipse(0, 0, 8, 8);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201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2840-502A-4280-9388-F54A5ED4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1C5A0-97D2-442B-A652-68479218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float z = 0; // a variable for the Z (depth) coordinate</a:t>
            </a:r>
          </a:p>
          <a:p>
            <a:pPr marL="0" indent="0">
              <a:buNone/>
            </a:pPr>
            <a:r>
              <a:rPr lang="en-US" altLang="ko-KR" b="1" dirty="0"/>
              <a:t>void setup() {</a:t>
            </a:r>
          </a:p>
          <a:p>
            <a:pPr marL="0" indent="0">
              <a:buNone/>
            </a:pPr>
            <a:r>
              <a:rPr lang="en-US" altLang="ko-KR" b="1" dirty="0"/>
              <a:t>  size(200,200,P3D);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</a:p>
          <a:p>
            <a:pPr marL="0" indent="0">
              <a:buNone/>
            </a:pPr>
            <a:r>
              <a:rPr lang="en-US" altLang="ko-KR" b="1" dirty="0"/>
              <a:t>void draw() {</a:t>
            </a:r>
          </a:p>
          <a:p>
            <a:pPr marL="0" indent="0">
              <a:buNone/>
            </a:pPr>
            <a:r>
              <a:rPr lang="en-US" altLang="ko-KR" b="1" dirty="0"/>
              <a:t>  background(0);</a:t>
            </a:r>
          </a:p>
          <a:p>
            <a:pPr marL="0" indent="0">
              <a:buNone/>
            </a:pPr>
            <a:r>
              <a:rPr lang="en-US" altLang="ko-KR" b="1" dirty="0"/>
              <a:t>  stroke(255);</a:t>
            </a:r>
          </a:p>
          <a:p>
            <a:pPr marL="0" indent="0">
              <a:buNone/>
            </a:pPr>
            <a:r>
              <a:rPr lang="en-US" altLang="ko-KR" b="1" dirty="0"/>
              <a:t>  fill(100);</a:t>
            </a:r>
          </a:p>
          <a:p>
            <a:pPr marL="0" indent="0">
              <a:buNone/>
            </a:pPr>
            <a:r>
              <a:rPr lang="en-US" altLang="ko-KR" b="1" dirty="0"/>
              <a:t>  // Translate to a point before displaying a shape there</a:t>
            </a:r>
          </a:p>
          <a:p>
            <a:pPr marL="0" indent="0">
              <a:buNone/>
            </a:pPr>
            <a:r>
              <a:rPr lang="en-US" altLang="ko-KR" b="1" dirty="0"/>
              <a:t>  translate(width/2,height/2,z);</a:t>
            </a:r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err="1"/>
              <a:t>rectMode</a:t>
            </a:r>
            <a:r>
              <a:rPr lang="en-US" altLang="ko-KR" b="1" dirty="0"/>
              <a:t>(CENTER);</a:t>
            </a:r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err="1"/>
              <a:t>rect</a:t>
            </a:r>
            <a:r>
              <a:rPr lang="en-US" altLang="ko-KR" b="1" dirty="0"/>
              <a:t>(0,0,8,8);</a:t>
            </a:r>
          </a:p>
          <a:p>
            <a:pPr marL="0" indent="0">
              <a:buNone/>
            </a:pPr>
            <a:r>
              <a:rPr lang="en-US" altLang="ko-KR" b="1" dirty="0"/>
              <a:t>  z++; // Increment Z (i.e. move the shape toward the viewer)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719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2954</Words>
  <Application>Microsoft Office PowerPoint</Application>
  <PresentationFormat>와이드스크린</PresentationFormat>
  <Paragraphs>590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6" baseType="lpstr">
      <vt:lpstr>맑은 고딕</vt:lpstr>
      <vt:lpstr>Arial</vt:lpstr>
      <vt:lpstr>Office 테마</vt:lpstr>
      <vt:lpstr>2018 Ajou</vt:lpstr>
      <vt:lpstr>3D: Translation and Rotation</vt:lpstr>
      <vt:lpstr>Z Axis</vt:lpstr>
      <vt:lpstr>A growing rectangle</vt:lpstr>
      <vt:lpstr>3D</vt:lpstr>
      <vt:lpstr>Translate() function</vt:lpstr>
      <vt:lpstr>Translate</vt:lpstr>
      <vt:lpstr>Translate</vt:lpstr>
      <vt:lpstr>3D</vt:lpstr>
      <vt:lpstr>3D</vt:lpstr>
      <vt:lpstr>Vertex Shapes</vt:lpstr>
      <vt:lpstr>Vertex</vt:lpstr>
      <vt:lpstr>Vertex Shapes in loops</vt:lpstr>
      <vt:lpstr>Vertex Shapes in loops</vt:lpstr>
      <vt:lpstr>Continuous Shape</vt:lpstr>
      <vt:lpstr>Continuous Shape</vt:lpstr>
      <vt:lpstr>Continuous Shape</vt:lpstr>
      <vt:lpstr>Custom 3D Vector Shapes</vt:lpstr>
      <vt:lpstr>Pyramid</vt:lpstr>
      <vt:lpstr>Simple Rotation</vt:lpstr>
      <vt:lpstr>Simple Rotation</vt:lpstr>
      <vt:lpstr>Rotating after translating</vt:lpstr>
      <vt:lpstr>Rotating after translating</vt:lpstr>
      <vt:lpstr>Mouse controlled rotation</vt:lpstr>
      <vt:lpstr>Rotation around different axes</vt:lpstr>
      <vt:lpstr>Rotation Axes</vt:lpstr>
      <vt:lpstr>Rotation Around Multiple axes</vt:lpstr>
      <vt:lpstr>Matrix</vt:lpstr>
      <vt:lpstr>Matrix</vt:lpstr>
      <vt:lpstr>ModelX, Y, Z</vt:lpstr>
      <vt:lpstr>Model X, Y, Z</vt:lpstr>
      <vt:lpstr>Model X, Y, Z</vt:lpstr>
      <vt:lpstr>Model X, Y, Z</vt:lpstr>
      <vt:lpstr>Model X, Y, Z</vt:lpstr>
      <vt:lpstr>Model X, Y, Z</vt:lpstr>
      <vt:lpstr>pushMatrix, popMatrix</vt:lpstr>
      <vt:lpstr>pushMatrix, popMatrix</vt:lpstr>
      <vt:lpstr>pushMatrix, popMatrix</vt:lpstr>
      <vt:lpstr>Rotating one Square</vt:lpstr>
      <vt:lpstr>Rotating one Square</vt:lpstr>
      <vt:lpstr>RotateZ</vt:lpstr>
      <vt:lpstr>Rotating another square</vt:lpstr>
      <vt:lpstr>Rotating another square</vt:lpstr>
      <vt:lpstr>RotateY</vt:lpstr>
      <vt:lpstr>Combine</vt:lpstr>
      <vt:lpstr>Combine</vt:lpstr>
      <vt:lpstr>Combine</vt:lpstr>
      <vt:lpstr>Your turn</vt:lpstr>
      <vt:lpstr>Spinning objects</vt:lpstr>
      <vt:lpstr>Rotater</vt:lpstr>
      <vt:lpstr>Rotater</vt:lpstr>
      <vt:lpstr>Rotater</vt:lpstr>
      <vt:lpstr>Rotater</vt:lpstr>
      <vt:lpstr>Spinning objects</vt:lpstr>
      <vt:lpstr>Spinning objects</vt:lpstr>
      <vt:lpstr>Spinner</vt:lpstr>
      <vt:lpstr>PSpinner</vt:lpstr>
      <vt:lpstr>Spinner</vt:lpstr>
      <vt:lpstr>Spinner</vt:lpstr>
      <vt:lpstr>Spinner</vt:lpstr>
      <vt:lpstr>Spinner</vt:lpstr>
      <vt:lpstr>Spinner</vt:lpstr>
      <vt:lpstr>Obj file</vt:lpstr>
      <vt:lpstr>Servo Body</vt:lpstr>
      <vt:lpstr>Servo Shape</vt:lpstr>
      <vt:lpstr>But...</vt:lpstr>
      <vt:lpstr>Servo body</vt:lpstr>
      <vt:lpstr>Servo Body</vt:lpstr>
      <vt:lpstr>Servo body</vt:lpstr>
      <vt:lpstr>Together</vt:lpstr>
      <vt:lpstr>Together</vt:lpstr>
      <vt:lpstr>Together</vt:lpstr>
      <vt:lpstr>Break...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Advanced Arduino</dc:title>
  <dc:creator>suakii</dc:creator>
  <cp:lastModifiedBy>suakii</cp:lastModifiedBy>
  <cp:revision>84</cp:revision>
  <dcterms:created xsi:type="dcterms:W3CDTF">2016-11-15T02:36:50Z</dcterms:created>
  <dcterms:modified xsi:type="dcterms:W3CDTF">2018-09-14T01:43:42Z</dcterms:modified>
</cp:coreProperties>
</file>