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43"/>
  </p:notesMasterIdLst>
  <p:sldIdLst>
    <p:sldId id="256" r:id="rId2"/>
    <p:sldId id="456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481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3" r:id="rId40"/>
    <p:sldId id="494" r:id="rId41"/>
    <p:sldId id="454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8FA33-B7B4-4BA2-8B7B-CBDAD781356F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5C852-A5D2-4E01-8A22-BCBAFEC3F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2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이런 것을 담은 책입니다.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8825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벡터로 바꾸면 변수들이 줄어들겠지요. 그러면 벡터에 대해 공부해봅시다.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5091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030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137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143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6470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이렇게 선언했던 것을 벡터로 선언할 수 있습니다.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276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그렇다면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벡터는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어떻게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더할까요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실수를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더하듯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이렇게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코딩하면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될까요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결론부터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말씀드리자면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‘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안된다’입니다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496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벡터 클래스에 더하는 함수를 넣으면 되겠지요.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386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082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04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862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따라서 이러한 함수를 쓰면 location 원래 값에 velocity가 더해진 값이 location 벡터에 저장됩니다.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348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965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2808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999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8871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670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355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3192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91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6041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7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4320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이렇게 되면 변수가 너무 많아집니다. 그래서 도입된 것이 벡터입니다.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597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8168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58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545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4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38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3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78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2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6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9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3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1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AF2F-58D2-4789-9B22-A3A39EDC152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81D2F-8E6E-4809-A99D-9EE6F3695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451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uaki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2018 </a:t>
            </a:r>
            <a:r>
              <a:rPr lang="en-US" altLang="ko-KR" dirty="0"/>
              <a:t>Ajou2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Jonghwa</a:t>
            </a:r>
            <a:r>
              <a:rPr lang="en-US" altLang="ko-KR" dirty="0"/>
              <a:t> Park</a:t>
            </a:r>
          </a:p>
          <a:p>
            <a:r>
              <a:rPr lang="en-US" altLang="ko-KR" dirty="0">
                <a:hlinkClick r:id="rId2"/>
              </a:rPr>
              <a:t>suakii@gmail.com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 GYEONGGI SCIENCE HIGH SCHOOL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937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+mn-lt"/>
                <a:ea typeface="Arial"/>
                <a:cs typeface="Arial"/>
                <a:sym typeface="Arial"/>
              </a:rPr>
              <a:t>벡터는 뭘까?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I’m a Vector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endParaRPr lang="en-US" sz="320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Shape 173"/>
          <p:cNvCxnSpPr/>
          <p:nvPr/>
        </p:nvCxnSpPr>
        <p:spPr>
          <a:xfrm rot="10800000" flipH="1">
            <a:off x="4655841" y="2996952"/>
            <a:ext cx="2699791" cy="2132855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51088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hape 179"/>
          <p:cNvCxnSpPr/>
          <p:nvPr/>
        </p:nvCxnSpPr>
        <p:spPr>
          <a:xfrm rot="10800000" flipH="1">
            <a:off x="2783633" y="2924944"/>
            <a:ext cx="3096343" cy="2232248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0" name="Shape 180"/>
          <p:cNvSpPr txBox="1"/>
          <p:nvPr/>
        </p:nvSpPr>
        <p:spPr>
          <a:xfrm>
            <a:off x="5879976" y="3284984"/>
            <a:ext cx="4132939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 err="1">
                <a:latin typeface="+mn-ea"/>
                <a:cs typeface="Arial"/>
                <a:sym typeface="Arial"/>
              </a:rPr>
              <a:t>크기와</a:t>
            </a:r>
            <a:r>
              <a:rPr lang="en-US" sz="4000" b="1" dirty="0">
                <a:latin typeface="+mn-ea"/>
                <a:cs typeface="Arial"/>
                <a:sym typeface="Arial"/>
              </a:rPr>
              <a:t> </a:t>
            </a:r>
            <a:r>
              <a:rPr lang="en-US" sz="4000" b="1" dirty="0" err="1">
                <a:latin typeface="+mn-ea"/>
                <a:cs typeface="Arial"/>
                <a:sym typeface="Arial"/>
              </a:rPr>
              <a:t>방향</a:t>
            </a:r>
            <a:endParaRPr lang="en-US" sz="4000" b="1" dirty="0">
              <a:latin typeface="+mn-ea"/>
              <a:cs typeface="Arial"/>
              <a:sym typeface="Arial"/>
            </a:endParaRPr>
          </a:p>
          <a:p>
            <a:pPr>
              <a:buSzPct val="25000"/>
            </a:pPr>
            <a:r>
              <a:rPr lang="en-US" sz="4000" b="1" dirty="0" err="1">
                <a:latin typeface="+mn-ea"/>
                <a:cs typeface="Arial"/>
                <a:sym typeface="Arial"/>
              </a:rPr>
              <a:t>동시에</a:t>
            </a:r>
            <a:r>
              <a:rPr lang="en-US" sz="4000" b="1" dirty="0">
                <a:latin typeface="+mn-ea"/>
                <a:cs typeface="Arial"/>
                <a:sym typeface="Arial"/>
              </a:rPr>
              <a:t> </a:t>
            </a:r>
            <a:r>
              <a:rPr lang="en-US" sz="4000" b="1" dirty="0" err="1">
                <a:latin typeface="+mn-ea"/>
                <a:cs typeface="Arial"/>
                <a:sym typeface="Arial"/>
              </a:rPr>
              <a:t>갖는</a:t>
            </a:r>
            <a:r>
              <a:rPr lang="en-US" sz="4000" b="1" dirty="0">
                <a:latin typeface="+mn-ea"/>
                <a:cs typeface="Arial"/>
                <a:sym typeface="Arial"/>
              </a:rPr>
              <a:t> 것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+mn-lt"/>
                <a:ea typeface="Arial"/>
                <a:cs typeface="Arial"/>
                <a:sym typeface="Arial"/>
              </a:rPr>
              <a:t>벡터는 뭘까</a:t>
            </a:r>
          </a:p>
        </p:txBody>
      </p:sp>
      <p:sp>
        <p:nvSpPr>
          <p:cNvPr id="182" name="Shape 182"/>
          <p:cNvSpPr txBox="1"/>
          <p:nvPr/>
        </p:nvSpPr>
        <p:spPr>
          <a:xfrm rot="-1981867">
            <a:off x="3768165" y="3575310"/>
            <a:ext cx="6463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크기</a:t>
            </a:r>
          </a:p>
        </p:txBody>
      </p:sp>
      <p:sp>
        <p:nvSpPr>
          <p:cNvPr id="183" name="Shape 183"/>
          <p:cNvSpPr/>
          <p:nvPr/>
        </p:nvSpPr>
        <p:spPr>
          <a:xfrm>
            <a:off x="3287689" y="4869161"/>
            <a:ext cx="288031" cy="360039"/>
          </a:xfrm>
          <a:custGeom>
            <a:avLst/>
            <a:gdLst/>
            <a:ahLst/>
            <a:cxnLst/>
            <a:rect l="0" t="0" r="0" b="0"/>
            <a:pathLst>
              <a:path w="343402" h="450166" extrusionOk="0">
                <a:moveTo>
                  <a:pt x="0" y="0"/>
                </a:moveTo>
                <a:cubicBezTo>
                  <a:pt x="42203" y="4689"/>
                  <a:pt x="85414" y="3768"/>
                  <a:pt x="126609" y="14067"/>
                </a:cubicBezTo>
                <a:cubicBezTo>
                  <a:pt x="143012" y="18168"/>
                  <a:pt x="155054" y="32376"/>
                  <a:pt x="168812" y="42203"/>
                </a:cubicBezTo>
                <a:cubicBezTo>
                  <a:pt x="290930" y="129431"/>
                  <a:pt x="167845" y="46248"/>
                  <a:pt x="267286" y="112541"/>
                </a:cubicBezTo>
                <a:cubicBezTo>
                  <a:pt x="343402" y="226716"/>
                  <a:pt x="319072" y="172068"/>
                  <a:pt x="281353" y="436098"/>
                </a:cubicBezTo>
                <a:cubicBezTo>
                  <a:pt x="279870" y="446478"/>
                  <a:pt x="262596" y="445477"/>
                  <a:pt x="253218" y="450166"/>
                </a:cubicBezTo>
              </a:path>
            </a:pathLst>
          </a:custGeom>
          <a:noFill/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3719736" y="4797151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방향</a:t>
            </a:r>
          </a:p>
        </p:txBody>
      </p:sp>
    </p:spTree>
    <p:extLst>
      <p:ext uri="{BB962C8B-B14F-4D97-AF65-F5344CB8AC3E}">
        <p14:creationId xmlns:p14="http://schemas.microsoft.com/office/powerpoint/2010/main" val="96476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벡터는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240" y="2640827"/>
            <a:ext cx="6285521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7309792" y="4049910"/>
            <a:ext cx="2098576" cy="17567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buSzPct val="25000"/>
            </a:pPr>
            <a:r>
              <a:rPr lang="en-US" sz="3200" dirty="0" err="1">
                <a:latin typeface="+mn-ea"/>
                <a:cs typeface="Arial"/>
                <a:sym typeface="Arial"/>
              </a:rPr>
              <a:t>위치벡터</a:t>
            </a:r>
            <a:endParaRPr lang="en-US" sz="3200" dirty="0">
              <a:latin typeface="+mn-ea"/>
              <a:cs typeface="Arial"/>
              <a:sym typeface="Arial"/>
            </a:endParaRPr>
          </a:p>
          <a:p>
            <a:pPr marL="342900" indent="-342900">
              <a:spcBef>
                <a:spcPts val="640"/>
              </a:spcBef>
              <a:buClr>
                <a:schemeClr val="dk1"/>
              </a:buClr>
            </a:pPr>
            <a:endParaRPr sz="3200" dirty="0">
              <a:latin typeface="+mn-ea"/>
              <a:cs typeface="Arial"/>
              <a:sym typeface="Arial"/>
            </a:endParaRPr>
          </a:p>
          <a:p>
            <a:pPr marL="342900" indent="-342900">
              <a:spcBef>
                <a:spcPts val="640"/>
              </a:spcBef>
              <a:buSzPct val="25000"/>
            </a:pPr>
            <a:r>
              <a:rPr lang="en-US" sz="3200" dirty="0" err="1">
                <a:latin typeface="+mn-ea"/>
                <a:cs typeface="Arial"/>
                <a:sym typeface="Arial"/>
              </a:rPr>
              <a:t>속도벡터</a:t>
            </a:r>
            <a:endParaRPr lang="en-US" sz="3200" dirty="0">
              <a:latin typeface="+mn-ea"/>
              <a:cs typeface="Arial"/>
              <a:sym typeface="Arial"/>
            </a:endParaRPr>
          </a:p>
        </p:txBody>
      </p:sp>
      <p:cxnSp>
        <p:nvCxnSpPr>
          <p:cNvPr id="191" name="Shape 191"/>
          <p:cNvCxnSpPr/>
          <p:nvPr/>
        </p:nvCxnSpPr>
        <p:spPr>
          <a:xfrm>
            <a:off x="5519936" y="4409950"/>
            <a:ext cx="864095" cy="0"/>
          </a:xfrm>
          <a:prstGeom prst="straightConnector1">
            <a:avLst/>
          </a:prstGeom>
          <a:noFill/>
          <a:ln w="38100" cap="flat" cmpd="sng">
            <a:solidFill>
              <a:srgbClr val="4A7DBB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l="9535" r="18003" b="54785"/>
          <a:stretch/>
        </p:blipFill>
        <p:spPr>
          <a:xfrm>
            <a:off x="2207569" y="1510256"/>
            <a:ext cx="2736303" cy="1918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l="7125" t="69273" r="16278"/>
          <a:stretch/>
        </p:blipFill>
        <p:spPr>
          <a:xfrm>
            <a:off x="6816081" y="1844824"/>
            <a:ext cx="3096343" cy="1395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Shape 194"/>
          <p:cNvCxnSpPr/>
          <p:nvPr/>
        </p:nvCxnSpPr>
        <p:spPr>
          <a:xfrm>
            <a:off x="5519936" y="5490069"/>
            <a:ext cx="864095" cy="0"/>
          </a:xfrm>
          <a:prstGeom prst="straightConnector1">
            <a:avLst/>
          </a:prstGeom>
          <a:noFill/>
          <a:ln w="38100" cap="flat" cmpd="sng">
            <a:solidFill>
              <a:srgbClr val="4A7DB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5" name="Shape 195"/>
          <p:cNvSpPr/>
          <p:nvPr/>
        </p:nvSpPr>
        <p:spPr>
          <a:xfrm>
            <a:off x="2423591" y="4005065"/>
            <a:ext cx="2160240" cy="864095"/>
          </a:xfrm>
          <a:prstGeom prst="bracketPair">
            <a:avLst/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>
                <a:latin typeface="+mn-ea"/>
                <a:cs typeface="Arial"/>
                <a:sym typeface="Arial"/>
              </a:rPr>
              <a:t>x </a:t>
            </a:r>
          </a:p>
          <a:p>
            <a:pPr algn="ctr">
              <a:buSzPct val="25000"/>
            </a:pPr>
            <a:r>
              <a:rPr lang="en-US" sz="2800" dirty="0">
                <a:latin typeface="+mn-ea"/>
                <a:cs typeface="Arial"/>
                <a:sym typeface="Arial"/>
              </a:rPr>
              <a:t>y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70C0"/>
              </a:buClr>
              <a:buSzPct val="25000"/>
            </a:pPr>
            <a:r>
              <a:rPr lang="en-US" dirty="0" err="1">
                <a:latin typeface="+mn-ea"/>
                <a:ea typeface="+mn-ea"/>
                <a:cs typeface="Arial"/>
                <a:sym typeface="Arial"/>
              </a:rPr>
              <a:t>벡터로</a:t>
            </a:r>
            <a:r>
              <a:rPr lang="en-US" dirty="0"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dirty="0" err="1">
                <a:latin typeface="+mn-ea"/>
                <a:ea typeface="+mn-ea"/>
                <a:cs typeface="Arial"/>
                <a:sym typeface="Arial"/>
              </a:rPr>
              <a:t>바꾸면</a:t>
            </a:r>
            <a:r>
              <a:rPr lang="en-US" dirty="0"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dirty="0" err="1">
                <a:latin typeface="+mn-ea"/>
                <a:ea typeface="+mn-ea"/>
                <a:cs typeface="Arial"/>
                <a:sym typeface="Arial"/>
              </a:rPr>
              <a:t>변수가</a:t>
            </a:r>
            <a:r>
              <a:rPr lang="en-US" dirty="0"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dirty="0" err="1">
                <a:latin typeface="+mn-ea"/>
                <a:ea typeface="+mn-ea"/>
                <a:cs typeface="Arial"/>
                <a:sym typeface="Arial"/>
              </a:rPr>
              <a:t>줄어</a:t>
            </a:r>
            <a:endParaRPr lang="en-US" dirty="0"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197" name="Shape 197"/>
          <p:cNvCxnSpPr/>
          <p:nvPr/>
        </p:nvCxnSpPr>
        <p:spPr>
          <a:xfrm>
            <a:off x="5519936" y="2492896"/>
            <a:ext cx="864095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8" name="Shape 198"/>
          <p:cNvSpPr/>
          <p:nvPr/>
        </p:nvSpPr>
        <p:spPr>
          <a:xfrm>
            <a:off x="2423591" y="5157193"/>
            <a:ext cx="2160240" cy="864095"/>
          </a:xfrm>
          <a:prstGeom prst="bracketPair">
            <a:avLst/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err="1">
                <a:latin typeface="+mn-ea"/>
                <a:cs typeface="Arial"/>
                <a:sym typeface="Arial"/>
              </a:rPr>
              <a:t>xspeed</a:t>
            </a:r>
            <a:r>
              <a:rPr lang="en-US" sz="2800" dirty="0">
                <a:latin typeface="+mn-ea"/>
                <a:cs typeface="Arial"/>
                <a:sym typeface="Arial"/>
              </a:rPr>
              <a:t> </a:t>
            </a:r>
          </a:p>
          <a:p>
            <a:pPr algn="ctr">
              <a:buSzPct val="25000"/>
            </a:pPr>
            <a:r>
              <a:rPr lang="en-US" sz="2800" dirty="0" err="1">
                <a:latin typeface="+mn-ea"/>
                <a:cs typeface="Arial"/>
                <a:sym typeface="Arial"/>
              </a:rPr>
              <a:t>yspeed</a:t>
            </a:r>
            <a:endParaRPr lang="en-US" sz="2800" dirty="0"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19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속도</a:t>
            </a:r>
            <a:r>
              <a:rPr lang="en-US" altLang="ko-KR" dirty="0"/>
              <a:t>: </a:t>
            </a:r>
            <a:r>
              <a:rPr lang="ko-KR" altLang="en-US" dirty="0"/>
              <a:t>한 점을 어느 방향</a:t>
            </a:r>
            <a:r>
              <a:rPr lang="en-US" altLang="ko-KR" dirty="0"/>
              <a:t>/</a:t>
            </a:r>
            <a:r>
              <a:rPr lang="ko-KR" altLang="en-US" dirty="0"/>
              <a:t>크기로 움직여야 하는지 결국 속도는 벡터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위치도 벡터</a:t>
            </a:r>
            <a:r>
              <a:rPr lang="en-US" altLang="ko-KR" dirty="0"/>
              <a:t>: </a:t>
            </a:r>
            <a:r>
              <a:rPr lang="ko-KR" altLang="en-US" dirty="0"/>
              <a:t>원점에서 한 위치까지 보면 결국 위치도 벡터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+mn-lt"/>
                <a:ea typeface="Arial"/>
                <a:cs typeface="Arial"/>
                <a:sym typeface="Arial"/>
              </a:rPr>
              <a:t>벡터는 </a:t>
            </a:r>
            <a:r>
              <a:rPr lang="ko-KR" altLang="en-US" dirty="0">
                <a:latin typeface="+mn-lt"/>
                <a:ea typeface="Arial"/>
                <a:cs typeface="Arial"/>
                <a:sym typeface="Arial"/>
              </a:rPr>
              <a:t>무엇일까</a:t>
            </a:r>
            <a:r>
              <a:rPr lang="en-US" altLang="ko-KR" dirty="0">
                <a:latin typeface="+mn-lt"/>
                <a:ea typeface="Arial"/>
                <a:cs typeface="Arial"/>
                <a:sym typeface="Arial"/>
              </a:rPr>
              <a:t>?</a:t>
            </a:r>
            <a:endParaRPr lang="en-US" dirty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" name="Shape 221"/>
          <p:cNvSpPr/>
          <p:nvPr/>
        </p:nvSpPr>
        <p:spPr>
          <a:xfrm>
            <a:off x="4151783" y="630002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Shape 222"/>
          <p:cNvCxnSpPr/>
          <p:nvPr/>
        </p:nvCxnSpPr>
        <p:spPr>
          <a:xfrm rot="10800000" flipH="1">
            <a:off x="4511824" y="4211797"/>
            <a:ext cx="3883816" cy="216024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" name="Shape 223"/>
          <p:cNvSpPr txBox="1"/>
          <p:nvPr/>
        </p:nvSpPr>
        <p:spPr>
          <a:xfrm>
            <a:off x="2855641" y="6300028"/>
            <a:ext cx="100944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원점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225"/>
          <p:cNvSpPr/>
          <p:nvPr/>
        </p:nvSpPr>
        <p:spPr>
          <a:xfrm>
            <a:off x="8395640" y="3914473"/>
            <a:ext cx="288032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226"/>
          <p:cNvSpPr txBox="1"/>
          <p:nvPr/>
        </p:nvSpPr>
        <p:spPr>
          <a:xfrm>
            <a:off x="8971704" y="3842465"/>
            <a:ext cx="108473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위치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417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다음위치</a:t>
            </a:r>
            <a:r>
              <a:rPr lang="en-US" altLang="ko-KR" dirty="0"/>
              <a:t>=</a:t>
            </a:r>
            <a:r>
              <a:rPr lang="ko-KR" altLang="en-US" dirty="0"/>
              <a:t>현재위치</a:t>
            </a:r>
            <a:r>
              <a:rPr lang="en-US" altLang="ko-KR" dirty="0"/>
              <a:t>+</a:t>
            </a:r>
            <a:r>
              <a:rPr lang="ko-KR" altLang="en-US" dirty="0"/>
              <a:t>속도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473293"/>
            <a:ext cx="8229600" cy="27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12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클래스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791744" y="2852936"/>
            <a:ext cx="4320480" cy="27363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8000" dirty="0" err="1">
                <a:latin typeface="Arial"/>
                <a:ea typeface="Arial"/>
                <a:cs typeface="Arial"/>
                <a:sym typeface="Arial"/>
              </a:rPr>
              <a:t>클래스</a:t>
            </a:r>
            <a:endParaRPr lang="en-US" sz="8000" dirty="0">
              <a:latin typeface="Arial"/>
              <a:ea typeface="Arial"/>
              <a:cs typeface="Arial"/>
              <a:sym typeface="Arial"/>
            </a:endParaRPr>
          </a:p>
          <a:p>
            <a:pPr algn="ctr">
              <a:buSzPct val="25000"/>
            </a:pPr>
            <a:r>
              <a:rPr lang="en-US" sz="4800" dirty="0" err="1">
                <a:latin typeface="Arial"/>
                <a:ea typeface="Arial"/>
                <a:cs typeface="Arial"/>
                <a:sym typeface="Arial"/>
              </a:rPr>
              <a:t>변수</a:t>
            </a: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4800" dirty="0" err="1"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algn="ctr">
              <a:buSzPct val="25000"/>
            </a:pPr>
            <a:r>
              <a:rPr lang="en-US" sz="4800" dirty="0" err="1">
                <a:latin typeface="Arial"/>
                <a:ea typeface="Arial"/>
                <a:cs typeface="Arial"/>
                <a:sym typeface="Arial"/>
              </a:rPr>
              <a:t>함수</a:t>
            </a: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4800" dirty="0" err="1">
                <a:latin typeface="Arial"/>
                <a:ea typeface="Arial"/>
                <a:cs typeface="Arial"/>
                <a:sym typeface="Arial"/>
              </a:rPr>
              <a:t>메소드</a:t>
            </a: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234" name="Shape 234"/>
          <p:cNvSpPr/>
          <p:nvPr/>
        </p:nvSpPr>
        <p:spPr>
          <a:xfrm>
            <a:off x="2927649" y="3356992"/>
            <a:ext cx="5904656" cy="1944216"/>
          </a:xfrm>
          <a:prstGeom prst="bracketPair">
            <a:avLst/>
          </a:prstGeom>
          <a:noFill/>
          <a:ln w="76200" cap="flat" cmpd="sng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138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벡터 클래스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필요한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변수는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0" indent="0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X좌표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Y좌표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, (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Z좌표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indent="0" algn="ctr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522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클래스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1" y="2060849"/>
            <a:ext cx="5173603" cy="331236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7282796" y="3347700"/>
            <a:ext cx="291297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벡터 클래스 </a:t>
            </a:r>
          </a:p>
          <a:p>
            <a:pPr>
              <a:buSzPct val="25000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x_, y_의 두 값을 저장</a:t>
            </a:r>
          </a:p>
        </p:txBody>
      </p:sp>
      <p:sp>
        <p:nvSpPr>
          <p:cNvPr id="249" name="Shape 249"/>
          <p:cNvSpPr/>
          <p:nvPr/>
        </p:nvSpPr>
        <p:spPr>
          <a:xfrm>
            <a:off x="1981200" y="1340766"/>
            <a:ext cx="296267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변수값</a:t>
            </a:r>
            <a:endParaRPr lang="en-US" sz="32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30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l="2837" r="47521" b="57385"/>
          <a:stretch/>
        </p:blipFill>
        <p:spPr>
          <a:xfrm>
            <a:off x="1919537" y="2492896"/>
            <a:ext cx="2520279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l="2836" t="70314" r="4970" b="-144"/>
          <a:stretch/>
        </p:blipFill>
        <p:spPr>
          <a:xfrm>
            <a:off x="5735960" y="2636911"/>
            <a:ext cx="4680520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6600056" y="4077071"/>
            <a:ext cx="29594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위치벡터에 (100, 100)을</a:t>
            </a:r>
          </a:p>
          <a:p>
            <a:pPr>
              <a:buSzPct val="25000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속도벡터에 (1, 3.3)을 저장</a:t>
            </a:r>
          </a:p>
        </p:txBody>
      </p:sp>
      <p:cxnSp>
        <p:nvCxnSpPr>
          <p:cNvPr id="259" name="Shape 259"/>
          <p:cNvCxnSpPr/>
          <p:nvPr/>
        </p:nvCxnSpPr>
        <p:spPr>
          <a:xfrm>
            <a:off x="4655841" y="3140967"/>
            <a:ext cx="864095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60" name="Shape 260"/>
          <p:cNvSpPr/>
          <p:nvPr/>
        </p:nvSpPr>
        <p:spPr>
          <a:xfrm>
            <a:off x="1981200" y="1340766"/>
            <a:ext cx="209857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변수값</a:t>
            </a:r>
            <a:endParaRPr lang="en-US"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클래스</a:t>
            </a:r>
          </a:p>
        </p:txBody>
      </p:sp>
    </p:spTree>
    <p:extLst>
      <p:ext uri="{BB962C8B-B14F-4D97-AF65-F5344CB8AC3E}">
        <p14:creationId xmlns:p14="http://schemas.microsoft.com/office/powerpoint/2010/main" val="37978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176120" y="3573014"/>
            <a:ext cx="223650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700808"/>
            <a:ext cx="6552728" cy="395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1624" y="5938878"/>
            <a:ext cx="359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http://sciencelove.com/653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886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/>
        </p:nvSpPr>
        <p:spPr>
          <a:xfrm>
            <a:off x="2639616" y="2996950"/>
            <a:ext cx="184056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x = x + xspeed</a:t>
            </a:r>
          </a:p>
          <a:p>
            <a:pPr>
              <a:buSzPct val="25000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y = y + yspeed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528049" y="3172907"/>
            <a:ext cx="384752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location = location + velocity (?)</a:t>
            </a:r>
          </a:p>
        </p:txBody>
      </p:sp>
      <p:cxnSp>
        <p:nvCxnSpPr>
          <p:cNvPr id="268" name="Shape 268"/>
          <p:cNvCxnSpPr/>
          <p:nvPr/>
        </p:nvCxnSpPr>
        <p:spPr>
          <a:xfrm>
            <a:off x="4943872" y="3356993"/>
            <a:ext cx="1368151" cy="9291"/>
          </a:xfrm>
          <a:prstGeom prst="straightConnector1">
            <a:avLst/>
          </a:prstGeom>
          <a:noFill/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69" name="Shape 269"/>
          <p:cNvSpPr/>
          <p:nvPr/>
        </p:nvSpPr>
        <p:spPr>
          <a:xfrm rot="2610634">
            <a:off x="7558210" y="2488035"/>
            <a:ext cx="1754044" cy="1809921"/>
          </a:xfrm>
          <a:prstGeom prst="plus">
            <a:avLst>
              <a:gd name="adj" fmla="val 46017"/>
            </a:avLst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ko-KR" altLang="en-US" dirty="0"/>
              <a:t>벡터 덧셈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279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>
                <a:latin typeface="Arial"/>
                <a:ea typeface="Arial"/>
                <a:cs typeface="Arial"/>
                <a:sym typeface="Arial"/>
              </a:rPr>
              <a:t>프로세싱에서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 ‘+’는 </a:t>
            </a:r>
            <a:r>
              <a:rPr lang="en-US" altLang="ko-KR" dirty="0" err="1">
                <a:latin typeface="Arial"/>
                <a:ea typeface="Arial"/>
                <a:cs typeface="Arial"/>
                <a:sym typeface="Arial"/>
              </a:rPr>
              <a:t>벡터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 err="1">
                <a:latin typeface="Arial"/>
                <a:ea typeface="Arial"/>
                <a:cs typeface="Arial"/>
                <a:sym typeface="Arial"/>
              </a:rPr>
              <a:t>덧셈을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 err="1">
                <a:latin typeface="Arial"/>
                <a:ea typeface="Arial"/>
                <a:cs typeface="Arial"/>
                <a:sym typeface="Arial"/>
              </a:rPr>
              <a:t>지원하지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 err="1">
                <a:latin typeface="Arial"/>
                <a:ea typeface="Arial"/>
                <a:cs typeface="Arial"/>
                <a:sym typeface="Arial"/>
              </a:rPr>
              <a:t>않는다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/>
            <a:endParaRPr lang="en-US" altLang="ko-KR" dirty="0">
              <a:latin typeface="Arial"/>
              <a:ea typeface="Arial"/>
              <a:cs typeface="Arial"/>
              <a:sym typeface="Arial"/>
            </a:endParaRPr>
          </a:p>
          <a:p>
            <a:r>
              <a:rPr lang="en-US" altLang="ko-KR" dirty="0" err="1">
                <a:latin typeface="Arial"/>
                <a:ea typeface="Arial"/>
                <a:cs typeface="Arial"/>
                <a:sym typeface="Arial"/>
              </a:rPr>
              <a:t>벡터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 err="1">
                <a:latin typeface="Arial"/>
                <a:ea typeface="Arial"/>
                <a:cs typeface="Arial"/>
                <a:sym typeface="Arial"/>
              </a:rPr>
              <a:t>더하는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 err="1">
                <a:latin typeface="Arial"/>
                <a:ea typeface="Arial"/>
                <a:cs typeface="Arial"/>
                <a:sym typeface="Arial"/>
              </a:rPr>
              <a:t>함수를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 err="1">
                <a:latin typeface="Arial"/>
                <a:ea typeface="Arial"/>
                <a:cs typeface="Arial"/>
                <a:sym typeface="Arial"/>
              </a:rPr>
              <a:t>만들자</a:t>
            </a:r>
            <a:endParaRPr lang="en-US" altLang="ko-KR" dirty="0"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en-US" altLang="ko-KR" dirty="0">
              <a:latin typeface="Arial"/>
              <a:ea typeface="Arial"/>
              <a:cs typeface="Arial"/>
              <a:sym typeface="Arial"/>
            </a:endParaRPr>
          </a:p>
          <a:p>
            <a:endParaRPr lang="ko-KR" altLang="en-US" dirty="0"/>
          </a:p>
        </p:txBody>
      </p: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ko-KR" altLang="en-US" dirty="0"/>
              <a:t>벡터 덧셈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1698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ko-KR" altLang="en-US" dirty="0"/>
              <a:t>벡터 덧셈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3592" y="2276873"/>
            <a:ext cx="7530411" cy="237626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/>
        </p:nvSpPr>
        <p:spPr>
          <a:xfrm>
            <a:off x="2495601" y="5445223"/>
            <a:ext cx="511256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성분은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성분끼리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성분은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성분끼리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1485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ko-KR" altLang="en-US" dirty="0"/>
              <a:t>벡터 덧셈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5555137" y="2762347"/>
            <a:ext cx="4429295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성분은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성분끼리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>
              <a:buSzPct val="25000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성분은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성분끼리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5555138" y="1677062"/>
            <a:ext cx="4501303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PVector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v를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더할때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>
              <a:buSzPct val="25000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원래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y에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v의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y를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더하고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>
              <a:buSzPct val="25000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원래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x에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v의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x를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더한다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5561" y="1677061"/>
            <a:ext cx="3384375" cy="3772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517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2639616" y="2996950"/>
            <a:ext cx="184056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x = x +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xspeed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>
              <a:buSzPct val="25000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y = y +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yspeed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6528049" y="3172907"/>
            <a:ext cx="384752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location = location + velocity (?)</a:t>
            </a:r>
          </a:p>
        </p:txBody>
      </p:sp>
      <p:cxnSp>
        <p:nvCxnSpPr>
          <p:cNvPr id="302" name="Shape 302"/>
          <p:cNvCxnSpPr/>
          <p:nvPr/>
        </p:nvCxnSpPr>
        <p:spPr>
          <a:xfrm>
            <a:off x="4943872" y="3356993"/>
            <a:ext cx="1368151" cy="9291"/>
          </a:xfrm>
          <a:prstGeom prst="straightConnector1">
            <a:avLst/>
          </a:prstGeom>
          <a:noFill/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3" name="Shape 303"/>
          <p:cNvSpPr/>
          <p:nvPr/>
        </p:nvSpPr>
        <p:spPr>
          <a:xfrm rot="2610634">
            <a:off x="7558210" y="2488035"/>
            <a:ext cx="1754044" cy="1809921"/>
          </a:xfrm>
          <a:prstGeom prst="plus">
            <a:avLst>
              <a:gd name="adj" fmla="val 46017"/>
            </a:avLst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ko-KR" altLang="en-US" dirty="0"/>
              <a:t>벡터 덧셈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6600055" y="5013176"/>
            <a:ext cx="308449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location.add(velocity)</a:t>
            </a:r>
          </a:p>
        </p:txBody>
      </p:sp>
    </p:spTree>
    <p:extLst>
      <p:ext uri="{BB962C8B-B14F-4D97-AF65-F5344CB8AC3E}">
        <p14:creationId xmlns:p14="http://schemas.microsoft.com/office/powerpoint/2010/main" val="1732296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함수들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add() — add vectors</a:t>
            </a:r>
          </a:p>
          <a:p>
            <a:r>
              <a:rPr lang="en-US" altLang="ko-KR" dirty="0"/>
              <a:t>sub() — subtract vectors</a:t>
            </a:r>
          </a:p>
          <a:p>
            <a:r>
              <a:rPr lang="en-US" altLang="ko-KR" dirty="0" err="1"/>
              <a:t>mult</a:t>
            </a:r>
            <a:r>
              <a:rPr lang="en-US" altLang="ko-KR" dirty="0"/>
              <a:t>() — scale the vector with multiplication</a:t>
            </a:r>
          </a:p>
          <a:p>
            <a:r>
              <a:rPr lang="en-US" altLang="ko-KR" dirty="0"/>
              <a:t>div() — scale the vector with division</a:t>
            </a:r>
          </a:p>
          <a:p>
            <a:r>
              <a:rPr lang="en-US" altLang="ko-KR" dirty="0"/>
              <a:t>mag() — calculate the magnitude of a vector</a:t>
            </a:r>
          </a:p>
          <a:p>
            <a:r>
              <a:rPr lang="en-US" altLang="ko-KR" dirty="0" err="1"/>
              <a:t>setMag</a:t>
            </a:r>
            <a:r>
              <a:rPr lang="en-US" altLang="ko-KR" dirty="0"/>
              <a:t>() - set the magnitude of a vector</a:t>
            </a:r>
          </a:p>
          <a:p>
            <a:r>
              <a:rPr lang="en-US" altLang="ko-KR" dirty="0"/>
              <a:t>normalize() — normalize the vector to a unit length of 1</a:t>
            </a:r>
          </a:p>
          <a:p>
            <a:r>
              <a:rPr lang="en-US" altLang="ko-KR" dirty="0"/>
              <a:t>limit() — limit the magnitude of a vector</a:t>
            </a:r>
          </a:p>
          <a:p>
            <a:r>
              <a:rPr lang="en-US" altLang="ko-KR" dirty="0"/>
              <a:t>heading() — the 2D heading of a vector expressed as an angle</a:t>
            </a:r>
          </a:p>
          <a:p>
            <a:r>
              <a:rPr lang="en-US" altLang="ko-KR" dirty="0"/>
              <a:t>rotate() — rotate a 2D vector by an angle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214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함수들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lerp() — linear interpolate to another vector</a:t>
            </a:r>
          </a:p>
          <a:p>
            <a:r>
              <a:rPr lang="en-US" altLang="ko-KR" dirty="0" err="1"/>
              <a:t>dist</a:t>
            </a:r>
            <a:r>
              <a:rPr lang="en-US" altLang="ko-KR" dirty="0"/>
              <a:t>() — the Euclidean distance between two vectors (considered as points)</a:t>
            </a:r>
          </a:p>
          <a:p>
            <a:r>
              <a:rPr lang="en-US" altLang="ko-KR" dirty="0" err="1"/>
              <a:t>angleBetween</a:t>
            </a:r>
            <a:r>
              <a:rPr lang="en-US" altLang="ko-KR" dirty="0"/>
              <a:t>() — find the angle between two vectors</a:t>
            </a:r>
          </a:p>
          <a:p>
            <a:r>
              <a:rPr lang="en-US" altLang="ko-KR" dirty="0"/>
              <a:t>dot() — the dot product of two vectors</a:t>
            </a:r>
          </a:p>
          <a:p>
            <a:r>
              <a:rPr lang="en-US" altLang="ko-KR" dirty="0"/>
              <a:t>cross() — the cross product of two vectors (only relevant in three dimensions)</a:t>
            </a:r>
          </a:p>
          <a:p>
            <a:r>
              <a:rPr lang="en-US" altLang="ko-KR" dirty="0"/>
              <a:t>random2D() - make a random 2D vector</a:t>
            </a:r>
          </a:p>
          <a:p>
            <a:r>
              <a:rPr lang="en-US" altLang="ko-KR" dirty="0"/>
              <a:t>random3D() - make a random 3D vector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741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Subtraction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setup() {</a:t>
            </a:r>
          </a:p>
          <a:p>
            <a:pPr marL="0" indent="0">
              <a:buNone/>
            </a:pPr>
            <a:r>
              <a:rPr lang="en-US" altLang="ko-KR" dirty="0"/>
              <a:t>  size(640,360);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void draw() {</a:t>
            </a:r>
          </a:p>
          <a:p>
            <a:pPr marL="0" indent="0">
              <a:buNone/>
            </a:pPr>
            <a:r>
              <a:rPr lang="en-US" altLang="ko-KR" dirty="0"/>
              <a:t>	background(255);</a:t>
            </a:r>
          </a:p>
          <a:p>
            <a:pPr marL="0" indent="0">
              <a:buNone/>
            </a:pPr>
            <a:r>
              <a:rPr lang="en-US" altLang="ko-KR" dirty="0"/>
              <a:t>  	</a:t>
            </a:r>
            <a:r>
              <a:rPr lang="en-US" altLang="ko-KR" dirty="0" err="1"/>
              <a:t>PVector</a:t>
            </a:r>
            <a:r>
              <a:rPr lang="en-US" altLang="ko-KR" dirty="0"/>
              <a:t> mouse  = new </a:t>
            </a:r>
            <a:r>
              <a:rPr lang="en-US" altLang="ko-KR" dirty="0" err="1"/>
              <a:t>PVector</a:t>
            </a:r>
            <a:r>
              <a:rPr lang="en-US" altLang="ko-KR" dirty="0"/>
              <a:t>(</a:t>
            </a:r>
            <a:r>
              <a:rPr lang="en-US" altLang="ko-KR" dirty="0" err="1"/>
              <a:t>mouseX,mouseY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	</a:t>
            </a:r>
            <a:r>
              <a:rPr lang="en-US" altLang="ko-KR" dirty="0" err="1"/>
              <a:t>PVector</a:t>
            </a:r>
            <a:r>
              <a:rPr lang="en-US" altLang="ko-KR" dirty="0"/>
              <a:t> center = new </a:t>
            </a:r>
            <a:r>
              <a:rPr lang="en-US" altLang="ko-KR" dirty="0" err="1"/>
              <a:t>PVector</a:t>
            </a:r>
            <a:r>
              <a:rPr lang="en-US" altLang="ko-KR" dirty="0"/>
              <a:t>(width/2,height/2);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mouse.sub</a:t>
            </a:r>
            <a:r>
              <a:rPr lang="en-US" altLang="ko-KR" dirty="0"/>
              <a:t>(center);</a:t>
            </a:r>
          </a:p>
          <a:p>
            <a:pPr marL="0" indent="0">
              <a:buNone/>
            </a:pPr>
            <a:r>
              <a:rPr lang="en-US" altLang="ko-KR" dirty="0"/>
              <a:t>	translate(width/2,height/2);</a:t>
            </a:r>
          </a:p>
          <a:p>
            <a:pPr marL="0" indent="0">
              <a:buNone/>
            </a:pPr>
            <a:r>
              <a:rPr lang="en-US" altLang="ko-KR" dirty="0"/>
              <a:t>  	line(0,0,mouse.x,mouse.y);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592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Normalizing a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setup() {</a:t>
            </a:r>
          </a:p>
          <a:p>
            <a:pPr marL="0" indent="0">
              <a:buNone/>
            </a:pPr>
            <a:r>
              <a:rPr lang="en-US" altLang="ko-KR" dirty="0"/>
              <a:t>  size(400,400);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draw() {</a:t>
            </a:r>
          </a:p>
          <a:p>
            <a:pPr marL="0" indent="0">
              <a:buNone/>
            </a:pPr>
            <a:r>
              <a:rPr lang="en-US" altLang="ko-KR" dirty="0"/>
              <a:t>  background(255);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PVector</a:t>
            </a:r>
            <a:r>
              <a:rPr lang="en-US" altLang="ko-KR" dirty="0"/>
              <a:t> mouse = new </a:t>
            </a:r>
            <a:r>
              <a:rPr lang="en-US" altLang="ko-KR" dirty="0" err="1"/>
              <a:t>PVector</a:t>
            </a:r>
            <a:r>
              <a:rPr lang="en-US" altLang="ko-KR" dirty="0"/>
              <a:t>(</a:t>
            </a:r>
            <a:r>
              <a:rPr lang="en-US" altLang="ko-KR" dirty="0" err="1"/>
              <a:t>mouseX,mouseY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PVector</a:t>
            </a:r>
            <a:r>
              <a:rPr lang="en-US" altLang="ko-KR" dirty="0"/>
              <a:t> center = new </a:t>
            </a:r>
            <a:r>
              <a:rPr lang="en-US" altLang="ko-KR" dirty="0" err="1"/>
              <a:t>PVector</a:t>
            </a:r>
            <a:r>
              <a:rPr lang="en-US" altLang="ko-KR" dirty="0"/>
              <a:t>(width/2,height/2);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mouse.sub</a:t>
            </a:r>
            <a:r>
              <a:rPr lang="en-US" altLang="ko-KR" dirty="0"/>
              <a:t>(center);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mouse.normalize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mouse.mult</a:t>
            </a:r>
            <a:r>
              <a:rPr lang="en-US" altLang="ko-KR" dirty="0"/>
              <a:t>(50);</a:t>
            </a:r>
          </a:p>
          <a:p>
            <a:pPr marL="0" indent="0">
              <a:buNone/>
            </a:pPr>
            <a:r>
              <a:rPr lang="en-US" altLang="ko-KR" dirty="0"/>
              <a:t>  translate(width/2,height/2);</a:t>
            </a:r>
          </a:p>
          <a:p>
            <a:pPr marL="0" indent="0">
              <a:buNone/>
            </a:pPr>
            <a:r>
              <a:rPr lang="en-US" altLang="ko-KR" dirty="0"/>
              <a:t>  line(0,0,mouse.x,mouse.y);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145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 err="1">
                <a:latin typeface="+mn-ea"/>
                <a:ea typeface="+mn-ea"/>
                <a:cs typeface="Arial"/>
                <a:sym typeface="Arial"/>
              </a:rPr>
              <a:t>벡터의</a:t>
            </a:r>
            <a:r>
              <a:rPr lang="en-US" dirty="0"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dirty="0" err="1">
                <a:latin typeface="+mn-ea"/>
                <a:ea typeface="+mn-ea"/>
                <a:cs typeface="Arial"/>
                <a:sym typeface="Arial"/>
              </a:rPr>
              <a:t>쓰임</a:t>
            </a:r>
            <a:endParaRPr lang="en-US" dirty="0"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벡터를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이용해</a:t>
            </a:r>
            <a:endParaRPr lang="en-US" sz="32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움직이는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클래스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indent="0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Mover클래스를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만들어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보자</a:t>
            </a:r>
            <a:endParaRPr lang="en-US" sz="32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411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6048" y="1484784"/>
            <a:ext cx="3999904" cy="49050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1531431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쓰임</a:t>
            </a: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0302" y="1221060"/>
            <a:ext cx="4040463" cy="563694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6159999" y="1645197"/>
            <a:ext cx="297228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위치 벡터와 속도 벡터 선언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6166968" y="2563229"/>
            <a:ext cx="344677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update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함수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>
              <a:buSzPct val="25000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위치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벡터에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속도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벡터를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더한다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6177614" y="3789039"/>
            <a:ext cx="423886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display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함수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>
              <a:buSzPct val="25000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위치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벡터가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가리키는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지점에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타원을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그린다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6177615" y="4869160"/>
            <a:ext cx="442941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checkEdges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함수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>
              <a:buSzPct val="25000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타원이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창을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벗어나면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창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안으로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되돌린다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402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쓰임</a:t>
            </a:r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3553" y="1556791"/>
            <a:ext cx="3616427" cy="4798032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/>
        </p:nvSpPr>
        <p:spPr>
          <a:xfrm>
            <a:off x="5591944" y="1645196"/>
            <a:ext cx="446449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Mover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클래스를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토대로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>
              <a:buSzPct val="25000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mover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객체를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만들었다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5591945" y="5157192"/>
            <a:ext cx="511229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Mover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클래스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안의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>
              <a:buSzPct val="250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update,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checkEdges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display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함수를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이용한다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0155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가속시키기</a:t>
            </a:r>
          </a:p>
        </p:txBody>
      </p:sp>
    </p:spTree>
    <p:extLst>
      <p:ext uri="{BB962C8B-B14F-4D97-AF65-F5344CB8AC3E}">
        <p14:creationId xmlns:p14="http://schemas.microsoft.com/office/powerpoint/2010/main" val="1984932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가속도와 벡터를 사용한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가속도</a:t>
            </a:r>
            <a:r>
              <a:rPr lang="en-US" altLang="ko-KR" dirty="0"/>
              <a:t>: </a:t>
            </a:r>
            <a:r>
              <a:rPr lang="ko-KR" altLang="en-US" dirty="0"/>
              <a:t>속도가 변하는 비율</a:t>
            </a:r>
            <a:endParaRPr lang="en-US" altLang="ko-KR" dirty="0"/>
          </a:p>
          <a:p>
            <a:r>
              <a:rPr lang="ko-KR" altLang="en-US" dirty="0"/>
              <a:t>속도</a:t>
            </a:r>
            <a:r>
              <a:rPr lang="en-US" altLang="ko-KR" dirty="0"/>
              <a:t>: </a:t>
            </a:r>
            <a:r>
              <a:rPr lang="ko-KR" altLang="en-US" dirty="0"/>
              <a:t>위치가 변하는 비율</a:t>
            </a:r>
            <a:endParaRPr lang="en-US" altLang="ko-KR" dirty="0"/>
          </a:p>
          <a:p>
            <a:r>
              <a:rPr lang="ko-KR" altLang="en-US" dirty="0"/>
              <a:t>가속도는 속도에 속도는 위치에</a:t>
            </a:r>
            <a:r>
              <a:rPr lang="en-US" altLang="ko-KR" dirty="0"/>
              <a:t>…</a:t>
            </a:r>
          </a:p>
          <a:p>
            <a:r>
              <a:rPr lang="en-US" altLang="ko-KR" dirty="0" err="1"/>
              <a:t>Velocity.add</a:t>
            </a:r>
            <a:r>
              <a:rPr lang="en-US" altLang="ko-KR" dirty="0"/>
              <a:t>(acceleration);</a:t>
            </a:r>
          </a:p>
          <a:p>
            <a:r>
              <a:rPr lang="en-US" altLang="ko-KR" dirty="0" err="1"/>
              <a:t>Location.add</a:t>
            </a:r>
            <a:r>
              <a:rPr lang="en-US" altLang="ko-KR" dirty="0"/>
              <a:t>(velocity);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989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쓰임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2340150" y="1771538"/>
            <a:ext cx="7644282" cy="33136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800" dirty="0" err="1">
                <a:latin typeface="Arial"/>
                <a:ea typeface="Arial"/>
                <a:cs typeface="Arial"/>
                <a:sym typeface="Arial"/>
              </a:rPr>
              <a:t>가속도</a:t>
            </a:r>
            <a:endParaRPr lang="en-US" sz="4800" dirty="0"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일정한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가속</a:t>
            </a:r>
            <a:endParaRPr lang="en-US" sz="3600" dirty="0"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랜덤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가속</a:t>
            </a:r>
            <a:endParaRPr lang="en-US" sz="3600" dirty="0"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마우스를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따라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가속</a:t>
            </a:r>
            <a:endParaRPr lang="en-US" sz="36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034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쓰임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2007100" y="1632972"/>
            <a:ext cx="460151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일정한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가속</a:t>
            </a:r>
            <a:endParaRPr lang="en-US" sz="3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5560" y="3140968"/>
            <a:ext cx="3824978" cy="2088232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5926432" y="4581129"/>
            <a:ext cx="434603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가속도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벡터를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추가한다</a:t>
            </a:r>
            <a:endParaRPr lang="en-US" sz="2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8062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쓰임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2009800" y="1524960"/>
            <a:ext cx="387017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일정한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latin typeface="Arial"/>
                <a:ea typeface="Arial"/>
                <a:cs typeface="Arial"/>
                <a:sym typeface="Arial"/>
              </a:rPr>
              <a:t>가속</a:t>
            </a:r>
            <a:endParaRPr lang="en-US" sz="3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4560" y="2924943"/>
            <a:ext cx="4937702" cy="178249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3719734" y="4995173"/>
            <a:ext cx="5904658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update </a:t>
            </a:r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함수</a:t>
            </a:r>
            <a:endParaRPr lang="en-US" sz="2800" dirty="0">
              <a:latin typeface="Arial"/>
              <a:ea typeface="Arial"/>
              <a:cs typeface="Arial"/>
              <a:sym typeface="Arial"/>
            </a:endParaRPr>
          </a:p>
          <a:p>
            <a:pPr>
              <a:buSzPct val="25000"/>
            </a:pPr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속도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벡터에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가속도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벡터를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더한다</a:t>
            </a:r>
            <a:endParaRPr lang="en-US" sz="2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169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랜덤 가속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void update()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acceleration = PVector.random2D();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acceleration.mult</a:t>
            </a:r>
            <a:r>
              <a:rPr lang="en-US" altLang="ko-KR" dirty="0"/>
              <a:t>(random(2));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velocity.add</a:t>
            </a:r>
            <a:r>
              <a:rPr lang="en-US" altLang="ko-KR" dirty="0"/>
              <a:t>(acceleration);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velocity.limit</a:t>
            </a:r>
            <a:r>
              <a:rPr lang="en-US" altLang="ko-KR" dirty="0"/>
              <a:t>(</a:t>
            </a:r>
            <a:r>
              <a:rPr lang="en-US" altLang="ko-KR" dirty="0" err="1"/>
              <a:t>topspeed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location.add</a:t>
            </a:r>
            <a:r>
              <a:rPr lang="en-US" altLang="ko-KR" dirty="0"/>
              <a:t>(velocity);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964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Interactivity with Acceleration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963" y="2834481"/>
            <a:ext cx="82200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84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Interactivity with Acceleration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963" y="2615406"/>
            <a:ext cx="82200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8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r>
              <a:rPr lang="ko-KR" altLang="en-US" dirty="0"/>
              <a:t>어떻게 이러한 요구 사항을 프로그래밍으로 표현할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892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Interactivity with Acceleration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 void update()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PVector</a:t>
            </a:r>
            <a:r>
              <a:rPr lang="en-US" altLang="ko-KR" dirty="0"/>
              <a:t> mouse = new </a:t>
            </a:r>
            <a:r>
              <a:rPr lang="en-US" altLang="ko-KR" dirty="0" err="1"/>
              <a:t>PVector</a:t>
            </a:r>
            <a:r>
              <a:rPr lang="en-US" altLang="ko-KR" dirty="0"/>
              <a:t>(</a:t>
            </a:r>
            <a:r>
              <a:rPr lang="en-US" altLang="ko-KR" dirty="0" err="1"/>
              <a:t>mouseX,mouseY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Step 1: Compute direction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PVector</a:t>
            </a:r>
            <a:r>
              <a:rPr lang="en-US" altLang="ko-KR" dirty="0"/>
              <a:t> </a:t>
            </a:r>
            <a:r>
              <a:rPr lang="en-US" altLang="ko-KR" dirty="0" err="1"/>
              <a:t>dir</a:t>
            </a:r>
            <a:r>
              <a:rPr lang="en-US" altLang="ko-KR" dirty="0"/>
              <a:t> = </a:t>
            </a:r>
            <a:r>
              <a:rPr lang="en-US" altLang="ko-KR" dirty="0" err="1"/>
              <a:t>PVector.sub</a:t>
            </a:r>
            <a:r>
              <a:rPr lang="en-US" altLang="ko-KR" dirty="0"/>
              <a:t>(</a:t>
            </a:r>
            <a:r>
              <a:rPr lang="en-US" altLang="ko-KR" dirty="0" err="1"/>
              <a:t>mouse,location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Step 2: Normalize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dir.normalize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Step 3: Scale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dir.mult</a:t>
            </a:r>
            <a:r>
              <a:rPr lang="en-US" altLang="ko-KR" dirty="0"/>
              <a:t>(0.5);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Step 4: Accelerate</a:t>
            </a:r>
          </a:p>
          <a:p>
            <a:pPr marL="0" indent="0">
              <a:buNone/>
            </a:pPr>
            <a:r>
              <a:rPr lang="en-US" altLang="ko-KR" dirty="0"/>
              <a:t>    acceleration = </a:t>
            </a:r>
            <a:r>
              <a:rPr lang="en-US" altLang="ko-KR" dirty="0" err="1"/>
              <a:t>dir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velocity.add</a:t>
            </a:r>
            <a:r>
              <a:rPr lang="en-US" altLang="ko-KR" dirty="0"/>
              <a:t>(acceleration);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velocity.limit</a:t>
            </a:r>
            <a:r>
              <a:rPr lang="en-US" altLang="ko-KR" dirty="0"/>
              <a:t>(</a:t>
            </a:r>
            <a:r>
              <a:rPr lang="en-US" altLang="ko-KR" dirty="0" err="1"/>
              <a:t>topspeed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location.add</a:t>
            </a:r>
            <a:r>
              <a:rPr lang="en-US" altLang="ko-KR" dirty="0"/>
              <a:t>(velocity);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8594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629F5-0021-4BF9-89EB-F126D4B2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Break...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17C05-82E3-48C8-AE1D-8F0777DE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CU..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cs typeface="Arial"/>
                <a:sym typeface="Arial"/>
              </a:rPr>
              <a:t>Bouncing Ball – No Vectors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7905" y="2872705"/>
            <a:ext cx="7676190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3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Bouncing Balls – No Vectors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float x = 100;</a:t>
            </a:r>
          </a:p>
          <a:p>
            <a:pPr marL="0" indent="0">
              <a:buNone/>
            </a:pPr>
            <a:r>
              <a:rPr lang="en-US" altLang="ko-KR" sz="1800" b="1" dirty="0"/>
              <a:t>float y = 100;</a:t>
            </a:r>
          </a:p>
          <a:p>
            <a:pPr marL="0" indent="0">
              <a:buNone/>
            </a:pPr>
            <a:r>
              <a:rPr lang="en-US" altLang="ko-KR" sz="1800" b="1" dirty="0"/>
              <a:t>float </a:t>
            </a:r>
            <a:r>
              <a:rPr lang="en-US" altLang="ko-KR" sz="1800" b="1" dirty="0" err="1"/>
              <a:t>xspeed</a:t>
            </a:r>
            <a:r>
              <a:rPr lang="en-US" altLang="ko-KR" sz="1800" b="1" dirty="0"/>
              <a:t> = 2.5;</a:t>
            </a:r>
          </a:p>
          <a:p>
            <a:pPr marL="0" indent="0">
              <a:buNone/>
            </a:pPr>
            <a:r>
              <a:rPr lang="en-US" altLang="ko-KR" sz="1800" b="1" dirty="0"/>
              <a:t>float </a:t>
            </a:r>
            <a:r>
              <a:rPr lang="en-US" altLang="ko-KR" sz="1800" b="1" dirty="0" err="1"/>
              <a:t>yspeed</a:t>
            </a:r>
            <a:r>
              <a:rPr lang="en-US" altLang="ko-KR" sz="1800" b="1" dirty="0"/>
              <a:t> = 2;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void setup() {</a:t>
            </a:r>
          </a:p>
          <a:p>
            <a:pPr marL="0" indent="0">
              <a:buNone/>
            </a:pPr>
            <a:r>
              <a:rPr lang="en-US" altLang="ko-KR" sz="1800" b="1" dirty="0"/>
              <a:t>  size(800, 200);</a:t>
            </a:r>
          </a:p>
          <a:p>
            <a:pPr marL="0" indent="0">
              <a:buNone/>
            </a:pPr>
            <a:r>
              <a:rPr lang="en-US" altLang="ko-KR" sz="1800" b="1" dirty="0"/>
              <a:t>  smooth();</a:t>
            </a:r>
          </a:p>
          <a:p>
            <a:pPr marL="0" indent="0">
              <a:buNone/>
            </a:pPr>
            <a:r>
              <a:rPr lang="en-US" altLang="ko-KR" sz="1800" b="1" dirty="0"/>
              <a:t>}</a:t>
            </a:r>
            <a:endParaRPr lang="ko-KR" altLang="en-US" sz="1800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>
          <a:xfrm>
            <a:off x="6169026" y="1628800"/>
            <a:ext cx="4041775" cy="395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b="1" dirty="0"/>
              <a:t>void draw() {</a:t>
            </a:r>
          </a:p>
          <a:p>
            <a:pPr marL="0" indent="0">
              <a:buNone/>
            </a:pPr>
            <a:r>
              <a:rPr lang="en-US" altLang="ko-KR" sz="1200" b="1" dirty="0"/>
              <a:t>  background(255);</a:t>
            </a:r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b="1" dirty="0"/>
              <a:t>  // Add the current speed to the location.</a:t>
            </a:r>
          </a:p>
          <a:p>
            <a:pPr marL="0" indent="0">
              <a:buNone/>
            </a:pPr>
            <a:r>
              <a:rPr lang="en-US" altLang="ko-KR" sz="1200" b="1" dirty="0"/>
              <a:t>  x = x + </a:t>
            </a:r>
            <a:r>
              <a:rPr lang="en-US" altLang="ko-KR" sz="1200" b="1" dirty="0" err="1"/>
              <a:t>xspeed</a:t>
            </a:r>
            <a:r>
              <a:rPr lang="en-US" altLang="ko-KR" sz="1200" b="1" dirty="0"/>
              <a:t>;</a:t>
            </a:r>
          </a:p>
          <a:p>
            <a:pPr marL="0" indent="0">
              <a:buNone/>
            </a:pPr>
            <a:r>
              <a:rPr lang="en-US" altLang="ko-KR" sz="1200" b="1" dirty="0"/>
              <a:t>  y = y + </a:t>
            </a:r>
            <a:r>
              <a:rPr lang="en-US" altLang="ko-KR" sz="1200" b="1" dirty="0" err="1"/>
              <a:t>yspeed</a:t>
            </a:r>
            <a:r>
              <a:rPr lang="en-US" altLang="ko-KR" sz="1200" b="1" dirty="0"/>
              <a:t>;</a:t>
            </a:r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b="1" dirty="0"/>
              <a:t>  if ((x &gt; width) || (x &lt; 0)) {</a:t>
            </a:r>
          </a:p>
          <a:p>
            <a:pPr marL="0" indent="0">
              <a:buNone/>
            </a:pPr>
            <a:r>
              <a:rPr lang="en-US" altLang="ko-KR" sz="1200" b="1" dirty="0"/>
              <a:t>    </a:t>
            </a:r>
            <a:r>
              <a:rPr lang="en-US" altLang="ko-KR" sz="1200" b="1" dirty="0" err="1"/>
              <a:t>xspeed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xspeed</a:t>
            </a:r>
            <a:r>
              <a:rPr lang="en-US" altLang="ko-KR" sz="1200" b="1" dirty="0"/>
              <a:t> * -1;</a:t>
            </a:r>
          </a:p>
          <a:p>
            <a:pPr marL="0" indent="0">
              <a:buNone/>
            </a:pPr>
            <a:r>
              <a:rPr lang="en-US" altLang="ko-KR" sz="1200" b="1" dirty="0"/>
              <a:t>  }</a:t>
            </a:r>
          </a:p>
          <a:p>
            <a:pPr marL="0" indent="0">
              <a:buNone/>
            </a:pPr>
            <a:r>
              <a:rPr lang="en-US" altLang="ko-KR" sz="1200" b="1" dirty="0"/>
              <a:t>  if ((y &gt; height) || (y &lt; 0)) {</a:t>
            </a:r>
          </a:p>
          <a:p>
            <a:pPr marL="0" indent="0">
              <a:buNone/>
            </a:pPr>
            <a:r>
              <a:rPr lang="en-US" altLang="ko-KR" sz="1200" b="1" dirty="0"/>
              <a:t>    </a:t>
            </a:r>
            <a:r>
              <a:rPr lang="en-US" altLang="ko-KR" sz="1200" b="1" dirty="0" err="1"/>
              <a:t>yspeed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yspeed</a:t>
            </a:r>
            <a:r>
              <a:rPr lang="en-US" altLang="ko-KR" sz="1200" b="1" dirty="0"/>
              <a:t> * -1;</a:t>
            </a:r>
          </a:p>
          <a:p>
            <a:pPr marL="0" indent="0">
              <a:buNone/>
            </a:pPr>
            <a:r>
              <a:rPr lang="en-US" altLang="ko-KR" sz="1200" b="1" dirty="0"/>
              <a:t>  }</a:t>
            </a:r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b="1" dirty="0"/>
              <a:t>  // Display circle at x location</a:t>
            </a:r>
          </a:p>
          <a:p>
            <a:pPr marL="0" indent="0">
              <a:buNone/>
            </a:pPr>
            <a:r>
              <a:rPr lang="en-US" altLang="ko-KR" sz="1200" b="1" dirty="0"/>
              <a:t>  stroke(0);</a:t>
            </a:r>
          </a:p>
          <a:p>
            <a:pPr marL="0" indent="0">
              <a:buNone/>
            </a:pPr>
            <a:r>
              <a:rPr lang="en-US" altLang="ko-KR" sz="1200" b="1" dirty="0"/>
              <a:t>  </a:t>
            </a:r>
            <a:r>
              <a:rPr lang="en-US" altLang="ko-KR" sz="1200" b="1" dirty="0" err="1"/>
              <a:t>strokeWeight</a:t>
            </a:r>
            <a:r>
              <a:rPr lang="en-US" altLang="ko-KR" sz="1200" b="1" dirty="0"/>
              <a:t>(2);</a:t>
            </a:r>
          </a:p>
          <a:p>
            <a:pPr marL="0" indent="0">
              <a:buNone/>
            </a:pPr>
            <a:r>
              <a:rPr lang="en-US" altLang="ko-KR" sz="1200" b="1" dirty="0"/>
              <a:t>  fill(127);</a:t>
            </a:r>
          </a:p>
          <a:p>
            <a:pPr marL="0" indent="0">
              <a:buNone/>
            </a:pPr>
            <a:r>
              <a:rPr lang="en-US" altLang="ko-KR" sz="1200" b="1" dirty="0"/>
              <a:t>  ellipse(x, y, 48, 48);</a:t>
            </a:r>
          </a:p>
          <a:p>
            <a:pPr marL="0" indent="0">
              <a:buNone/>
            </a:pPr>
            <a:r>
              <a:rPr lang="en-US" altLang="ko-KR" sz="1200" b="1" dirty="0"/>
              <a:t>}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3843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 err="1">
                <a:latin typeface="+mj-ea"/>
                <a:cs typeface="Arial"/>
                <a:sym typeface="Arial"/>
              </a:rPr>
              <a:t>변수들</a:t>
            </a:r>
            <a:endParaRPr lang="en-US" dirty="0">
              <a:latin typeface="+mj-ea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0070C0"/>
              </a:buClr>
              <a:buSzPct val="25000"/>
              <a:buNone/>
            </a:pP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x, y : 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위치</a:t>
            </a:r>
            <a:endParaRPr lang="en-US" sz="3200" dirty="0"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640"/>
              </a:spcBef>
              <a:buClr>
                <a:srgbClr val="0070C0"/>
              </a:buClr>
              <a:buSzPct val="25000"/>
              <a:buNone/>
            </a:pP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xSpeed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ySpeed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속도</a:t>
            </a:r>
            <a:endParaRPr lang="en-US"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2423591" y="4160494"/>
            <a:ext cx="231505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+) 힘, 바람, 마찰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5663952" y="4376519"/>
            <a:ext cx="1296143" cy="0"/>
          </a:xfrm>
          <a:prstGeom prst="straightConnector1">
            <a:avLst/>
          </a:prstGeom>
          <a:noFill/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39" name="Shape 139"/>
          <p:cNvSpPr txBox="1"/>
          <p:nvPr/>
        </p:nvSpPr>
        <p:spPr>
          <a:xfrm>
            <a:off x="7556070" y="4088487"/>
            <a:ext cx="9492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현실적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578428" y="5204210"/>
            <a:ext cx="100540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x, y, z</a:t>
            </a:r>
          </a:p>
        </p:txBody>
      </p:sp>
      <p:cxnSp>
        <p:nvCxnSpPr>
          <p:cNvPr id="141" name="Shape 141"/>
          <p:cNvCxnSpPr/>
          <p:nvPr/>
        </p:nvCxnSpPr>
        <p:spPr>
          <a:xfrm>
            <a:off x="5663952" y="5420235"/>
            <a:ext cx="1296143" cy="0"/>
          </a:xfrm>
          <a:prstGeom prst="straightConnector1">
            <a:avLst/>
          </a:prstGeom>
          <a:noFill/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2" name="Shape 142"/>
          <p:cNvSpPr txBox="1"/>
          <p:nvPr/>
        </p:nvSpPr>
        <p:spPr>
          <a:xfrm>
            <a:off x="9264353" y="5462626"/>
            <a:ext cx="54213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3D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21058"/>
          <a:stretch/>
        </p:blipFill>
        <p:spPr>
          <a:xfrm>
            <a:off x="7121227" y="4592543"/>
            <a:ext cx="2143125" cy="169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4034057" y="5816679"/>
            <a:ext cx="45718" cy="8719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83333"/>
              </a:lnSpc>
              <a:buSzPct val="25000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83333"/>
              </a:lnSpc>
              <a:buSzPct val="25000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3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 err="1">
                <a:latin typeface="+mn-lt"/>
                <a:ea typeface="Arial"/>
                <a:cs typeface="Arial"/>
                <a:sym typeface="Arial"/>
              </a:rPr>
              <a:t>변수</a:t>
            </a:r>
            <a:r>
              <a:rPr lang="en-US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n-lt"/>
                <a:ea typeface="Arial"/>
                <a:cs typeface="Arial"/>
                <a:sym typeface="Arial"/>
              </a:rPr>
              <a:t>너무</a:t>
            </a:r>
            <a:r>
              <a:rPr lang="en-US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n-lt"/>
                <a:ea typeface="Arial"/>
                <a:cs typeface="Arial"/>
                <a:sym typeface="Arial"/>
              </a:rPr>
              <a:t>많다</a:t>
            </a:r>
            <a:endParaRPr lang="en-US" dirty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Now Change to Vectors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52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+mn-lt"/>
                <a:ea typeface="Arial"/>
                <a:cs typeface="Arial"/>
                <a:sym typeface="Arial"/>
              </a:rPr>
              <a:t>벡터란 무엇인가?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ct val="100000"/>
              <a:buNone/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ct val="100000"/>
              <a:buNone/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ct val="100000"/>
              <a:buNone/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ct val="100000"/>
              <a:buNone/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342900" indent="-342900" algn="ctr">
              <a:spcBef>
                <a:spcPts val="640"/>
              </a:spcBef>
              <a:buClr>
                <a:schemeClr val="dk1"/>
              </a:buClr>
              <a:buSzPct val="100000"/>
              <a:buNone/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솔직히 다들 이미  알잖아?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1583" y="2014364"/>
            <a:ext cx="7625930" cy="2234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95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4689</TotalTime>
  <Words>922</Words>
  <Application>Microsoft Office PowerPoint</Application>
  <PresentationFormat>와이드스크린</PresentationFormat>
  <Paragraphs>263</Paragraphs>
  <Slides>41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2018 Ajou2</vt:lpstr>
      <vt:lpstr>목적</vt:lpstr>
      <vt:lpstr>목적</vt:lpstr>
      <vt:lpstr>목적</vt:lpstr>
      <vt:lpstr>Bouncing Ball – No Vectors</vt:lpstr>
      <vt:lpstr>Bouncing Balls – No Vectors</vt:lpstr>
      <vt:lpstr>변수들</vt:lpstr>
      <vt:lpstr>변수 너무 많다</vt:lpstr>
      <vt:lpstr>벡터란 무엇인가?</vt:lpstr>
      <vt:lpstr>벡터는 뭘까?</vt:lpstr>
      <vt:lpstr>벡터는 뭘까</vt:lpstr>
      <vt:lpstr>벡터는 무엇일까?</vt:lpstr>
      <vt:lpstr>벡터로 바꾸면 변수가 줄어</vt:lpstr>
      <vt:lpstr>벡터는 무엇일까?</vt:lpstr>
      <vt:lpstr>다음위치=현재위치+속도</vt:lpstr>
      <vt:lpstr>벡터 클래스</vt:lpstr>
      <vt:lpstr>벡터 클래스</vt:lpstr>
      <vt:lpstr>벡터 클래스</vt:lpstr>
      <vt:lpstr>벡터 클래스</vt:lpstr>
      <vt:lpstr>벡터 덧셈</vt:lpstr>
      <vt:lpstr>벡터 덧셈</vt:lpstr>
      <vt:lpstr>벡터 덧셈</vt:lpstr>
      <vt:lpstr>벡터 덧셈</vt:lpstr>
      <vt:lpstr>벡터 덧셈</vt:lpstr>
      <vt:lpstr>다른 함수들</vt:lpstr>
      <vt:lpstr>다른 함수들</vt:lpstr>
      <vt:lpstr>Vector Subtraction</vt:lpstr>
      <vt:lpstr>Normalizing a vector</vt:lpstr>
      <vt:lpstr>벡터의 쓰임</vt:lpstr>
      <vt:lpstr>벡터의 쓰임</vt:lpstr>
      <vt:lpstr>벡터의 쓰임</vt:lpstr>
      <vt:lpstr>가속시키기</vt:lpstr>
      <vt:lpstr>가속도와 벡터를 사용한 이동</vt:lpstr>
      <vt:lpstr>벡터의 쓰임</vt:lpstr>
      <vt:lpstr>벡터의 쓰임</vt:lpstr>
      <vt:lpstr>벡터의 쓰임</vt:lpstr>
      <vt:lpstr>랜덤 가속</vt:lpstr>
      <vt:lpstr>Interactivity with Acceleration</vt:lpstr>
      <vt:lpstr>Interactivity with Acceleration</vt:lpstr>
      <vt:lpstr>Interactivity with Acceleration</vt:lpstr>
      <vt:lpstr>Break...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Advanced Arduino</dc:title>
  <dc:creator>suakii</dc:creator>
  <cp:lastModifiedBy>suakii</cp:lastModifiedBy>
  <cp:revision>87</cp:revision>
  <dcterms:created xsi:type="dcterms:W3CDTF">2016-11-15T02:36:50Z</dcterms:created>
  <dcterms:modified xsi:type="dcterms:W3CDTF">2018-09-14T01:43:55Z</dcterms:modified>
</cp:coreProperties>
</file>