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14"/>
  </p:notesMasterIdLst>
  <p:handoutMasterIdLst>
    <p:handoutMasterId r:id="rId15"/>
  </p:handoutMasterIdLst>
  <p:sldIdLst>
    <p:sldId id="493" r:id="rId2"/>
    <p:sldId id="546" r:id="rId3"/>
    <p:sldId id="544" r:id="rId4"/>
    <p:sldId id="545" r:id="rId5"/>
    <p:sldId id="555" r:id="rId6"/>
    <p:sldId id="549" r:id="rId7"/>
    <p:sldId id="565" r:id="rId8"/>
    <p:sldId id="556" r:id="rId9"/>
    <p:sldId id="562" r:id="rId10"/>
    <p:sldId id="563" r:id="rId11"/>
    <p:sldId id="564" r:id="rId12"/>
    <p:sldId id="537"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5" userDrawn="1">
          <p15:clr>
            <a:srgbClr val="A4A3A4"/>
          </p15:clr>
        </p15:guide>
        <p15:guide id="2" orient="horz" pos="4002"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F4F97"/>
    <a:srgbClr val="F6CE86"/>
    <a:srgbClr val="11D9A5"/>
    <a:srgbClr val="AEF8E5"/>
    <a:srgbClr val="0A8464"/>
    <a:srgbClr val="0DB78A"/>
    <a:srgbClr val="D68F10"/>
    <a:srgbClr val="F1B13D"/>
    <a:srgbClr val="10D6A2"/>
    <a:srgbClr val="2DE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91" autoAdjust="0"/>
    <p:restoredTop sz="97587" autoAdjust="0"/>
  </p:normalViewPr>
  <p:slideViewPr>
    <p:cSldViewPr snapToGrid="0">
      <p:cViewPr>
        <p:scale>
          <a:sx n="131" d="100"/>
          <a:sy n="131" d="100"/>
        </p:scale>
        <p:origin x="544" y="1656"/>
      </p:cViewPr>
      <p:guideLst>
        <p:guide orient="horz" pos="905"/>
        <p:guide orient="horz" pos="400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8/31/21</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8/31/21</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1507663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10</a:t>
            </a:fld>
            <a:endParaRPr lang="en-US" dirty="0"/>
          </a:p>
        </p:txBody>
      </p:sp>
    </p:spTree>
    <p:extLst>
      <p:ext uri="{BB962C8B-B14F-4D97-AF65-F5344CB8AC3E}">
        <p14:creationId xmlns:p14="http://schemas.microsoft.com/office/powerpoint/2010/main" val="3389510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11</a:t>
            </a:fld>
            <a:endParaRPr lang="en-US" dirty="0"/>
          </a:p>
        </p:txBody>
      </p:sp>
    </p:spTree>
    <p:extLst>
      <p:ext uri="{BB962C8B-B14F-4D97-AF65-F5344CB8AC3E}">
        <p14:creationId xmlns:p14="http://schemas.microsoft.com/office/powerpoint/2010/main" val="316039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2</a:t>
            </a:fld>
            <a:endParaRPr lang="en-US" dirty="0"/>
          </a:p>
        </p:txBody>
      </p:sp>
    </p:spTree>
    <p:extLst>
      <p:ext uri="{BB962C8B-B14F-4D97-AF65-F5344CB8AC3E}">
        <p14:creationId xmlns:p14="http://schemas.microsoft.com/office/powerpoint/2010/main" val="131697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sym typeface="Wingdings" pitchFamily="2" charset="2"/>
            </a:endParaRPr>
          </a:p>
        </p:txBody>
      </p:sp>
      <p:sp>
        <p:nvSpPr>
          <p:cNvPr id="4" name="Slide Number Placeholder 3"/>
          <p:cNvSpPr>
            <a:spLocks noGrp="1"/>
          </p:cNvSpPr>
          <p:nvPr>
            <p:ph type="sldNum" sz="quarter" idx="5"/>
          </p:nvPr>
        </p:nvSpPr>
        <p:spPr/>
        <p:txBody>
          <a:bodyPr/>
          <a:lstStyle/>
          <a:p>
            <a:fld id="{4CFDF800-FE0E-A944-8AC1-D57C07B352FC}" type="slidenum">
              <a:rPr lang="en-US" smtClean="0"/>
              <a:pPr/>
              <a:t>3</a:t>
            </a:fld>
            <a:endParaRPr lang="en-US" dirty="0"/>
          </a:p>
        </p:txBody>
      </p:sp>
    </p:spTree>
    <p:extLst>
      <p:ext uri="{BB962C8B-B14F-4D97-AF65-F5344CB8AC3E}">
        <p14:creationId xmlns:p14="http://schemas.microsoft.com/office/powerpoint/2010/main" val="380717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4</a:t>
            </a:fld>
            <a:endParaRPr lang="en-US" dirty="0"/>
          </a:p>
        </p:txBody>
      </p:sp>
    </p:spTree>
    <p:extLst>
      <p:ext uri="{BB962C8B-B14F-4D97-AF65-F5344CB8AC3E}">
        <p14:creationId xmlns:p14="http://schemas.microsoft.com/office/powerpoint/2010/main" val="343829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5</a:t>
            </a:fld>
            <a:endParaRPr lang="en-US" dirty="0"/>
          </a:p>
        </p:txBody>
      </p:sp>
    </p:spTree>
    <p:extLst>
      <p:ext uri="{BB962C8B-B14F-4D97-AF65-F5344CB8AC3E}">
        <p14:creationId xmlns:p14="http://schemas.microsoft.com/office/powerpoint/2010/main" val="3221805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6</a:t>
            </a:fld>
            <a:endParaRPr lang="en-US" dirty="0"/>
          </a:p>
        </p:txBody>
      </p:sp>
    </p:spTree>
    <p:extLst>
      <p:ext uri="{BB962C8B-B14F-4D97-AF65-F5344CB8AC3E}">
        <p14:creationId xmlns:p14="http://schemas.microsoft.com/office/powerpoint/2010/main" val="171626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7</a:t>
            </a:fld>
            <a:endParaRPr lang="en-US" dirty="0"/>
          </a:p>
        </p:txBody>
      </p:sp>
    </p:spTree>
    <p:extLst>
      <p:ext uri="{BB962C8B-B14F-4D97-AF65-F5344CB8AC3E}">
        <p14:creationId xmlns:p14="http://schemas.microsoft.com/office/powerpoint/2010/main" val="33307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8</a:t>
            </a:fld>
            <a:endParaRPr lang="en-US" dirty="0"/>
          </a:p>
        </p:txBody>
      </p:sp>
    </p:spTree>
    <p:extLst>
      <p:ext uri="{BB962C8B-B14F-4D97-AF65-F5344CB8AC3E}">
        <p14:creationId xmlns:p14="http://schemas.microsoft.com/office/powerpoint/2010/main" val="256268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9</a:t>
            </a:fld>
            <a:endParaRPr lang="en-US" dirty="0"/>
          </a:p>
        </p:txBody>
      </p:sp>
    </p:spTree>
    <p:extLst>
      <p:ext uri="{BB962C8B-B14F-4D97-AF65-F5344CB8AC3E}">
        <p14:creationId xmlns:p14="http://schemas.microsoft.com/office/powerpoint/2010/main" val="1777774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504" y="3193257"/>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728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91181" y="6416000"/>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LLNL-PRES-825328</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550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3" name="Text Placeholder 2"/>
          <p:cNvSpPr>
            <a:spLocks noGrp="1"/>
          </p:cNvSpPr>
          <p:nvPr>
            <p:ph type="body" sz="quarter" idx="14" hasCustomPrompt="1"/>
          </p:nvPr>
        </p:nvSpPr>
        <p:spPr>
          <a:xfrm>
            <a:off x="6096001" y="3096715"/>
            <a:ext cx="6096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a:p>
            <a:pPr lvl="0"/>
            <a:r>
              <a:rPr lang="en-US" dirty="0"/>
              <a:t>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userDrawn="1"/>
        </p:nvPicPr>
        <p:blipFill rotWithShape="1">
          <a:blip r:embed="rId12"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LLNL-PRES-825328</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userDrawn="1"/>
        </p:nvPicPr>
        <p:blipFill rotWithShape="1">
          <a:blip r:embed="rId13"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a:latin typeface="Calibri" panose="020F0502020204030204" pitchFamily="34" charset="0"/>
                <a:cs typeface="Calibri" panose="020F0502020204030204" pitchFamily="34" charset="0"/>
              </a:rPr>
              <a:t>A Data-Driven Approach Towards NIF Neutron Time-of-Flight Diagnostics Using Machine Learning and Bayesian Inference</a:t>
            </a:r>
          </a:p>
        </p:txBody>
      </p:sp>
      <p:sp>
        <p:nvSpPr>
          <p:cNvPr id="11" name="Text Placeholder 10"/>
          <p:cNvSpPr>
            <a:spLocks noGrp="1"/>
          </p:cNvSpPr>
          <p:nvPr>
            <p:ph type="body" sz="quarter" idx="13"/>
          </p:nvPr>
        </p:nvSpPr>
        <p:spPr/>
        <p:txBody>
          <a:bodyPr/>
          <a:lstStyle/>
          <a:p>
            <a:pPr marL="58738" indent="-1588"/>
            <a:endParaRPr lang="en-US" dirty="0">
              <a:latin typeface="Calibri" panose="020F0502020204030204" pitchFamily="34" charset="0"/>
              <a:cs typeface="Calibri" panose="020F0502020204030204" pitchFamily="34" charset="0"/>
            </a:endParaRPr>
          </a:p>
        </p:txBody>
      </p:sp>
      <p:sp>
        <p:nvSpPr>
          <p:cNvPr id="5" name="Text Placeholder 4"/>
          <p:cNvSpPr>
            <a:spLocks noGrp="1"/>
          </p:cNvSpPr>
          <p:nvPr>
            <p:ph type="body" sz="quarter" idx="14"/>
          </p:nvPr>
        </p:nvSpPr>
        <p:spPr>
          <a:xfrm>
            <a:off x="5820428" y="3096715"/>
            <a:ext cx="6096000" cy="477838"/>
          </a:xfrm>
        </p:spPr>
        <p:txBody>
          <a:bodyPr/>
          <a:lstStyle/>
          <a:p>
            <a:pPr lvl="0"/>
            <a:r>
              <a:rPr lang="en-US" dirty="0"/>
              <a:t>Su-Ann Chong</a:t>
            </a:r>
          </a:p>
          <a:p>
            <a:pPr lvl="0"/>
            <a:r>
              <a:rPr lang="en-US" dirty="0"/>
              <a:t>Summer Internship Final Wrap-up</a:t>
            </a:r>
          </a:p>
          <a:p>
            <a:pPr lvl="0"/>
            <a:r>
              <a:rPr lang="en-US" dirty="0"/>
              <a:t>Dave Schlossberg, Jim Gaffney, Luc Peterson, Kelli Humbird</a:t>
            </a:r>
          </a:p>
        </p:txBody>
      </p:sp>
      <p:sp>
        <p:nvSpPr>
          <p:cNvPr id="9" name="Text Placeholder 10"/>
          <p:cNvSpPr txBox="1">
            <a:spLocks/>
          </p:cNvSpPr>
          <p:nvPr/>
        </p:nvSpPr>
        <p:spPr>
          <a:xfrm>
            <a:off x="609600" y="3640568"/>
            <a:ext cx="3278508" cy="397500"/>
          </a:xfrm>
          <a:prstGeom prst="rect">
            <a:avLst/>
          </a:prstGeom>
        </p:spPr>
        <p:txBody>
          <a:bodyPr vert="horz" lIns="0" tIns="91440" rIns="0" rtlCol="0" anchor="ctr" anchorCtr="0">
            <a:noAutofit/>
          </a:bodyPr>
          <a:lstStyle/>
          <a:p>
            <a:pPr lvl="0">
              <a:lnSpc>
                <a:spcPct val="80000"/>
              </a:lnSpc>
            </a:pPr>
            <a:r>
              <a:rPr lang="en-US" sz="1600" dirty="0">
                <a:cs typeface="Lucida Handwriting"/>
              </a:rPr>
              <a:t>August 13,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8DBD25-A839-5945-8977-837B1731EFA7}"/>
              </a:ext>
            </a:extLst>
          </p:cNvPr>
          <p:cNvSpPr>
            <a:spLocks noGrp="1"/>
          </p:cNvSpPr>
          <p:nvPr>
            <p:ph type="title"/>
          </p:nvPr>
        </p:nvSpPr>
        <p:spPr/>
        <p:txBody>
          <a:bodyPr/>
          <a:lstStyle/>
          <a:p>
            <a:r>
              <a:rPr lang="en-US" dirty="0"/>
              <a:t>Approaches: Approximate Posterior Probability Using MCMC</a:t>
            </a:r>
          </a:p>
        </p:txBody>
      </p:sp>
      <p:graphicFrame>
        <p:nvGraphicFramePr>
          <p:cNvPr id="11" name="Table 11">
            <a:extLst>
              <a:ext uri="{FF2B5EF4-FFF2-40B4-BE49-F238E27FC236}">
                <a16:creationId xmlns:a16="http://schemas.microsoft.com/office/drawing/2014/main" id="{877F8D9D-B588-9347-8DA3-470EA181FF33}"/>
              </a:ext>
            </a:extLst>
          </p:cNvPr>
          <p:cNvGraphicFramePr>
            <a:graphicFrameLocks noGrp="1"/>
          </p:cNvGraphicFramePr>
          <p:nvPr>
            <p:ph idx="1"/>
            <p:extLst>
              <p:ext uri="{D42A27DB-BD31-4B8C-83A1-F6EECF244321}">
                <p14:modId xmlns:p14="http://schemas.microsoft.com/office/powerpoint/2010/main" val="3433778841"/>
              </p:ext>
            </p:extLst>
          </p:nvPr>
        </p:nvGraphicFramePr>
        <p:xfrm>
          <a:off x="5765369" y="1627322"/>
          <a:ext cx="6137330" cy="4361200"/>
        </p:xfrm>
        <a:graphic>
          <a:graphicData uri="http://schemas.openxmlformats.org/drawingml/2006/table">
            <a:tbl>
              <a:tblPr firstRow="1" bandRow="1">
                <a:tableStyleId>{5C22544A-7EE6-4342-B048-85BDC9FD1C3A}</a:tableStyleId>
              </a:tblPr>
              <a:tblGrid>
                <a:gridCol w="3068665">
                  <a:extLst>
                    <a:ext uri="{9D8B030D-6E8A-4147-A177-3AD203B41FA5}">
                      <a16:colId xmlns:a16="http://schemas.microsoft.com/office/drawing/2014/main" val="4092223144"/>
                    </a:ext>
                  </a:extLst>
                </a:gridCol>
                <a:gridCol w="3068665">
                  <a:extLst>
                    <a:ext uri="{9D8B030D-6E8A-4147-A177-3AD203B41FA5}">
                      <a16:colId xmlns:a16="http://schemas.microsoft.com/office/drawing/2014/main" val="4113899308"/>
                    </a:ext>
                  </a:extLst>
                </a:gridCol>
              </a:tblGrid>
              <a:tr h="457520">
                <a:tc>
                  <a:txBody>
                    <a:bodyPr/>
                    <a:lstStyle/>
                    <a:p>
                      <a:pPr algn="ctr"/>
                      <a:r>
                        <a:rPr lang="en-US" sz="2000" dirty="0"/>
                        <a:t>MCMC Parameters</a:t>
                      </a:r>
                    </a:p>
                  </a:txBody>
                  <a:tcPr/>
                </a:tc>
                <a:tc>
                  <a:txBody>
                    <a:bodyPr/>
                    <a:lstStyle/>
                    <a:p>
                      <a:pPr algn="ctr"/>
                      <a:r>
                        <a:rPr lang="en-US" sz="2000" dirty="0"/>
                        <a:t>Values</a:t>
                      </a:r>
                    </a:p>
                  </a:txBody>
                  <a:tcPr/>
                </a:tc>
                <a:extLst>
                  <a:ext uri="{0D108BD9-81ED-4DB2-BD59-A6C34878D82A}">
                    <a16:rowId xmlns:a16="http://schemas.microsoft.com/office/drawing/2014/main" val="1700442778"/>
                  </a:ext>
                </a:extLst>
              </a:tr>
              <a:tr h="457520">
                <a:tc>
                  <a:txBody>
                    <a:bodyPr/>
                    <a:lstStyle/>
                    <a:p>
                      <a:pPr algn="ctr"/>
                      <a:r>
                        <a:rPr lang="en-US" sz="2000" dirty="0"/>
                        <a:t>Framework</a:t>
                      </a:r>
                    </a:p>
                  </a:txBody>
                  <a:tcPr/>
                </a:tc>
                <a:tc>
                  <a:txBody>
                    <a:bodyPr/>
                    <a:lstStyle/>
                    <a:p>
                      <a:pPr algn="ctr"/>
                      <a:r>
                        <a:rPr lang="en-US" sz="2000" dirty="0"/>
                        <a:t>PyMC3 + Theano</a:t>
                      </a:r>
                    </a:p>
                  </a:txBody>
                  <a:tcPr/>
                </a:tc>
                <a:extLst>
                  <a:ext uri="{0D108BD9-81ED-4DB2-BD59-A6C34878D82A}">
                    <a16:rowId xmlns:a16="http://schemas.microsoft.com/office/drawing/2014/main" val="3192094555"/>
                  </a:ext>
                </a:extLst>
              </a:tr>
              <a:tr h="457520">
                <a:tc>
                  <a:txBody>
                    <a:bodyPr/>
                    <a:lstStyle/>
                    <a:p>
                      <a:pPr algn="ctr"/>
                      <a:r>
                        <a:rPr lang="en-US" sz="2000" dirty="0"/>
                        <a:t>Prior probability distribution</a:t>
                      </a:r>
                    </a:p>
                  </a:txBody>
                  <a:tcPr/>
                </a:tc>
                <a:tc>
                  <a:txBody>
                    <a:bodyPr/>
                    <a:lstStyle/>
                    <a:p>
                      <a:pPr algn="ctr"/>
                      <a:r>
                        <a:rPr lang="en-US" sz="2000" dirty="0"/>
                        <a:t>Normal distribution</a:t>
                      </a:r>
                    </a:p>
                    <a:p>
                      <a:pPr algn="ctr"/>
                      <a:r>
                        <a:rPr lang="en-US" sz="2000" dirty="0"/>
                        <a:t>Uniform distribution</a:t>
                      </a:r>
                    </a:p>
                  </a:txBody>
                  <a:tcPr/>
                </a:tc>
                <a:extLst>
                  <a:ext uri="{0D108BD9-81ED-4DB2-BD59-A6C34878D82A}">
                    <a16:rowId xmlns:a16="http://schemas.microsoft.com/office/drawing/2014/main" val="3152967541"/>
                  </a:ext>
                </a:extLst>
              </a:tr>
              <a:tr h="457520">
                <a:tc>
                  <a:txBody>
                    <a:bodyPr/>
                    <a:lstStyle/>
                    <a:p>
                      <a:pPr algn="ctr"/>
                      <a:r>
                        <a:rPr lang="en-US" sz="2000" dirty="0"/>
                        <a:t>Likelihood function</a:t>
                      </a:r>
                    </a:p>
                  </a:txBody>
                  <a:tcPr/>
                </a:tc>
                <a:tc>
                  <a:txBody>
                    <a:bodyPr/>
                    <a:lstStyle/>
                    <a:p>
                      <a:pPr algn="ctr"/>
                      <a:r>
                        <a:rPr lang="en-US" sz="2000" dirty="0"/>
                        <a:t>DJINN surrogate model</a:t>
                      </a:r>
                    </a:p>
                  </a:txBody>
                  <a:tcPr/>
                </a:tc>
                <a:extLst>
                  <a:ext uri="{0D108BD9-81ED-4DB2-BD59-A6C34878D82A}">
                    <a16:rowId xmlns:a16="http://schemas.microsoft.com/office/drawing/2014/main" val="1674184800"/>
                  </a:ext>
                </a:extLst>
              </a:tr>
              <a:tr h="457520">
                <a:tc>
                  <a:txBody>
                    <a:bodyPr/>
                    <a:lstStyle/>
                    <a:p>
                      <a:pPr algn="ctr"/>
                      <a:r>
                        <a:rPr lang="en-US" sz="2000" dirty="0"/>
                        <a:t>Sampling method</a:t>
                      </a:r>
                    </a:p>
                  </a:txBody>
                  <a:tcPr/>
                </a:tc>
                <a:tc>
                  <a:txBody>
                    <a:bodyPr/>
                    <a:lstStyle/>
                    <a:p>
                      <a:pPr algn="ctr"/>
                      <a:r>
                        <a:rPr lang="en-US" sz="2000" dirty="0"/>
                        <a:t>No U-Turn Sampler (NUTS)</a:t>
                      </a:r>
                    </a:p>
                  </a:txBody>
                  <a:tcPr/>
                </a:tc>
                <a:extLst>
                  <a:ext uri="{0D108BD9-81ED-4DB2-BD59-A6C34878D82A}">
                    <a16:rowId xmlns:a16="http://schemas.microsoft.com/office/drawing/2014/main" val="4093058053"/>
                  </a:ext>
                </a:extLst>
              </a:tr>
              <a:tr h="457520">
                <a:tc>
                  <a:txBody>
                    <a:bodyPr/>
                    <a:lstStyle/>
                    <a:p>
                      <a:pPr algn="ctr"/>
                      <a:r>
                        <a:rPr lang="en-US" sz="2000" dirty="0"/>
                        <a:t>Multiprocessing</a:t>
                      </a:r>
                    </a:p>
                  </a:txBody>
                  <a:tcPr/>
                </a:tc>
                <a:tc>
                  <a:txBody>
                    <a:bodyPr/>
                    <a:lstStyle/>
                    <a:p>
                      <a:pPr algn="ctr"/>
                      <a:r>
                        <a:rPr lang="en-US" sz="2000" dirty="0"/>
                        <a:t>4</a:t>
                      </a:r>
                    </a:p>
                  </a:txBody>
                  <a:tcPr/>
                </a:tc>
                <a:extLst>
                  <a:ext uri="{0D108BD9-81ED-4DB2-BD59-A6C34878D82A}">
                    <a16:rowId xmlns:a16="http://schemas.microsoft.com/office/drawing/2014/main" val="3551867413"/>
                  </a:ext>
                </a:extLst>
              </a:tr>
              <a:tr h="457520">
                <a:tc>
                  <a:txBody>
                    <a:bodyPr/>
                    <a:lstStyle/>
                    <a:p>
                      <a:pPr algn="ctr"/>
                      <a:r>
                        <a:rPr lang="en-US" sz="2000" dirty="0"/>
                        <a:t>Number of iterations</a:t>
                      </a:r>
                    </a:p>
                  </a:txBody>
                  <a:tcPr/>
                </a:tc>
                <a:tc>
                  <a:txBody>
                    <a:bodyPr/>
                    <a:lstStyle/>
                    <a:p>
                      <a:pPr algn="ctr"/>
                      <a:r>
                        <a:rPr lang="en-US" sz="2000" dirty="0"/>
                        <a:t>3,000 (x4)</a:t>
                      </a:r>
                    </a:p>
                  </a:txBody>
                  <a:tcPr/>
                </a:tc>
                <a:extLst>
                  <a:ext uri="{0D108BD9-81ED-4DB2-BD59-A6C34878D82A}">
                    <a16:rowId xmlns:a16="http://schemas.microsoft.com/office/drawing/2014/main" val="2802465493"/>
                  </a:ext>
                </a:extLst>
              </a:tr>
              <a:tr h="457520">
                <a:tc>
                  <a:txBody>
                    <a:bodyPr/>
                    <a:lstStyle/>
                    <a:p>
                      <a:pPr algn="ctr"/>
                      <a:r>
                        <a:rPr lang="en-US" sz="2000" dirty="0"/>
                        <a:t>Number of burn samples</a:t>
                      </a:r>
                    </a:p>
                  </a:txBody>
                  <a:tcPr/>
                </a:tc>
                <a:tc>
                  <a:txBody>
                    <a:bodyPr/>
                    <a:lstStyle/>
                    <a:p>
                      <a:pPr algn="ctr"/>
                      <a:r>
                        <a:rPr lang="en-US" sz="2000" dirty="0"/>
                        <a:t>1,000 (x4)</a:t>
                      </a:r>
                    </a:p>
                  </a:txBody>
                  <a:tcPr/>
                </a:tc>
                <a:extLst>
                  <a:ext uri="{0D108BD9-81ED-4DB2-BD59-A6C34878D82A}">
                    <a16:rowId xmlns:a16="http://schemas.microsoft.com/office/drawing/2014/main" val="2946203671"/>
                  </a:ext>
                </a:extLst>
              </a:tr>
              <a:tr h="457520">
                <a:tc>
                  <a:txBody>
                    <a:bodyPr/>
                    <a:lstStyle/>
                    <a:p>
                      <a:pPr algn="ctr"/>
                      <a:r>
                        <a:rPr lang="en-US" sz="2000" dirty="0"/>
                        <a:t>Execution time</a:t>
                      </a:r>
                    </a:p>
                  </a:txBody>
                  <a:tcPr/>
                </a:tc>
                <a:tc>
                  <a:txBody>
                    <a:bodyPr/>
                    <a:lstStyle/>
                    <a:p>
                      <a:pPr algn="ctr"/>
                      <a:r>
                        <a:rPr lang="en-US" sz="2000" dirty="0"/>
                        <a:t>~ 1.5 mins</a:t>
                      </a:r>
                    </a:p>
                  </a:txBody>
                  <a:tcPr/>
                </a:tc>
                <a:extLst>
                  <a:ext uri="{0D108BD9-81ED-4DB2-BD59-A6C34878D82A}">
                    <a16:rowId xmlns:a16="http://schemas.microsoft.com/office/drawing/2014/main" val="2591452726"/>
                  </a:ext>
                </a:extLst>
              </a:tr>
            </a:tbl>
          </a:graphicData>
        </a:graphic>
      </p:graphicFrame>
      <p:sp>
        <p:nvSpPr>
          <p:cNvPr id="17" name="Content Placeholder 1">
            <a:extLst>
              <a:ext uri="{FF2B5EF4-FFF2-40B4-BE49-F238E27FC236}">
                <a16:creationId xmlns:a16="http://schemas.microsoft.com/office/drawing/2014/main" id="{A68D6DBC-3005-2F43-AEF6-87B3E9A8607B}"/>
              </a:ext>
            </a:extLst>
          </p:cNvPr>
          <p:cNvSpPr txBox="1">
            <a:spLocks/>
          </p:cNvSpPr>
          <p:nvPr/>
        </p:nvSpPr>
        <p:spPr>
          <a:xfrm>
            <a:off x="609600" y="1441523"/>
            <a:ext cx="4861302" cy="4726801"/>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Markov Chain Monte Carlo</a:t>
            </a:r>
          </a:p>
          <a:p>
            <a:pPr lvl="1" defTabSz="914400"/>
            <a:r>
              <a:rPr lang="en-US" dirty="0"/>
              <a:t>Based on Bayes theorem</a:t>
            </a:r>
            <a:br>
              <a:rPr lang="en-US" dirty="0"/>
            </a:br>
            <a:br>
              <a:rPr lang="en-US" dirty="0"/>
            </a:br>
            <a:br>
              <a:rPr lang="en-US" dirty="0"/>
            </a:br>
            <a:br>
              <a:rPr lang="en-US" dirty="0"/>
            </a:br>
            <a:br>
              <a:rPr lang="en-US" dirty="0"/>
            </a:br>
            <a:br>
              <a:rPr lang="en-US" dirty="0"/>
            </a:br>
            <a:br>
              <a:rPr lang="en-US" dirty="0"/>
            </a:br>
            <a:endParaRPr lang="en-US" dirty="0"/>
          </a:p>
          <a:p>
            <a:pPr lvl="1" defTabSz="914400"/>
            <a:r>
              <a:rPr lang="en-US" dirty="0"/>
              <a:t>Combination of Markov Chain and Monte Carlo</a:t>
            </a:r>
          </a:p>
          <a:p>
            <a:pPr lvl="1" defTabSz="914400"/>
            <a:r>
              <a:rPr lang="en-US" dirty="0"/>
              <a:t>Random sampling from distributions such that the current state is probabilistically dependent on the previous state</a:t>
            </a:r>
          </a:p>
        </p:txBody>
      </p:sp>
      <p:pic>
        <p:nvPicPr>
          <p:cNvPr id="15" name="Picture 2" descr="What is Bayes Theorem | Applications of Bayes Theorem">
            <a:extLst>
              <a:ext uri="{FF2B5EF4-FFF2-40B4-BE49-F238E27FC236}">
                <a16:creationId xmlns:a16="http://schemas.microsoft.com/office/drawing/2014/main" id="{F6387C8C-2837-C64C-AE7B-BFFBBF432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16" y="2216257"/>
            <a:ext cx="4262174" cy="194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4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73AC20B9-642F-0642-A1F4-C24352E2D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73" y="1481895"/>
            <a:ext cx="4952972" cy="491032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C65CFAFE-0BFB-2445-9153-C42DAECE91C7}"/>
              </a:ext>
            </a:extLst>
          </p:cNvPr>
          <p:cNvSpPr>
            <a:spLocks noGrp="1"/>
          </p:cNvSpPr>
          <p:nvPr>
            <p:ph type="title"/>
          </p:nvPr>
        </p:nvSpPr>
        <p:spPr/>
        <p:txBody>
          <a:bodyPr/>
          <a:lstStyle/>
          <a:p>
            <a:r>
              <a:rPr lang="en-US" dirty="0"/>
              <a:t>Summary: Preliminary Results From MCMC</a:t>
            </a:r>
          </a:p>
        </p:txBody>
      </p:sp>
      <p:pic>
        <p:nvPicPr>
          <p:cNvPr id="4" name="Picture 2">
            <a:extLst>
              <a:ext uri="{FF2B5EF4-FFF2-40B4-BE49-F238E27FC236}">
                <a16:creationId xmlns:a16="http://schemas.microsoft.com/office/drawing/2014/main" id="{901E7714-3954-9840-9C40-65CB00BF0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304" y="3259867"/>
            <a:ext cx="3357966" cy="28056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5" name="Table 6">
                <a:extLst>
                  <a:ext uri="{FF2B5EF4-FFF2-40B4-BE49-F238E27FC236}">
                    <a16:creationId xmlns:a16="http://schemas.microsoft.com/office/drawing/2014/main" id="{74B2E98A-5287-D04B-805F-17E39D25C972}"/>
                  </a:ext>
                </a:extLst>
              </p:cNvPr>
              <p:cNvGraphicFramePr>
                <a:graphicFrameLocks noGrp="1"/>
              </p:cNvGraphicFramePr>
              <p:nvPr>
                <p:extLst>
                  <p:ext uri="{D42A27DB-BD31-4B8C-83A1-F6EECF244321}">
                    <p14:modId xmlns:p14="http://schemas.microsoft.com/office/powerpoint/2010/main" val="917600694"/>
                  </p:ext>
                </p:extLst>
              </p:nvPr>
            </p:nvGraphicFramePr>
            <p:xfrm>
              <a:off x="4184543" y="1481896"/>
              <a:ext cx="7888636" cy="1524360"/>
            </p:xfrm>
            <a:graphic>
              <a:graphicData uri="http://schemas.openxmlformats.org/drawingml/2006/table">
                <a:tbl>
                  <a:tblPr firstRow="1" bandRow="1">
                    <a:tableStyleId>{5C22544A-7EE6-4342-B048-85BDC9FD1C3A}</a:tableStyleId>
                  </a:tblPr>
                  <a:tblGrid>
                    <a:gridCol w="1205718">
                      <a:extLst>
                        <a:ext uri="{9D8B030D-6E8A-4147-A177-3AD203B41FA5}">
                          <a16:colId xmlns:a16="http://schemas.microsoft.com/office/drawing/2014/main" val="2660048749"/>
                        </a:ext>
                      </a:extLst>
                    </a:gridCol>
                    <a:gridCol w="1048178">
                      <a:extLst>
                        <a:ext uri="{9D8B030D-6E8A-4147-A177-3AD203B41FA5}">
                          <a16:colId xmlns:a16="http://schemas.microsoft.com/office/drawing/2014/main" val="1523887574"/>
                        </a:ext>
                      </a:extLst>
                    </a:gridCol>
                    <a:gridCol w="1126948">
                      <a:extLst>
                        <a:ext uri="{9D8B030D-6E8A-4147-A177-3AD203B41FA5}">
                          <a16:colId xmlns:a16="http://schemas.microsoft.com/office/drawing/2014/main" val="3630511930"/>
                        </a:ext>
                      </a:extLst>
                    </a:gridCol>
                    <a:gridCol w="1126948">
                      <a:extLst>
                        <a:ext uri="{9D8B030D-6E8A-4147-A177-3AD203B41FA5}">
                          <a16:colId xmlns:a16="http://schemas.microsoft.com/office/drawing/2014/main" val="2949835600"/>
                        </a:ext>
                      </a:extLst>
                    </a:gridCol>
                    <a:gridCol w="1126948">
                      <a:extLst>
                        <a:ext uri="{9D8B030D-6E8A-4147-A177-3AD203B41FA5}">
                          <a16:colId xmlns:a16="http://schemas.microsoft.com/office/drawing/2014/main" val="4143744500"/>
                        </a:ext>
                      </a:extLst>
                    </a:gridCol>
                    <a:gridCol w="1126948">
                      <a:extLst>
                        <a:ext uri="{9D8B030D-6E8A-4147-A177-3AD203B41FA5}">
                          <a16:colId xmlns:a16="http://schemas.microsoft.com/office/drawing/2014/main" val="1141538384"/>
                        </a:ext>
                      </a:extLst>
                    </a:gridCol>
                    <a:gridCol w="1126948">
                      <a:extLst>
                        <a:ext uri="{9D8B030D-6E8A-4147-A177-3AD203B41FA5}">
                          <a16:colId xmlns:a16="http://schemas.microsoft.com/office/drawing/2014/main" val="1413080022"/>
                        </a:ext>
                      </a:extLst>
                    </a:gridCol>
                  </a:tblGrid>
                  <a:tr h="468641">
                    <a:tc>
                      <a:txBody>
                        <a:bodyPr/>
                        <a:lstStyle/>
                        <a:p>
                          <a:pPr algn="ct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b="1" dirty="0">
                              <a:latin typeface="Calibri" panose="020F0502020204030204" pitchFamily="34" charset="0"/>
                              <a:cs typeface="Calibri" panose="020F0502020204030204" pitchFamily="34" charset="0"/>
                            </a:rPr>
                            <a:t>Ground truth</a:t>
                          </a:r>
                        </a:p>
                      </a:txBody>
                      <a:tcPr/>
                    </a:tc>
                    <a:tc>
                      <a:txBody>
                        <a:bodyPr/>
                        <a:lstStyle/>
                        <a:p>
                          <a:pPr algn="ctr"/>
                          <a:r>
                            <a:rPr lang="en-US" sz="1400" dirty="0">
                              <a:latin typeface="Calibri" panose="020F0502020204030204" pitchFamily="34" charset="0"/>
                              <a:cs typeface="Calibri" panose="020F0502020204030204" pitchFamily="34" charset="0"/>
                            </a:rPr>
                            <a:t>2.5% quantile</a:t>
                          </a:r>
                        </a:p>
                      </a:txBody>
                      <a:tcPr/>
                    </a:tc>
                    <a:tc>
                      <a:txBody>
                        <a:bodyPr/>
                        <a:lstStyle/>
                        <a:p>
                          <a:pPr algn="ctr"/>
                          <a:r>
                            <a:rPr lang="en-US" sz="1400" dirty="0">
                              <a:latin typeface="Calibri" panose="020F0502020204030204" pitchFamily="34" charset="0"/>
                              <a:cs typeface="Calibri" panose="020F0502020204030204" pitchFamily="34" charset="0"/>
                            </a:rPr>
                            <a:t>16% quantile</a:t>
                          </a:r>
                        </a:p>
                      </a:txBody>
                      <a:tcPr/>
                    </a:tc>
                    <a:tc>
                      <a:txBody>
                        <a:bodyPr/>
                        <a:lstStyle/>
                        <a:p>
                          <a:pPr algn="ctr"/>
                          <a:r>
                            <a:rPr lang="en-US" sz="1400" b="1" dirty="0">
                              <a:latin typeface="Calibri" panose="020F0502020204030204" pitchFamily="34" charset="0"/>
                              <a:cs typeface="Calibri" panose="020F0502020204030204" pitchFamily="34" charset="0"/>
                            </a:rPr>
                            <a:t>50% quantile </a:t>
                          </a:r>
                        </a:p>
                      </a:txBody>
                      <a:tcPr/>
                    </a:tc>
                    <a:tc>
                      <a:txBody>
                        <a:bodyPr/>
                        <a:lstStyle/>
                        <a:p>
                          <a:pPr algn="ctr"/>
                          <a:r>
                            <a:rPr lang="en-US" sz="1400" dirty="0">
                              <a:latin typeface="Calibri" panose="020F0502020204030204" pitchFamily="34" charset="0"/>
                              <a:cs typeface="Calibri" panose="020F0502020204030204" pitchFamily="34" charset="0"/>
                            </a:rPr>
                            <a:t>84% quantile</a:t>
                          </a:r>
                        </a:p>
                      </a:txBody>
                      <a:tcPr/>
                    </a:tc>
                    <a:tc>
                      <a:txBody>
                        <a:bodyPr/>
                        <a:lstStyle/>
                        <a:p>
                          <a:pPr algn="ctr"/>
                          <a:r>
                            <a:rPr lang="en-US" sz="1400" dirty="0">
                              <a:latin typeface="Calibri" panose="020F0502020204030204" pitchFamily="34" charset="0"/>
                              <a:cs typeface="Calibri" panose="020F0502020204030204" pitchFamily="34" charset="0"/>
                            </a:rPr>
                            <a:t>97.5% quantile</a:t>
                          </a:r>
                        </a:p>
                      </a:txBody>
                      <a:tcPr/>
                    </a:tc>
                    <a:extLst>
                      <a:ext uri="{0D108BD9-81ED-4DB2-BD59-A6C34878D82A}">
                        <a16:rowId xmlns:a16="http://schemas.microsoft.com/office/drawing/2014/main" val="3926910078"/>
                      </a:ext>
                    </a:extLst>
                  </a:tr>
                  <a:tr h="335400">
                    <a:tc>
                      <a:txBody>
                        <a:bodyPr/>
                        <a:lstStyle/>
                        <a:p>
                          <a:pPr algn="ct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y</m:t>
                                  </m:r>
                                </m:e>
                                <m:sub>
                                  <m:r>
                                    <m:rPr>
                                      <m:sty m:val="p"/>
                                    </m:rPr>
                                    <a:rPr lang="en-US" sz="1400">
                                      <a:latin typeface="Cambria Math" panose="02040503050406030204" pitchFamily="18" charset="0"/>
                                      <a:ea typeface="Cambria Math" panose="02040503050406030204" pitchFamily="18" charset="0"/>
                                    </a:rPr>
                                    <m:t>n</m:t>
                                  </m:r>
                                </m:sub>
                              </m:sSub>
                              <m:r>
                                <a:rPr lang="en-US" sz="1400" b="0" i="1" smtClean="0">
                                  <a:latin typeface="Cambria Math" panose="02040503050406030204" pitchFamily="18" charset="0"/>
                                  <a:ea typeface="Cambria Math" panose="02040503050406030204" pitchFamily="18" charset="0"/>
                                </a:rPr>
                                <m:t> (</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10</m:t>
                                  </m:r>
                                </m:e>
                                <m:sup>
                                  <m:r>
                                    <a:rPr lang="en-US" sz="1400" b="0" i="1" smtClean="0">
                                      <a:latin typeface="Cambria Math" panose="02040503050406030204" pitchFamily="18" charset="0"/>
                                      <a:ea typeface="Cambria Math" panose="02040503050406030204" pitchFamily="18" charset="0"/>
                                    </a:rPr>
                                    <m:t>16</m:t>
                                  </m:r>
                                </m:sup>
                              </m:sSup>
                              <m:r>
                                <a:rPr lang="en-US" sz="1400" b="0" i="1" smtClean="0">
                                  <a:latin typeface="Cambria Math" panose="02040503050406030204" pitchFamily="18" charset="0"/>
                                  <a:ea typeface="Cambria Math" panose="02040503050406030204" pitchFamily="18" charset="0"/>
                                </a:rPr>
                                <m:t>)</m:t>
                              </m:r>
                            </m:oMath>
                          </a14:m>
                          <a:r>
                            <a:rPr lang="en-US" sz="1400" dirty="0">
                              <a:latin typeface="Calibri" panose="020F0502020204030204" pitchFamily="34" charset="0"/>
                              <a:cs typeface="Calibri" panose="020F0502020204030204" pitchFamily="34" charset="0"/>
                            </a:rPr>
                            <a:t> </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cs typeface="Calibri" panose="020F0502020204030204" pitchFamily="34" charset="0"/>
                                  </a:rPr>
                                  <m:t>𝟕</m:t>
                                </m:r>
                                <m:r>
                                  <a:rPr lang="en-US" sz="1400" b="1" i="1" smtClean="0">
                                    <a:latin typeface="Cambria Math" panose="02040503050406030204" pitchFamily="18" charset="0"/>
                                    <a:cs typeface="Calibri" panose="020F0502020204030204" pitchFamily="34" charset="0"/>
                                  </a:rPr>
                                  <m:t>.</m:t>
                                </m:r>
                                <m:r>
                                  <a:rPr lang="en-US" sz="1400" b="1" i="1" smtClean="0">
                                    <a:latin typeface="Cambria Math" panose="02040503050406030204" pitchFamily="18" charset="0"/>
                                    <a:cs typeface="Calibri" panose="020F0502020204030204" pitchFamily="34" charset="0"/>
                                  </a:rPr>
                                  <m:t>𝟔𝟒𝟔𝟖</m:t>
                                </m:r>
                              </m:oMath>
                            </m:oMathPara>
                          </a14:m>
                          <a:endParaRPr lang="en-US" sz="1400" b="1"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7.5684</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7.6007</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cs typeface="Calibri" panose="020F0502020204030204" pitchFamily="34" charset="0"/>
                                  </a:rPr>
                                  <m:t>𝟕</m:t>
                                </m:r>
                                <m:r>
                                  <a:rPr lang="en-US" sz="1400" b="1" i="1" smtClean="0">
                                    <a:latin typeface="Cambria Math" panose="02040503050406030204" pitchFamily="18" charset="0"/>
                                    <a:cs typeface="Calibri" panose="020F0502020204030204" pitchFamily="34" charset="0"/>
                                  </a:rPr>
                                  <m:t>.</m:t>
                                </m:r>
                                <m:r>
                                  <a:rPr lang="en-US" sz="1400" b="1" i="1" smtClean="0">
                                    <a:latin typeface="Cambria Math" panose="02040503050406030204" pitchFamily="18" charset="0"/>
                                    <a:cs typeface="Calibri" panose="020F0502020204030204" pitchFamily="34" charset="0"/>
                                  </a:rPr>
                                  <m:t>𝟔𝟑𝟑𝟖</m:t>
                                </m:r>
                              </m:oMath>
                            </m:oMathPara>
                          </a14:m>
                          <a:endParaRPr lang="en-US" sz="1400" b="1"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7.6662</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7.6979</m:t>
                                </m:r>
                              </m:oMath>
                            </m:oMathPara>
                          </a14:m>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79210396"/>
                      </a:ext>
                    </a:extLst>
                  </a:tr>
                  <a:tr h="33540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𝑇</m:t>
                                    </m:r>
                                  </m:e>
                                  <m:sub>
                                    <m:r>
                                      <a:rPr lang="en-US" sz="1400" i="1">
                                        <a:latin typeface="Cambria Math" panose="02040503050406030204" pitchFamily="18" charset="0"/>
                                        <a:ea typeface="Cambria Math" panose="02040503050406030204" pitchFamily="18" charset="0"/>
                                      </a:rPr>
                                      <m:t>𝑖𝑜𝑛</m:t>
                                    </m:r>
                                  </m:sub>
                                </m:sSub>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𝑘𝑒𝑉</m:t>
                                </m:r>
                                <m:r>
                                  <a:rPr lang="en-US" sz="1400" b="0" i="1" smtClean="0">
                                    <a:latin typeface="Cambria Math" panose="02040503050406030204" pitchFamily="18" charset="0"/>
                                    <a:ea typeface="Cambria Math" panose="02040503050406030204" pitchFamily="18" charset="0"/>
                                  </a:rPr>
                                  <m:t>)</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 xmlns:m="http://schemas.openxmlformats.org/officeDocument/2006/math">
                              <m:r>
                                <a:rPr lang="en-US" sz="1400" b="1" i="1" smtClean="0">
                                  <a:latin typeface="Cambria Math" panose="02040503050406030204" pitchFamily="18" charset="0"/>
                                  <a:cs typeface="Calibri" panose="020F0502020204030204" pitchFamily="34" charset="0"/>
                                </a:rPr>
                                <m:t>𝟑</m:t>
                              </m:r>
                              <m:r>
                                <a:rPr lang="en-US" sz="1400" b="1" i="1" smtClean="0">
                                  <a:latin typeface="Cambria Math" panose="02040503050406030204" pitchFamily="18" charset="0"/>
                                  <a:cs typeface="Calibri" panose="020F0502020204030204" pitchFamily="34" charset="0"/>
                                </a:rPr>
                                <m:t>.</m:t>
                              </m:r>
                              <m:r>
                                <a:rPr lang="en-US" sz="1400" b="1" i="1" smtClean="0">
                                  <a:latin typeface="Cambria Math" panose="02040503050406030204" pitchFamily="18" charset="0"/>
                                  <a:cs typeface="Calibri" panose="020F0502020204030204" pitchFamily="34" charset="0"/>
                                </a:rPr>
                                <m:t>𝟖𝟑𝟔</m:t>
                              </m:r>
                            </m:oMath>
                          </a14:m>
                          <a:r>
                            <a:rPr lang="en-US" sz="1400" b="1" dirty="0">
                              <a:latin typeface="Calibri" panose="020F0502020204030204" pitchFamily="34" charset="0"/>
                              <a:cs typeface="Calibri" panose="020F0502020204030204" pitchFamily="34" charset="0"/>
                            </a:rPr>
                            <a:t>4</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3.7320</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3.7971</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cs typeface="Calibri" panose="020F0502020204030204" pitchFamily="34" charset="0"/>
                                  </a:rPr>
                                  <m:t>𝟑</m:t>
                                </m:r>
                                <m:r>
                                  <a:rPr lang="en-US" sz="1400" b="1" i="1" smtClean="0">
                                    <a:latin typeface="Cambria Math" panose="02040503050406030204" pitchFamily="18" charset="0"/>
                                    <a:cs typeface="Calibri" panose="020F0502020204030204" pitchFamily="34" charset="0"/>
                                  </a:rPr>
                                  <m:t>.</m:t>
                                </m:r>
                                <m:r>
                                  <a:rPr lang="en-US" sz="1400" b="1" i="1" smtClean="0">
                                    <a:latin typeface="Cambria Math" panose="02040503050406030204" pitchFamily="18" charset="0"/>
                                    <a:cs typeface="Calibri" panose="020F0502020204030204" pitchFamily="34" charset="0"/>
                                  </a:rPr>
                                  <m:t>𝟖𝟔𝟏𝟓</m:t>
                                </m:r>
                              </m:oMath>
                            </m:oMathPara>
                          </a14:m>
                          <a:endParaRPr lang="en-US" sz="1400" b="1"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3.9284</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3.9817</m:t>
                                </m:r>
                              </m:oMath>
                            </m:oMathPara>
                          </a14:m>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74540883"/>
                      </a:ext>
                    </a:extLst>
                  </a:tr>
                  <a:tr h="335400">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𝑑𝑠𝑟</m:t>
                                </m:r>
                                <m:r>
                                  <a:rPr lang="en-US" sz="1400" b="0" i="1" smtClean="0">
                                    <a:latin typeface="Cambria Math" panose="02040503050406030204" pitchFamily="18" charset="0"/>
                                    <a:ea typeface="Cambria Math" panose="02040503050406030204" pitchFamily="18" charset="0"/>
                                  </a:rPr>
                                  <m:t> </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 xmlns:m="http://schemas.openxmlformats.org/officeDocument/2006/math">
                              <m:r>
                                <a:rPr lang="en-US" sz="1400" b="1" i="1" smtClean="0">
                                  <a:latin typeface="Cambria Math" panose="02040503050406030204" pitchFamily="18" charset="0"/>
                                  <a:cs typeface="Calibri" panose="020F0502020204030204" pitchFamily="34" charset="0"/>
                                </a:rPr>
                                <m:t>𝟎</m:t>
                              </m:r>
                              <m:r>
                                <a:rPr lang="en-US" sz="1400" b="1" i="1" smtClean="0">
                                  <a:latin typeface="Cambria Math" panose="02040503050406030204" pitchFamily="18" charset="0"/>
                                  <a:cs typeface="Calibri" panose="020F0502020204030204" pitchFamily="34" charset="0"/>
                                </a:rPr>
                                <m:t>.</m:t>
                              </m:r>
                              <m:r>
                                <a:rPr lang="en-US" sz="1400" b="1" i="1" smtClean="0">
                                  <a:latin typeface="Cambria Math" panose="02040503050406030204" pitchFamily="18" charset="0"/>
                                  <a:cs typeface="Calibri" panose="020F0502020204030204" pitchFamily="34" charset="0"/>
                                </a:rPr>
                                <m:t>𝟎𝟐𝟔</m:t>
                              </m:r>
                            </m:oMath>
                          </a14:m>
                          <a:r>
                            <a:rPr lang="en-US" sz="1400" b="1" dirty="0">
                              <a:latin typeface="Calibri" panose="020F0502020204030204" pitchFamily="34" charset="0"/>
                              <a:cs typeface="Calibri" panose="020F0502020204030204" pitchFamily="34" charset="0"/>
                            </a:rPr>
                            <a:t>8</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0.0207</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0.0237</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cs typeface="Calibri" panose="020F0502020204030204" pitchFamily="34" charset="0"/>
                                  </a:rPr>
                                  <m:t>𝟎</m:t>
                                </m:r>
                                <m:r>
                                  <a:rPr lang="en-US" sz="1400" b="1" i="1" smtClean="0">
                                    <a:latin typeface="Cambria Math" panose="02040503050406030204" pitchFamily="18" charset="0"/>
                                    <a:cs typeface="Calibri" panose="020F0502020204030204" pitchFamily="34" charset="0"/>
                                  </a:rPr>
                                  <m:t>.</m:t>
                                </m:r>
                                <m:r>
                                  <a:rPr lang="en-US" sz="1400" b="1" i="1" smtClean="0">
                                    <a:latin typeface="Cambria Math" panose="02040503050406030204" pitchFamily="18" charset="0"/>
                                    <a:cs typeface="Calibri" panose="020F0502020204030204" pitchFamily="34" charset="0"/>
                                  </a:rPr>
                                  <m:t>𝟎𝟐𝟔𝟐</m:t>
                                </m:r>
                              </m:oMath>
                            </m:oMathPara>
                          </a14:m>
                          <a:endParaRPr lang="en-US" sz="1400" b="1"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0.0287</m:t>
                                </m:r>
                              </m:oMath>
                            </m:oMathPara>
                          </a14:m>
                          <a:endParaRPr lang="en-US" sz="1400" dirty="0">
                            <a:latin typeface="Calibri" panose="020F0502020204030204" pitchFamily="34" charset="0"/>
                            <a:cs typeface="Calibri" panose="020F050202020403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0.0312</m:t>
                                </m:r>
                              </m:oMath>
                            </m:oMathPara>
                          </a14:m>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4870060"/>
                      </a:ext>
                    </a:extLst>
                  </a:tr>
                </a:tbl>
              </a:graphicData>
            </a:graphic>
          </p:graphicFrame>
        </mc:Choice>
        <mc:Fallback xmlns="">
          <p:graphicFrame>
            <p:nvGraphicFramePr>
              <p:cNvPr id="5" name="Table 6">
                <a:extLst>
                  <a:ext uri="{FF2B5EF4-FFF2-40B4-BE49-F238E27FC236}">
                    <a16:creationId xmlns:a16="http://schemas.microsoft.com/office/drawing/2014/main" id="{74B2E98A-5287-D04B-805F-17E39D25C972}"/>
                  </a:ext>
                </a:extLst>
              </p:cNvPr>
              <p:cNvGraphicFramePr>
                <a:graphicFrameLocks noGrp="1"/>
              </p:cNvGraphicFramePr>
              <p:nvPr>
                <p:extLst>
                  <p:ext uri="{D42A27DB-BD31-4B8C-83A1-F6EECF244321}">
                    <p14:modId xmlns:p14="http://schemas.microsoft.com/office/powerpoint/2010/main" val="917600694"/>
                  </p:ext>
                </p:extLst>
              </p:nvPr>
            </p:nvGraphicFramePr>
            <p:xfrm>
              <a:off x="4184543" y="1481896"/>
              <a:ext cx="7888636" cy="1524360"/>
            </p:xfrm>
            <a:graphic>
              <a:graphicData uri="http://schemas.openxmlformats.org/drawingml/2006/table">
                <a:tbl>
                  <a:tblPr firstRow="1" bandRow="1">
                    <a:tableStyleId>{5C22544A-7EE6-4342-B048-85BDC9FD1C3A}</a:tableStyleId>
                  </a:tblPr>
                  <a:tblGrid>
                    <a:gridCol w="1205718">
                      <a:extLst>
                        <a:ext uri="{9D8B030D-6E8A-4147-A177-3AD203B41FA5}">
                          <a16:colId xmlns:a16="http://schemas.microsoft.com/office/drawing/2014/main" val="2660048749"/>
                        </a:ext>
                      </a:extLst>
                    </a:gridCol>
                    <a:gridCol w="1048178">
                      <a:extLst>
                        <a:ext uri="{9D8B030D-6E8A-4147-A177-3AD203B41FA5}">
                          <a16:colId xmlns:a16="http://schemas.microsoft.com/office/drawing/2014/main" val="1523887574"/>
                        </a:ext>
                      </a:extLst>
                    </a:gridCol>
                    <a:gridCol w="1126948">
                      <a:extLst>
                        <a:ext uri="{9D8B030D-6E8A-4147-A177-3AD203B41FA5}">
                          <a16:colId xmlns:a16="http://schemas.microsoft.com/office/drawing/2014/main" val="3630511930"/>
                        </a:ext>
                      </a:extLst>
                    </a:gridCol>
                    <a:gridCol w="1126948">
                      <a:extLst>
                        <a:ext uri="{9D8B030D-6E8A-4147-A177-3AD203B41FA5}">
                          <a16:colId xmlns:a16="http://schemas.microsoft.com/office/drawing/2014/main" val="2949835600"/>
                        </a:ext>
                      </a:extLst>
                    </a:gridCol>
                    <a:gridCol w="1126948">
                      <a:extLst>
                        <a:ext uri="{9D8B030D-6E8A-4147-A177-3AD203B41FA5}">
                          <a16:colId xmlns:a16="http://schemas.microsoft.com/office/drawing/2014/main" val="4143744500"/>
                        </a:ext>
                      </a:extLst>
                    </a:gridCol>
                    <a:gridCol w="1126948">
                      <a:extLst>
                        <a:ext uri="{9D8B030D-6E8A-4147-A177-3AD203B41FA5}">
                          <a16:colId xmlns:a16="http://schemas.microsoft.com/office/drawing/2014/main" val="1141538384"/>
                        </a:ext>
                      </a:extLst>
                    </a:gridCol>
                    <a:gridCol w="1126948">
                      <a:extLst>
                        <a:ext uri="{9D8B030D-6E8A-4147-A177-3AD203B41FA5}">
                          <a16:colId xmlns:a16="http://schemas.microsoft.com/office/drawing/2014/main" val="1413080022"/>
                        </a:ext>
                      </a:extLst>
                    </a:gridCol>
                  </a:tblGrid>
                  <a:tr h="518160">
                    <a:tc>
                      <a:txBody>
                        <a:bodyPr/>
                        <a:lstStyle/>
                        <a:p>
                          <a:pPr algn="ctr"/>
                          <a:endParaRPr lang="en-US" sz="1400" dirty="0">
                            <a:latin typeface="Calibri" panose="020F0502020204030204" pitchFamily="34" charset="0"/>
                            <a:cs typeface="Calibri" panose="020F0502020204030204" pitchFamily="34" charset="0"/>
                          </a:endParaRPr>
                        </a:p>
                      </a:txBody>
                      <a:tcPr/>
                    </a:tc>
                    <a:tc>
                      <a:txBody>
                        <a:bodyPr/>
                        <a:lstStyle/>
                        <a:p>
                          <a:pPr algn="ctr"/>
                          <a:r>
                            <a:rPr lang="en-US" sz="1400" b="1" dirty="0">
                              <a:latin typeface="Calibri" panose="020F0502020204030204" pitchFamily="34" charset="0"/>
                              <a:cs typeface="Calibri" panose="020F0502020204030204" pitchFamily="34" charset="0"/>
                            </a:rPr>
                            <a:t>Ground truth</a:t>
                          </a:r>
                        </a:p>
                      </a:txBody>
                      <a:tcPr/>
                    </a:tc>
                    <a:tc>
                      <a:txBody>
                        <a:bodyPr/>
                        <a:lstStyle/>
                        <a:p>
                          <a:pPr algn="ctr"/>
                          <a:r>
                            <a:rPr lang="en-US" sz="1400" dirty="0">
                              <a:latin typeface="Calibri" panose="020F0502020204030204" pitchFamily="34" charset="0"/>
                              <a:cs typeface="Calibri" panose="020F0502020204030204" pitchFamily="34" charset="0"/>
                            </a:rPr>
                            <a:t>2.5% quantile</a:t>
                          </a:r>
                        </a:p>
                      </a:txBody>
                      <a:tcPr/>
                    </a:tc>
                    <a:tc>
                      <a:txBody>
                        <a:bodyPr/>
                        <a:lstStyle/>
                        <a:p>
                          <a:pPr algn="ctr"/>
                          <a:r>
                            <a:rPr lang="en-US" sz="1400" dirty="0">
                              <a:latin typeface="Calibri" panose="020F0502020204030204" pitchFamily="34" charset="0"/>
                              <a:cs typeface="Calibri" panose="020F0502020204030204" pitchFamily="34" charset="0"/>
                            </a:rPr>
                            <a:t>16% quantile</a:t>
                          </a:r>
                        </a:p>
                      </a:txBody>
                      <a:tcPr/>
                    </a:tc>
                    <a:tc>
                      <a:txBody>
                        <a:bodyPr/>
                        <a:lstStyle/>
                        <a:p>
                          <a:pPr algn="ctr"/>
                          <a:r>
                            <a:rPr lang="en-US" sz="1400" b="1" dirty="0">
                              <a:latin typeface="Calibri" panose="020F0502020204030204" pitchFamily="34" charset="0"/>
                              <a:cs typeface="Calibri" panose="020F0502020204030204" pitchFamily="34" charset="0"/>
                            </a:rPr>
                            <a:t>50% quantile </a:t>
                          </a:r>
                        </a:p>
                      </a:txBody>
                      <a:tcPr/>
                    </a:tc>
                    <a:tc>
                      <a:txBody>
                        <a:bodyPr/>
                        <a:lstStyle/>
                        <a:p>
                          <a:pPr algn="ctr"/>
                          <a:r>
                            <a:rPr lang="en-US" sz="1400" dirty="0">
                              <a:latin typeface="Calibri" panose="020F0502020204030204" pitchFamily="34" charset="0"/>
                              <a:cs typeface="Calibri" panose="020F0502020204030204" pitchFamily="34" charset="0"/>
                            </a:rPr>
                            <a:t>84% quantile</a:t>
                          </a:r>
                        </a:p>
                      </a:txBody>
                      <a:tcPr/>
                    </a:tc>
                    <a:tc>
                      <a:txBody>
                        <a:bodyPr/>
                        <a:lstStyle/>
                        <a:p>
                          <a:pPr algn="ctr"/>
                          <a:r>
                            <a:rPr lang="en-US" sz="1400" dirty="0">
                              <a:latin typeface="Calibri" panose="020F0502020204030204" pitchFamily="34" charset="0"/>
                              <a:cs typeface="Calibri" panose="020F0502020204030204" pitchFamily="34" charset="0"/>
                            </a:rPr>
                            <a:t>97.5% quantile</a:t>
                          </a:r>
                        </a:p>
                      </a:txBody>
                      <a:tcPr/>
                    </a:tc>
                    <a:extLst>
                      <a:ext uri="{0D108BD9-81ED-4DB2-BD59-A6C34878D82A}">
                        <a16:rowId xmlns:a16="http://schemas.microsoft.com/office/drawing/2014/main" val="3926910078"/>
                      </a:ext>
                    </a:extLst>
                  </a:tr>
                  <a:tr h="335400">
                    <a:tc>
                      <a:txBody>
                        <a:bodyPr/>
                        <a:lstStyle/>
                        <a:p>
                          <a:endParaRPr lang="en-US"/>
                        </a:p>
                      </a:txBody>
                      <a:tcPr>
                        <a:blipFill>
                          <a:blip r:embed="rId5"/>
                          <a:stretch>
                            <a:fillRect l="-1053" t="-155556" r="-556842" b="-207407"/>
                          </a:stretch>
                        </a:blipFill>
                      </a:tcPr>
                    </a:tc>
                    <a:tc>
                      <a:txBody>
                        <a:bodyPr/>
                        <a:lstStyle/>
                        <a:p>
                          <a:endParaRPr lang="en-US"/>
                        </a:p>
                      </a:txBody>
                      <a:tcPr>
                        <a:blipFill>
                          <a:blip r:embed="rId5"/>
                          <a:stretch>
                            <a:fillRect l="-115663" t="-155556" r="-537349" b="-207407"/>
                          </a:stretch>
                        </a:blipFill>
                      </a:tcPr>
                    </a:tc>
                    <a:tc>
                      <a:txBody>
                        <a:bodyPr/>
                        <a:lstStyle/>
                        <a:p>
                          <a:endParaRPr lang="en-US"/>
                        </a:p>
                      </a:txBody>
                      <a:tcPr>
                        <a:blipFill>
                          <a:blip r:embed="rId5"/>
                          <a:stretch>
                            <a:fillRect l="-201124" t="-155556" r="-401124" b="-207407"/>
                          </a:stretch>
                        </a:blipFill>
                      </a:tcPr>
                    </a:tc>
                    <a:tc>
                      <a:txBody>
                        <a:bodyPr/>
                        <a:lstStyle/>
                        <a:p>
                          <a:endParaRPr lang="en-US"/>
                        </a:p>
                      </a:txBody>
                      <a:tcPr>
                        <a:blipFill>
                          <a:blip r:embed="rId5"/>
                          <a:stretch>
                            <a:fillRect l="-304545" t="-155556" r="-305682" b="-207407"/>
                          </a:stretch>
                        </a:blipFill>
                      </a:tcPr>
                    </a:tc>
                    <a:tc>
                      <a:txBody>
                        <a:bodyPr/>
                        <a:lstStyle/>
                        <a:p>
                          <a:endParaRPr lang="en-US"/>
                        </a:p>
                      </a:txBody>
                      <a:tcPr>
                        <a:blipFill>
                          <a:blip r:embed="rId5"/>
                          <a:stretch>
                            <a:fillRect l="-400000" t="-155556" r="-202247" b="-207407"/>
                          </a:stretch>
                        </a:blipFill>
                      </a:tcPr>
                    </a:tc>
                    <a:tc>
                      <a:txBody>
                        <a:bodyPr/>
                        <a:lstStyle/>
                        <a:p>
                          <a:endParaRPr lang="en-US"/>
                        </a:p>
                      </a:txBody>
                      <a:tcPr>
                        <a:blipFill>
                          <a:blip r:embed="rId5"/>
                          <a:stretch>
                            <a:fillRect l="-500000" t="-155556" r="-102247" b="-207407"/>
                          </a:stretch>
                        </a:blipFill>
                      </a:tcPr>
                    </a:tc>
                    <a:tc>
                      <a:txBody>
                        <a:bodyPr/>
                        <a:lstStyle/>
                        <a:p>
                          <a:endParaRPr lang="en-US"/>
                        </a:p>
                      </a:txBody>
                      <a:tcPr>
                        <a:blipFill>
                          <a:blip r:embed="rId5"/>
                          <a:stretch>
                            <a:fillRect l="-600000" t="-155556" r="-2247" b="-207407"/>
                          </a:stretch>
                        </a:blipFill>
                      </a:tcPr>
                    </a:tc>
                    <a:extLst>
                      <a:ext uri="{0D108BD9-81ED-4DB2-BD59-A6C34878D82A}">
                        <a16:rowId xmlns:a16="http://schemas.microsoft.com/office/drawing/2014/main" val="1479210396"/>
                      </a:ext>
                    </a:extLst>
                  </a:tr>
                  <a:tr h="335400">
                    <a:tc>
                      <a:txBody>
                        <a:bodyPr/>
                        <a:lstStyle/>
                        <a:p>
                          <a:endParaRPr lang="en-US"/>
                        </a:p>
                      </a:txBody>
                      <a:tcPr>
                        <a:blipFill>
                          <a:blip r:embed="rId5"/>
                          <a:stretch>
                            <a:fillRect l="-1053" t="-265385" r="-556842" b="-115385"/>
                          </a:stretch>
                        </a:blipFill>
                      </a:tcPr>
                    </a:tc>
                    <a:tc>
                      <a:txBody>
                        <a:bodyPr/>
                        <a:lstStyle/>
                        <a:p>
                          <a:endParaRPr lang="en-US"/>
                        </a:p>
                      </a:txBody>
                      <a:tcPr>
                        <a:blipFill>
                          <a:blip r:embed="rId5"/>
                          <a:stretch>
                            <a:fillRect l="-115663" t="-265385" r="-537349" b="-115385"/>
                          </a:stretch>
                        </a:blipFill>
                      </a:tcPr>
                    </a:tc>
                    <a:tc>
                      <a:txBody>
                        <a:bodyPr/>
                        <a:lstStyle/>
                        <a:p>
                          <a:endParaRPr lang="en-US"/>
                        </a:p>
                      </a:txBody>
                      <a:tcPr>
                        <a:blipFill>
                          <a:blip r:embed="rId5"/>
                          <a:stretch>
                            <a:fillRect l="-201124" t="-265385" r="-401124" b="-115385"/>
                          </a:stretch>
                        </a:blipFill>
                      </a:tcPr>
                    </a:tc>
                    <a:tc>
                      <a:txBody>
                        <a:bodyPr/>
                        <a:lstStyle/>
                        <a:p>
                          <a:endParaRPr lang="en-US"/>
                        </a:p>
                      </a:txBody>
                      <a:tcPr>
                        <a:blipFill>
                          <a:blip r:embed="rId5"/>
                          <a:stretch>
                            <a:fillRect l="-304545" t="-265385" r="-305682" b="-115385"/>
                          </a:stretch>
                        </a:blipFill>
                      </a:tcPr>
                    </a:tc>
                    <a:tc>
                      <a:txBody>
                        <a:bodyPr/>
                        <a:lstStyle/>
                        <a:p>
                          <a:endParaRPr lang="en-US"/>
                        </a:p>
                      </a:txBody>
                      <a:tcPr>
                        <a:blipFill>
                          <a:blip r:embed="rId5"/>
                          <a:stretch>
                            <a:fillRect l="-400000" t="-265385" r="-202247" b="-115385"/>
                          </a:stretch>
                        </a:blipFill>
                      </a:tcPr>
                    </a:tc>
                    <a:tc>
                      <a:txBody>
                        <a:bodyPr/>
                        <a:lstStyle/>
                        <a:p>
                          <a:endParaRPr lang="en-US"/>
                        </a:p>
                      </a:txBody>
                      <a:tcPr>
                        <a:blipFill>
                          <a:blip r:embed="rId5"/>
                          <a:stretch>
                            <a:fillRect l="-500000" t="-265385" r="-102247" b="-115385"/>
                          </a:stretch>
                        </a:blipFill>
                      </a:tcPr>
                    </a:tc>
                    <a:tc>
                      <a:txBody>
                        <a:bodyPr/>
                        <a:lstStyle/>
                        <a:p>
                          <a:endParaRPr lang="en-US"/>
                        </a:p>
                      </a:txBody>
                      <a:tcPr>
                        <a:blipFill>
                          <a:blip r:embed="rId5"/>
                          <a:stretch>
                            <a:fillRect l="-600000" t="-265385" r="-2247" b="-115385"/>
                          </a:stretch>
                        </a:blipFill>
                      </a:tcPr>
                    </a:tc>
                    <a:extLst>
                      <a:ext uri="{0D108BD9-81ED-4DB2-BD59-A6C34878D82A}">
                        <a16:rowId xmlns:a16="http://schemas.microsoft.com/office/drawing/2014/main" val="2274540883"/>
                      </a:ext>
                    </a:extLst>
                  </a:tr>
                  <a:tr h="335400">
                    <a:tc>
                      <a:txBody>
                        <a:bodyPr/>
                        <a:lstStyle/>
                        <a:p>
                          <a:endParaRPr lang="en-US"/>
                        </a:p>
                      </a:txBody>
                      <a:tcPr>
                        <a:blipFill>
                          <a:blip r:embed="rId5"/>
                          <a:stretch>
                            <a:fillRect l="-1053" t="-351852" r="-556842" b="-11111"/>
                          </a:stretch>
                        </a:blipFill>
                      </a:tcPr>
                    </a:tc>
                    <a:tc>
                      <a:txBody>
                        <a:bodyPr/>
                        <a:lstStyle/>
                        <a:p>
                          <a:endParaRPr lang="en-US"/>
                        </a:p>
                      </a:txBody>
                      <a:tcPr>
                        <a:blipFill>
                          <a:blip r:embed="rId5"/>
                          <a:stretch>
                            <a:fillRect l="-115663" t="-351852" r="-537349" b="-11111"/>
                          </a:stretch>
                        </a:blipFill>
                      </a:tcPr>
                    </a:tc>
                    <a:tc>
                      <a:txBody>
                        <a:bodyPr/>
                        <a:lstStyle/>
                        <a:p>
                          <a:endParaRPr lang="en-US"/>
                        </a:p>
                      </a:txBody>
                      <a:tcPr>
                        <a:blipFill>
                          <a:blip r:embed="rId5"/>
                          <a:stretch>
                            <a:fillRect l="-201124" t="-351852" r="-401124" b="-11111"/>
                          </a:stretch>
                        </a:blipFill>
                      </a:tcPr>
                    </a:tc>
                    <a:tc>
                      <a:txBody>
                        <a:bodyPr/>
                        <a:lstStyle/>
                        <a:p>
                          <a:endParaRPr lang="en-US"/>
                        </a:p>
                      </a:txBody>
                      <a:tcPr>
                        <a:blipFill>
                          <a:blip r:embed="rId5"/>
                          <a:stretch>
                            <a:fillRect l="-304545" t="-351852" r="-305682" b="-11111"/>
                          </a:stretch>
                        </a:blipFill>
                      </a:tcPr>
                    </a:tc>
                    <a:tc>
                      <a:txBody>
                        <a:bodyPr/>
                        <a:lstStyle/>
                        <a:p>
                          <a:endParaRPr lang="en-US"/>
                        </a:p>
                      </a:txBody>
                      <a:tcPr>
                        <a:blipFill>
                          <a:blip r:embed="rId5"/>
                          <a:stretch>
                            <a:fillRect l="-400000" t="-351852" r="-202247" b="-11111"/>
                          </a:stretch>
                        </a:blipFill>
                      </a:tcPr>
                    </a:tc>
                    <a:tc>
                      <a:txBody>
                        <a:bodyPr/>
                        <a:lstStyle/>
                        <a:p>
                          <a:endParaRPr lang="en-US"/>
                        </a:p>
                      </a:txBody>
                      <a:tcPr>
                        <a:blipFill>
                          <a:blip r:embed="rId5"/>
                          <a:stretch>
                            <a:fillRect l="-500000" t="-351852" r="-102247" b="-11111"/>
                          </a:stretch>
                        </a:blipFill>
                      </a:tcPr>
                    </a:tc>
                    <a:tc>
                      <a:txBody>
                        <a:bodyPr/>
                        <a:lstStyle/>
                        <a:p>
                          <a:endParaRPr lang="en-US"/>
                        </a:p>
                      </a:txBody>
                      <a:tcPr>
                        <a:blipFill>
                          <a:blip r:embed="rId5"/>
                          <a:stretch>
                            <a:fillRect l="-600000" t="-351852" r="-2247" b="-11111"/>
                          </a:stretch>
                        </a:blipFill>
                      </a:tcPr>
                    </a:tc>
                    <a:extLst>
                      <a:ext uri="{0D108BD9-81ED-4DB2-BD59-A6C34878D82A}">
                        <a16:rowId xmlns:a16="http://schemas.microsoft.com/office/drawing/2014/main" val="3004870060"/>
                      </a:ext>
                    </a:extLst>
                  </a:tr>
                </a:tbl>
              </a:graphicData>
            </a:graphic>
          </p:graphicFrame>
        </mc:Fallback>
      </mc:AlternateContent>
      <p:sp>
        <p:nvSpPr>
          <p:cNvPr id="6" name="Rectangle 5">
            <a:extLst>
              <a:ext uri="{FF2B5EF4-FFF2-40B4-BE49-F238E27FC236}">
                <a16:creationId xmlns:a16="http://schemas.microsoft.com/office/drawing/2014/main" id="{E4696D69-804E-194F-B4AB-A52F0E2E6A94}"/>
              </a:ext>
            </a:extLst>
          </p:cNvPr>
          <p:cNvSpPr/>
          <p:nvPr/>
        </p:nvSpPr>
        <p:spPr bwMode="auto">
          <a:xfrm>
            <a:off x="8911525" y="3393762"/>
            <a:ext cx="3161653" cy="2545596"/>
          </a:xfrm>
          <a:prstGeom prst="rect">
            <a:avLst/>
          </a:prstGeom>
          <a:solidFill>
            <a:schemeClr val="accent6">
              <a:lumMod val="40000"/>
              <a:lumOff val="60000"/>
            </a:schemeClr>
          </a:solidFill>
          <a:ln>
            <a:headEnd/>
            <a:tailEnd/>
          </a:ln>
        </p:spPr>
        <p:style>
          <a:lnRef idx="2">
            <a:schemeClr val="accent1"/>
          </a:lnRef>
          <a:fillRef idx="1">
            <a:schemeClr val="lt1"/>
          </a:fillRef>
          <a:effectRef idx="0">
            <a:schemeClr val="accent1"/>
          </a:effectRef>
          <a:fontRef idx="minor">
            <a:schemeClr val="dk1"/>
          </a:fontRef>
        </p:style>
        <p:txBody>
          <a:bodyPr rtlCol="0" anchor="b">
            <a:prstTxWarp prst="textNoShape">
              <a:avLst/>
            </a:prstTxWarp>
          </a:bodyPr>
          <a:lstStyle/>
          <a:p>
            <a:pPr algn="ctr">
              <a:spcBef>
                <a:spcPct val="0"/>
              </a:spcBef>
            </a:pPr>
            <a:r>
              <a:rPr lang="en-US" dirty="0">
                <a:solidFill>
                  <a:srgbClr val="000000"/>
                </a:solidFill>
              </a:rPr>
              <a:t>Currently, result reported </a:t>
            </a:r>
          </a:p>
          <a:p>
            <a:pPr algn="ctr">
              <a:spcBef>
                <a:spcPct val="0"/>
              </a:spcBef>
            </a:pPr>
            <a:r>
              <a:rPr lang="en-US" dirty="0">
                <a:solidFill>
                  <a:srgbClr val="000000"/>
                </a:solidFill>
              </a:rPr>
              <a:t>are performed on </a:t>
            </a:r>
          </a:p>
          <a:p>
            <a:pPr algn="ctr">
              <a:spcBef>
                <a:spcPct val="0"/>
              </a:spcBef>
            </a:pPr>
            <a:r>
              <a:rPr lang="en-US" b="1" dirty="0">
                <a:solidFill>
                  <a:srgbClr val="000000"/>
                </a:solidFill>
              </a:rPr>
              <a:t>test data without noise</a:t>
            </a:r>
            <a:r>
              <a:rPr lang="en-US" dirty="0">
                <a:solidFill>
                  <a:srgbClr val="000000"/>
                </a:solidFill>
              </a:rPr>
              <a:t>.</a:t>
            </a:r>
          </a:p>
          <a:p>
            <a:pPr algn="ctr">
              <a:spcBef>
                <a:spcPct val="0"/>
              </a:spcBef>
            </a:pPr>
            <a:endParaRPr lang="en-US" dirty="0">
              <a:solidFill>
                <a:srgbClr val="000000"/>
              </a:solidFill>
            </a:endParaRPr>
          </a:p>
          <a:p>
            <a:pPr algn="ctr">
              <a:spcBef>
                <a:spcPct val="0"/>
              </a:spcBef>
            </a:pPr>
            <a:r>
              <a:rPr lang="en-US" dirty="0">
                <a:solidFill>
                  <a:srgbClr val="000000"/>
                </a:solidFill>
              </a:rPr>
              <a:t>Accurate modeling of signal noise is needed before it can be performed on experimental data</a:t>
            </a:r>
          </a:p>
        </p:txBody>
      </p:sp>
    </p:spTree>
    <p:extLst>
      <p:ext uri="{BB962C8B-B14F-4D97-AF65-F5344CB8AC3E}">
        <p14:creationId xmlns:p14="http://schemas.microsoft.com/office/powerpoint/2010/main" val="143287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4896502"/>
            <a:ext cx="57150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5BD7-173D-8544-8855-3F6B15669FB7}"/>
              </a:ext>
            </a:extLst>
          </p:cNvPr>
          <p:cNvSpPr>
            <a:spLocks noGrp="1"/>
          </p:cNvSpPr>
          <p:nvPr>
            <p:ph type="title"/>
          </p:nvPr>
        </p:nvSpPr>
        <p:spPr/>
        <p:txBody>
          <a:bodyPr/>
          <a:lstStyle/>
          <a:p>
            <a:r>
              <a:rPr lang="en-US" dirty="0"/>
              <a:t>Outline</a:t>
            </a:r>
          </a:p>
        </p:txBody>
      </p:sp>
      <p:sp>
        <p:nvSpPr>
          <p:cNvPr id="3" name="Content Placeholder 1">
            <a:extLst>
              <a:ext uri="{FF2B5EF4-FFF2-40B4-BE49-F238E27FC236}">
                <a16:creationId xmlns:a16="http://schemas.microsoft.com/office/drawing/2014/main" id="{DA99632C-4730-8A4A-AB7B-F59CEAD9D879}"/>
              </a:ext>
            </a:extLst>
          </p:cNvPr>
          <p:cNvSpPr txBox="1">
            <a:spLocks/>
          </p:cNvSpPr>
          <p:nvPr/>
        </p:nvSpPr>
        <p:spPr>
          <a:xfrm>
            <a:off x="609600" y="1441524"/>
            <a:ext cx="10972800" cy="4906889"/>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Background</a:t>
            </a:r>
          </a:p>
          <a:p>
            <a:pPr lvl="1" defTabSz="914400"/>
            <a:r>
              <a:rPr lang="en-US" dirty="0"/>
              <a:t>Neutron time-of-flight (nToF) diagnostics</a:t>
            </a:r>
          </a:p>
          <a:p>
            <a:pPr lvl="1" defTabSz="914400"/>
            <a:r>
              <a:rPr lang="en-US" dirty="0"/>
              <a:t>nToF physics-driven approach</a:t>
            </a:r>
          </a:p>
          <a:p>
            <a:pPr lvl="1" defTabSz="914400"/>
            <a:r>
              <a:rPr lang="en-US" dirty="0"/>
              <a:t>Motivation</a:t>
            </a:r>
          </a:p>
          <a:p>
            <a:pPr defTabSz="914400"/>
            <a:r>
              <a:rPr lang="en-US" dirty="0"/>
              <a:t>Approaches</a:t>
            </a:r>
          </a:p>
          <a:p>
            <a:pPr lvl="1" defTabSz="914400"/>
            <a:r>
              <a:rPr lang="en-US" dirty="0"/>
              <a:t>Approach overview and project scope </a:t>
            </a:r>
          </a:p>
          <a:p>
            <a:pPr lvl="1" defTabSz="914400"/>
            <a:r>
              <a:rPr lang="en-US" dirty="0"/>
              <a:t>Data generation using physics model (Ballabio)</a:t>
            </a:r>
          </a:p>
          <a:p>
            <a:pPr lvl="1" defTabSz="914400"/>
            <a:r>
              <a:rPr lang="en-US" dirty="0"/>
              <a:t>Surrogate model for data generation using machine learning (DJINN)</a:t>
            </a:r>
          </a:p>
          <a:p>
            <a:pPr lvl="1" defTabSz="914400"/>
            <a:r>
              <a:rPr lang="en-US" dirty="0"/>
              <a:t>Posterior distribution approximation using Bayesian inference (MCMC)</a:t>
            </a:r>
          </a:p>
          <a:p>
            <a:pPr defTabSz="914400"/>
            <a:r>
              <a:rPr lang="en-US" dirty="0"/>
              <a:t>Summary</a:t>
            </a:r>
          </a:p>
          <a:p>
            <a:pPr lvl="1" defTabSz="914400"/>
            <a:r>
              <a:rPr lang="en-US" dirty="0"/>
              <a:t>Work accomplished</a:t>
            </a:r>
          </a:p>
          <a:p>
            <a:pPr lvl="1" defTabSz="914400"/>
            <a:r>
              <a:rPr lang="en-US" dirty="0"/>
              <a:t>Future work </a:t>
            </a:r>
          </a:p>
        </p:txBody>
      </p:sp>
    </p:spTree>
    <p:extLst>
      <p:ext uri="{BB962C8B-B14F-4D97-AF65-F5344CB8AC3E}">
        <p14:creationId xmlns:p14="http://schemas.microsoft.com/office/powerpoint/2010/main" val="77279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AA7C2622-13CD-7348-9659-025330347224}"/>
              </a:ext>
            </a:extLst>
          </p:cNvPr>
          <p:cNvPicPr>
            <a:picLocks noChangeAspect="1"/>
          </p:cNvPicPr>
          <p:nvPr/>
        </p:nvPicPr>
        <p:blipFill>
          <a:blip r:embed="rId3"/>
          <a:stretch>
            <a:fillRect/>
          </a:stretch>
        </p:blipFill>
        <p:spPr>
          <a:xfrm>
            <a:off x="3735092" y="4385470"/>
            <a:ext cx="2510726" cy="1885833"/>
          </a:xfrm>
          <a:prstGeom prst="rect">
            <a:avLst/>
          </a:prstGeom>
        </p:spPr>
      </p:pic>
      <p:pic>
        <p:nvPicPr>
          <p:cNvPr id="6" name="Picture 2">
            <a:extLst>
              <a:ext uri="{FF2B5EF4-FFF2-40B4-BE49-F238E27FC236}">
                <a16:creationId xmlns:a16="http://schemas.microsoft.com/office/drawing/2014/main" id="{9A201F5D-5EC7-BF48-95AD-D1F3B1E08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817" y="1383593"/>
            <a:ext cx="5528219" cy="50294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D218E-4495-4444-8936-19A154A7F2BF}"/>
              </a:ext>
            </a:extLst>
          </p:cNvPr>
          <p:cNvSpPr>
            <a:spLocks noGrp="1"/>
          </p:cNvSpPr>
          <p:nvPr>
            <p:ph type="title"/>
          </p:nvPr>
        </p:nvSpPr>
        <p:spPr/>
        <p:txBody>
          <a:bodyPr/>
          <a:lstStyle/>
          <a:p>
            <a:r>
              <a:rPr lang="en-US" dirty="0"/>
              <a:t>Background: Neutron Time-of-Flight (nToF) Diagnostics </a:t>
            </a:r>
          </a:p>
        </p:txBody>
      </p:sp>
      <p:sp>
        <p:nvSpPr>
          <p:cNvPr id="5" name="Content Placeholder 1">
            <a:extLst>
              <a:ext uri="{FF2B5EF4-FFF2-40B4-BE49-F238E27FC236}">
                <a16:creationId xmlns:a16="http://schemas.microsoft.com/office/drawing/2014/main" id="{0075827D-D943-1549-8A1A-61AA9FAFBD35}"/>
              </a:ext>
            </a:extLst>
          </p:cNvPr>
          <p:cNvSpPr txBox="1">
            <a:spLocks/>
          </p:cNvSpPr>
          <p:nvPr/>
        </p:nvSpPr>
        <p:spPr>
          <a:xfrm>
            <a:off x="609600" y="1441524"/>
            <a:ext cx="10972800" cy="4906889"/>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Neutron time-of-flight (nToF) diagnostics </a:t>
            </a:r>
          </a:p>
          <a:p>
            <a:pPr lvl="1" defTabSz="914400"/>
            <a:endParaRPr lang="en-US" dirty="0"/>
          </a:p>
          <a:p>
            <a:pPr lvl="1" defTabSz="914400"/>
            <a:r>
              <a:rPr lang="en-US" dirty="0"/>
              <a:t>is an essential tool for diagnosing implosions at the NIF.</a:t>
            </a:r>
          </a:p>
          <a:p>
            <a:pPr lvl="1" defTabSz="914400"/>
            <a:r>
              <a:rPr lang="en-US" dirty="0"/>
              <a:t>analyzes the nToF spectrum produced from the fusion </a:t>
            </a:r>
            <a:br>
              <a:rPr lang="en-US" dirty="0"/>
            </a:br>
            <a:r>
              <a:rPr lang="en-US" dirty="0"/>
              <a:t>reactions to provide important details of the </a:t>
            </a:r>
            <a:br>
              <a:rPr lang="en-US" dirty="0"/>
            </a:br>
            <a:r>
              <a:rPr lang="en-US" dirty="0"/>
              <a:t>performance of the implosion:</a:t>
            </a:r>
            <a:br>
              <a:rPr lang="en-US" dirty="0"/>
            </a:br>
            <a:endParaRPr lang="en-US" dirty="0"/>
          </a:p>
          <a:p>
            <a:pPr lvl="2" defTabSz="914400"/>
            <a:r>
              <a:rPr lang="en-US" dirty="0"/>
              <a:t>neutron yield </a:t>
            </a:r>
          </a:p>
          <a:p>
            <a:pPr marL="628650" lvl="2" indent="0" defTabSz="914400">
              <a:buNone/>
            </a:pPr>
            <a:r>
              <a:rPr lang="en-US" dirty="0"/>
              <a:t>   (DT reaction, DD reaction)</a:t>
            </a:r>
          </a:p>
          <a:p>
            <a:pPr lvl="2" defTabSz="914400"/>
            <a:r>
              <a:rPr lang="en-US" dirty="0"/>
              <a:t>ion temperature </a:t>
            </a:r>
          </a:p>
          <a:p>
            <a:pPr lvl="2" defTabSz="914400"/>
            <a:r>
              <a:rPr lang="en-US" dirty="0"/>
              <a:t>down-scatter ratio (DSR)</a:t>
            </a:r>
          </a:p>
          <a:p>
            <a:pPr lvl="2" defTabSz="914400"/>
            <a:endParaRPr lang="en-US" dirty="0"/>
          </a:p>
        </p:txBody>
      </p:sp>
    </p:spTree>
    <p:extLst>
      <p:ext uri="{BB962C8B-B14F-4D97-AF65-F5344CB8AC3E}">
        <p14:creationId xmlns:p14="http://schemas.microsoft.com/office/powerpoint/2010/main" val="52634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039C01-A91A-8C41-A477-FCE56DD0FB3C}"/>
              </a:ext>
            </a:extLst>
          </p:cNvPr>
          <p:cNvSpPr>
            <a:spLocks noGrp="1"/>
          </p:cNvSpPr>
          <p:nvPr>
            <p:ph idx="1"/>
          </p:nvPr>
        </p:nvSpPr>
        <p:spPr/>
        <p:txBody>
          <a:bodyPr/>
          <a:lstStyle/>
          <a:p>
            <a:r>
              <a:rPr lang="en-US" dirty="0"/>
              <a:t>The neutron time-of flight spectrum:</a:t>
            </a:r>
          </a:p>
          <a:p>
            <a:pPr lvl="1"/>
            <a:endParaRPr lang="en-US" dirty="0"/>
          </a:p>
          <a:p>
            <a:pPr lvl="1"/>
            <a:r>
              <a:rPr lang="en-US" dirty="0"/>
              <a:t>From target chamber to nToF detector</a:t>
            </a:r>
          </a:p>
          <a:p>
            <a:pPr lvl="1"/>
            <a:r>
              <a:rPr lang="en-US" dirty="0"/>
              <a:t>With a known distance and time-of-flight,</a:t>
            </a:r>
            <a:br>
              <a:rPr lang="en-US" dirty="0"/>
            </a:br>
            <a:r>
              <a:rPr lang="en-US" dirty="0"/>
              <a:t>neutron energy can be calculated.</a:t>
            </a:r>
          </a:p>
          <a:p>
            <a:r>
              <a:rPr lang="en-US" dirty="0"/>
              <a:t>The fit function</a:t>
            </a:r>
            <a:r>
              <a:rPr lang="en-US" baseline="30000" dirty="0"/>
              <a:t>1</a:t>
            </a:r>
            <a:r>
              <a:rPr lang="en-US" dirty="0"/>
              <a:t>: </a:t>
            </a:r>
            <a:br>
              <a:rPr lang="en-US" dirty="0"/>
            </a:br>
            <a:br>
              <a:rPr lang="en-US" dirty="0"/>
            </a:br>
            <a:endParaRPr lang="en-US" dirty="0"/>
          </a:p>
          <a:p>
            <a:r>
              <a:rPr lang="en-US" dirty="0"/>
              <a:t>The Ballabio distribution</a:t>
            </a:r>
            <a:r>
              <a:rPr lang="en-US" baseline="30000" dirty="0"/>
              <a:t>2</a:t>
            </a:r>
            <a:r>
              <a:rPr lang="en-US" dirty="0"/>
              <a:t>:</a:t>
            </a:r>
            <a:br>
              <a:rPr lang="en-US" dirty="0"/>
            </a:br>
            <a:br>
              <a:rPr lang="en-US" dirty="0"/>
            </a:br>
            <a:endParaRPr lang="en-US" dirty="0"/>
          </a:p>
          <a:p>
            <a:endParaRPr lang="en-US" dirty="0"/>
          </a:p>
        </p:txBody>
      </p:sp>
      <p:sp>
        <p:nvSpPr>
          <p:cNvPr id="3" name="Title 2">
            <a:extLst>
              <a:ext uri="{FF2B5EF4-FFF2-40B4-BE49-F238E27FC236}">
                <a16:creationId xmlns:a16="http://schemas.microsoft.com/office/drawing/2014/main" id="{6C914081-29E4-434D-94DD-9833ADACA202}"/>
              </a:ext>
            </a:extLst>
          </p:cNvPr>
          <p:cNvSpPr>
            <a:spLocks noGrp="1"/>
          </p:cNvSpPr>
          <p:nvPr>
            <p:ph type="title"/>
          </p:nvPr>
        </p:nvSpPr>
        <p:spPr/>
        <p:txBody>
          <a:bodyPr/>
          <a:lstStyle/>
          <a:p>
            <a:r>
              <a:rPr lang="en-US" dirty="0"/>
              <a:t>Background: nToF Physics-Driven Approach </a:t>
            </a:r>
          </a:p>
        </p:txBody>
      </p:sp>
      <p:pic>
        <p:nvPicPr>
          <p:cNvPr id="5" name="Picture 4" descr="Text&#10;&#10;Description automatically generated">
            <a:extLst>
              <a:ext uri="{FF2B5EF4-FFF2-40B4-BE49-F238E27FC236}">
                <a16:creationId xmlns:a16="http://schemas.microsoft.com/office/drawing/2014/main" id="{78580794-6844-E048-AE83-2D22F51C222C}"/>
              </a:ext>
            </a:extLst>
          </p:cNvPr>
          <p:cNvPicPr>
            <a:picLocks noChangeAspect="1"/>
          </p:cNvPicPr>
          <p:nvPr/>
        </p:nvPicPr>
        <p:blipFill>
          <a:blip r:embed="rId3"/>
          <a:stretch>
            <a:fillRect/>
          </a:stretch>
        </p:blipFill>
        <p:spPr>
          <a:xfrm>
            <a:off x="1853094" y="5119240"/>
            <a:ext cx="3543301" cy="766459"/>
          </a:xfrm>
          <a:prstGeom prst="rect">
            <a:avLst/>
          </a:prstGeom>
        </p:spPr>
      </p:pic>
      <p:pic>
        <p:nvPicPr>
          <p:cNvPr id="8" name="Picture 7" descr="Text&#10;&#10;Description automatically generated">
            <a:extLst>
              <a:ext uri="{FF2B5EF4-FFF2-40B4-BE49-F238E27FC236}">
                <a16:creationId xmlns:a16="http://schemas.microsoft.com/office/drawing/2014/main" id="{9432CA0D-6C98-7943-BC86-A33399A12283}"/>
              </a:ext>
            </a:extLst>
          </p:cNvPr>
          <p:cNvPicPr>
            <a:picLocks noChangeAspect="1"/>
          </p:cNvPicPr>
          <p:nvPr/>
        </p:nvPicPr>
        <p:blipFill>
          <a:blip r:embed="rId4"/>
          <a:stretch>
            <a:fillRect/>
          </a:stretch>
        </p:blipFill>
        <p:spPr>
          <a:xfrm>
            <a:off x="1200150" y="3653985"/>
            <a:ext cx="5403850" cy="820993"/>
          </a:xfrm>
          <a:prstGeom prst="rect">
            <a:avLst/>
          </a:prstGeom>
        </p:spPr>
      </p:pic>
      <p:pic>
        <p:nvPicPr>
          <p:cNvPr id="10" name="Picture 9" descr="Chart, histogram&#10;&#10;Description automatically generated">
            <a:extLst>
              <a:ext uri="{FF2B5EF4-FFF2-40B4-BE49-F238E27FC236}">
                <a16:creationId xmlns:a16="http://schemas.microsoft.com/office/drawing/2014/main" id="{810157C7-7ED7-E342-A152-A42B543B5F1B}"/>
              </a:ext>
            </a:extLst>
          </p:cNvPr>
          <p:cNvPicPr>
            <a:picLocks noChangeAspect="1"/>
          </p:cNvPicPr>
          <p:nvPr/>
        </p:nvPicPr>
        <p:blipFill>
          <a:blip r:embed="rId5"/>
          <a:stretch>
            <a:fillRect/>
          </a:stretch>
        </p:blipFill>
        <p:spPr>
          <a:xfrm>
            <a:off x="7937499" y="1412495"/>
            <a:ext cx="3644901" cy="2448544"/>
          </a:xfrm>
          <a:prstGeom prst="rect">
            <a:avLst/>
          </a:prstGeom>
        </p:spPr>
      </p:pic>
      <p:pic>
        <p:nvPicPr>
          <p:cNvPr id="12" name="Picture 11">
            <a:extLst>
              <a:ext uri="{FF2B5EF4-FFF2-40B4-BE49-F238E27FC236}">
                <a16:creationId xmlns:a16="http://schemas.microsoft.com/office/drawing/2014/main" id="{78B23F63-EFA0-B644-8B15-CD65F34F7F19}"/>
              </a:ext>
            </a:extLst>
          </p:cNvPr>
          <p:cNvPicPr>
            <a:picLocks noChangeAspect="1"/>
          </p:cNvPicPr>
          <p:nvPr/>
        </p:nvPicPr>
        <p:blipFill>
          <a:blip r:embed="rId6"/>
          <a:stretch>
            <a:fillRect/>
          </a:stretch>
        </p:blipFill>
        <p:spPr>
          <a:xfrm>
            <a:off x="7732090" y="3861039"/>
            <a:ext cx="3736009" cy="2516403"/>
          </a:xfrm>
          <a:prstGeom prst="rect">
            <a:avLst/>
          </a:prstGeom>
        </p:spPr>
      </p:pic>
      <p:sp>
        <p:nvSpPr>
          <p:cNvPr id="13" name="Rectangle 12">
            <a:extLst>
              <a:ext uri="{FF2B5EF4-FFF2-40B4-BE49-F238E27FC236}">
                <a16:creationId xmlns:a16="http://schemas.microsoft.com/office/drawing/2014/main" id="{FC8AE6E9-3BB5-A44E-8E12-D41BCCD02014}"/>
              </a:ext>
            </a:extLst>
          </p:cNvPr>
          <p:cNvSpPr/>
          <p:nvPr/>
        </p:nvSpPr>
        <p:spPr bwMode="auto">
          <a:xfrm>
            <a:off x="2987221" y="6430953"/>
            <a:ext cx="7233557" cy="399213"/>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200" dirty="0"/>
              <a:t>[1]  R. </a:t>
            </a:r>
            <a:r>
              <a:rPr lang="en-US" sz="1200" dirty="0" err="1"/>
              <a:t>Hatarik</a:t>
            </a:r>
            <a:r>
              <a:rPr lang="en-US" sz="1200" dirty="0"/>
              <a:t> </a:t>
            </a:r>
            <a:r>
              <a:rPr lang="en-US" sz="1200" i="1" dirty="0"/>
              <a:t>et al</a:t>
            </a:r>
            <a:r>
              <a:rPr lang="en-US" sz="1200" dirty="0"/>
              <a:t> J. Appl. Phys. 118, 184502 (2015) [[2] L. Ballabio </a:t>
            </a:r>
            <a:r>
              <a:rPr lang="en-US" sz="1200" i="1" dirty="0"/>
              <a:t>et al </a:t>
            </a:r>
            <a:r>
              <a:rPr lang="en-US" sz="1200" dirty="0"/>
              <a:t>1998 </a:t>
            </a:r>
            <a:r>
              <a:rPr lang="en-US" sz="1200" i="1" dirty="0" err="1"/>
              <a:t>Nucl</a:t>
            </a:r>
            <a:r>
              <a:rPr lang="en-US" sz="1200" i="1" dirty="0"/>
              <a:t>. Fusion </a:t>
            </a:r>
            <a:r>
              <a:rPr lang="en-US" sz="1200" b="1" dirty="0"/>
              <a:t>38 </a:t>
            </a:r>
            <a:r>
              <a:rPr lang="en-US" sz="1200" dirty="0"/>
              <a:t>1723 </a:t>
            </a:r>
          </a:p>
        </p:txBody>
      </p:sp>
    </p:spTree>
    <p:extLst>
      <p:ext uri="{BB962C8B-B14F-4D97-AF65-F5344CB8AC3E}">
        <p14:creationId xmlns:p14="http://schemas.microsoft.com/office/powerpoint/2010/main" val="167489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F1AB75-162B-4943-BCD7-FCC6A3B4C0E7}"/>
              </a:ext>
            </a:extLst>
          </p:cNvPr>
          <p:cNvSpPr>
            <a:spLocks noGrp="1"/>
          </p:cNvSpPr>
          <p:nvPr>
            <p:ph idx="1"/>
          </p:nvPr>
        </p:nvSpPr>
        <p:spPr>
          <a:xfrm>
            <a:off x="625098" y="1441524"/>
            <a:ext cx="10972800" cy="4906889"/>
          </a:xfrm>
        </p:spPr>
        <p:txBody>
          <a:bodyPr>
            <a:normAutofit/>
          </a:bodyPr>
          <a:lstStyle/>
          <a:p>
            <a:r>
              <a:rPr lang="en-US" dirty="0"/>
              <a:t>Motivation behind using data-driven approaches:</a:t>
            </a:r>
          </a:p>
          <a:p>
            <a:pPr lvl="1"/>
            <a:r>
              <a:rPr lang="en-US" dirty="0"/>
              <a:t>To complement the power of physics modeling and simulations </a:t>
            </a:r>
          </a:p>
          <a:p>
            <a:pPr lvl="1"/>
            <a:r>
              <a:rPr lang="en-US" dirty="0"/>
              <a:t>To provide more insights about the underlying physics in complex systems </a:t>
            </a:r>
          </a:p>
          <a:p>
            <a:r>
              <a:rPr lang="en-US" dirty="0"/>
              <a:t>Goal:</a:t>
            </a:r>
          </a:p>
          <a:p>
            <a:pPr lvl="1"/>
            <a:r>
              <a:rPr lang="en-US" dirty="0"/>
              <a:t>To approximate the probability distributions of fusion quantities</a:t>
            </a:r>
          </a:p>
          <a:p>
            <a:pPr lvl="1"/>
            <a:r>
              <a:rPr lang="en-US" dirty="0"/>
              <a:t>To quantify correlation between fusion quantities </a:t>
            </a:r>
          </a:p>
          <a:p>
            <a:r>
              <a:rPr lang="en-US" dirty="0"/>
              <a:t>Big picture:</a:t>
            </a:r>
          </a:p>
          <a:p>
            <a:pPr lvl="1"/>
            <a:r>
              <a:rPr lang="en-US" dirty="0"/>
              <a:t>Provide more information for nToF diagnostics to help </a:t>
            </a:r>
            <a:br>
              <a:rPr lang="en-US" dirty="0"/>
            </a:br>
            <a:r>
              <a:rPr lang="en-US" dirty="0"/>
              <a:t>ICF experiments to achieve higher performing implosions</a:t>
            </a:r>
          </a:p>
        </p:txBody>
      </p:sp>
      <p:sp>
        <p:nvSpPr>
          <p:cNvPr id="3" name="Title 2">
            <a:extLst>
              <a:ext uri="{FF2B5EF4-FFF2-40B4-BE49-F238E27FC236}">
                <a16:creationId xmlns:a16="http://schemas.microsoft.com/office/drawing/2014/main" id="{F20AF7F7-9B4E-4041-980D-FAAF86B8AD3A}"/>
              </a:ext>
            </a:extLst>
          </p:cNvPr>
          <p:cNvSpPr>
            <a:spLocks noGrp="1"/>
          </p:cNvSpPr>
          <p:nvPr>
            <p:ph type="title"/>
          </p:nvPr>
        </p:nvSpPr>
        <p:spPr/>
        <p:txBody>
          <a:bodyPr/>
          <a:lstStyle/>
          <a:p>
            <a:r>
              <a:rPr lang="en-US" dirty="0"/>
              <a:t>Background: Problem Statement </a:t>
            </a:r>
          </a:p>
        </p:txBody>
      </p:sp>
      <p:pic>
        <p:nvPicPr>
          <p:cNvPr id="5" name="Picture 4">
            <a:extLst>
              <a:ext uri="{FF2B5EF4-FFF2-40B4-BE49-F238E27FC236}">
                <a16:creationId xmlns:a16="http://schemas.microsoft.com/office/drawing/2014/main" id="{33C3EC4D-2F08-C643-9F9C-CF183C648716}"/>
              </a:ext>
            </a:extLst>
          </p:cNvPr>
          <p:cNvPicPr>
            <a:picLocks noChangeAspect="1"/>
          </p:cNvPicPr>
          <p:nvPr/>
        </p:nvPicPr>
        <p:blipFill>
          <a:blip r:embed="rId3"/>
          <a:stretch>
            <a:fillRect/>
          </a:stretch>
        </p:blipFill>
        <p:spPr>
          <a:xfrm>
            <a:off x="8328368" y="3429000"/>
            <a:ext cx="3453358" cy="2628820"/>
          </a:xfrm>
          <a:prstGeom prst="rect">
            <a:avLst/>
          </a:prstGeom>
        </p:spPr>
      </p:pic>
    </p:spTree>
    <p:extLst>
      <p:ext uri="{BB962C8B-B14F-4D97-AF65-F5344CB8AC3E}">
        <p14:creationId xmlns:p14="http://schemas.microsoft.com/office/powerpoint/2010/main" val="298919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425250-058D-4C42-B1B1-E107CD7D31B5}"/>
              </a:ext>
            </a:extLst>
          </p:cNvPr>
          <p:cNvSpPr>
            <a:spLocks noGrp="1"/>
          </p:cNvSpPr>
          <p:nvPr>
            <p:ph idx="1"/>
          </p:nvPr>
        </p:nvSpPr>
        <p:spPr/>
        <p:txBody>
          <a:bodyPr>
            <a:normAutofit/>
          </a:bodyPr>
          <a:lstStyle/>
          <a:p>
            <a:r>
              <a:rPr lang="en-US" dirty="0"/>
              <a:t>Due to the complexity of the problem, we are</a:t>
            </a:r>
            <a:br>
              <a:rPr lang="en-US" dirty="0"/>
            </a:br>
            <a:r>
              <a:rPr lang="en-US" dirty="0"/>
              <a:t>narrowing down our problem to start out:</a:t>
            </a:r>
          </a:p>
          <a:p>
            <a:pPr lvl="1"/>
            <a:endParaRPr lang="en-US" dirty="0"/>
          </a:p>
          <a:p>
            <a:pPr lvl="1"/>
            <a:r>
              <a:rPr lang="en-US" dirty="0"/>
              <a:t>DT reactions (DD reaction excluded)</a:t>
            </a:r>
          </a:p>
          <a:p>
            <a:pPr lvl="1"/>
            <a:r>
              <a:rPr lang="en-US" dirty="0"/>
              <a:t>North pole detector (NTOF-21M-SPEC-NP)</a:t>
            </a:r>
          </a:p>
          <a:p>
            <a:pPr lvl="1"/>
            <a:r>
              <a:rPr lang="en-US" dirty="0"/>
              <a:t>Detector #4</a:t>
            </a:r>
          </a:p>
          <a:p>
            <a:pPr lvl="1"/>
            <a:r>
              <a:rPr lang="en-US" dirty="0"/>
              <a:t>Shots from 2017 – 2021</a:t>
            </a:r>
          </a:p>
          <a:p>
            <a:r>
              <a:rPr lang="en-US" dirty="0"/>
              <a:t>Data generation routine </a:t>
            </a:r>
          </a:p>
          <a:p>
            <a:pPr lvl="1"/>
            <a:endParaRPr lang="en-US" dirty="0"/>
          </a:p>
          <a:p>
            <a:pPr lvl="1"/>
            <a:r>
              <a:rPr lang="en-US" dirty="0"/>
              <a:t>31 DT shots that have nToF analysis from 2017 – 2021</a:t>
            </a:r>
          </a:p>
          <a:p>
            <a:pPr lvl="1"/>
            <a:r>
              <a:rPr lang="en-US" dirty="0"/>
              <a:t>Took the fitted Ballabio model to generate scope traces</a:t>
            </a:r>
            <a:br>
              <a:rPr lang="en-US" dirty="0"/>
            </a:br>
            <a:r>
              <a:rPr lang="en-US" dirty="0"/>
              <a:t>by specifying model parameters and initial conditions</a:t>
            </a:r>
          </a:p>
          <a:p>
            <a:pPr lvl="1"/>
            <a:r>
              <a:rPr lang="en-US" dirty="0"/>
              <a:t>Validated the model with experimental measurements.</a:t>
            </a:r>
          </a:p>
        </p:txBody>
      </p:sp>
      <p:sp>
        <p:nvSpPr>
          <p:cNvPr id="3" name="Title 2">
            <a:extLst>
              <a:ext uri="{FF2B5EF4-FFF2-40B4-BE49-F238E27FC236}">
                <a16:creationId xmlns:a16="http://schemas.microsoft.com/office/drawing/2014/main" id="{541C8093-DE9F-6543-A05C-B8BAAE503DA6}"/>
              </a:ext>
            </a:extLst>
          </p:cNvPr>
          <p:cNvSpPr>
            <a:spLocks noGrp="1"/>
          </p:cNvSpPr>
          <p:nvPr>
            <p:ph type="title"/>
          </p:nvPr>
        </p:nvSpPr>
        <p:spPr/>
        <p:txBody>
          <a:bodyPr/>
          <a:lstStyle/>
          <a:p>
            <a:r>
              <a:rPr lang="en-US" dirty="0"/>
              <a:t>Approaches: Project Scope </a:t>
            </a:r>
          </a:p>
        </p:txBody>
      </p:sp>
      <p:pic>
        <p:nvPicPr>
          <p:cNvPr id="1026" name="Picture 2">
            <a:extLst>
              <a:ext uri="{FF2B5EF4-FFF2-40B4-BE49-F238E27FC236}">
                <a16:creationId xmlns:a16="http://schemas.microsoft.com/office/drawing/2014/main" id="{AB77F6DD-1981-1740-872A-3B496611C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333" y="1398376"/>
            <a:ext cx="4984055" cy="4575703"/>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03180D0-30B8-B045-8EE0-5B4AB6578FC9}"/>
              </a:ext>
            </a:extLst>
          </p:cNvPr>
          <p:cNvSpPr/>
          <p:nvPr/>
        </p:nvSpPr>
        <p:spPr bwMode="auto">
          <a:xfrm>
            <a:off x="8166839" y="1398377"/>
            <a:ext cx="1317522" cy="426605"/>
          </a:xfrm>
          <a:prstGeom prst="ellipse">
            <a:avLst/>
          </a:prstGeom>
          <a:noFill/>
          <a:ln w="38100">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Tree>
    <p:extLst>
      <p:ext uri="{BB962C8B-B14F-4D97-AF65-F5344CB8AC3E}">
        <p14:creationId xmlns:p14="http://schemas.microsoft.com/office/powerpoint/2010/main" val="198357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49EA6D-29B5-CC4F-B6DF-308A3FCA85D3}"/>
              </a:ext>
            </a:extLst>
          </p:cNvPr>
          <p:cNvSpPr>
            <a:spLocks noGrp="1"/>
          </p:cNvSpPr>
          <p:nvPr>
            <p:ph type="title"/>
          </p:nvPr>
        </p:nvSpPr>
        <p:spPr/>
        <p:txBody>
          <a:bodyPr/>
          <a:lstStyle/>
          <a:p>
            <a:r>
              <a:rPr lang="en-US" dirty="0"/>
              <a:t>Approaches: RoadMap </a:t>
            </a:r>
          </a:p>
        </p:txBody>
      </p:sp>
      <p:sp>
        <p:nvSpPr>
          <p:cNvPr id="4" name="Rounded Rectangle 3">
            <a:extLst>
              <a:ext uri="{FF2B5EF4-FFF2-40B4-BE49-F238E27FC236}">
                <a16:creationId xmlns:a16="http://schemas.microsoft.com/office/drawing/2014/main" id="{F7EA3067-6889-2345-94B9-293807BF1CF9}"/>
              </a:ext>
            </a:extLst>
          </p:cNvPr>
          <p:cNvSpPr/>
          <p:nvPr/>
        </p:nvSpPr>
        <p:spPr bwMode="auto">
          <a:xfrm>
            <a:off x="748980" y="1505722"/>
            <a:ext cx="5059153" cy="4615074"/>
          </a:xfrm>
          <a:prstGeom prst="roundRect">
            <a:avLst/>
          </a:prstGeom>
          <a:solidFill>
            <a:schemeClr val="accent1">
              <a:lumMod val="40000"/>
              <a:lumOff val="60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b">
            <a:prstTxWarp prst="textNoShape">
              <a:avLst/>
            </a:prstTxWarp>
          </a:bodyPr>
          <a:lstStyle/>
          <a:p>
            <a:pPr algn="ctr">
              <a:spcBef>
                <a:spcPct val="0"/>
              </a:spcBef>
            </a:pPr>
            <a:endParaRPr lang="en-US" sz="2400" b="1" dirty="0">
              <a:solidFill>
                <a:schemeClr val="bg1"/>
              </a:solidFill>
              <a:latin typeface="Calibri" panose="020F0502020204030204" pitchFamily="34" charset="0"/>
              <a:cs typeface="Calibri" panose="020F0502020204030204" pitchFamily="34" charset="0"/>
            </a:endParaRPr>
          </a:p>
        </p:txBody>
      </p:sp>
      <p:sp>
        <p:nvSpPr>
          <p:cNvPr id="5" name="Rounded Rectangle 4">
            <a:extLst>
              <a:ext uri="{FF2B5EF4-FFF2-40B4-BE49-F238E27FC236}">
                <a16:creationId xmlns:a16="http://schemas.microsoft.com/office/drawing/2014/main" id="{2389E67B-D1C5-744B-99ED-8A962132CF5A}"/>
              </a:ext>
            </a:extLst>
          </p:cNvPr>
          <p:cNvSpPr/>
          <p:nvPr/>
        </p:nvSpPr>
        <p:spPr bwMode="auto">
          <a:xfrm>
            <a:off x="2158560" y="2524870"/>
            <a:ext cx="3012215" cy="758318"/>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tlCol="0" anchor="b">
            <a:prstTxWarp prst="textNoShape">
              <a:avLst/>
            </a:prstTxWarp>
          </a:bodyPr>
          <a:lstStyle/>
          <a:p>
            <a:pPr algn="ctr">
              <a:spcBef>
                <a:spcPct val="0"/>
              </a:spcBef>
            </a:pPr>
            <a:r>
              <a:rPr lang="en-US" sz="2000" b="1" dirty="0">
                <a:solidFill>
                  <a:schemeClr val="bg1"/>
                </a:solidFill>
                <a:latin typeface="Calibri" panose="020F0502020204030204" pitchFamily="34" charset="0"/>
                <a:cs typeface="Calibri" panose="020F0502020204030204" pitchFamily="34" charset="0"/>
              </a:rPr>
              <a:t>Prior probability of fusion quantities </a:t>
            </a:r>
          </a:p>
        </p:txBody>
      </p:sp>
      <p:sp>
        <p:nvSpPr>
          <p:cNvPr id="6" name="Rounded Rectangle 5">
            <a:extLst>
              <a:ext uri="{FF2B5EF4-FFF2-40B4-BE49-F238E27FC236}">
                <a16:creationId xmlns:a16="http://schemas.microsoft.com/office/drawing/2014/main" id="{217FBF1D-E533-BE42-97E8-4336370EA570}"/>
              </a:ext>
            </a:extLst>
          </p:cNvPr>
          <p:cNvSpPr/>
          <p:nvPr/>
        </p:nvSpPr>
        <p:spPr bwMode="auto">
          <a:xfrm>
            <a:off x="2210377" y="3872969"/>
            <a:ext cx="2982488" cy="703363"/>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tlCol="0" anchor="b">
            <a:prstTxWarp prst="textNoShape">
              <a:avLst/>
            </a:prstTxWarp>
          </a:bodyPr>
          <a:lstStyle/>
          <a:p>
            <a:pPr algn="ctr">
              <a:spcBef>
                <a:spcPct val="0"/>
              </a:spcBef>
            </a:pPr>
            <a:r>
              <a:rPr lang="en-US" sz="2000" b="1" dirty="0">
                <a:solidFill>
                  <a:schemeClr val="bg1"/>
                </a:solidFill>
                <a:latin typeface="Calibri" panose="020F0502020204030204" pitchFamily="34" charset="0"/>
                <a:cs typeface="Calibri" panose="020F0502020204030204" pitchFamily="34" charset="0"/>
              </a:rPr>
              <a:t>Form a Likelihood function</a:t>
            </a:r>
          </a:p>
        </p:txBody>
      </p:sp>
      <p:sp>
        <p:nvSpPr>
          <p:cNvPr id="7" name="Rounded Rectangle 6">
            <a:extLst>
              <a:ext uri="{FF2B5EF4-FFF2-40B4-BE49-F238E27FC236}">
                <a16:creationId xmlns:a16="http://schemas.microsoft.com/office/drawing/2014/main" id="{088332CA-48F8-DB4F-9330-21AD627B8646}"/>
              </a:ext>
            </a:extLst>
          </p:cNvPr>
          <p:cNvSpPr/>
          <p:nvPr/>
        </p:nvSpPr>
        <p:spPr bwMode="auto">
          <a:xfrm>
            <a:off x="2232467" y="5237148"/>
            <a:ext cx="2938308" cy="703363"/>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tlCol="0" anchor="b">
            <a:prstTxWarp prst="textNoShape">
              <a:avLst/>
            </a:prstTxWarp>
          </a:bodyPr>
          <a:lstStyle/>
          <a:p>
            <a:pPr algn="ctr">
              <a:spcBef>
                <a:spcPct val="0"/>
              </a:spcBef>
            </a:pPr>
            <a:r>
              <a:rPr lang="en-US" sz="2000" b="1" dirty="0">
                <a:solidFill>
                  <a:schemeClr val="bg1"/>
                </a:solidFill>
                <a:latin typeface="Calibri" panose="020F0502020204030204" pitchFamily="34" charset="0"/>
                <a:cs typeface="Calibri" panose="020F0502020204030204" pitchFamily="34" charset="0"/>
              </a:rPr>
              <a:t>Compare to observations</a:t>
            </a:r>
          </a:p>
        </p:txBody>
      </p:sp>
      <p:sp>
        <p:nvSpPr>
          <p:cNvPr id="8" name="Down Arrow 7">
            <a:extLst>
              <a:ext uri="{FF2B5EF4-FFF2-40B4-BE49-F238E27FC236}">
                <a16:creationId xmlns:a16="http://schemas.microsoft.com/office/drawing/2014/main" id="{4CB87FB4-382D-FB45-A50A-F36CA2CF8897}"/>
              </a:ext>
            </a:extLst>
          </p:cNvPr>
          <p:cNvSpPr/>
          <p:nvPr/>
        </p:nvSpPr>
        <p:spPr bwMode="auto">
          <a:xfrm>
            <a:off x="3433137" y="3419577"/>
            <a:ext cx="336522" cy="412537"/>
          </a:xfrm>
          <a:prstGeom prst="downArrow">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b">
            <a:prstTxWarp prst="textNoShape">
              <a:avLst/>
            </a:prstTxWarp>
          </a:bodyPr>
          <a:lstStyle/>
          <a:p>
            <a:pPr algn="ctr">
              <a:spcBef>
                <a:spcPct val="0"/>
              </a:spcBef>
            </a:pPr>
            <a:endParaRPr lang="en-US" sz="2400" b="1" dirty="0">
              <a:solidFill>
                <a:schemeClr val="bg1"/>
              </a:solidFill>
              <a:latin typeface="Calibri" panose="020F0502020204030204" pitchFamily="34" charset="0"/>
              <a:cs typeface="Calibri" panose="020F0502020204030204" pitchFamily="34" charset="0"/>
            </a:endParaRPr>
          </a:p>
        </p:txBody>
      </p:sp>
      <p:sp>
        <p:nvSpPr>
          <p:cNvPr id="9" name="Down Arrow 8">
            <a:extLst>
              <a:ext uri="{FF2B5EF4-FFF2-40B4-BE49-F238E27FC236}">
                <a16:creationId xmlns:a16="http://schemas.microsoft.com/office/drawing/2014/main" id="{AD6B645A-EF38-7F4A-AB17-6DFB639BF32D}"/>
              </a:ext>
            </a:extLst>
          </p:cNvPr>
          <p:cNvSpPr/>
          <p:nvPr/>
        </p:nvSpPr>
        <p:spPr bwMode="auto">
          <a:xfrm>
            <a:off x="3448806" y="4711551"/>
            <a:ext cx="336522" cy="412537"/>
          </a:xfrm>
          <a:prstGeom prst="downArrow">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b">
            <a:prstTxWarp prst="textNoShape">
              <a:avLst/>
            </a:prstTxWarp>
          </a:bodyPr>
          <a:lstStyle/>
          <a:p>
            <a:pPr algn="ctr">
              <a:spcBef>
                <a:spcPct val="0"/>
              </a:spcBef>
            </a:pPr>
            <a:endParaRPr lang="en-US" sz="2400" b="1" dirty="0">
              <a:solidFill>
                <a:schemeClr val="bg1"/>
              </a:solidFill>
              <a:latin typeface="Calibri" panose="020F0502020204030204" pitchFamily="34" charset="0"/>
              <a:cs typeface="Calibri" panose="020F0502020204030204" pitchFamily="34" charset="0"/>
            </a:endParaRPr>
          </a:p>
        </p:txBody>
      </p:sp>
      <p:sp>
        <p:nvSpPr>
          <p:cNvPr id="10" name="Curved Left Arrow 9">
            <a:extLst>
              <a:ext uri="{FF2B5EF4-FFF2-40B4-BE49-F238E27FC236}">
                <a16:creationId xmlns:a16="http://schemas.microsoft.com/office/drawing/2014/main" id="{E2478F48-B4C0-5949-A180-193D2137202D}"/>
              </a:ext>
            </a:extLst>
          </p:cNvPr>
          <p:cNvSpPr/>
          <p:nvPr/>
        </p:nvSpPr>
        <p:spPr bwMode="auto">
          <a:xfrm rot="10800000">
            <a:off x="1142732" y="2575742"/>
            <a:ext cx="894840" cy="3173476"/>
          </a:xfrm>
          <a:prstGeom prst="curvedLeftArrow">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b">
            <a:prstTxWarp prst="textNoShape">
              <a:avLst/>
            </a:prstTxWarp>
          </a:bodyPr>
          <a:lstStyle/>
          <a:p>
            <a:pPr algn="ctr">
              <a:spcBef>
                <a:spcPct val="0"/>
              </a:spcBef>
            </a:pPr>
            <a:endParaRPr lang="en-US" sz="2400" b="1" dirty="0">
              <a:solidFill>
                <a:schemeClr val="bg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D1EE311-205D-BF48-8056-1F74E7B28186}"/>
              </a:ext>
            </a:extLst>
          </p:cNvPr>
          <p:cNvSpPr txBox="1"/>
          <p:nvPr/>
        </p:nvSpPr>
        <p:spPr>
          <a:xfrm rot="16200000">
            <a:off x="1024463" y="3916478"/>
            <a:ext cx="1485536" cy="646331"/>
          </a:xfrm>
          <a:prstGeom prst="rect">
            <a:avLst/>
          </a:prstGeom>
          <a:noFill/>
        </p:spPr>
        <p:txBody>
          <a:bodyPr wrap="square" rtlCol="0">
            <a:spAutoFit/>
          </a:bodyPr>
          <a:lstStyle/>
          <a:p>
            <a:pPr algn="ctr"/>
            <a:r>
              <a:rPr lang="en-US" b="1" dirty="0">
                <a:solidFill>
                  <a:schemeClr val="tx1">
                    <a:lumMod val="75000"/>
                    <a:lumOff val="25000"/>
                  </a:schemeClr>
                </a:solidFill>
                <a:latin typeface="Calibri" panose="020F0502020204030204" pitchFamily="34" charset="0"/>
                <a:cs typeface="Calibri" panose="020F0502020204030204" pitchFamily="34" charset="0"/>
              </a:rPr>
              <a:t>Accept/reject </a:t>
            </a:r>
          </a:p>
          <a:p>
            <a:pPr algn="ctr"/>
            <a:r>
              <a:rPr lang="en-US" b="1" dirty="0">
                <a:solidFill>
                  <a:schemeClr val="tx1">
                    <a:lumMod val="75000"/>
                    <a:lumOff val="25000"/>
                  </a:schemeClr>
                </a:solidFill>
                <a:latin typeface="Calibri" panose="020F0502020204030204" pitchFamily="34" charset="0"/>
                <a:cs typeface="Calibri" panose="020F0502020204030204" pitchFamily="34" charset="0"/>
              </a:rPr>
              <a:t> algorithm</a:t>
            </a:r>
          </a:p>
        </p:txBody>
      </p:sp>
      <p:sp>
        <p:nvSpPr>
          <p:cNvPr id="12" name="Rounded Rectangle 11">
            <a:extLst>
              <a:ext uri="{FF2B5EF4-FFF2-40B4-BE49-F238E27FC236}">
                <a16:creationId xmlns:a16="http://schemas.microsoft.com/office/drawing/2014/main" id="{414AB582-6B1F-044F-BC5A-D5BD349B240E}"/>
              </a:ext>
            </a:extLst>
          </p:cNvPr>
          <p:cNvSpPr/>
          <p:nvPr/>
        </p:nvSpPr>
        <p:spPr bwMode="auto">
          <a:xfrm>
            <a:off x="6895781" y="2575742"/>
            <a:ext cx="5059152" cy="2280623"/>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rtlCol="0" anchor="b">
            <a:prstTxWarp prst="textNoShape">
              <a:avLst/>
            </a:prstTxWarp>
          </a:bodyPr>
          <a:lstStyle/>
          <a:p>
            <a:pPr algn="ctr">
              <a:spcBef>
                <a:spcPct val="0"/>
              </a:spcBef>
            </a:pPr>
            <a:endParaRPr lang="en-US" sz="2000" b="1" dirty="0">
              <a:solidFill>
                <a:schemeClr val="bg1"/>
              </a:solidFill>
              <a:latin typeface="Calibri" panose="020F0502020204030204" pitchFamily="34" charset="0"/>
              <a:cs typeface="Calibri" panose="020F0502020204030204" pitchFamily="34" charset="0"/>
            </a:endParaRPr>
          </a:p>
          <a:p>
            <a:pPr algn="ctr">
              <a:spcBef>
                <a:spcPct val="0"/>
              </a:spcBef>
            </a:pPr>
            <a:r>
              <a:rPr lang="en-US" sz="2000" b="1" dirty="0">
                <a:solidFill>
                  <a:schemeClr val="bg1"/>
                </a:solidFill>
                <a:latin typeface="Calibri" panose="020F0502020204030204" pitchFamily="34" charset="0"/>
                <a:cs typeface="Calibri" panose="020F0502020204030204" pitchFamily="34" charset="0"/>
              </a:rPr>
              <a:t>Generated by a surrogate ML model </a:t>
            </a:r>
          </a:p>
          <a:p>
            <a:pPr algn="ctr">
              <a:spcBef>
                <a:spcPct val="0"/>
              </a:spcBef>
            </a:pPr>
            <a:r>
              <a:rPr lang="en-US" sz="2000" b="1" dirty="0">
                <a:solidFill>
                  <a:schemeClr val="bg1"/>
                </a:solidFill>
                <a:latin typeface="Calibri" panose="020F0502020204030204" pitchFamily="34" charset="0"/>
                <a:cs typeface="Calibri" panose="020F0502020204030204" pitchFamily="34" charset="0"/>
              </a:rPr>
              <a:t>(DJINN) </a:t>
            </a:r>
            <a:r>
              <a:rPr lang="en-US" sz="2000" b="1" baseline="30000" dirty="0">
                <a:solidFill>
                  <a:schemeClr val="bg1"/>
                </a:solidFill>
                <a:latin typeface="Calibri" panose="020F0502020204030204" pitchFamily="34" charset="0"/>
                <a:cs typeface="Calibri" panose="020F0502020204030204" pitchFamily="34" charset="0"/>
              </a:rPr>
              <a:t>[1]</a:t>
            </a:r>
          </a:p>
          <a:p>
            <a:pPr algn="ctr">
              <a:spcBef>
                <a:spcPct val="0"/>
              </a:spcBef>
            </a:pPr>
            <a:r>
              <a:rPr lang="en-US" sz="2000" b="1" dirty="0">
                <a:solidFill>
                  <a:schemeClr val="bg1"/>
                </a:solidFill>
                <a:latin typeface="Calibri" panose="020F0502020204030204" pitchFamily="34" charset="0"/>
                <a:cs typeface="Calibri" panose="020F0502020204030204" pitchFamily="34" charset="0"/>
              </a:rPr>
              <a:t>--------- OR ----------</a:t>
            </a:r>
          </a:p>
          <a:p>
            <a:pPr algn="ctr">
              <a:spcBef>
                <a:spcPct val="0"/>
              </a:spcBef>
            </a:pPr>
            <a:r>
              <a:rPr lang="en-US" sz="2000" b="1" dirty="0">
                <a:solidFill>
                  <a:schemeClr val="bg1"/>
                </a:solidFill>
                <a:latin typeface="Calibri" panose="020F0502020204030204" pitchFamily="34" charset="0"/>
                <a:cs typeface="Calibri" panose="020F0502020204030204" pitchFamily="34" charset="0"/>
              </a:rPr>
              <a:t>Generated by modeling </a:t>
            </a:r>
            <a:r>
              <a:rPr lang="en-US" sz="2000" b="1" baseline="30000" dirty="0">
                <a:solidFill>
                  <a:schemeClr val="bg1"/>
                </a:solidFill>
                <a:latin typeface="Calibri" panose="020F0502020204030204" pitchFamily="34" charset="0"/>
                <a:cs typeface="Calibri" panose="020F0502020204030204" pitchFamily="34" charset="0"/>
              </a:rPr>
              <a:t>[2,3]</a:t>
            </a:r>
          </a:p>
          <a:p>
            <a:pPr algn="ctr">
              <a:spcBef>
                <a:spcPct val="0"/>
              </a:spcBef>
            </a:pPr>
            <a:endParaRPr lang="en-US" sz="2000" dirty="0">
              <a:solidFill>
                <a:schemeClr val="bg1"/>
              </a:solidFill>
              <a:latin typeface="Calibri" panose="020F0502020204030204" pitchFamily="34" charset="0"/>
              <a:cs typeface="Calibri" panose="020F0502020204030204" pitchFamily="34" charset="0"/>
            </a:endParaRPr>
          </a:p>
        </p:txBody>
      </p:sp>
      <p:sp>
        <p:nvSpPr>
          <p:cNvPr id="13" name="Left Arrow 12">
            <a:extLst>
              <a:ext uri="{FF2B5EF4-FFF2-40B4-BE49-F238E27FC236}">
                <a16:creationId xmlns:a16="http://schemas.microsoft.com/office/drawing/2014/main" id="{5ACCE75C-A01C-164D-93CE-05AD4477C6CC}"/>
              </a:ext>
            </a:extLst>
          </p:cNvPr>
          <p:cNvSpPr/>
          <p:nvPr/>
        </p:nvSpPr>
        <p:spPr bwMode="auto">
          <a:xfrm>
            <a:off x="5440215" y="3872969"/>
            <a:ext cx="1192353" cy="467279"/>
          </a:xfrm>
          <a:prstGeom prst="leftArrow">
            <a:avLst>
              <a:gd name="adj1" fmla="val 50304"/>
              <a:gd name="adj2" fmla="val 5000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rtlCol="0" anchor="b">
            <a:prstTxWarp prst="textNoShape">
              <a:avLst/>
            </a:prstTxWarp>
          </a:bodyPr>
          <a:lstStyle/>
          <a:p>
            <a:pPr algn="ctr">
              <a:spcBef>
                <a:spcPct val="0"/>
              </a:spcBef>
            </a:pPr>
            <a:endParaRPr lang="en-US" sz="2400" b="1" dirty="0">
              <a:solidFill>
                <a:schemeClr val="bg1"/>
              </a:solidFill>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660BCC2C-9C1B-CF4F-AE6D-873F6108AA25}"/>
              </a:ext>
            </a:extLst>
          </p:cNvPr>
          <p:cNvSpPr/>
          <p:nvPr/>
        </p:nvSpPr>
        <p:spPr bwMode="auto">
          <a:xfrm>
            <a:off x="6799544" y="1505722"/>
            <a:ext cx="5059153" cy="752361"/>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2000" dirty="0">
                <a:solidFill>
                  <a:srgbClr val="000000"/>
                </a:solidFill>
              </a:rPr>
              <a:t>Running simulation models can be computationally expensive</a:t>
            </a:r>
          </a:p>
        </p:txBody>
      </p:sp>
      <p:sp>
        <p:nvSpPr>
          <p:cNvPr id="16" name="Rectangle 15">
            <a:extLst>
              <a:ext uri="{FF2B5EF4-FFF2-40B4-BE49-F238E27FC236}">
                <a16:creationId xmlns:a16="http://schemas.microsoft.com/office/drawing/2014/main" id="{965ADE6A-17E3-F941-A765-002B6544BD3F}"/>
              </a:ext>
            </a:extLst>
          </p:cNvPr>
          <p:cNvSpPr/>
          <p:nvPr/>
        </p:nvSpPr>
        <p:spPr bwMode="auto">
          <a:xfrm>
            <a:off x="6574549" y="5174024"/>
            <a:ext cx="5380382" cy="1008772"/>
          </a:xfrm>
          <a:prstGeom prst="rect">
            <a:avLst/>
          </a:prstGeom>
          <a:solidFill>
            <a:schemeClr val="bg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r>
              <a:rPr lang="en-US" sz="1400" dirty="0"/>
              <a:t>[1] K. Humbird, </a:t>
            </a:r>
            <a:r>
              <a:rPr lang="en-US" sz="1400" i="1" dirty="0"/>
              <a:t>et al</a:t>
            </a:r>
            <a:r>
              <a:rPr lang="en-US" sz="1400" dirty="0"/>
              <a:t>  2019. </a:t>
            </a:r>
            <a:r>
              <a:rPr lang="en-US" sz="1400" i="1" dirty="0"/>
              <a:t>IEEE Transactions on Neural Networks and Learning Systems</a:t>
            </a:r>
            <a:r>
              <a:rPr lang="en-US" sz="1400" dirty="0"/>
              <a:t>, </a:t>
            </a:r>
            <a:r>
              <a:rPr lang="en-US" sz="1400" i="1" dirty="0"/>
              <a:t>30</a:t>
            </a:r>
            <a:r>
              <a:rPr lang="en-US" sz="1400" dirty="0"/>
              <a:t>(5), 1286–1295. </a:t>
            </a:r>
          </a:p>
          <a:p>
            <a:r>
              <a:rPr lang="en-US" sz="1400" dirty="0"/>
              <a:t>[2] R. </a:t>
            </a:r>
            <a:r>
              <a:rPr lang="en-US" sz="1400" dirty="0" err="1"/>
              <a:t>Hatarik</a:t>
            </a:r>
            <a:r>
              <a:rPr lang="en-US" sz="1400" dirty="0"/>
              <a:t> </a:t>
            </a:r>
            <a:r>
              <a:rPr lang="en-US" sz="1400" i="1" dirty="0"/>
              <a:t>et al</a:t>
            </a:r>
            <a:r>
              <a:rPr lang="en-US" sz="1400" dirty="0"/>
              <a:t> J. Appl. Phys. 118, 184502 (2015)     </a:t>
            </a:r>
          </a:p>
          <a:p>
            <a:r>
              <a:rPr lang="en-US" sz="1400" dirty="0"/>
              <a:t>[3] L. Ballabio </a:t>
            </a:r>
            <a:r>
              <a:rPr lang="en-US" sz="1400" i="1" dirty="0"/>
              <a:t>et al </a:t>
            </a:r>
            <a:r>
              <a:rPr lang="en-US" sz="1400" dirty="0"/>
              <a:t>1998 </a:t>
            </a:r>
            <a:r>
              <a:rPr lang="en-US" sz="1400" i="1" dirty="0" err="1"/>
              <a:t>Nucl</a:t>
            </a:r>
            <a:r>
              <a:rPr lang="en-US" sz="1400" i="1" dirty="0"/>
              <a:t>. Fusion </a:t>
            </a:r>
            <a:r>
              <a:rPr lang="en-US" sz="1400" b="1" dirty="0"/>
              <a:t>38 </a:t>
            </a:r>
            <a:r>
              <a:rPr lang="en-US" sz="1400" dirty="0"/>
              <a:t>1723 </a:t>
            </a:r>
          </a:p>
        </p:txBody>
      </p:sp>
      <p:sp>
        <p:nvSpPr>
          <p:cNvPr id="18" name="TextBox 17">
            <a:extLst>
              <a:ext uri="{FF2B5EF4-FFF2-40B4-BE49-F238E27FC236}">
                <a16:creationId xmlns:a16="http://schemas.microsoft.com/office/drawing/2014/main" id="{A5A679F7-5321-104D-A66B-3F0E8AB1A023}"/>
              </a:ext>
            </a:extLst>
          </p:cNvPr>
          <p:cNvSpPr txBox="1"/>
          <p:nvPr/>
        </p:nvSpPr>
        <p:spPr>
          <a:xfrm>
            <a:off x="1288045" y="1712905"/>
            <a:ext cx="3726710" cy="400110"/>
          </a:xfrm>
          <a:prstGeom prst="rect">
            <a:avLst/>
          </a:prstGeom>
          <a:noFill/>
        </p:spPr>
        <p:txBody>
          <a:bodyPr wrap="square" rtlCol="0">
            <a:spAutoFit/>
          </a:bodyPr>
          <a:lstStyle/>
          <a:p>
            <a:r>
              <a:rPr lang="en-US" sz="2000" b="1" dirty="0"/>
              <a:t>Bayesian inference (MCMC)   (#3)</a:t>
            </a:r>
          </a:p>
        </p:txBody>
      </p:sp>
      <p:sp>
        <p:nvSpPr>
          <p:cNvPr id="19" name="TextBox 18">
            <a:extLst>
              <a:ext uri="{FF2B5EF4-FFF2-40B4-BE49-F238E27FC236}">
                <a16:creationId xmlns:a16="http://schemas.microsoft.com/office/drawing/2014/main" id="{AF4A3200-275A-A144-88B2-2A74986C24D8}"/>
              </a:ext>
            </a:extLst>
          </p:cNvPr>
          <p:cNvSpPr txBox="1"/>
          <p:nvPr/>
        </p:nvSpPr>
        <p:spPr>
          <a:xfrm>
            <a:off x="7166542" y="4376277"/>
            <a:ext cx="4788389" cy="400110"/>
          </a:xfrm>
          <a:prstGeom prst="rect">
            <a:avLst/>
          </a:prstGeom>
          <a:noFill/>
        </p:spPr>
        <p:txBody>
          <a:bodyPr wrap="square" rtlCol="0">
            <a:spAutoFit/>
          </a:bodyPr>
          <a:lstStyle/>
          <a:p>
            <a:r>
              <a:rPr lang="en-US" sz="2000" b="1" dirty="0"/>
              <a:t>Data generation using physics model    (#1)</a:t>
            </a:r>
          </a:p>
        </p:txBody>
      </p:sp>
      <p:sp>
        <p:nvSpPr>
          <p:cNvPr id="20" name="TextBox 19">
            <a:extLst>
              <a:ext uri="{FF2B5EF4-FFF2-40B4-BE49-F238E27FC236}">
                <a16:creationId xmlns:a16="http://schemas.microsoft.com/office/drawing/2014/main" id="{CDEE5A17-A1C0-1D40-9315-0AF5D8307014}"/>
              </a:ext>
            </a:extLst>
          </p:cNvPr>
          <p:cNvSpPr txBox="1"/>
          <p:nvPr/>
        </p:nvSpPr>
        <p:spPr>
          <a:xfrm>
            <a:off x="7247403" y="2727071"/>
            <a:ext cx="4626665" cy="400110"/>
          </a:xfrm>
          <a:prstGeom prst="rect">
            <a:avLst/>
          </a:prstGeom>
          <a:noFill/>
        </p:spPr>
        <p:txBody>
          <a:bodyPr wrap="square" rtlCol="0">
            <a:spAutoFit/>
          </a:bodyPr>
          <a:lstStyle/>
          <a:p>
            <a:r>
              <a:rPr lang="en-US" sz="2000" b="1" dirty="0"/>
              <a:t>Data generation using ML model          (#2)</a:t>
            </a:r>
          </a:p>
        </p:txBody>
      </p:sp>
    </p:spTree>
    <p:extLst>
      <p:ext uri="{BB962C8B-B14F-4D97-AF65-F5344CB8AC3E}">
        <p14:creationId xmlns:p14="http://schemas.microsoft.com/office/powerpoint/2010/main" val="2251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951AF-CD2F-2E45-847E-677B83245302}"/>
              </a:ext>
            </a:extLst>
          </p:cNvPr>
          <p:cNvSpPr>
            <a:spLocks noGrp="1"/>
          </p:cNvSpPr>
          <p:nvPr>
            <p:ph idx="1"/>
          </p:nvPr>
        </p:nvSpPr>
        <p:spPr/>
        <p:txBody>
          <a:bodyPr>
            <a:normAutofit/>
          </a:bodyPr>
          <a:lstStyle/>
          <a:p>
            <a:r>
              <a:rPr lang="en-US" dirty="0"/>
              <a:t>Using the Ballabio fit model routine, 10,000 data points are generated using a single shot --- N210605-001-999. </a:t>
            </a:r>
          </a:p>
          <a:p>
            <a:pPr lvl="1"/>
            <a:endParaRPr lang="en-US" dirty="0"/>
          </a:p>
          <a:p>
            <a:pPr lvl="1"/>
            <a:r>
              <a:rPr lang="en-US" dirty="0"/>
              <a:t>instrument response function (IRF)</a:t>
            </a:r>
          </a:p>
          <a:p>
            <a:pPr lvl="1"/>
            <a:r>
              <a:rPr lang="en-US" dirty="0"/>
              <a:t>detector sensitivity</a:t>
            </a:r>
          </a:p>
          <a:p>
            <a:pPr lvl="1"/>
            <a:r>
              <a:rPr lang="en-US" dirty="0"/>
              <a:t>beam attenuation factors </a:t>
            </a:r>
            <a:br>
              <a:rPr lang="en-US" dirty="0"/>
            </a:br>
            <a:endParaRPr lang="en-US" dirty="0"/>
          </a:p>
          <a:p>
            <a:pPr lvl="1"/>
            <a:r>
              <a:rPr lang="en-US" dirty="0"/>
              <a:t>model parameters:</a:t>
            </a:r>
          </a:p>
          <a:p>
            <a:pPr lvl="2"/>
            <a:r>
              <a:rPr lang="en-US" dirty="0"/>
              <a:t>Random sampling using Latin hypercube sampling</a:t>
            </a:r>
          </a:p>
        </p:txBody>
      </p:sp>
      <p:sp>
        <p:nvSpPr>
          <p:cNvPr id="3" name="Title 2">
            <a:extLst>
              <a:ext uri="{FF2B5EF4-FFF2-40B4-BE49-F238E27FC236}">
                <a16:creationId xmlns:a16="http://schemas.microsoft.com/office/drawing/2014/main" id="{FF24079C-8CF6-C64A-81E5-65DD20B66D67}"/>
              </a:ext>
            </a:extLst>
          </p:cNvPr>
          <p:cNvSpPr>
            <a:spLocks noGrp="1"/>
          </p:cNvSpPr>
          <p:nvPr>
            <p:ph type="title"/>
          </p:nvPr>
        </p:nvSpPr>
        <p:spPr/>
        <p:txBody>
          <a:bodyPr/>
          <a:lstStyle/>
          <a:p>
            <a:r>
              <a:rPr lang="en-US" dirty="0"/>
              <a:t>Approaches: Data Generation </a:t>
            </a:r>
          </a:p>
        </p:txBody>
      </p:sp>
      <p:sp>
        <p:nvSpPr>
          <p:cNvPr id="10" name="Rounded Rectangle 9">
            <a:extLst>
              <a:ext uri="{FF2B5EF4-FFF2-40B4-BE49-F238E27FC236}">
                <a16:creationId xmlns:a16="http://schemas.microsoft.com/office/drawing/2014/main" id="{4A94484A-E945-2A4D-9F5A-EFEFA18BBCC3}"/>
              </a:ext>
            </a:extLst>
          </p:cNvPr>
          <p:cNvSpPr/>
          <p:nvPr/>
        </p:nvSpPr>
        <p:spPr bwMode="auto">
          <a:xfrm>
            <a:off x="5384800" y="2644389"/>
            <a:ext cx="6485467" cy="1016000"/>
          </a:xfrm>
          <a:prstGeom prst="roundRect">
            <a:avLst/>
          </a:prstGeom>
          <a:solidFill>
            <a:schemeClr val="accent6">
              <a:lumMod val="40000"/>
              <a:lumOff val="60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dirty="0">
                <a:solidFill>
                  <a:srgbClr val="000000"/>
                </a:solidFill>
              </a:rPr>
              <a:t>Different shots (taken at different time) may have different IRFs, detector sensitivities and beam attenuation factors due to instrument modifications or performance degradation over time.</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ADF3A5A-760E-6F4F-9B24-8E6CF6BF5A5A}"/>
                  </a:ext>
                </a:extLst>
              </p:cNvPr>
              <p:cNvGraphicFramePr>
                <a:graphicFrameLocks noGrp="1"/>
              </p:cNvGraphicFramePr>
              <p:nvPr>
                <p:extLst>
                  <p:ext uri="{D42A27DB-BD31-4B8C-83A1-F6EECF244321}">
                    <p14:modId xmlns:p14="http://schemas.microsoft.com/office/powerpoint/2010/main" val="756154322"/>
                  </p:ext>
                </p:extLst>
              </p:nvPr>
            </p:nvGraphicFramePr>
            <p:xfrm>
              <a:off x="1436286" y="4490720"/>
              <a:ext cx="8856132" cy="1483360"/>
            </p:xfrm>
            <a:graphic>
              <a:graphicData uri="http://schemas.openxmlformats.org/drawingml/2006/table">
                <a:tbl>
                  <a:tblPr firstRow="1" bandRow="1">
                    <a:tableStyleId>{5C22544A-7EE6-4342-B048-85BDC9FD1C3A}</a:tableStyleId>
                  </a:tblPr>
                  <a:tblGrid>
                    <a:gridCol w="2952044">
                      <a:extLst>
                        <a:ext uri="{9D8B030D-6E8A-4147-A177-3AD203B41FA5}">
                          <a16:colId xmlns:a16="http://schemas.microsoft.com/office/drawing/2014/main" val="498760723"/>
                        </a:ext>
                      </a:extLst>
                    </a:gridCol>
                    <a:gridCol w="2952044">
                      <a:extLst>
                        <a:ext uri="{9D8B030D-6E8A-4147-A177-3AD203B41FA5}">
                          <a16:colId xmlns:a16="http://schemas.microsoft.com/office/drawing/2014/main" val="655763341"/>
                        </a:ext>
                      </a:extLst>
                    </a:gridCol>
                    <a:gridCol w="2952044">
                      <a:extLst>
                        <a:ext uri="{9D8B030D-6E8A-4147-A177-3AD203B41FA5}">
                          <a16:colId xmlns:a16="http://schemas.microsoft.com/office/drawing/2014/main" val="3127297831"/>
                        </a:ext>
                      </a:extLst>
                    </a:gridCol>
                  </a:tblGrid>
                  <a:tr h="370840">
                    <a:tc>
                      <a:txBody>
                        <a:bodyPr/>
                        <a:lstStyle/>
                        <a:p>
                          <a:pPr algn="ctr"/>
                          <a:endParaRPr lang="en-US" dirty="0"/>
                        </a:p>
                      </a:txBody>
                      <a:tcPr/>
                    </a:tc>
                    <a:tc>
                      <a:txBody>
                        <a:bodyPr/>
                        <a:lstStyle/>
                        <a:p>
                          <a:pPr algn="ctr"/>
                          <a:r>
                            <a:rPr lang="en-US" dirty="0"/>
                            <a:t>Lower bound</a:t>
                          </a:r>
                        </a:p>
                      </a:txBody>
                      <a:tcPr/>
                    </a:tc>
                    <a:tc>
                      <a:txBody>
                        <a:bodyPr/>
                        <a:lstStyle/>
                        <a:p>
                          <a:pPr algn="ctr"/>
                          <a:r>
                            <a:rPr lang="en-US" dirty="0"/>
                            <a:t>Upper bound</a:t>
                          </a:r>
                        </a:p>
                      </a:txBody>
                      <a:tcPr/>
                    </a:tc>
                    <a:extLst>
                      <a:ext uri="{0D108BD9-81ED-4DB2-BD59-A6C34878D82A}">
                        <a16:rowId xmlns:a16="http://schemas.microsoft.com/office/drawing/2014/main" val="2507217298"/>
                      </a:ext>
                    </a:extLst>
                  </a:tr>
                  <a:tr h="370840">
                    <a:tc>
                      <a:txBody>
                        <a:bodyPr/>
                        <a:lstStyle/>
                        <a:p>
                          <a:pPr algn="ctr"/>
                          <a:r>
                            <a:rPr lang="en-US" dirty="0"/>
                            <a:t>Neutron yield,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oMath>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17</m:t>
                                    </m:r>
                                  </m:sup>
                                </m:sSup>
                              </m:oMath>
                            </m:oMathPara>
                          </a14:m>
                          <a:endParaRPr lang="en-US" dirty="0"/>
                        </a:p>
                      </a:txBody>
                      <a:tcPr/>
                    </a:tc>
                    <a:extLst>
                      <a:ext uri="{0D108BD9-81ED-4DB2-BD59-A6C34878D82A}">
                        <a16:rowId xmlns:a16="http://schemas.microsoft.com/office/drawing/2014/main" val="2662880473"/>
                      </a:ext>
                    </a:extLst>
                  </a:tr>
                  <a:tr h="370840">
                    <a:tc>
                      <a:txBody>
                        <a:bodyPr/>
                        <a:lstStyle/>
                        <a:p>
                          <a:pPr algn="ctr"/>
                          <a:r>
                            <a:rPr lang="en-US" dirty="0"/>
                            <a:t>Ion temperature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𝑖𝑜𝑛</m:t>
                                  </m:r>
                                </m:sub>
                              </m:sSub>
                              <m:r>
                                <a:rPr lang="en-US" b="0" i="1" smtClean="0">
                                  <a:latin typeface="Cambria Math" panose="02040503050406030204" pitchFamily="18" charset="0"/>
                                </a:rPr>
                                <m:t> (</m:t>
                              </m:r>
                              <m:r>
                                <a:rPr lang="en-US" b="0" i="1" smtClean="0">
                                  <a:latin typeface="Cambria Math" panose="02040503050406030204" pitchFamily="18" charset="0"/>
                                </a:rPr>
                                <m:t>𝑘𝑒𝑉</m:t>
                              </m:r>
                              <m:r>
                                <a:rPr lang="en-US" b="0" i="1" smtClean="0">
                                  <a:latin typeface="Cambria Math" panose="02040503050406030204" pitchFamily="18" charset="0"/>
                                </a:rPr>
                                <m:t>)</m:t>
                              </m:r>
                            </m:oMath>
                          </a14:m>
                          <a:r>
                            <a:rPr lang="en-US" dirty="0"/>
                            <a:t> </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3.5</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6.5</m:t>
                                </m:r>
                              </m:oMath>
                            </m:oMathPara>
                          </a14:m>
                          <a:endParaRPr lang="en-US" dirty="0"/>
                        </a:p>
                      </a:txBody>
                      <a:tcPr/>
                    </a:tc>
                    <a:extLst>
                      <a:ext uri="{0D108BD9-81ED-4DB2-BD59-A6C34878D82A}">
                        <a16:rowId xmlns:a16="http://schemas.microsoft.com/office/drawing/2014/main" val="2197698216"/>
                      </a:ext>
                    </a:extLst>
                  </a:tr>
                  <a:tr h="370840">
                    <a:tc>
                      <a:txBody>
                        <a:bodyPr/>
                        <a:lstStyle/>
                        <a:p>
                          <a:pPr algn="ctr"/>
                          <a:r>
                            <a:rPr lang="en-US" dirty="0"/>
                            <a:t>Down-scattered ratio,  </a:t>
                          </a:r>
                          <a14:m>
                            <m:oMath xmlns:m="http://schemas.openxmlformats.org/officeDocument/2006/math">
                              <m:r>
                                <a:rPr lang="en-US" b="0" i="1" smtClean="0">
                                  <a:latin typeface="Cambria Math" panose="02040503050406030204" pitchFamily="18" charset="0"/>
                                </a:rPr>
                                <m:t>𝑑𝑠𝑟</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0.02</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0.06</m:t>
                                </m:r>
                              </m:oMath>
                            </m:oMathPara>
                          </a14:m>
                          <a:endParaRPr lang="en-US" dirty="0"/>
                        </a:p>
                      </a:txBody>
                      <a:tcPr/>
                    </a:tc>
                    <a:extLst>
                      <a:ext uri="{0D108BD9-81ED-4DB2-BD59-A6C34878D82A}">
                        <a16:rowId xmlns:a16="http://schemas.microsoft.com/office/drawing/2014/main" val="4011961646"/>
                      </a:ext>
                    </a:extLst>
                  </a:tr>
                </a:tbl>
              </a:graphicData>
            </a:graphic>
          </p:graphicFrame>
        </mc:Choice>
        <mc:Fallback xmlns="">
          <p:graphicFrame>
            <p:nvGraphicFramePr>
              <p:cNvPr id="4" name="Table 4">
                <a:extLst>
                  <a:ext uri="{FF2B5EF4-FFF2-40B4-BE49-F238E27FC236}">
                    <a16:creationId xmlns:a16="http://schemas.microsoft.com/office/drawing/2014/main" id="{EADF3A5A-760E-6F4F-9B24-8E6CF6BF5A5A}"/>
                  </a:ext>
                </a:extLst>
              </p:cNvPr>
              <p:cNvGraphicFramePr>
                <a:graphicFrameLocks noGrp="1"/>
              </p:cNvGraphicFramePr>
              <p:nvPr>
                <p:extLst>
                  <p:ext uri="{D42A27DB-BD31-4B8C-83A1-F6EECF244321}">
                    <p14:modId xmlns:p14="http://schemas.microsoft.com/office/powerpoint/2010/main" val="756154322"/>
                  </p:ext>
                </p:extLst>
              </p:nvPr>
            </p:nvGraphicFramePr>
            <p:xfrm>
              <a:off x="1436286" y="4490720"/>
              <a:ext cx="8856132" cy="1483360"/>
            </p:xfrm>
            <a:graphic>
              <a:graphicData uri="http://schemas.openxmlformats.org/drawingml/2006/table">
                <a:tbl>
                  <a:tblPr firstRow="1" bandRow="1">
                    <a:tableStyleId>{5C22544A-7EE6-4342-B048-85BDC9FD1C3A}</a:tableStyleId>
                  </a:tblPr>
                  <a:tblGrid>
                    <a:gridCol w="2952044">
                      <a:extLst>
                        <a:ext uri="{9D8B030D-6E8A-4147-A177-3AD203B41FA5}">
                          <a16:colId xmlns:a16="http://schemas.microsoft.com/office/drawing/2014/main" val="498760723"/>
                        </a:ext>
                      </a:extLst>
                    </a:gridCol>
                    <a:gridCol w="2952044">
                      <a:extLst>
                        <a:ext uri="{9D8B030D-6E8A-4147-A177-3AD203B41FA5}">
                          <a16:colId xmlns:a16="http://schemas.microsoft.com/office/drawing/2014/main" val="655763341"/>
                        </a:ext>
                      </a:extLst>
                    </a:gridCol>
                    <a:gridCol w="2952044">
                      <a:extLst>
                        <a:ext uri="{9D8B030D-6E8A-4147-A177-3AD203B41FA5}">
                          <a16:colId xmlns:a16="http://schemas.microsoft.com/office/drawing/2014/main" val="3127297831"/>
                        </a:ext>
                      </a:extLst>
                    </a:gridCol>
                  </a:tblGrid>
                  <a:tr h="370840">
                    <a:tc>
                      <a:txBody>
                        <a:bodyPr/>
                        <a:lstStyle/>
                        <a:p>
                          <a:pPr algn="ctr"/>
                          <a:endParaRPr lang="en-US" dirty="0"/>
                        </a:p>
                      </a:txBody>
                      <a:tcPr/>
                    </a:tc>
                    <a:tc>
                      <a:txBody>
                        <a:bodyPr/>
                        <a:lstStyle/>
                        <a:p>
                          <a:pPr algn="ctr"/>
                          <a:r>
                            <a:rPr lang="en-US" dirty="0"/>
                            <a:t>Lower bound</a:t>
                          </a:r>
                        </a:p>
                      </a:txBody>
                      <a:tcPr/>
                    </a:tc>
                    <a:tc>
                      <a:txBody>
                        <a:bodyPr/>
                        <a:lstStyle/>
                        <a:p>
                          <a:pPr algn="ctr"/>
                          <a:r>
                            <a:rPr lang="en-US" dirty="0"/>
                            <a:t>Upper bound</a:t>
                          </a:r>
                        </a:p>
                      </a:txBody>
                      <a:tcPr/>
                    </a:tc>
                    <a:extLst>
                      <a:ext uri="{0D108BD9-81ED-4DB2-BD59-A6C34878D82A}">
                        <a16:rowId xmlns:a16="http://schemas.microsoft.com/office/drawing/2014/main" val="2507217298"/>
                      </a:ext>
                    </a:extLst>
                  </a:tr>
                  <a:tr h="370840">
                    <a:tc>
                      <a:txBody>
                        <a:bodyPr/>
                        <a:lstStyle/>
                        <a:p>
                          <a:endParaRPr lang="en-US"/>
                        </a:p>
                      </a:txBody>
                      <a:tcPr>
                        <a:blipFill>
                          <a:blip r:embed="rId3"/>
                          <a:stretch>
                            <a:fillRect l="-429" t="-110345" r="-200429" b="-231034"/>
                          </a:stretch>
                        </a:blipFill>
                      </a:tcPr>
                    </a:tc>
                    <a:tc>
                      <a:txBody>
                        <a:bodyPr/>
                        <a:lstStyle/>
                        <a:p>
                          <a:endParaRPr lang="en-US"/>
                        </a:p>
                      </a:txBody>
                      <a:tcPr>
                        <a:blipFill>
                          <a:blip r:embed="rId3"/>
                          <a:stretch>
                            <a:fillRect l="-100862" t="-110345" r="-101293" b="-231034"/>
                          </a:stretch>
                        </a:blipFill>
                      </a:tcPr>
                    </a:tc>
                    <a:tc>
                      <a:txBody>
                        <a:bodyPr/>
                        <a:lstStyle/>
                        <a:p>
                          <a:endParaRPr lang="en-US"/>
                        </a:p>
                      </a:txBody>
                      <a:tcPr>
                        <a:blipFill>
                          <a:blip r:embed="rId3"/>
                          <a:stretch>
                            <a:fillRect l="-200000" t="-110345" r="-858" b="-231034"/>
                          </a:stretch>
                        </a:blipFill>
                      </a:tcPr>
                    </a:tc>
                    <a:extLst>
                      <a:ext uri="{0D108BD9-81ED-4DB2-BD59-A6C34878D82A}">
                        <a16:rowId xmlns:a16="http://schemas.microsoft.com/office/drawing/2014/main" val="2662880473"/>
                      </a:ext>
                    </a:extLst>
                  </a:tr>
                  <a:tr h="370840">
                    <a:tc>
                      <a:txBody>
                        <a:bodyPr/>
                        <a:lstStyle/>
                        <a:p>
                          <a:endParaRPr lang="en-US"/>
                        </a:p>
                      </a:txBody>
                      <a:tcPr>
                        <a:blipFill>
                          <a:blip r:embed="rId3"/>
                          <a:stretch>
                            <a:fillRect l="-429" t="-203333" r="-200429" b="-123333"/>
                          </a:stretch>
                        </a:blipFill>
                      </a:tcPr>
                    </a:tc>
                    <a:tc>
                      <a:txBody>
                        <a:bodyPr/>
                        <a:lstStyle/>
                        <a:p>
                          <a:endParaRPr lang="en-US"/>
                        </a:p>
                      </a:txBody>
                      <a:tcPr>
                        <a:blipFill>
                          <a:blip r:embed="rId3"/>
                          <a:stretch>
                            <a:fillRect l="-100862" t="-203333" r="-101293" b="-123333"/>
                          </a:stretch>
                        </a:blipFill>
                      </a:tcPr>
                    </a:tc>
                    <a:tc>
                      <a:txBody>
                        <a:bodyPr/>
                        <a:lstStyle/>
                        <a:p>
                          <a:endParaRPr lang="en-US"/>
                        </a:p>
                      </a:txBody>
                      <a:tcPr>
                        <a:blipFill>
                          <a:blip r:embed="rId3"/>
                          <a:stretch>
                            <a:fillRect l="-200000" t="-203333" r="-858" b="-123333"/>
                          </a:stretch>
                        </a:blipFill>
                      </a:tcPr>
                    </a:tc>
                    <a:extLst>
                      <a:ext uri="{0D108BD9-81ED-4DB2-BD59-A6C34878D82A}">
                        <a16:rowId xmlns:a16="http://schemas.microsoft.com/office/drawing/2014/main" val="2197698216"/>
                      </a:ext>
                    </a:extLst>
                  </a:tr>
                  <a:tr h="370840">
                    <a:tc>
                      <a:txBody>
                        <a:bodyPr/>
                        <a:lstStyle/>
                        <a:p>
                          <a:endParaRPr lang="en-US"/>
                        </a:p>
                      </a:txBody>
                      <a:tcPr>
                        <a:blipFill>
                          <a:blip r:embed="rId3"/>
                          <a:stretch>
                            <a:fillRect l="-429" t="-313793" r="-200429" b="-27586"/>
                          </a:stretch>
                        </a:blipFill>
                      </a:tcPr>
                    </a:tc>
                    <a:tc>
                      <a:txBody>
                        <a:bodyPr/>
                        <a:lstStyle/>
                        <a:p>
                          <a:endParaRPr lang="en-US"/>
                        </a:p>
                      </a:txBody>
                      <a:tcPr>
                        <a:blipFill>
                          <a:blip r:embed="rId3"/>
                          <a:stretch>
                            <a:fillRect l="-100862" t="-313793" r="-101293" b="-27586"/>
                          </a:stretch>
                        </a:blipFill>
                      </a:tcPr>
                    </a:tc>
                    <a:tc>
                      <a:txBody>
                        <a:bodyPr/>
                        <a:lstStyle/>
                        <a:p>
                          <a:endParaRPr lang="en-US"/>
                        </a:p>
                      </a:txBody>
                      <a:tcPr>
                        <a:blipFill>
                          <a:blip r:embed="rId3"/>
                          <a:stretch>
                            <a:fillRect l="-200000" t="-313793" r="-858" b="-27586"/>
                          </a:stretch>
                        </a:blipFill>
                      </a:tcPr>
                    </a:tc>
                    <a:extLst>
                      <a:ext uri="{0D108BD9-81ED-4DB2-BD59-A6C34878D82A}">
                        <a16:rowId xmlns:a16="http://schemas.microsoft.com/office/drawing/2014/main" val="4011961646"/>
                      </a:ext>
                    </a:extLst>
                  </a:tr>
                </a:tbl>
              </a:graphicData>
            </a:graphic>
          </p:graphicFrame>
        </mc:Fallback>
      </mc:AlternateContent>
    </p:spTree>
    <p:extLst>
      <p:ext uri="{BB962C8B-B14F-4D97-AF65-F5344CB8AC3E}">
        <p14:creationId xmlns:p14="http://schemas.microsoft.com/office/powerpoint/2010/main" val="285391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8E18F1-793E-A741-9712-C8BF434E2DFC}"/>
              </a:ext>
            </a:extLst>
          </p:cNvPr>
          <p:cNvSpPr>
            <a:spLocks noGrp="1"/>
          </p:cNvSpPr>
          <p:nvPr>
            <p:ph idx="1"/>
          </p:nvPr>
        </p:nvSpPr>
        <p:spPr/>
        <p:txBody>
          <a:bodyPr/>
          <a:lstStyle/>
          <a:p>
            <a:r>
              <a:rPr lang="en-US" dirty="0"/>
              <a:t>Deep Jointly Informed Neural Network (DJINN) </a:t>
            </a:r>
          </a:p>
          <a:p>
            <a:r>
              <a:rPr lang="en-US" dirty="0"/>
              <a:t>Network architecture</a:t>
            </a:r>
          </a:p>
          <a:p>
            <a:pPr lvl="1"/>
            <a:endParaRPr lang="en-US" dirty="0"/>
          </a:p>
          <a:p>
            <a:pPr marL="342900" lvl="1" indent="0">
              <a:buNone/>
            </a:pPr>
            <a:endParaRPr lang="en-US" dirty="0"/>
          </a:p>
          <a:p>
            <a:pPr marL="57150" indent="0">
              <a:buNone/>
            </a:pPr>
            <a:endParaRPr lang="en-US" dirty="0"/>
          </a:p>
          <a:p>
            <a:r>
              <a:rPr lang="en-US" dirty="0"/>
              <a:t>Evaluation</a:t>
            </a:r>
          </a:p>
        </p:txBody>
      </p:sp>
      <p:sp>
        <p:nvSpPr>
          <p:cNvPr id="3" name="Title 2">
            <a:extLst>
              <a:ext uri="{FF2B5EF4-FFF2-40B4-BE49-F238E27FC236}">
                <a16:creationId xmlns:a16="http://schemas.microsoft.com/office/drawing/2014/main" id="{E710302B-4DE7-E246-BADA-0D0D4EBB4985}"/>
              </a:ext>
            </a:extLst>
          </p:cNvPr>
          <p:cNvSpPr>
            <a:spLocks noGrp="1"/>
          </p:cNvSpPr>
          <p:nvPr>
            <p:ph type="title"/>
          </p:nvPr>
        </p:nvSpPr>
        <p:spPr/>
        <p:txBody>
          <a:bodyPr/>
          <a:lstStyle/>
          <a:p>
            <a:r>
              <a:rPr lang="en-US" dirty="0"/>
              <a:t>Approaches: Surrogate Model Data Generation Using DJINN</a:t>
            </a:r>
          </a:p>
        </p:txBody>
      </p:sp>
      <p:graphicFrame>
        <p:nvGraphicFramePr>
          <p:cNvPr id="4" name="Table 4">
            <a:extLst>
              <a:ext uri="{FF2B5EF4-FFF2-40B4-BE49-F238E27FC236}">
                <a16:creationId xmlns:a16="http://schemas.microsoft.com/office/drawing/2014/main" id="{86200F9F-AE61-084A-8F42-4175BB815371}"/>
              </a:ext>
            </a:extLst>
          </p:cNvPr>
          <p:cNvGraphicFramePr>
            <a:graphicFrameLocks noGrp="1"/>
          </p:cNvGraphicFramePr>
          <p:nvPr>
            <p:extLst>
              <p:ext uri="{D42A27DB-BD31-4B8C-83A1-F6EECF244321}">
                <p14:modId xmlns:p14="http://schemas.microsoft.com/office/powerpoint/2010/main" val="3493080822"/>
              </p:ext>
            </p:extLst>
          </p:nvPr>
        </p:nvGraphicFramePr>
        <p:xfrm>
          <a:off x="1066799" y="2529961"/>
          <a:ext cx="4504268" cy="1242060"/>
        </p:xfrm>
        <a:graphic>
          <a:graphicData uri="http://schemas.openxmlformats.org/drawingml/2006/table">
            <a:tbl>
              <a:tblPr firstRow="1" bandRow="1">
                <a:tableStyleId>{5C22544A-7EE6-4342-B048-85BDC9FD1C3A}</a:tableStyleId>
              </a:tblPr>
              <a:tblGrid>
                <a:gridCol w="2252134">
                  <a:extLst>
                    <a:ext uri="{9D8B030D-6E8A-4147-A177-3AD203B41FA5}">
                      <a16:colId xmlns:a16="http://schemas.microsoft.com/office/drawing/2014/main" val="4227988428"/>
                    </a:ext>
                  </a:extLst>
                </a:gridCol>
                <a:gridCol w="2252134">
                  <a:extLst>
                    <a:ext uri="{9D8B030D-6E8A-4147-A177-3AD203B41FA5}">
                      <a16:colId xmlns:a16="http://schemas.microsoft.com/office/drawing/2014/main" val="3282557093"/>
                    </a:ext>
                  </a:extLst>
                </a:gridCol>
              </a:tblGrid>
              <a:tr h="414020">
                <a:tc>
                  <a:txBody>
                    <a:bodyPr/>
                    <a:lstStyle/>
                    <a:p>
                      <a:pPr algn="ctr"/>
                      <a:r>
                        <a:rPr lang="en-US" dirty="0"/>
                        <a:t>Hyperparameters</a:t>
                      </a:r>
                    </a:p>
                  </a:txBody>
                  <a:tcPr/>
                </a:tc>
                <a:tc>
                  <a:txBody>
                    <a:bodyPr/>
                    <a:lstStyle/>
                    <a:p>
                      <a:pPr algn="ctr"/>
                      <a:r>
                        <a:rPr lang="en-US" dirty="0"/>
                        <a:t>Values</a:t>
                      </a:r>
                    </a:p>
                  </a:txBody>
                  <a:tcPr/>
                </a:tc>
                <a:extLst>
                  <a:ext uri="{0D108BD9-81ED-4DB2-BD59-A6C34878D82A}">
                    <a16:rowId xmlns:a16="http://schemas.microsoft.com/office/drawing/2014/main" val="2610458263"/>
                  </a:ext>
                </a:extLst>
              </a:tr>
              <a:tr h="414020">
                <a:tc>
                  <a:txBody>
                    <a:bodyPr/>
                    <a:lstStyle/>
                    <a:p>
                      <a:pPr algn="ctr"/>
                      <a:r>
                        <a:rPr lang="en-US" dirty="0"/>
                        <a:t>Number of tree</a:t>
                      </a:r>
                    </a:p>
                  </a:txBody>
                  <a:tcPr/>
                </a:tc>
                <a:tc>
                  <a:txBody>
                    <a:bodyPr/>
                    <a:lstStyle/>
                    <a:p>
                      <a:pPr algn="ctr"/>
                      <a:r>
                        <a:rPr lang="en-US" dirty="0"/>
                        <a:t>1</a:t>
                      </a:r>
                    </a:p>
                  </a:txBody>
                  <a:tcPr/>
                </a:tc>
                <a:extLst>
                  <a:ext uri="{0D108BD9-81ED-4DB2-BD59-A6C34878D82A}">
                    <a16:rowId xmlns:a16="http://schemas.microsoft.com/office/drawing/2014/main" val="3702141605"/>
                  </a:ext>
                </a:extLst>
              </a:tr>
              <a:tr h="414020">
                <a:tc>
                  <a:txBody>
                    <a:bodyPr/>
                    <a:lstStyle/>
                    <a:p>
                      <a:pPr algn="ctr"/>
                      <a:r>
                        <a:rPr lang="en-US" dirty="0"/>
                        <a:t>Depth of tree</a:t>
                      </a:r>
                    </a:p>
                  </a:txBody>
                  <a:tcPr/>
                </a:tc>
                <a:tc>
                  <a:txBody>
                    <a:bodyPr/>
                    <a:lstStyle/>
                    <a:p>
                      <a:pPr algn="ctr"/>
                      <a:r>
                        <a:rPr lang="en-US" dirty="0"/>
                        <a:t>6</a:t>
                      </a:r>
                    </a:p>
                  </a:txBody>
                  <a:tcPr/>
                </a:tc>
                <a:extLst>
                  <a:ext uri="{0D108BD9-81ED-4DB2-BD59-A6C34878D82A}">
                    <a16:rowId xmlns:a16="http://schemas.microsoft.com/office/drawing/2014/main" val="2838509422"/>
                  </a:ext>
                </a:extLst>
              </a:tr>
            </a:tbl>
          </a:graphicData>
        </a:graphic>
      </p:graphicFrame>
      <p:pic>
        <p:nvPicPr>
          <p:cNvPr id="6" name="Content Placeholder 8">
            <a:extLst>
              <a:ext uri="{FF2B5EF4-FFF2-40B4-BE49-F238E27FC236}">
                <a16:creationId xmlns:a16="http://schemas.microsoft.com/office/drawing/2014/main" id="{8B67D201-D706-AC40-BF0A-AA443C768C6C}"/>
              </a:ext>
            </a:extLst>
          </p:cNvPr>
          <p:cNvPicPr>
            <a:picLocks noChangeAspect="1"/>
          </p:cNvPicPr>
          <p:nvPr/>
        </p:nvPicPr>
        <p:blipFill>
          <a:blip r:embed="rId3"/>
          <a:stretch>
            <a:fillRect/>
          </a:stretch>
        </p:blipFill>
        <p:spPr>
          <a:xfrm>
            <a:off x="6620934" y="1720776"/>
            <a:ext cx="4991100" cy="3695700"/>
          </a:xfrm>
          <a:prstGeom prst="rect">
            <a:avLst/>
          </a:prstGeom>
        </p:spPr>
      </p:pic>
      <mc:AlternateContent xmlns:mc="http://schemas.openxmlformats.org/markup-compatibility/2006" xmlns:a14="http://schemas.microsoft.com/office/drawing/2010/main">
        <mc:Choice Requires="a14">
          <p:graphicFrame>
            <p:nvGraphicFramePr>
              <p:cNvPr id="7" name="Table 9">
                <a:extLst>
                  <a:ext uri="{FF2B5EF4-FFF2-40B4-BE49-F238E27FC236}">
                    <a16:creationId xmlns:a16="http://schemas.microsoft.com/office/drawing/2014/main" id="{B34BF237-90E4-FE4D-B5D1-BA2E423ED478}"/>
                  </a:ext>
                </a:extLst>
              </p:cNvPr>
              <p:cNvGraphicFramePr>
                <a:graphicFrameLocks noGrp="1"/>
              </p:cNvGraphicFramePr>
              <p:nvPr>
                <p:extLst>
                  <p:ext uri="{D42A27DB-BD31-4B8C-83A1-F6EECF244321}">
                    <p14:modId xmlns:p14="http://schemas.microsoft.com/office/powerpoint/2010/main" val="1295670718"/>
                  </p:ext>
                </p:extLst>
              </p:nvPr>
            </p:nvGraphicFramePr>
            <p:xfrm>
              <a:off x="846668" y="4328039"/>
              <a:ext cx="4991100" cy="1796009"/>
            </p:xfrm>
            <a:graphic>
              <a:graphicData uri="http://schemas.openxmlformats.org/drawingml/2006/table">
                <a:tbl>
                  <a:tblPr firstRow="1" bandRow="1">
                    <a:tableStyleId>{5C22544A-7EE6-4342-B048-85BDC9FD1C3A}</a:tableStyleId>
                  </a:tblPr>
                  <a:tblGrid>
                    <a:gridCol w="2812499">
                      <a:extLst>
                        <a:ext uri="{9D8B030D-6E8A-4147-A177-3AD203B41FA5}">
                          <a16:colId xmlns:a16="http://schemas.microsoft.com/office/drawing/2014/main" val="1690839754"/>
                        </a:ext>
                      </a:extLst>
                    </a:gridCol>
                    <a:gridCol w="2178601">
                      <a:extLst>
                        <a:ext uri="{9D8B030D-6E8A-4147-A177-3AD203B41FA5}">
                          <a16:colId xmlns:a16="http://schemas.microsoft.com/office/drawing/2014/main" val="2445573054"/>
                        </a:ext>
                      </a:extLst>
                    </a:gridCol>
                  </a:tblGrid>
                  <a:tr h="408352">
                    <a:tc>
                      <a:txBody>
                        <a:bodyPr/>
                        <a:lstStyle/>
                        <a:p>
                          <a:pPr algn="ctr"/>
                          <a:r>
                            <a:rPr lang="en-US" sz="1800" dirty="0">
                              <a:latin typeface="Calibri" panose="020F0502020204030204" pitchFamily="34" charset="0"/>
                              <a:cs typeface="Calibri" panose="020F0502020204030204" pitchFamily="34" charset="0"/>
                            </a:rPr>
                            <a:t>Metric</a:t>
                          </a:r>
                        </a:p>
                      </a:txBody>
                      <a:tcPr/>
                    </a:tc>
                    <a:tc>
                      <a:txBody>
                        <a:bodyPr/>
                        <a:lstStyle/>
                        <a:p>
                          <a:pPr algn="ctr"/>
                          <a:r>
                            <a:rPr lang="en-US" sz="1800" dirty="0">
                              <a:latin typeface="Calibri" panose="020F0502020204030204" pitchFamily="34" charset="0"/>
                              <a:cs typeface="Calibri" panose="020F0502020204030204" pitchFamily="34" charset="0"/>
                            </a:rPr>
                            <a:t>Value</a:t>
                          </a:r>
                        </a:p>
                      </a:txBody>
                      <a:tcPr/>
                    </a:tc>
                    <a:extLst>
                      <a:ext uri="{0D108BD9-81ED-4DB2-BD59-A6C34878D82A}">
                        <a16:rowId xmlns:a16="http://schemas.microsoft.com/office/drawing/2014/main" val="1863096622"/>
                      </a:ext>
                    </a:extLst>
                  </a:tr>
                  <a:tr h="408352">
                    <a:tc>
                      <a:txBody>
                        <a:bodyPr/>
                        <a:lstStyle/>
                        <a:p>
                          <a:pPr algn="ctr"/>
                          <a:r>
                            <a:rPr lang="en-US" sz="1800" dirty="0">
                              <a:latin typeface="Calibri" panose="020F0502020204030204" pitchFamily="34" charset="0"/>
                              <a:cs typeface="Calibri" panose="020F0502020204030204" pitchFamily="34" charset="0"/>
                            </a:rPr>
                            <a:t>Mean square error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latin typeface="Cambria Math" panose="02040503050406030204" pitchFamily="18" charset="0"/>
                                  <a:ea typeface="Cambria Math" panose="02040503050406030204" pitchFamily="18" charset="0"/>
                                </a:rPr>
                                <m:t>3.2841 × </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−8</m:t>
                                  </m:r>
                                </m:sup>
                              </m:sSup>
                            </m:oMath>
                          </a14:m>
                          <a:r>
                            <a:rPr lang="en-US" sz="1800" dirty="0">
                              <a:latin typeface="Calibri" panose="020F0502020204030204" pitchFamily="34" charset="0"/>
                              <a:cs typeface="Calibri" panose="020F0502020204030204" pitchFamily="34" charset="0"/>
                            </a:rPr>
                            <a:t> </a:t>
                          </a:r>
                        </a:p>
                      </a:txBody>
                      <a:tcPr/>
                    </a:tc>
                    <a:extLst>
                      <a:ext uri="{0D108BD9-81ED-4DB2-BD59-A6C34878D82A}">
                        <a16:rowId xmlns:a16="http://schemas.microsoft.com/office/drawing/2014/main" val="492658272"/>
                      </a:ext>
                    </a:extLst>
                  </a:tr>
                  <a:tr h="411500">
                    <a:tc>
                      <a:txBody>
                        <a:bodyPr/>
                        <a:lstStyle/>
                        <a:p>
                          <a:pPr algn="ctr"/>
                          <a:r>
                            <a:rPr lang="en-US" sz="1800" dirty="0">
                              <a:latin typeface="Calibri" panose="020F0502020204030204" pitchFamily="34" charset="0"/>
                              <a:cs typeface="Calibri" panose="020F0502020204030204" pitchFamily="34" charset="0"/>
                            </a:rPr>
                            <a:t>Mean absolute error</a:t>
                          </a:r>
                        </a:p>
                      </a:txBody>
                      <a:tcPr/>
                    </a:tc>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4.9561 × </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−5</m:t>
                                    </m:r>
                                  </m:sup>
                                </m:sSup>
                              </m:oMath>
                            </m:oMathPara>
                          </a14:m>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89173928"/>
                      </a:ext>
                    </a:extLst>
                  </a:tr>
                  <a:tr h="567805">
                    <a:tc>
                      <a:txBody>
                        <a:bodyPr/>
                        <a:lstStyle/>
                        <a:p>
                          <a:pPr algn="ctr"/>
                          <a:r>
                            <a:rPr lang="en-US" sz="1800" dirty="0">
                              <a:latin typeface="Calibri" panose="020F0502020204030204" pitchFamily="34" charset="0"/>
                              <a:cs typeface="Calibri" panose="020F0502020204030204" pitchFamily="34" charset="0"/>
                            </a:rPr>
                            <a:t>Explained variance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0.9999</m:t>
                                </m:r>
                              </m:oMath>
                            </m:oMathPara>
                          </a14:m>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05607594"/>
                      </a:ext>
                    </a:extLst>
                  </a:tr>
                </a:tbl>
              </a:graphicData>
            </a:graphic>
          </p:graphicFrame>
        </mc:Choice>
        <mc:Fallback xmlns="">
          <p:graphicFrame>
            <p:nvGraphicFramePr>
              <p:cNvPr id="7" name="Table 9">
                <a:extLst>
                  <a:ext uri="{FF2B5EF4-FFF2-40B4-BE49-F238E27FC236}">
                    <a16:creationId xmlns:a16="http://schemas.microsoft.com/office/drawing/2014/main" id="{B34BF237-90E4-FE4D-B5D1-BA2E423ED478}"/>
                  </a:ext>
                </a:extLst>
              </p:cNvPr>
              <p:cNvGraphicFramePr>
                <a:graphicFrameLocks noGrp="1"/>
              </p:cNvGraphicFramePr>
              <p:nvPr>
                <p:extLst>
                  <p:ext uri="{D42A27DB-BD31-4B8C-83A1-F6EECF244321}">
                    <p14:modId xmlns:p14="http://schemas.microsoft.com/office/powerpoint/2010/main" val="1295670718"/>
                  </p:ext>
                </p:extLst>
              </p:nvPr>
            </p:nvGraphicFramePr>
            <p:xfrm>
              <a:off x="846668" y="4328039"/>
              <a:ext cx="4991100" cy="1796009"/>
            </p:xfrm>
            <a:graphic>
              <a:graphicData uri="http://schemas.openxmlformats.org/drawingml/2006/table">
                <a:tbl>
                  <a:tblPr firstRow="1" bandRow="1">
                    <a:tableStyleId>{5C22544A-7EE6-4342-B048-85BDC9FD1C3A}</a:tableStyleId>
                  </a:tblPr>
                  <a:tblGrid>
                    <a:gridCol w="2812499">
                      <a:extLst>
                        <a:ext uri="{9D8B030D-6E8A-4147-A177-3AD203B41FA5}">
                          <a16:colId xmlns:a16="http://schemas.microsoft.com/office/drawing/2014/main" val="1690839754"/>
                        </a:ext>
                      </a:extLst>
                    </a:gridCol>
                    <a:gridCol w="2178601">
                      <a:extLst>
                        <a:ext uri="{9D8B030D-6E8A-4147-A177-3AD203B41FA5}">
                          <a16:colId xmlns:a16="http://schemas.microsoft.com/office/drawing/2014/main" val="2445573054"/>
                        </a:ext>
                      </a:extLst>
                    </a:gridCol>
                  </a:tblGrid>
                  <a:tr h="408352">
                    <a:tc>
                      <a:txBody>
                        <a:bodyPr/>
                        <a:lstStyle/>
                        <a:p>
                          <a:pPr algn="ctr"/>
                          <a:r>
                            <a:rPr lang="en-US" sz="1800" dirty="0">
                              <a:latin typeface="Calibri" panose="020F0502020204030204" pitchFamily="34" charset="0"/>
                              <a:cs typeface="Calibri" panose="020F0502020204030204" pitchFamily="34" charset="0"/>
                            </a:rPr>
                            <a:t>Metric</a:t>
                          </a:r>
                        </a:p>
                      </a:txBody>
                      <a:tcPr/>
                    </a:tc>
                    <a:tc>
                      <a:txBody>
                        <a:bodyPr/>
                        <a:lstStyle/>
                        <a:p>
                          <a:pPr algn="ctr"/>
                          <a:r>
                            <a:rPr lang="en-US" sz="1800" dirty="0">
                              <a:latin typeface="Calibri" panose="020F0502020204030204" pitchFamily="34" charset="0"/>
                              <a:cs typeface="Calibri" panose="020F0502020204030204" pitchFamily="34" charset="0"/>
                            </a:rPr>
                            <a:t>Value</a:t>
                          </a:r>
                        </a:p>
                      </a:txBody>
                      <a:tcPr/>
                    </a:tc>
                    <a:extLst>
                      <a:ext uri="{0D108BD9-81ED-4DB2-BD59-A6C34878D82A}">
                        <a16:rowId xmlns:a16="http://schemas.microsoft.com/office/drawing/2014/main" val="1863096622"/>
                      </a:ext>
                    </a:extLst>
                  </a:tr>
                  <a:tr h="408352">
                    <a:tc>
                      <a:txBody>
                        <a:bodyPr/>
                        <a:lstStyle/>
                        <a:p>
                          <a:pPr algn="ctr"/>
                          <a:r>
                            <a:rPr lang="en-US" sz="1800" dirty="0">
                              <a:latin typeface="Calibri" panose="020F0502020204030204" pitchFamily="34" charset="0"/>
                              <a:cs typeface="Calibri" panose="020F0502020204030204" pitchFamily="34" charset="0"/>
                            </a:rPr>
                            <a:t>Mean square error</a:t>
                          </a:r>
                        </a:p>
                      </a:txBody>
                      <a:tcPr/>
                    </a:tc>
                    <a:tc>
                      <a:txBody>
                        <a:bodyPr/>
                        <a:lstStyle/>
                        <a:p>
                          <a:endParaRPr lang="en-US"/>
                        </a:p>
                      </a:txBody>
                      <a:tcPr>
                        <a:blipFill>
                          <a:blip r:embed="rId4"/>
                          <a:stretch>
                            <a:fillRect l="-129651" t="-109375" r="-1163" b="-246875"/>
                          </a:stretch>
                        </a:blipFill>
                      </a:tcPr>
                    </a:tc>
                    <a:extLst>
                      <a:ext uri="{0D108BD9-81ED-4DB2-BD59-A6C34878D82A}">
                        <a16:rowId xmlns:a16="http://schemas.microsoft.com/office/drawing/2014/main" val="492658272"/>
                      </a:ext>
                    </a:extLst>
                  </a:tr>
                  <a:tr h="411500">
                    <a:tc>
                      <a:txBody>
                        <a:bodyPr/>
                        <a:lstStyle/>
                        <a:p>
                          <a:pPr algn="ctr"/>
                          <a:r>
                            <a:rPr lang="en-US" sz="1800" dirty="0">
                              <a:latin typeface="Calibri" panose="020F0502020204030204" pitchFamily="34" charset="0"/>
                              <a:cs typeface="Calibri" panose="020F0502020204030204" pitchFamily="34" charset="0"/>
                            </a:rPr>
                            <a:t>Mean absolute error</a:t>
                          </a:r>
                        </a:p>
                      </a:txBody>
                      <a:tcPr/>
                    </a:tc>
                    <a:tc>
                      <a:txBody>
                        <a:bodyPr/>
                        <a:lstStyle/>
                        <a:p>
                          <a:endParaRPr lang="en-US"/>
                        </a:p>
                      </a:txBody>
                      <a:tcPr>
                        <a:blipFill>
                          <a:blip r:embed="rId4"/>
                          <a:stretch>
                            <a:fillRect l="-129651" t="-203030" r="-1163" b="-139394"/>
                          </a:stretch>
                        </a:blipFill>
                      </a:tcPr>
                    </a:tc>
                    <a:extLst>
                      <a:ext uri="{0D108BD9-81ED-4DB2-BD59-A6C34878D82A}">
                        <a16:rowId xmlns:a16="http://schemas.microsoft.com/office/drawing/2014/main" val="689173928"/>
                      </a:ext>
                    </a:extLst>
                  </a:tr>
                  <a:tr h="567805">
                    <a:tc>
                      <a:txBody>
                        <a:bodyPr/>
                        <a:lstStyle/>
                        <a:p>
                          <a:pPr algn="ctr"/>
                          <a:r>
                            <a:rPr lang="en-US" sz="1800" dirty="0">
                              <a:latin typeface="Calibri" panose="020F0502020204030204" pitchFamily="34" charset="0"/>
                              <a:cs typeface="Calibri" panose="020F0502020204030204" pitchFamily="34" charset="0"/>
                            </a:rPr>
                            <a:t>Explained variance score</a:t>
                          </a:r>
                        </a:p>
                      </a:txBody>
                      <a:tcPr/>
                    </a:tc>
                    <a:tc>
                      <a:txBody>
                        <a:bodyPr/>
                        <a:lstStyle/>
                        <a:p>
                          <a:endParaRPr lang="en-US"/>
                        </a:p>
                      </a:txBody>
                      <a:tcPr>
                        <a:blipFill>
                          <a:blip r:embed="rId4"/>
                          <a:stretch>
                            <a:fillRect l="-129651" t="-222222" r="-1163" b="-2222"/>
                          </a:stretch>
                        </a:blipFill>
                      </a:tcPr>
                    </a:tc>
                    <a:extLst>
                      <a:ext uri="{0D108BD9-81ED-4DB2-BD59-A6C34878D82A}">
                        <a16:rowId xmlns:a16="http://schemas.microsoft.com/office/drawing/2014/main" val="2005607594"/>
                      </a:ext>
                    </a:extLst>
                  </a:tr>
                </a:tbl>
              </a:graphicData>
            </a:graphic>
          </p:graphicFrame>
        </mc:Fallback>
      </mc:AlternateContent>
      <p:sp>
        <p:nvSpPr>
          <p:cNvPr id="8" name="Rectangle 7">
            <a:extLst>
              <a:ext uri="{FF2B5EF4-FFF2-40B4-BE49-F238E27FC236}">
                <a16:creationId xmlns:a16="http://schemas.microsoft.com/office/drawing/2014/main" id="{23112829-67E5-A341-8596-974CADC9FDF4}"/>
              </a:ext>
            </a:extLst>
          </p:cNvPr>
          <p:cNvSpPr/>
          <p:nvPr/>
        </p:nvSpPr>
        <p:spPr bwMode="auto">
          <a:xfrm>
            <a:off x="6354234" y="5416476"/>
            <a:ext cx="5702299" cy="707572"/>
          </a:xfrm>
          <a:prstGeom prst="rect">
            <a:avLst/>
          </a:prstGeom>
          <a:solidFill>
            <a:schemeClr val="accent6">
              <a:lumMod val="40000"/>
              <a:lumOff val="60000"/>
            </a:schemeClr>
          </a:solidFill>
          <a:ln>
            <a:headEnd/>
            <a:tailEnd/>
          </a:ln>
        </p:spPr>
        <p:style>
          <a:lnRef idx="3">
            <a:schemeClr val="lt1"/>
          </a:lnRef>
          <a:fillRef idx="1">
            <a:schemeClr val="accent1"/>
          </a:fillRef>
          <a:effectRef idx="1">
            <a:schemeClr val="accent1"/>
          </a:effectRef>
          <a:fontRef idx="minor">
            <a:schemeClr val="lt1"/>
          </a:fontRef>
        </p:style>
        <p:txBody>
          <a:bodyPr rtlCol="0" anchor="b">
            <a:prstTxWarp prst="textNoShape">
              <a:avLst/>
            </a:prstTxWarp>
          </a:bodyPr>
          <a:lstStyle/>
          <a:p>
            <a:pPr algn="ctr">
              <a:spcBef>
                <a:spcPct val="0"/>
              </a:spcBef>
            </a:pPr>
            <a:r>
              <a:rPr lang="en-US" sz="2000" dirty="0">
                <a:solidFill>
                  <a:schemeClr val="tx1"/>
                </a:solidFill>
              </a:rPr>
              <a:t>Speedup achieve: </a:t>
            </a:r>
            <a:r>
              <a:rPr lang="en-US" sz="2000" b="1" dirty="0">
                <a:solidFill>
                  <a:schemeClr val="tx1"/>
                </a:solidFill>
              </a:rPr>
              <a:t>x1000</a:t>
            </a:r>
          </a:p>
          <a:p>
            <a:pPr algn="ctr">
              <a:spcBef>
                <a:spcPct val="0"/>
              </a:spcBef>
            </a:pPr>
            <a:r>
              <a:rPr lang="en-US" sz="2000" dirty="0">
                <a:solidFill>
                  <a:schemeClr val="tx1"/>
                </a:solidFill>
              </a:rPr>
              <a:t>Surrogate model: ~1ms     Ballabio fit model: ~1s</a:t>
            </a:r>
          </a:p>
        </p:txBody>
      </p:sp>
    </p:spTree>
    <p:extLst>
      <p:ext uri="{BB962C8B-B14F-4D97-AF65-F5344CB8AC3E}">
        <p14:creationId xmlns:p14="http://schemas.microsoft.com/office/powerpoint/2010/main" val="1757439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_PPT_UNC_V5.23_wide-16x9.potx" id="{83130911-C7AB-48B9-8C29-C9D32ACF0083}" vid="{243C0807-7D1A-4674-975A-BB624B104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2015_PPT_UNC_V7</Template>
  <TotalTime>8263</TotalTime>
  <Words>1038</Words>
  <Application>Microsoft Macintosh PowerPoint</Application>
  <PresentationFormat>Widescreen</PresentationFormat>
  <Paragraphs>187</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 Math</vt:lpstr>
      <vt:lpstr>Lucida Grande</vt:lpstr>
      <vt:lpstr>Open Sans</vt:lpstr>
      <vt:lpstr>Wingdings</vt:lpstr>
      <vt:lpstr>Wingdings 2</vt:lpstr>
      <vt:lpstr>2015_PPT_UNC_V7.06 (1)</vt:lpstr>
      <vt:lpstr>A Data-Driven Approach Towards NIF Neutron Time-of-Flight Diagnostics Using Machine Learning and Bayesian Inference</vt:lpstr>
      <vt:lpstr>Outline</vt:lpstr>
      <vt:lpstr>Background: Neutron Time-of-Flight (nToF) Diagnostics </vt:lpstr>
      <vt:lpstr>Background: nToF Physics-Driven Approach </vt:lpstr>
      <vt:lpstr>Background: Problem Statement </vt:lpstr>
      <vt:lpstr>Approaches: Project Scope </vt:lpstr>
      <vt:lpstr>Approaches: RoadMap </vt:lpstr>
      <vt:lpstr>Approaches: Data Generation </vt:lpstr>
      <vt:lpstr>Approaches: Surrogate Model Data Generation Using DJINN</vt:lpstr>
      <vt:lpstr>Approaches: Approximate Posterior Probability Using MCMC</vt:lpstr>
      <vt:lpstr>Summary: Preliminary Results From MCMC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Incorporating Machine Learning and Bayesian Learning to augment NIF Neutron Time-of-Flight Diagnostics</dc:title>
  <dc:creator>Chong, Su Ann</dc:creator>
  <cp:lastModifiedBy>Schlossberg, Dave</cp:lastModifiedBy>
  <cp:revision>118</cp:revision>
  <cp:lastPrinted>2018-03-02T18:21:35Z</cp:lastPrinted>
  <dcterms:created xsi:type="dcterms:W3CDTF">2021-06-27T13:21:27Z</dcterms:created>
  <dcterms:modified xsi:type="dcterms:W3CDTF">2021-09-01T01:30:20Z</dcterms:modified>
</cp:coreProperties>
</file>